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60" r:id="rId4"/>
    <p:sldId id="262" r:id="rId5"/>
    <p:sldId id="263" r:id="rId6"/>
    <p:sldId id="268" r:id="rId7"/>
    <p:sldId id="264" r:id="rId8"/>
    <p:sldId id="296" r:id="rId9"/>
    <p:sldId id="297" r:id="rId10"/>
    <p:sldId id="298" r:id="rId11"/>
    <p:sldId id="29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6" r:id="rId22"/>
    <p:sldId id="277" r:id="rId23"/>
    <p:sldId id="290" r:id="rId24"/>
    <p:sldId id="293" r:id="rId25"/>
    <p:sldId id="278" r:id="rId26"/>
    <p:sldId id="281" r:id="rId27"/>
    <p:sldId id="291" r:id="rId28"/>
    <p:sldId id="289" r:id="rId29"/>
    <p:sldId id="283" r:id="rId30"/>
    <p:sldId id="282" r:id="rId31"/>
    <p:sldId id="284" r:id="rId32"/>
    <p:sldId id="300" r:id="rId33"/>
    <p:sldId id="285" r:id="rId34"/>
    <p:sldId id="292" r:id="rId35"/>
    <p:sldId id="302" r:id="rId36"/>
    <p:sldId id="301" r:id="rId37"/>
    <p:sldId id="288" r:id="rId38"/>
    <p:sldId id="287" r:id="rId39"/>
    <p:sldId id="286" r:id="rId40"/>
    <p:sldId id="267" r:id="rId41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94" autoAdjust="0"/>
  </p:normalViewPr>
  <p:slideViewPr>
    <p:cSldViewPr>
      <p:cViewPr varScale="1">
        <p:scale>
          <a:sx n="108" d="100"/>
          <a:sy n="108" d="100"/>
        </p:scale>
        <p:origin x="98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D8ED3-6EA3-4135-92B2-D8C2D9D94FD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5B0F-D3CC-4BEE-8135-DB6A4F23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1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51435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51435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4972764"/>
            <a:ext cx="9144000" cy="17145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28701"/>
            <a:ext cx="6781800" cy="802481"/>
          </a:xfrm>
        </p:spPr>
        <p:txBody>
          <a:bodyPr bIns="0" anchor="b" anchorCtr="0">
            <a:noAutofit/>
          </a:bodyPr>
          <a:lstStyle>
            <a:lvl1pPr>
              <a:defRPr sz="3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6781800" cy="5715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4957763"/>
            <a:ext cx="1524000" cy="171450"/>
          </a:xfrm>
        </p:spPr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1" y="4957763"/>
            <a:ext cx="1198880" cy="171450"/>
          </a:xfrm>
        </p:spPr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4958334"/>
            <a:ext cx="5600700" cy="17145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1814"/>
            <a:ext cx="2057400" cy="41528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912"/>
            <a:ext cx="6019800" cy="41559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4972050"/>
            <a:ext cx="7705726" cy="17145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3933826"/>
            <a:ext cx="6934199" cy="866775"/>
          </a:xfrm>
        </p:spPr>
        <p:txBody>
          <a:bodyPr anchor="t">
            <a:normAutofit/>
          </a:bodyPr>
          <a:lstStyle>
            <a:lvl1pPr algn="r">
              <a:defRPr sz="36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1" y="3086100"/>
            <a:ext cx="6934199" cy="847725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51435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4957763"/>
            <a:ext cx="1524000" cy="185166"/>
          </a:xfrm>
        </p:spPr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4957763"/>
            <a:ext cx="381000" cy="185166"/>
          </a:xfrm>
        </p:spPr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4957762"/>
            <a:ext cx="5562600" cy="1857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485900"/>
            <a:ext cx="4038600" cy="3086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485900"/>
            <a:ext cx="4038600" cy="3086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900"/>
            <a:ext cx="4040188" cy="30837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 cap="all" spc="85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485900"/>
            <a:ext cx="4040188" cy="30837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 cap="all" spc="85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828800"/>
            <a:ext cx="4038600" cy="274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1828800"/>
            <a:ext cx="4038600" cy="274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352800" cy="6858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500" b="1" i="0" cap="all" spc="85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143000"/>
            <a:ext cx="4267200" cy="3086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885949"/>
            <a:ext cx="3352800" cy="23454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4973479"/>
            <a:ext cx="9144000" cy="17145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286"/>
            <a:ext cx="3355848" cy="685800"/>
          </a:xfrm>
        </p:spPr>
        <p:txBody>
          <a:bodyPr anchor="b">
            <a:normAutofit/>
          </a:bodyPr>
          <a:lstStyle>
            <a:lvl1pPr algn="l">
              <a:defRPr lang="en-US" sz="1500" b="1" i="0" kern="1200" cap="all" spc="85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77925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511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165860"/>
            <a:ext cx="4270248" cy="3044952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5950"/>
            <a:ext cx="3355848" cy="23454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2895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895"/>
            <a:ext cx="9144000" cy="4000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143000"/>
            <a:ext cx="4267200" cy="11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4227909"/>
            <a:ext cx="4267200" cy="11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685800"/>
          </a:xfrm>
          <a:prstGeom prst="rect">
            <a:avLst/>
          </a:prstGeom>
        </p:spPr>
        <p:txBody>
          <a:bodyPr vert="horz" lIns="0" tIns="38963" rIns="0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901"/>
            <a:ext cx="8229600" cy="3108722"/>
          </a:xfrm>
          <a:prstGeom prst="rect">
            <a:avLst/>
          </a:prstGeom>
        </p:spPr>
        <p:txBody>
          <a:bodyPr vert="horz" lIns="0" tIns="38963" rIns="0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4957763"/>
            <a:ext cx="1524000" cy="17145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fld id="{132D02CC-A271-4853-832A-4D4EFBEBD514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957763"/>
            <a:ext cx="6629400" cy="17145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4957763"/>
            <a:ext cx="381000" cy="17145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fld id="{E1AE005A-E4A5-47A5-BC72-F8B9566ED5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9252" rtl="0" eaLnBrk="1" latinLnBrk="1" hangingPunct="1">
        <a:spcBef>
          <a:spcPct val="0"/>
        </a:spcBef>
        <a:buNone/>
        <a:defRPr sz="31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92219" indent="-292219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 typeface="Wingdings" pitchFamily="2" charset="2"/>
        <a:buChar char="§"/>
        <a:defRPr sz="17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 typeface="Wingdings" pitchFamily="2" charset="2"/>
        <a:buNone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lnSpc>
          <a:spcPct val="100000"/>
        </a:lnSpc>
        <a:spcBef>
          <a:spcPct val="20000"/>
        </a:spcBef>
        <a:spcAft>
          <a:spcPts val="511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207" y="789552"/>
            <a:ext cx="6478488" cy="1102519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latin typeface="HY헤드라인M" pitchFamily="18" charset="-127"/>
                <a:ea typeface="HY헤드라인M" pitchFamily="18" charset="-127"/>
              </a:rPr>
              <a:t>DATABASE  PROJECT</a:t>
            </a:r>
            <a:endParaRPr lang="ko-KR" altLang="en-US" sz="55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0927" y="2409732"/>
            <a:ext cx="2392881" cy="2141376"/>
          </a:xfrm>
        </p:spPr>
        <p:txBody>
          <a:bodyPr>
            <a:noAutofit/>
          </a:bodyPr>
          <a:lstStyle/>
          <a:p>
            <a:pPr algn="l"/>
            <a:r>
              <a:rPr lang="en-US" altLang="ko-KR" sz="1700" dirty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62574"/>
              </p:ext>
            </p:extLst>
          </p:nvPr>
        </p:nvGraphicFramePr>
        <p:xfrm>
          <a:off x="4704938" y="3458686"/>
          <a:ext cx="305757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조장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차민영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조원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황세정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박규민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         고재훈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서민지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         김진혁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백상조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  <a:p>
                      <a:pPr algn="l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</a:rPr>
                        <a:t>         조재빈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84406" marR="84406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4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04F3A4-0D86-4A9D-AB5A-3C723874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96" y="1131590"/>
            <a:ext cx="5548608" cy="39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8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40667-3E2B-4D43-AAF2-C366E0CC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3" y="1131590"/>
            <a:ext cx="7247763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88765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Government Table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C86D9B5-D92F-4E06-A126-0E1FC593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35853"/>
              </p:ext>
            </p:extLst>
          </p:nvPr>
        </p:nvGraphicFramePr>
        <p:xfrm>
          <a:off x="317989" y="3003798"/>
          <a:ext cx="5760640" cy="197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79">
                  <a:extLst>
                    <a:ext uri="{9D8B030D-6E8A-4147-A177-3AD203B41FA5}">
                      <a16:colId xmlns:a16="http://schemas.microsoft.com/office/drawing/2014/main" val="1321788294"/>
                    </a:ext>
                  </a:extLst>
                </a:gridCol>
                <a:gridCol w="3619061">
                  <a:extLst>
                    <a:ext uri="{9D8B030D-6E8A-4147-A177-3AD203B41FA5}">
                      <a16:colId xmlns:a16="http://schemas.microsoft.com/office/drawing/2014/main" val="3777584930"/>
                    </a:ext>
                  </a:extLst>
                </a:gridCol>
              </a:tblGrid>
              <a:tr h="324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Government_id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4128"/>
                  </a:ext>
                </a:extLst>
              </a:tr>
              <a:tr h="48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[FK -&gt; Vaccine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19725"/>
                  </a:ext>
                </a:extLst>
              </a:tr>
              <a:tr h="48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[FK -&gt; Hospital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96096"/>
                  </a:ext>
                </a:extLst>
              </a:tr>
              <a:tr h="480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[FK -&gt; Nation Table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8413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5E09D9A-85D7-4246-AF9A-F01F95D1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39639"/>
            <a:ext cx="8191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3628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Nation Table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C86D9B5-D92F-4E06-A126-0E1FC593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37464"/>
              </p:ext>
            </p:extLst>
          </p:nvPr>
        </p:nvGraphicFramePr>
        <p:xfrm>
          <a:off x="317989" y="3319350"/>
          <a:ext cx="41764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645">
                  <a:extLst>
                    <a:ext uri="{9D8B030D-6E8A-4147-A177-3AD203B41FA5}">
                      <a16:colId xmlns:a16="http://schemas.microsoft.com/office/drawing/2014/main" val="1321788294"/>
                    </a:ext>
                  </a:extLst>
                </a:gridCol>
                <a:gridCol w="2623819">
                  <a:extLst>
                    <a:ext uri="{9D8B030D-6E8A-4147-A177-3AD203B41FA5}">
                      <a16:colId xmlns:a16="http://schemas.microsoft.com/office/drawing/2014/main" val="377758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Nation_ID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Nation_Name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Nation_capital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9609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04D7CF3-A736-4CCD-B75C-6509233B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761040"/>
            <a:ext cx="77724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46608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People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02567"/>
              </p:ext>
            </p:extLst>
          </p:nvPr>
        </p:nvGraphicFramePr>
        <p:xfrm>
          <a:off x="395536" y="3003798"/>
          <a:ext cx="73558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475572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Resident registration number [PK]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Mobile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Nation_ID</a:t>
                      </a:r>
                      <a:r>
                        <a:rPr lang="en-US" altLang="ko-KR" dirty="0"/>
                        <a:t> [FK -&gt; Nation Table]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559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8FD67FE-E0A1-48DB-9030-E88BEC09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563638"/>
            <a:ext cx="7915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473438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Hospital Table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41EFD81-00C2-4087-8FB9-FD7AF8E8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45901"/>
              </p:ext>
            </p:extLst>
          </p:nvPr>
        </p:nvGraphicFramePr>
        <p:xfrm>
          <a:off x="1754292" y="2643758"/>
          <a:ext cx="7056784" cy="242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47384324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92544643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22671152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780605066"/>
                    </a:ext>
                  </a:extLst>
                </a:gridCol>
              </a:tblGrid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Hospital Name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of COVID-19 confirmed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7285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hospitalized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of hospital bed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71385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discharged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of 1st vaccinated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82694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dead patient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2nd vaccinated patient 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508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33F4DF9-F0AC-4ADD-AFAF-1CF749E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92" y="1108103"/>
            <a:ext cx="6922164" cy="14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6930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Patient Table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3D8638-D96E-42FC-88F3-28FC595B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8236"/>
              </p:ext>
            </p:extLst>
          </p:nvPr>
        </p:nvGraphicFramePr>
        <p:xfrm>
          <a:off x="107504" y="2715766"/>
          <a:ext cx="89644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986">
                  <a:extLst>
                    <a:ext uri="{9D8B030D-6E8A-4147-A177-3AD203B41FA5}">
                      <a16:colId xmlns:a16="http://schemas.microsoft.com/office/drawing/2014/main" val="3524132993"/>
                    </a:ext>
                  </a:extLst>
                </a:gridCol>
                <a:gridCol w="1151176">
                  <a:extLst>
                    <a:ext uri="{9D8B030D-6E8A-4147-A177-3AD203B41FA5}">
                      <a16:colId xmlns:a16="http://schemas.microsoft.com/office/drawing/2014/main" val="2523557754"/>
                    </a:ext>
                  </a:extLst>
                </a:gridCol>
                <a:gridCol w="1787999">
                  <a:extLst>
                    <a:ext uri="{9D8B030D-6E8A-4147-A177-3AD203B41FA5}">
                      <a16:colId xmlns:a16="http://schemas.microsoft.com/office/drawing/2014/main" val="1698907033"/>
                    </a:ext>
                  </a:extLst>
                </a:gridCol>
                <a:gridCol w="1200163">
                  <a:extLst>
                    <a:ext uri="{9D8B030D-6E8A-4147-A177-3AD203B41FA5}">
                      <a16:colId xmlns:a16="http://schemas.microsoft.com/office/drawing/2014/main" val="2498504823"/>
                    </a:ext>
                  </a:extLst>
                </a:gridCol>
                <a:gridCol w="1885972">
                  <a:extLst>
                    <a:ext uri="{9D8B030D-6E8A-4147-A177-3AD203B41FA5}">
                      <a16:colId xmlns:a16="http://schemas.microsoft.com/office/drawing/2014/main" val="758154718"/>
                    </a:ext>
                  </a:extLst>
                </a:gridCol>
                <a:gridCol w="1102192">
                  <a:extLst>
                    <a:ext uri="{9D8B030D-6E8A-4147-A177-3AD203B41FA5}">
                      <a16:colId xmlns:a16="http://schemas.microsoft.com/office/drawing/2014/main" val="331057024"/>
                    </a:ext>
                  </a:extLst>
                </a:gridCol>
              </a:tblGrid>
              <a:tr h="53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Resident registration number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</a:p>
                    <a:p>
                      <a:pPr latinLnBrk="1"/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 of death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 of 1st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51749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Hospital Name</a:t>
                      </a:r>
                    </a:p>
                    <a:p>
                      <a:pPr latinLnBrk="1"/>
                      <a:r>
                        <a:rPr lang="en-US" altLang="ko-KR" dirty="0"/>
                        <a:t>[FK -&gt; Hospital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 of the COVID 19 test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 of 2nd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09894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Hospitalization 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COVID-19 confirmed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Side effects of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317885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Discharge 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Record of vaccination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</a:p>
                    <a:p>
                      <a:pPr latinLnBrk="1"/>
                      <a:r>
                        <a:rPr lang="en-US" altLang="ko-KR" dirty="0"/>
                        <a:t>(45)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Vaccine number</a:t>
                      </a:r>
                    </a:p>
                    <a:p>
                      <a:pPr latinLnBrk="1"/>
                      <a:r>
                        <a:rPr lang="en-US" altLang="ko-KR" dirty="0"/>
                        <a:t>[FK -&gt; </a:t>
                      </a:r>
                      <a:r>
                        <a:rPr lang="en-US" altLang="ko-KR" dirty="0" err="1"/>
                        <a:t>prodlist</a:t>
                      </a:r>
                      <a:r>
                        <a:rPr lang="en-US" altLang="ko-KR" dirty="0"/>
                        <a:t>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0BFA8C5-B01C-4F26-8E90-8C9F5EDC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33" y="1184663"/>
            <a:ext cx="4892799" cy="1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42015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Vaccine Table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1C23ECA3-FE72-4551-B475-868371868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2916"/>
              </p:ext>
            </p:extLst>
          </p:nvPr>
        </p:nvGraphicFramePr>
        <p:xfrm>
          <a:off x="406648" y="3075806"/>
          <a:ext cx="72799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120">
                  <a:extLst>
                    <a:ext uri="{9D8B030D-6E8A-4147-A177-3AD203B41FA5}">
                      <a16:colId xmlns:a16="http://schemas.microsoft.com/office/drawing/2014/main" val="632699751"/>
                    </a:ext>
                  </a:extLst>
                </a:gridCol>
                <a:gridCol w="1562874">
                  <a:extLst>
                    <a:ext uri="{9D8B030D-6E8A-4147-A177-3AD203B41FA5}">
                      <a16:colId xmlns:a16="http://schemas.microsoft.com/office/drawing/2014/main" val="706742210"/>
                    </a:ext>
                  </a:extLst>
                </a:gridCol>
                <a:gridCol w="2181542">
                  <a:extLst>
                    <a:ext uri="{9D8B030D-6E8A-4147-A177-3AD203B41FA5}">
                      <a16:colId xmlns:a16="http://schemas.microsoft.com/office/drawing/2014/main" val="1474314545"/>
                    </a:ext>
                  </a:extLst>
                </a:gridCol>
                <a:gridCol w="1458452">
                  <a:extLst>
                    <a:ext uri="{9D8B030D-6E8A-4147-A177-3AD203B41FA5}">
                      <a16:colId xmlns:a16="http://schemas.microsoft.com/office/drawing/2014/main" val="42528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SalesVolume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3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sideeffectRate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vaccineHolding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preventionRate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460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0A8CE4E-6B4D-42C0-8AFA-C7C84B32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8" y="1434861"/>
            <a:ext cx="7810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393801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 err="1"/>
              <a:t>Prodlist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20208"/>
              </p:ext>
            </p:extLst>
          </p:nvPr>
        </p:nvGraphicFramePr>
        <p:xfrm>
          <a:off x="395536" y="3165822"/>
          <a:ext cx="7355892" cy="166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475572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prodNumber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[FK-&gt;Vaccine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EA3BB1-F798-4AA0-ABBE-C9E2BF32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9" y="1760846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726135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Purchasing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65757"/>
              </p:ext>
            </p:extLst>
          </p:nvPr>
        </p:nvGraphicFramePr>
        <p:xfrm>
          <a:off x="384460" y="3060030"/>
          <a:ext cx="7211876" cy="1926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928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387948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orderNumber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[FK -&gt; Vaccine table]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purchaseVolume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PurchasingDate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559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4662337-D0F5-475C-9E13-3B489F5F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0" y="1647370"/>
            <a:ext cx="8410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77932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ER Diagram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8814" y="857913"/>
            <a:ext cx="5901378" cy="489701"/>
          </a:xfrm>
          <a:prstGeom prst="rect">
            <a:avLst/>
          </a:prstGeom>
        </p:spPr>
        <p:txBody>
          <a:bodyPr vert="horz" lIns="0" tIns="38963" rIns="0" bIns="38963" rtlCol="0" anchor="ctr">
            <a:normAutofit fontScale="9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400" dirty="0">
                <a:latin typeface="HY헤드라인M" pitchFamily="18" charset="-127"/>
                <a:ea typeface="HY헤드라인M" pitchFamily="18" charset="-127"/>
              </a:rPr>
              <a:t>Contents</a:t>
            </a:r>
            <a:endParaRPr lang="ko-KR" altLang="en-US" sz="3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458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User Requirement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9" y="2031690"/>
            <a:ext cx="18611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4458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77" y="2188251"/>
            <a:ext cx="1874386" cy="13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577932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71407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Database Design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771407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08" y="2188251"/>
            <a:ext cx="1861130" cy="13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964881" y="2031690"/>
            <a:ext cx="1861130" cy="20522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 Page Design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964881" y="1815666"/>
            <a:ext cx="1861130" cy="3725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2" y="2188251"/>
            <a:ext cx="1861130" cy="13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6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 err="1">
                <a:latin typeface="+mn-lt"/>
                <a:ea typeface="HY얕은샘물M" pitchFamily="18" charset="-127"/>
              </a:rPr>
              <a:t>Databse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3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7F24-A609-4DA4-AEE6-EFDCD4BB697C}"/>
              </a:ext>
            </a:extLst>
          </p:cNvPr>
          <p:cNvSpPr txBox="1"/>
          <p:nvPr/>
        </p:nvSpPr>
        <p:spPr>
          <a:xfrm>
            <a:off x="317989" y="1079175"/>
            <a:ext cx="155108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 err="1"/>
              <a:t>prodPlan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61DAD57-F6D8-439F-910D-4EEB0CE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03765"/>
              </p:ext>
            </p:extLst>
          </p:nvPr>
        </p:nvGraphicFramePr>
        <p:xfrm>
          <a:off x="333106" y="2931790"/>
          <a:ext cx="7211876" cy="188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928">
                  <a:extLst>
                    <a:ext uri="{9D8B030D-6E8A-4147-A177-3AD203B41FA5}">
                      <a16:colId xmlns:a16="http://schemas.microsoft.com/office/drawing/2014/main" val="751460414"/>
                    </a:ext>
                  </a:extLst>
                </a:gridCol>
                <a:gridCol w="4387948">
                  <a:extLst>
                    <a:ext uri="{9D8B030D-6E8A-4147-A177-3AD203B41FA5}">
                      <a16:colId xmlns:a16="http://schemas.microsoft.com/office/drawing/2014/main" val="1942425223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PharmaceuticalCom</a:t>
                      </a:r>
                      <a:r>
                        <a:rPr lang="en-US" altLang="ko-KR" dirty="0"/>
                        <a:t> [PK]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VARCHAR(15)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382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2369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targetDate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3782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expectedVolume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5077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totalVolume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559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CAFF1F0-13CC-4C2B-9A97-C139C9ED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9" y="1535959"/>
            <a:ext cx="8105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723233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9E58B-89C2-40FB-85B4-4A8CD46C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5" y="1563638"/>
            <a:ext cx="7668344" cy="36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9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DDBF3-3F0D-4C4E-AC6C-419062928CCA}"/>
              </a:ext>
            </a:extLst>
          </p:cNvPr>
          <p:cNvSpPr txBox="1"/>
          <p:nvPr/>
        </p:nvSpPr>
        <p:spPr>
          <a:xfrm>
            <a:off x="317989" y="1079175"/>
            <a:ext cx="92559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Hospital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B8EF-C79D-4C97-B30B-F3DA4C5B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54" y="1434861"/>
            <a:ext cx="781236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6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DDBF3-3F0D-4C4E-AC6C-419062928CCA}"/>
              </a:ext>
            </a:extLst>
          </p:cNvPr>
          <p:cNvSpPr txBox="1"/>
          <p:nvPr/>
        </p:nvSpPr>
        <p:spPr>
          <a:xfrm>
            <a:off x="317989" y="1079175"/>
            <a:ext cx="92559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Hospital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298C7D-B60B-4101-ADEF-95F8CF4F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1" y="2211710"/>
            <a:ext cx="2562225" cy="1304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CF2F56-2D86-49F5-9BD4-FE6080B6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11" y="2211710"/>
            <a:ext cx="2492112" cy="1304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CDFC7E7-F487-4A68-9E74-E2EC1A4D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28" y="2202185"/>
            <a:ext cx="26289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DDBF3-3F0D-4C4E-AC6C-419062928CCA}"/>
              </a:ext>
            </a:extLst>
          </p:cNvPr>
          <p:cNvSpPr txBox="1"/>
          <p:nvPr/>
        </p:nvSpPr>
        <p:spPr>
          <a:xfrm>
            <a:off x="317989" y="1079175"/>
            <a:ext cx="1648165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병원 정보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CB61E-0219-443E-980B-92123A8A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7" y="1571257"/>
            <a:ext cx="7842045" cy="1030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BCE9-270F-4FD3-A145-C6CF0686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7" y="2738532"/>
            <a:ext cx="2524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3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1826099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환자 관리시스템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97362-A8A5-4556-827F-628946A9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73" y="1513996"/>
            <a:ext cx="2016224" cy="24561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7318E-67E9-4F5C-9107-370567A9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513996"/>
            <a:ext cx="1917413" cy="2449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6556E8-BD82-4A8C-A53F-96DB96E34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87" y="4188707"/>
            <a:ext cx="5728630" cy="77448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182CC7-9DFD-4EAA-9837-F702A5B14F7A}"/>
              </a:ext>
            </a:extLst>
          </p:cNvPr>
          <p:cNvCxnSpPr/>
          <p:nvPr/>
        </p:nvCxnSpPr>
        <p:spPr>
          <a:xfrm flipH="1">
            <a:off x="2266277" y="3295921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4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51686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Pharmaceutical company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C299B-7D0A-4D32-A54A-90B79156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434861"/>
            <a:ext cx="7772404" cy="36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2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51686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Pharmaceutical company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6AA02-FFFA-4C0A-8014-9D6AF1FC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67875"/>
            <a:ext cx="8711952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516864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Pharmaceutical company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E71F41-576A-480F-8C66-FA074203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9" y="1779662"/>
            <a:ext cx="8759542" cy="26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1805259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백신조회 </a:t>
            </a:r>
            <a:r>
              <a:rPr lang="en-US" altLang="ko-KR" dirty="0"/>
              <a:t>&amp; </a:t>
            </a:r>
            <a:r>
              <a:rPr lang="ko-KR" altLang="en-US" dirty="0"/>
              <a:t>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77B6D-354A-43B2-8660-295FCF47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4" y="1510160"/>
            <a:ext cx="5121285" cy="989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820490-7FC8-4A1A-96DB-B66B5C7C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4" y="2787774"/>
            <a:ext cx="1798394" cy="18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600F42-1732-4206-91CC-09A4BA4C5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43" y="2667995"/>
            <a:ext cx="2288489" cy="7924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813D96-8206-43E4-AAA3-ED185019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3628661"/>
            <a:ext cx="6491740" cy="10921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FFEC3-0B50-4310-B19E-D0F19DC8A5E0}"/>
              </a:ext>
            </a:extLst>
          </p:cNvPr>
          <p:cNvCxnSpPr/>
          <p:nvPr/>
        </p:nvCxnSpPr>
        <p:spPr>
          <a:xfrm flipH="1">
            <a:off x="1691680" y="3438976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C206FC-C8C1-4CE7-B97B-02608809AABF}"/>
              </a:ext>
            </a:extLst>
          </p:cNvPr>
          <p:cNvCxnSpPr>
            <a:cxnSpLocks/>
          </p:cNvCxnSpPr>
          <p:nvPr/>
        </p:nvCxnSpPr>
        <p:spPr>
          <a:xfrm flipH="1">
            <a:off x="2411026" y="2283718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21C0CD-533D-4E9E-8F2D-EDD8C53E1859}"/>
              </a:ext>
            </a:extLst>
          </p:cNvPr>
          <p:cNvCxnSpPr>
            <a:cxnSpLocks/>
          </p:cNvCxnSpPr>
          <p:nvPr/>
        </p:nvCxnSpPr>
        <p:spPr>
          <a:xfrm flipH="1">
            <a:off x="5004048" y="4515966"/>
            <a:ext cx="240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rmAutofit fontScale="6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0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dirty="0">
              <a:latin typeface="+mn-lt"/>
              <a:ea typeface="HY얕은샘물M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17989" y="1635646"/>
            <a:ext cx="8441553" cy="3240360"/>
          </a:xfrm>
          <a:ln w="19050">
            <a:solidFill>
              <a:schemeClr val="tx2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1.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제약사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모더나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화이자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두 종류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병원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영남대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경북대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대구대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세 종류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6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개의 기관이 존재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정부는 종합적인 정부를 제공하며 접종여부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백신 보유 상태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확진자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통계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현황 등을 제공하여 종합관리를 할 수 있어야 함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3.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제약사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병원 모두 정부의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를 이용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4.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제약사는 각각 백신재고량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백신 과거 및 미래 생산계획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현재 주문량 제공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5.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병원은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COVID-19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환자에 대한 입원일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사망일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COVID-19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검사일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확진 여부 등을 제공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sp>
        <p:nvSpPr>
          <p:cNvPr id="6" name="직사각형 5"/>
          <p:cNvSpPr/>
          <p:nvPr/>
        </p:nvSpPr>
        <p:spPr>
          <a:xfrm>
            <a:off x="324520" y="1113588"/>
            <a:ext cx="8441553" cy="52205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PHP &amp; MySQL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을 이용한 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COVID-19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 대한 종합 관리 시스템 구현</a:t>
            </a:r>
            <a:endParaRPr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81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54AD4AA-E445-4124-823D-06B5375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82361"/>
            <a:ext cx="6372200" cy="10056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1A22F0-8B67-4017-A7EC-DA7A8E47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0" y="1513846"/>
            <a:ext cx="6012160" cy="1036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1FE693-4031-4F96-863F-F2D55006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4" y="2765113"/>
            <a:ext cx="2087605" cy="179615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88728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 생산 정보 조회 </a:t>
            </a:r>
            <a:r>
              <a:rPr lang="en-US" altLang="ko-KR" dirty="0"/>
              <a:t>&amp;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7A8C06-DC72-4452-A559-AC5826FC5F4D}"/>
              </a:ext>
            </a:extLst>
          </p:cNvPr>
          <p:cNvCxnSpPr>
            <a:cxnSpLocks/>
          </p:cNvCxnSpPr>
          <p:nvPr/>
        </p:nvCxnSpPr>
        <p:spPr>
          <a:xfrm flipH="1">
            <a:off x="2141211" y="2327150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163459-EFF4-412F-8B8A-6874F775D2F0}"/>
              </a:ext>
            </a:extLst>
          </p:cNvPr>
          <p:cNvCxnSpPr>
            <a:cxnSpLocks/>
          </p:cNvCxnSpPr>
          <p:nvPr/>
        </p:nvCxnSpPr>
        <p:spPr>
          <a:xfrm flipH="1">
            <a:off x="1270602" y="3312393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E750BF-5088-4594-8C1A-A66ECFC0F75A}"/>
              </a:ext>
            </a:extLst>
          </p:cNvPr>
          <p:cNvCxnSpPr>
            <a:cxnSpLocks/>
          </p:cNvCxnSpPr>
          <p:nvPr/>
        </p:nvCxnSpPr>
        <p:spPr>
          <a:xfrm flipH="1">
            <a:off x="4405818" y="4418182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65A33B-7D00-4166-A5E5-32D25335C3A4}"/>
              </a:ext>
            </a:extLst>
          </p:cNvPr>
          <p:cNvCxnSpPr>
            <a:cxnSpLocks/>
          </p:cNvCxnSpPr>
          <p:nvPr/>
        </p:nvCxnSpPr>
        <p:spPr>
          <a:xfrm flipH="1">
            <a:off x="7668344" y="4418182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36D298-4AC0-4837-92D7-C6F328947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219" y="2761540"/>
            <a:ext cx="1975098" cy="6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0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162729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 구매내역 조회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E9F317-8F56-4D09-9633-A44E07F5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" y="1513995"/>
            <a:ext cx="6702284" cy="31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109830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ko-KR" altLang="en-US" dirty="0"/>
              <a:t>백신 구매내역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46C5F-DA6D-4D14-AC07-5C7484DF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0" y="1578563"/>
            <a:ext cx="5926095" cy="24543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92325E-BCEB-46C5-B1F4-C7C8789D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78563"/>
            <a:ext cx="1862179" cy="245433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9133A3-5F9A-4F2F-8E95-97698F685265}"/>
              </a:ext>
            </a:extLst>
          </p:cNvPr>
          <p:cNvCxnSpPr>
            <a:cxnSpLocks/>
          </p:cNvCxnSpPr>
          <p:nvPr/>
        </p:nvCxnSpPr>
        <p:spPr>
          <a:xfrm flipH="1">
            <a:off x="1245345" y="2225998"/>
            <a:ext cx="432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50FCD1-C222-4EAE-AF66-190ED0EEB498}"/>
              </a:ext>
            </a:extLst>
          </p:cNvPr>
          <p:cNvCxnSpPr>
            <a:cxnSpLocks/>
          </p:cNvCxnSpPr>
          <p:nvPr/>
        </p:nvCxnSpPr>
        <p:spPr>
          <a:xfrm flipH="1">
            <a:off x="4053656" y="2290862"/>
            <a:ext cx="289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5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1269536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03646-FE64-453A-8583-329C6041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2" y="1434861"/>
            <a:ext cx="7599614" cy="35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8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473262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Information Overall 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B9D44-8BBD-432A-A83E-C58BE304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1" y="1461426"/>
            <a:ext cx="7127195" cy="29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76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079175"/>
            <a:ext cx="2473262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Information Overall view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E5A238-66F7-4972-8D2F-0EB14DF5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41" y="1538770"/>
            <a:ext cx="2042267" cy="1321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FE41EC-70E8-49CA-8078-4014C6FA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29963"/>
            <a:ext cx="8136904" cy="1370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FD1B3F-428A-48AB-9DCC-646B8B090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513995"/>
            <a:ext cx="2362426" cy="141867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0D19CB-6FE2-45B2-AE51-FFD430B952D5}"/>
              </a:ext>
            </a:extLst>
          </p:cNvPr>
          <p:cNvCxnSpPr>
            <a:cxnSpLocks/>
          </p:cNvCxnSpPr>
          <p:nvPr/>
        </p:nvCxnSpPr>
        <p:spPr>
          <a:xfrm flipH="1">
            <a:off x="611560" y="2139702"/>
            <a:ext cx="432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92403D-7B32-4AC4-97E4-B42EE063E364}"/>
              </a:ext>
            </a:extLst>
          </p:cNvPr>
          <p:cNvCxnSpPr>
            <a:cxnSpLocks/>
          </p:cNvCxnSpPr>
          <p:nvPr/>
        </p:nvCxnSpPr>
        <p:spPr>
          <a:xfrm flipH="1">
            <a:off x="3779912" y="4487390"/>
            <a:ext cx="4320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69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131590"/>
            <a:ext cx="1431310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Name Inquiry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73AF1-3FD6-4813-9DC6-0E2C3B35C729}"/>
              </a:ext>
            </a:extLst>
          </p:cNvPr>
          <p:cNvSpPr txBox="1"/>
          <p:nvPr/>
        </p:nvSpPr>
        <p:spPr>
          <a:xfrm>
            <a:off x="289879" y="2216064"/>
            <a:ext cx="1080702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A02A7-3F2A-472E-911D-0EB20545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94199"/>
            <a:ext cx="421005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6623EE-5734-4570-A184-1F308E1B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542320"/>
            <a:ext cx="5276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81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FF76F-FC9D-4F2A-B96E-839C5E1BF78A}"/>
              </a:ext>
            </a:extLst>
          </p:cNvPr>
          <p:cNvSpPr txBox="1"/>
          <p:nvPr/>
        </p:nvSpPr>
        <p:spPr>
          <a:xfrm>
            <a:off x="317989" y="1131590"/>
            <a:ext cx="1431310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Name Inquiry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73AF1-3FD6-4813-9DC6-0E2C3B35C729}"/>
              </a:ext>
            </a:extLst>
          </p:cNvPr>
          <p:cNvSpPr txBox="1"/>
          <p:nvPr/>
        </p:nvSpPr>
        <p:spPr>
          <a:xfrm>
            <a:off x="289879" y="2216064"/>
            <a:ext cx="1080702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A02A7-3F2A-472E-911D-0EB20545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94199"/>
            <a:ext cx="421005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6623EE-5734-4570-A184-1F308E1B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542320"/>
            <a:ext cx="5276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73AF1-3FD6-4813-9DC6-0E2C3B35C729}"/>
              </a:ext>
            </a:extLst>
          </p:cNvPr>
          <p:cNvSpPr txBox="1"/>
          <p:nvPr/>
        </p:nvSpPr>
        <p:spPr>
          <a:xfrm>
            <a:off x="317989" y="1198888"/>
            <a:ext cx="1198876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en-US" altLang="ko-KR" dirty="0" err="1"/>
              <a:t>Rrn</a:t>
            </a:r>
            <a:r>
              <a:rPr lang="en-US" altLang="ko-KR" dirty="0"/>
              <a:t> Inquiry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2765E-F54E-4D1F-83B0-90BA6C20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36907"/>
            <a:ext cx="4752975" cy="361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ACF1E4-1765-403B-9057-B10E8ECD48A7}"/>
              </a:ext>
            </a:extLst>
          </p:cNvPr>
          <p:cNvSpPr txBox="1"/>
          <p:nvPr/>
        </p:nvSpPr>
        <p:spPr>
          <a:xfrm>
            <a:off x="323528" y="2360080"/>
            <a:ext cx="1133601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 결과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C8C788-48A1-4A83-A27F-DEBB5A25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9" y="2750363"/>
            <a:ext cx="5172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8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Web Page Design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4</a:t>
            </a:r>
            <a:endParaRPr lang="ko-KR" alt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D012B-1959-43E7-9AAF-FF4763472905}"/>
              </a:ext>
            </a:extLst>
          </p:cNvPr>
          <p:cNvSpPr txBox="1"/>
          <p:nvPr/>
        </p:nvSpPr>
        <p:spPr>
          <a:xfrm>
            <a:off x="317989" y="1131590"/>
            <a:ext cx="1533903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en-US" altLang="ko-KR" dirty="0"/>
              <a:t>Mobile Inquiry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9C4A0B-9F5F-4DF2-99B6-7A3F4257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607906"/>
            <a:ext cx="4486275" cy="390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91CAEC-E9AC-4AF8-BFFE-FE28EC3D7B86}"/>
              </a:ext>
            </a:extLst>
          </p:cNvPr>
          <p:cNvSpPr txBox="1"/>
          <p:nvPr/>
        </p:nvSpPr>
        <p:spPr>
          <a:xfrm>
            <a:off x="317988" y="2250611"/>
            <a:ext cx="1133601" cy="355686"/>
          </a:xfrm>
          <a:prstGeom prst="rect">
            <a:avLst/>
          </a:prstGeom>
          <a:noFill/>
        </p:spPr>
        <p:txBody>
          <a:bodyPr wrap="none" lIns="77925" tIns="38963" rIns="77925" bIns="38963" rtlCol="0" anchor="ctr">
            <a:spAutoFit/>
          </a:bodyPr>
          <a:lstStyle/>
          <a:p>
            <a:r>
              <a:rPr lang="ko-KR" altLang="en-US" dirty="0"/>
              <a:t>조회 결과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C79EA3-D3F9-4B16-8C63-E3E419CE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8" y="2761766"/>
            <a:ext cx="5124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3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71254"/>
              </p:ext>
            </p:extLst>
          </p:nvPr>
        </p:nvGraphicFramePr>
        <p:xfrm>
          <a:off x="317989" y="1509513"/>
          <a:ext cx="8441553" cy="3323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Government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정부에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Government_id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정부 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ID),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Pharmaceutical Com(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제약사 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Hospital Name(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병원 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Nation_ID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국가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ID)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Nation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국가에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Nation_ID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국가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ID),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Nation_Name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국가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Nation_capital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국가 수도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People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국민에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Resident registration number (</a:t>
                      </a:r>
                      <a:r>
                        <a:rPr lang="ko-KR" altLang="en-US" sz="900" b="1" u="sng" baseline="0" dirty="0"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name(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addr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mobile(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Nation_ID</a:t>
                      </a:r>
                      <a:endParaRPr lang="en-US" altLang="ko-KR" sz="900" baseline="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Hospital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병원에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Hospital Name(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병원 이름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hospitalized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입원한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Num of discharged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퇴원한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 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dead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사망한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Num of COVID-19 confirmed patient(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코로나 확진 받은 환자수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1st vaccinated patient(1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차접종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접종한 환자 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Num of 2nd vaccinated patient(2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차접종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접종한 환자 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Num of hospital bed(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병원 병상 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989" y="1079175"/>
            <a:ext cx="180756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Entity &amp; Attribute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7701" y="1168465"/>
            <a:ext cx="1380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b="1" u="sng" dirty="0"/>
              <a:t>Key Attribute</a:t>
            </a:r>
            <a:endParaRPr lang="ko-KR" alt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2600001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923678"/>
            <a:ext cx="6478488" cy="1102519"/>
          </a:xfrm>
        </p:spPr>
        <p:txBody>
          <a:bodyPr>
            <a:normAutofit fontScale="90000"/>
          </a:bodyPr>
          <a:lstStyle/>
          <a:p>
            <a:r>
              <a:rPr lang="en-US" altLang="ko-KR" sz="5500" dirty="0">
                <a:latin typeface="HY헤드라인M" pitchFamily="18" charset="-127"/>
                <a:ea typeface="HY헤드라인M" pitchFamily="18" charset="-127"/>
              </a:rPr>
              <a:t>THANK YOU </a:t>
            </a:r>
            <a:br>
              <a:rPr lang="en-US" altLang="ko-KR" sz="5500" dirty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5500" dirty="0">
                <a:latin typeface="HY헤드라인M" pitchFamily="18" charset="-127"/>
                <a:ea typeface="HY헤드라인M" pitchFamily="18" charset="-127"/>
              </a:rPr>
              <a:t>FOR WATCHING !!</a:t>
            </a:r>
            <a:endParaRPr lang="ko-KR" altLang="en-US" sz="55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0927" y="2409732"/>
            <a:ext cx="2392881" cy="2141376"/>
          </a:xfrm>
        </p:spPr>
        <p:txBody>
          <a:bodyPr>
            <a:noAutofit/>
          </a:bodyPr>
          <a:lstStyle/>
          <a:p>
            <a:pPr algn="l"/>
            <a:r>
              <a:rPr lang="en-US" altLang="ko-KR" sz="1700" dirty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317989" y="1079175"/>
            <a:ext cx="180756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Entity &amp; Attribute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7701" y="1168465"/>
            <a:ext cx="1380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b="1" u="sng" dirty="0"/>
              <a:t>Key Attribute</a:t>
            </a:r>
            <a:endParaRPr lang="ko-KR" altLang="en-US" sz="1500" b="1" u="sng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2BA3F6-D568-4F75-B759-B7F0E942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98961"/>
              </p:ext>
            </p:extLst>
          </p:nvPr>
        </p:nvGraphicFramePr>
        <p:xfrm>
          <a:off x="317989" y="1509513"/>
          <a:ext cx="8441553" cy="3460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Patient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환자에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Resident registration number(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Hospital Name(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병원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Hospitalization date(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입원 날짜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Discharged date(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퇴원 날짜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Date of death(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사망 날짜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Date of COVID-19 test(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코로나 테스트 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COVID-19 Confirmed(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확진 유무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Record of Vaccination(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백신 기록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of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vaccination(1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차 접종 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of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2nd vaccination(2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차 접종 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Side effects of vaccination(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백신 부작용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Vaccine number(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백신 생산 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Vaccine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백신 제약 회사에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Pharamacetical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 Com(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price(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vaccineHoldings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제약사가 가진 수량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salesVolume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총 판매량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sideeffectRate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부작용률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preventionRate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예방률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Prodlist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백신 생산 리스트에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baseline="0" dirty="0" err="1">
                          <a:latin typeface="+mn-ea"/>
                          <a:ea typeface="+mn-ea"/>
                        </a:rPr>
                        <a:t>prodNumber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u="sng" baseline="0" dirty="0">
                          <a:latin typeface="+mn-ea"/>
                          <a:ea typeface="+mn-ea"/>
                        </a:rPr>
                        <a:t>생산번호</a:t>
                      </a:r>
                      <a:r>
                        <a:rPr lang="en-US" altLang="ko-KR" sz="900" b="1" u="sng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pharmaceutical Com(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prodDate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생산일자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baseline="0" dirty="0" err="1">
                          <a:latin typeface="+mn-ea"/>
                          <a:ea typeface="+mn-ea"/>
                        </a:rPr>
                        <a:t>prodVolume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생산량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Purchasing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백신 구매 정보에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err="1">
                          <a:latin typeface="+mn-ea"/>
                          <a:ea typeface="+mn-ea"/>
                        </a:rPr>
                        <a:t>Ordernumber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u="sng" dirty="0">
                          <a:latin typeface="+mn-ea"/>
                          <a:ea typeface="+mn-ea"/>
                        </a:rPr>
                        <a:t>주문번호</a:t>
                      </a:r>
                      <a:r>
                        <a:rPr lang="en-US" altLang="ko-KR" sz="900" b="1" u="sng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pharmaceticalCom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purchaseVolume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구매량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purchasingDate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구매일자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hospitalName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병원이름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8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User Requirement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1</a:t>
            </a:r>
            <a:endParaRPr lang="ko-KR" alt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317989" y="1079175"/>
            <a:ext cx="1807567" cy="3556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dirty="0"/>
              <a:t>Entity &amp; Attribute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7701" y="1168465"/>
            <a:ext cx="1380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b="1" u="sng" dirty="0"/>
              <a:t>Key Attribute</a:t>
            </a:r>
            <a:endParaRPr lang="ko-KR" altLang="en-US" sz="1500" b="1" u="sng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326300-31E7-42D0-9431-6BD484E2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7744"/>
              </p:ext>
            </p:extLst>
          </p:nvPr>
        </p:nvGraphicFramePr>
        <p:xfrm>
          <a:off x="323528" y="1485900"/>
          <a:ext cx="8441553" cy="941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496072761"/>
                    </a:ext>
                  </a:extLst>
                </a:gridCol>
                <a:gridCol w="6779830">
                  <a:extLst>
                    <a:ext uri="{9D8B030D-6E8A-4147-A177-3AD203B41FA5}">
                      <a16:colId xmlns:a16="http://schemas.microsoft.com/office/drawing/2014/main" val="3386868353"/>
                    </a:ext>
                  </a:extLst>
                </a:gridCol>
              </a:tblGrid>
              <a:tr h="4676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Prodplan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생산 계획에 대한 정보를 가진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66145"/>
                  </a:ext>
                </a:extLst>
              </a:tr>
              <a:tr h="4741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 err="1">
                          <a:latin typeface="+mn-ea"/>
                          <a:ea typeface="+mn-ea"/>
                        </a:rPr>
                        <a:t>Prodplan_pharmeceuticalCom</a:t>
                      </a:r>
                      <a:r>
                        <a:rPr lang="en-US" altLang="ko-KR" sz="1000" b="1" u="sng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u="sng" dirty="0">
                          <a:latin typeface="+mn-ea"/>
                          <a:ea typeface="+mn-ea"/>
                        </a:rPr>
                        <a:t>제약회사 이름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prodVolume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생산량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targetDate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예상 생산 완료 일자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expectedProd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생산 완료일까지 예상 생산량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totalVolume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총 생산량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4406" marR="84406" marT="34290" marB="34290" anchor="ctr"/>
                </a:tc>
                <a:extLst>
                  <a:ext uri="{0D108BD9-81ED-4DB2-BD59-A6C34878D82A}">
                    <a16:rowId xmlns:a16="http://schemas.microsoft.com/office/drawing/2014/main" val="249950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5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9BE4C5-6472-4FD4-8CD2-CBF57C1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80170"/>
            <a:ext cx="7380312" cy="3919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39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BA7DF-5DA4-474D-9617-3509BB80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9582"/>
            <a:ext cx="5433531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716802" y="571641"/>
            <a:ext cx="8042740" cy="428399"/>
          </a:xfrm>
          <a:prstGeom prst="rect">
            <a:avLst/>
          </a:prstGeom>
          <a:ln w="22225">
            <a:solidFill>
              <a:schemeClr val="tx2"/>
            </a:solidFill>
          </a:ln>
        </p:spPr>
        <p:txBody>
          <a:bodyPr vert="horz" lIns="0" tIns="38963" rIns="0" bIns="38963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700" dirty="0">
                <a:latin typeface="+mn-lt"/>
                <a:ea typeface="HY얕은샘물M" pitchFamily="18" charset="-127"/>
              </a:rPr>
              <a:t> </a:t>
            </a:r>
            <a:r>
              <a:rPr lang="en-US" altLang="ko-KR" sz="2400" dirty="0">
                <a:latin typeface="+mn-lt"/>
                <a:ea typeface="HY얕은샘물M" pitchFamily="18" charset="-127"/>
              </a:rPr>
              <a:t>ER Diagram</a:t>
            </a:r>
            <a:endParaRPr lang="ko-KR" altLang="en-US" sz="2400" dirty="0">
              <a:latin typeface="+mn-lt"/>
              <a:ea typeface="HY얕은샘물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989" y="571422"/>
            <a:ext cx="398814" cy="4395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r>
              <a:rPr lang="en-US" altLang="ko-KR" sz="2100" dirty="0"/>
              <a:t>2</a:t>
            </a:r>
            <a:endParaRPr lang="ko-KR" altLang="en-US" sz="2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1EB00-B652-45AB-AF37-0D533939A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1" y="1131590"/>
            <a:ext cx="5181381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510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TM01859866[[fn=매크로]]</Template>
  <TotalTime>1505</TotalTime>
  <Words>1121</Words>
  <Application>Microsoft Office PowerPoint</Application>
  <PresentationFormat>화면 슬라이드 쇼(16:9)</PresentationFormat>
  <Paragraphs>313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HY엽서M</vt:lpstr>
      <vt:lpstr>HY헤드라인M</vt:lpstr>
      <vt:lpstr>맑은 고딕</vt:lpstr>
      <vt:lpstr>Calibri</vt:lpstr>
      <vt:lpstr>Wingdings</vt:lpstr>
      <vt:lpstr>매크로</vt:lpstr>
      <vt:lpstr>DATABASE 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 FOR WATCHING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PROJECT</dc:title>
  <dc:creator>진혁</dc:creator>
  <cp:lastModifiedBy>고재훈</cp:lastModifiedBy>
  <cp:revision>35</cp:revision>
  <dcterms:created xsi:type="dcterms:W3CDTF">2021-11-28T09:36:05Z</dcterms:created>
  <dcterms:modified xsi:type="dcterms:W3CDTF">2023-07-27T10:47:06Z</dcterms:modified>
</cp:coreProperties>
</file>