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Default Extension="vsdx" ContentType="application/vnd.ms-visio.drawing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297" r:id="rId3"/>
    <p:sldId id="298" r:id="rId4"/>
    <p:sldId id="299" r:id="rId5"/>
    <p:sldId id="290" r:id="rId6"/>
    <p:sldId id="291" r:id="rId7"/>
    <p:sldId id="289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92" r:id="rId17"/>
    <p:sldId id="300" r:id="rId18"/>
    <p:sldId id="301" r:id="rId19"/>
    <p:sldId id="319" r:id="rId20"/>
    <p:sldId id="294" r:id="rId21"/>
    <p:sldId id="288" r:id="rId22"/>
    <p:sldId id="263" r:id="rId23"/>
    <p:sldId id="262" r:id="rId24"/>
    <p:sldId id="302" r:id="rId25"/>
    <p:sldId id="295" r:id="rId26"/>
    <p:sldId id="265" r:id="rId27"/>
    <p:sldId id="266" r:id="rId28"/>
    <p:sldId id="320" r:id="rId29"/>
    <p:sldId id="314" r:id="rId30"/>
    <p:sldId id="322" r:id="rId31"/>
    <p:sldId id="281" r:id="rId32"/>
    <p:sldId id="267" r:id="rId33"/>
    <p:sldId id="285" r:id="rId34"/>
    <p:sldId id="278" r:id="rId35"/>
    <p:sldId id="279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296" r:id="rId46"/>
    <p:sldId id="287" r:id="rId47"/>
    <p:sldId id="286" r:id="rId48"/>
    <p:sldId id="312" r:id="rId49"/>
    <p:sldId id="315" r:id="rId50"/>
    <p:sldId id="316" r:id="rId51"/>
    <p:sldId id="317" r:id="rId52"/>
    <p:sldId id="318" r:id="rId53"/>
    <p:sldId id="283" r:id="rId54"/>
    <p:sldId id="313" r:id="rId5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8" autoAdjust="0"/>
    <p:restoredTop sz="94646" autoAdjust="0"/>
  </p:normalViewPr>
  <p:slideViewPr>
    <p:cSldViewPr>
      <p:cViewPr varScale="1">
        <p:scale>
          <a:sx n="126" d="100"/>
          <a:sy n="126" d="100"/>
        </p:scale>
        <p:origin x="-36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2CFD66-F404-406F-8B1A-B29B757F94D5}" type="datetimeFigureOut">
              <a:rPr lang="de-DE" smtClean="0"/>
              <a:pPr/>
              <a:t>23.09.2013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75B431-4011-4742-835D-B5231AF1815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smtClean="0"/>
              <a:t>Einleitung – nach der Zielsetzung</a:t>
            </a:r>
          </a:p>
        </p:txBody>
      </p:sp>
      <p:sp>
        <p:nvSpPr>
          <p:cNvPr id="2867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A2D4095-76B8-4DA1-B401-A7C64F8595B8}" type="slidenum">
              <a:rPr lang="de-DE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8773234-9347-4450-9750-0BB27E2EAC51}" type="slidenum">
              <a:rPr lang="de-DE"/>
              <a:pPr/>
              <a:t>46</a:t>
            </a:fld>
            <a:endParaRPr lang="de-DE"/>
          </a:p>
        </p:txBody>
      </p:sp>
      <p:sp>
        <p:nvSpPr>
          <p:cNvPr id="614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15EEA24-EEF0-4835-83A3-D7A76C958A29}" type="slidenum">
              <a:rPr lang="de-DE"/>
              <a:pPr/>
              <a:t>47</a:t>
            </a:fld>
            <a:endParaRPr lang="de-DE"/>
          </a:p>
        </p:txBody>
      </p:sp>
      <p:sp>
        <p:nvSpPr>
          <p:cNvPr id="512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smtClean="0"/>
              <a:t>Ergebnis</a:t>
            </a:r>
          </a:p>
          <a:p>
            <a:pPr>
              <a:spcBef>
                <a:spcPct val="0"/>
              </a:spcBef>
            </a:pPr>
            <a:r>
              <a:rPr lang="de-DE" smtClean="0">
                <a:sym typeface="Wingdings" pitchFamily="2" charset="2"/>
              </a:rPr>
              <a:t> </a:t>
            </a:r>
            <a:r>
              <a:rPr lang="de-DE" smtClean="0"/>
              <a:t>Stimmen die Windows-Angaben?</a:t>
            </a:r>
          </a:p>
        </p:txBody>
      </p:sp>
      <p:sp>
        <p:nvSpPr>
          <p:cNvPr id="36868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2193EC0-FC85-4E9F-8095-2EBFC2222722}" type="slidenum">
              <a:rPr lang="de-DE"/>
              <a:pPr fontAlgn="base">
                <a:spcBef>
                  <a:spcPct val="0"/>
                </a:spcBef>
                <a:spcAft>
                  <a:spcPct val="0"/>
                </a:spcAft>
              </a:pPr>
              <a:t>48</a:t>
            </a:fld>
            <a:endParaRPr 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216B5D1-173A-498E-A353-62E60A10C650}" type="slidenum">
              <a:rPr lang="de-DE"/>
              <a:pPr/>
              <a:t>50</a:t>
            </a:fld>
            <a:endParaRPr lang="de-DE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F12F6AA-FE12-491B-9961-B884089EF862}" type="slidenum">
              <a:rPr lang="de-DE"/>
              <a:pPr/>
              <a:t>51</a:t>
            </a:fld>
            <a:endParaRPr lang="de-DE"/>
          </a:p>
        </p:txBody>
      </p:sp>
      <p:sp>
        <p:nvSpPr>
          <p:cNvPr id="122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smtClean="0"/>
              <a:t>Warping</a:t>
            </a:r>
          </a:p>
        </p:txBody>
      </p:sp>
      <p:sp>
        <p:nvSpPr>
          <p:cNvPr id="29700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FEC08F7-5DE5-4D1F-B73D-DB78B6C68DF1}" type="slidenum">
              <a:rPr lang="de-DE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smtClean="0"/>
              <a:t>Clientarchitektur</a:t>
            </a:r>
          </a:p>
        </p:txBody>
      </p:sp>
      <p:sp>
        <p:nvSpPr>
          <p:cNvPr id="30724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2AD15DC-90F5-4761-939A-EFB93ABDA67B}" type="slidenum">
              <a:rPr lang="de-DE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smtClean="0"/>
              <a:t>Erster Ansatz</a:t>
            </a:r>
          </a:p>
        </p:txBody>
      </p:sp>
      <p:sp>
        <p:nvSpPr>
          <p:cNvPr id="32772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4A57BB-374B-4D40-9491-BC065702F051}" type="slidenum">
              <a:rPr lang="de-DE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smtClean="0"/>
              <a:t>Zweiter Ansatz</a:t>
            </a:r>
          </a:p>
        </p:txBody>
      </p:sp>
      <p:sp>
        <p:nvSpPr>
          <p:cNvPr id="3379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4A8AF01-EE17-4893-8680-E9DEB0B58EC0}" type="slidenum">
              <a:rPr lang="de-DE"/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37B7D29-1379-4A2C-88E7-16F04665E0FC}" type="slidenum">
              <a:rPr lang="de-DE"/>
              <a:pPr/>
              <a:t>34</a:t>
            </a:fld>
            <a:endParaRPr lang="de-DE"/>
          </a:p>
        </p:txBody>
      </p:sp>
      <p:sp>
        <p:nvSpPr>
          <p:cNvPr id="102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676E5D6-EF93-4771-9512-408E6453CAA7}" type="slidenum">
              <a:rPr lang="de-DE"/>
              <a:pPr/>
              <a:t>35</a:t>
            </a:fld>
            <a:endParaRPr lang="de-DE"/>
          </a:p>
        </p:txBody>
      </p:sp>
      <p:sp>
        <p:nvSpPr>
          <p:cNvPr id="112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smtClean="0"/>
          </a:p>
        </p:txBody>
      </p:sp>
      <p:sp>
        <p:nvSpPr>
          <p:cNvPr id="35844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46C9451-CB9D-403E-9AA0-E9D7B6AB5E89}" type="slidenum">
              <a:rPr lang="de-DE"/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smtClean="0"/>
              <a:t>Ergebnis / Übergang zum Fazit</a:t>
            </a:r>
          </a:p>
        </p:txBody>
      </p:sp>
      <p:sp>
        <p:nvSpPr>
          <p:cNvPr id="34820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F8EE841-4CAE-408E-BC67-FE170C4308A3}" type="slidenum">
              <a:rPr lang="de-DE"/>
              <a:pPr fontAlgn="base">
                <a:spcBef>
                  <a:spcPct val="0"/>
                </a:spcBef>
                <a:spcAft>
                  <a:spcPct val="0"/>
                </a:spcAft>
              </a:pPr>
              <a:t>45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82FCF-BD7B-4636-8A26-4B5BF01F5EE2}" type="datetimeFigureOut">
              <a:rPr lang="de-DE" smtClean="0"/>
              <a:pPr/>
              <a:t>23.09.2013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6BCE-3992-463A-A3A8-B41C854985E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82FCF-BD7B-4636-8A26-4B5BF01F5EE2}" type="datetimeFigureOut">
              <a:rPr lang="de-DE" smtClean="0"/>
              <a:pPr/>
              <a:t>23.09.2013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6BCE-3992-463A-A3A8-B41C854985E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82FCF-BD7B-4636-8A26-4B5BF01F5EE2}" type="datetimeFigureOut">
              <a:rPr lang="de-DE" smtClean="0"/>
              <a:pPr/>
              <a:t>23.09.2013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6BCE-3992-463A-A3A8-B41C854985E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6720" cy="114348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0"/>
          </p:nvPr>
        </p:nvSpPr>
        <p:spPr>
          <a:xfrm>
            <a:off x="456481" y="6247376"/>
            <a:ext cx="2128320" cy="470930"/>
          </a:xfr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idx="11"/>
          </p:nvPr>
        </p:nvSpPr>
        <p:spPr>
          <a:xfrm>
            <a:off x="3127680" y="6247376"/>
            <a:ext cx="2897280" cy="470930"/>
          </a:xfr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2"/>
          </p:nvPr>
        </p:nvSpPr>
        <p:spPr>
          <a:xfrm>
            <a:off x="6556321" y="6247376"/>
            <a:ext cx="2128320" cy="470930"/>
          </a:xfrm>
        </p:spPr>
        <p:txBody>
          <a:bodyPr/>
          <a:lstStyle>
            <a:lvl1pPr>
              <a:defRPr/>
            </a:lvl1pPr>
          </a:lstStyle>
          <a:p>
            <a:fld id="{EF69434F-0E34-4A41-AC59-764F2A156CBE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82FCF-BD7B-4636-8A26-4B5BF01F5EE2}" type="datetimeFigureOut">
              <a:rPr lang="de-DE" smtClean="0"/>
              <a:pPr/>
              <a:t>23.09.2013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6BCE-3992-463A-A3A8-B41C854985E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82FCF-BD7B-4636-8A26-4B5BF01F5EE2}" type="datetimeFigureOut">
              <a:rPr lang="de-DE" smtClean="0"/>
              <a:pPr/>
              <a:t>23.09.2013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6BCE-3992-463A-A3A8-B41C854985E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82FCF-BD7B-4636-8A26-4B5BF01F5EE2}" type="datetimeFigureOut">
              <a:rPr lang="de-DE" smtClean="0"/>
              <a:pPr/>
              <a:t>23.09.2013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6BCE-3992-463A-A3A8-B41C854985E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82FCF-BD7B-4636-8A26-4B5BF01F5EE2}" type="datetimeFigureOut">
              <a:rPr lang="de-DE" smtClean="0"/>
              <a:pPr/>
              <a:t>23.09.2013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6BCE-3992-463A-A3A8-B41C854985E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82FCF-BD7B-4636-8A26-4B5BF01F5EE2}" type="datetimeFigureOut">
              <a:rPr lang="de-DE" smtClean="0"/>
              <a:pPr/>
              <a:t>23.09.2013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6BCE-3992-463A-A3A8-B41C854985E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82FCF-BD7B-4636-8A26-4B5BF01F5EE2}" type="datetimeFigureOut">
              <a:rPr lang="de-DE" smtClean="0"/>
              <a:pPr/>
              <a:t>23.09.2013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6BCE-3992-463A-A3A8-B41C854985E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82FCF-BD7B-4636-8A26-4B5BF01F5EE2}" type="datetimeFigureOut">
              <a:rPr lang="de-DE" smtClean="0"/>
              <a:pPr/>
              <a:t>23.09.2013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6BCE-3992-463A-A3A8-B41C854985E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82FCF-BD7B-4636-8A26-4B5BF01F5EE2}" type="datetimeFigureOut">
              <a:rPr lang="de-DE" smtClean="0"/>
              <a:pPr/>
              <a:t>23.09.2013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6BCE-3992-463A-A3A8-B41C854985E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82FCF-BD7B-4636-8A26-4B5BF01F5EE2}" type="datetimeFigureOut">
              <a:rPr lang="de-DE" smtClean="0"/>
              <a:pPr/>
              <a:t>23.09.2013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B6BCE-3992-463A-A3A8-B41C854985E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-Zeichnung111.vsd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-Zeichnung222.vsd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-Zeichnung223.vsd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KoRemoteRe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Forschungspraktikum CG</a:t>
            </a:r>
          </a:p>
          <a:p>
            <a:r>
              <a:rPr lang="de-DE" dirty="0" smtClean="0"/>
              <a:t>Sommersemester 2013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Was ist Warping?</a:t>
            </a:r>
          </a:p>
        </p:txBody>
      </p:sp>
      <p:pic>
        <p:nvPicPr>
          <p:cNvPr id="4099" name="Grafik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1238" y="1336675"/>
            <a:ext cx="4581525" cy="610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Was ist Warping?</a:t>
            </a:r>
          </a:p>
        </p:txBody>
      </p:sp>
      <p:sp>
        <p:nvSpPr>
          <p:cNvPr id="512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Nutzen:</a:t>
            </a:r>
          </a:p>
          <a:p>
            <a:pPr lvl="1"/>
            <a:r>
              <a:rPr lang="de-DE" dirty="0" smtClean="0"/>
              <a:t>Framerate erhöhen</a:t>
            </a:r>
          </a:p>
          <a:p>
            <a:pPr lvl="1"/>
            <a:r>
              <a:rPr lang="de-DE" dirty="0" smtClean="0"/>
              <a:t>Stereoskopie</a:t>
            </a:r>
            <a:endParaRPr lang="de-DE" dirty="0" smtClean="0"/>
          </a:p>
          <a:p>
            <a:r>
              <a:rPr lang="de-DE" dirty="0" smtClean="0"/>
              <a:t>Verfahren:</a:t>
            </a:r>
          </a:p>
          <a:p>
            <a:pPr lvl="1"/>
            <a:r>
              <a:rPr lang="de-DE" dirty="0" smtClean="0"/>
              <a:t>Bildbasiert</a:t>
            </a:r>
          </a:p>
          <a:p>
            <a:pPr lvl="1"/>
            <a:r>
              <a:rPr lang="de-DE" dirty="0" smtClean="0"/>
              <a:t>Geometriebasiert</a:t>
            </a:r>
          </a:p>
          <a:p>
            <a:endParaRPr lang="de-DE" dirty="0" smtClean="0"/>
          </a:p>
          <a:p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Warping: Vorgehen</a:t>
            </a:r>
          </a:p>
        </p:txBody>
      </p:sp>
      <p:pic>
        <p:nvPicPr>
          <p:cNvPr id="6147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58416" y="1825625"/>
            <a:ext cx="7827169" cy="43513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Warping: Vorgehen</a:t>
            </a:r>
          </a:p>
        </p:txBody>
      </p:sp>
      <p:pic>
        <p:nvPicPr>
          <p:cNvPr id="7171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58416" y="1825625"/>
            <a:ext cx="7827169" cy="43513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Warping: Vorgehen</a:t>
            </a:r>
          </a:p>
        </p:txBody>
      </p:sp>
      <p:pic>
        <p:nvPicPr>
          <p:cNvPr id="8195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58416" y="1825625"/>
            <a:ext cx="7827169" cy="43513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Warping</a:t>
            </a:r>
            <a:r>
              <a:rPr lang="de-DE" dirty="0" smtClean="0"/>
              <a:t>: Probleme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Außerhalb des Server-Bildes</a:t>
            </a:r>
          </a:p>
          <a:p>
            <a:pPr lvl="1"/>
            <a:r>
              <a:rPr lang="de-DE" dirty="0" smtClean="0"/>
              <a:t>Client-Texturen</a:t>
            </a:r>
            <a:endParaRPr lang="de-DE" dirty="0" smtClean="0"/>
          </a:p>
          <a:p>
            <a:r>
              <a:rPr lang="de-DE" dirty="0" smtClean="0"/>
              <a:t>Verdeckung</a:t>
            </a:r>
          </a:p>
          <a:p>
            <a:pPr lvl="1"/>
            <a:r>
              <a:rPr lang="de-DE" dirty="0" smtClean="0"/>
              <a:t>Bisher keine Lösung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/>
          </p:cNvSpPr>
          <p:nvPr/>
        </p:nvSpPr>
        <p:spPr bwMode="auto">
          <a:xfrm>
            <a:off x="-303213" y="-196850"/>
            <a:ext cx="10144126" cy="7180263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de-DE">
              <a:latin typeface="Calibri" pitchFamily="34" charset="0"/>
            </a:endParaRPr>
          </a:p>
        </p:txBody>
      </p:sp>
      <p:sp>
        <p:nvSpPr>
          <p:cNvPr id="20482" name="Rectangle 2"/>
          <p:cNvSpPr>
            <a:spLocks/>
          </p:cNvSpPr>
          <p:nvPr/>
        </p:nvSpPr>
        <p:spPr bwMode="auto">
          <a:xfrm>
            <a:off x="296863" y="409575"/>
            <a:ext cx="990600" cy="1527175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High Quality Renderer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544836" y="1182068"/>
            <a:ext cx="1428750" cy="723305"/>
            <a:chOff x="0" y="0"/>
            <a:chExt cx="1280" cy="648"/>
          </a:xfrm>
          <a:solidFill>
            <a:schemeClr val="bg1">
              <a:lumMod val="65000"/>
            </a:schemeClr>
          </a:solidFill>
        </p:grpSpPr>
        <p:sp>
          <p:nvSpPr>
            <p:cNvPr id="20483" name="AutoShape 3"/>
            <p:cNvSpPr>
              <a:spLocks/>
            </p:cNvSpPr>
            <p:nvPr/>
          </p:nvSpPr>
          <p:spPr bwMode="auto">
            <a:xfrm>
              <a:off x="24" y="0"/>
              <a:ext cx="1232" cy="648"/>
            </a:xfrm>
            <a:prstGeom prst="roundRect">
              <a:avLst>
                <a:gd name="adj" fmla="val 9310"/>
              </a:avLst>
            </a:prstGeom>
            <a:grpFill/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484" name="Rectangle 4"/>
            <p:cNvSpPr>
              <a:spLocks/>
            </p:cNvSpPr>
            <p:nvPr/>
          </p:nvSpPr>
          <p:spPr bwMode="auto">
            <a:xfrm>
              <a:off x="0" y="46"/>
              <a:ext cx="1280" cy="552"/>
            </a:xfrm>
            <a:prstGeom prst="rect">
              <a:avLst/>
            </a:prstGeom>
            <a:grp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Low-res.</a:t>
              </a:r>
              <a:endParaRPr lang="en-US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Environment Map H(t)</a:t>
              </a:r>
            </a:p>
          </p:txBody>
        </p:sp>
      </p:grpSp>
      <p:sp>
        <p:nvSpPr>
          <p:cNvPr id="20486" name="Line 6"/>
          <p:cNvSpPr>
            <a:spLocks noChangeShapeType="1"/>
          </p:cNvSpPr>
          <p:nvPr/>
        </p:nvSpPr>
        <p:spPr bwMode="auto">
          <a:xfrm>
            <a:off x="1216025" y="1539875"/>
            <a:ext cx="384175" cy="1588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487" name="Rectangle 7"/>
          <p:cNvSpPr>
            <a:spLocks/>
          </p:cNvSpPr>
          <p:nvPr/>
        </p:nvSpPr>
        <p:spPr bwMode="auto">
          <a:xfrm>
            <a:off x="1747838" y="2422525"/>
            <a:ext cx="893762" cy="563563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H.264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Codierer</a:t>
            </a:r>
            <a:endParaRPr lang="en-US" sz="1100" dirty="0">
              <a:solidFill>
                <a:srgbClr val="000000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>
            <a:off x="2224088" y="1817688"/>
            <a:ext cx="7937" cy="611187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 rot="10800000" flipH="1">
            <a:off x="804863" y="1866900"/>
            <a:ext cx="1587" cy="56515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94680" y="2429991"/>
            <a:ext cx="1000125" cy="553641"/>
            <a:chOff x="0" y="0"/>
            <a:chExt cx="896" cy="495"/>
          </a:xfrm>
          <a:solidFill>
            <a:schemeClr val="bg1">
              <a:lumMod val="65000"/>
            </a:schemeClr>
          </a:solidFill>
        </p:grpSpPr>
        <p:sp>
          <p:nvSpPr>
            <p:cNvPr id="20490" name="AutoShape 10"/>
            <p:cNvSpPr>
              <a:spLocks/>
            </p:cNvSpPr>
            <p:nvPr/>
          </p:nvSpPr>
          <p:spPr bwMode="auto">
            <a:xfrm>
              <a:off x="0" y="14"/>
              <a:ext cx="896" cy="467"/>
            </a:xfrm>
            <a:prstGeom prst="roundRect">
              <a:avLst>
                <a:gd name="adj" fmla="val 11287"/>
              </a:avLst>
            </a:prstGeom>
            <a:grpFill/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491" name="Rectangle 11"/>
            <p:cNvSpPr>
              <a:spLocks/>
            </p:cNvSpPr>
            <p:nvPr/>
          </p:nvSpPr>
          <p:spPr bwMode="auto">
            <a:xfrm>
              <a:off x="74" y="0"/>
              <a:ext cx="747" cy="495"/>
            </a:xfrm>
            <a:prstGeom prst="rect">
              <a:avLst/>
            </a:prstGeom>
            <a:grp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 err="1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Kamera</a:t>
              </a: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 Matrix</a:t>
              </a:r>
            </a:p>
          </p:txBody>
        </p:sp>
      </p:grpSp>
      <p:sp>
        <p:nvSpPr>
          <p:cNvPr id="4106" name="Line 13"/>
          <p:cNvSpPr>
            <a:spLocks noChangeShapeType="1"/>
          </p:cNvSpPr>
          <p:nvPr/>
        </p:nvSpPr>
        <p:spPr bwMode="auto">
          <a:xfrm>
            <a:off x="358775" y="3386138"/>
            <a:ext cx="8429625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494" name="Line 14"/>
          <p:cNvSpPr>
            <a:spLocks noChangeShapeType="1"/>
          </p:cNvSpPr>
          <p:nvPr/>
        </p:nvSpPr>
        <p:spPr bwMode="auto">
          <a:xfrm rot="10800000">
            <a:off x="800100" y="2990850"/>
            <a:ext cx="4763" cy="369888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495" name="Line 15"/>
          <p:cNvSpPr>
            <a:spLocks noChangeShapeType="1"/>
          </p:cNvSpPr>
          <p:nvPr/>
        </p:nvSpPr>
        <p:spPr bwMode="auto">
          <a:xfrm flipH="1">
            <a:off x="2212975" y="2979738"/>
            <a:ext cx="3175" cy="385762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496" name="Rectangle 16"/>
          <p:cNvSpPr>
            <a:spLocks/>
          </p:cNvSpPr>
          <p:nvPr/>
        </p:nvSpPr>
        <p:spPr bwMode="auto">
          <a:xfrm>
            <a:off x="3195638" y="4818063"/>
            <a:ext cx="1071562" cy="1303337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Upsampling</a:t>
            </a:r>
            <a:endParaRPr lang="en-US" sz="1100" dirty="0">
              <a:solidFill>
                <a:srgbClr val="000000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20497" name="Rectangle 17"/>
          <p:cNvSpPr>
            <a:spLocks/>
          </p:cNvSpPr>
          <p:nvPr/>
        </p:nvSpPr>
        <p:spPr bwMode="auto">
          <a:xfrm>
            <a:off x="1690688" y="3725863"/>
            <a:ext cx="982662" cy="571500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H.264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Decodierer</a:t>
            </a:r>
            <a:endParaRPr lang="en-US" sz="1100" dirty="0">
              <a:solidFill>
                <a:srgbClr val="000000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277937" y="3682380"/>
            <a:ext cx="1062633" cy="517922"/>
            <a:chOff x="0" y="0"/>
            <a:chExt cx="952" cy="464"/>
          </a:xfrm>
          <a:solidFill>
            <a:schemeClr val="accent3"/>
          </a:solidFill>
        </p:grpSpPr>
        <p:sp>
          <p:nvSpPr>
            <p:cNvPr id="20498" name="AutoShape 18"/>
            <p:cNvSpPr>
              <a:spLocks/>
            </p:cNvSpPr>
            <p:nvPr/>
          </p:nvSpPr>
          <p:spPr bwMode="auto">
            <a:xfrm>
              <a:off x="0" y="12"/>
              <a:ext cx="952" cy="439"/>
            </a:xfrm>
            <a:prstGeom prst="roundRect">
              <a:avLst>
                <a:gd name="adj" fmla="val 12065"/>
              </a:avLst>
            </a:prstGeom>
            <a:grpFill/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499" name="Rectangle 19"/>
            <p:cNvSpPr>
              <a:spLocks/>
            </p:cNvSpPr>
            <p:nvPr/>
          </p:nvSpPr>
          <p:spPr bwMode="auto">
            <a:xfrm>
              <a:off x="79" y="0"/>
              <a:ext cx="793" cy="464"/>
            </a:xfrm>
            <a:prstGeom prst="rect">
              <a:avLst/>
            </a:prstGeom>
            <a:grp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 err="1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Kamera</a:t>
              </a:r>
              <a:endPara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Matrix</a:t>
              </a:r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1560463" y="5431482"/>
            <a:ext cx="1446609" cy="946547"/>
            <a:chOff x="0" y="0"/>
            <a:chExt cx="1296" cy="848"/>
          </a:xfrm>
          <a:solidFill>
            <a:schemeClr val="bg1">
              <a:lumMod val="65000"/>
            </a:schemeClr>
          </a:solidFill>
        </p:grpSpPr>
        <p:sp>
          <p:nvSpPr>
            <p:cNvPr id="20501" name="AutoShape 21"/>
            <p:cNvSpPr>
              <a:spLocks/>
            </p:cNvSpPr>
            <p:nvPr/>
          </p:nvSpPr>
          <p:spPr bwMode="auto">
            <a:xfrm>
              <a:off x="14" y="0"/>
              <a:ext cx="1267" cy="848"/>
            </a:xfrm>
            <a:prstGeom prst="roundRect">
              <a:avLst>
                <a:gd name="adj" fmla="val 10690"/>
              </a:avLst>
            </a:prstGeom>
            <a:grpFill/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502" name="Rectangle 22"/>
            <p:cNvSpPr>
              <a:spLocks/>
            </p:cNvSpPr>
            <p:nvPr/>
          </p:nvSpPr>
          <p:spPr bwMode="auto">
            <a:xfrm>
              <a:off x="0" y="49"/>
              <a:ext cx="1296" cy="749"/>
            </a:xfrm>
            <a:prstGeom prst="rect">
              <a:avLst/>
            </a:prstGeom>
            <a:grp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High-res. </a:t>
              </a:r>
              <a:r>
                <a:rPr lang="en-US" sz="1100" dirty="0" err="1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Tiefen</a:t>
              </a: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- u. </a:t>
              </a:r>
              <a:r>
                <a:rPr lang="en-US" sz="1100" dirty="0" err="1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Bewegungs-informationen</a:t>
              </a: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 D(t) u. M(t)</a:t>
              </a:r>
            </a:p>
          </p:txBody>
        </p:sp>
      </p:grpSp>
      <p:sp>
        <p:nvSpPr>
          <p:cNvPr id="20504" name="Line 24"/>
          <p:cNvSpPr>
            <a:spLocks noChangeShapeType="1"/>
          </p:cNvSpPr>
          <p:nvPr/>
        </p:nvSpPr>
        <p:spPr bwMode="auto">
          <a:xfrm flipH="1">
            <a:off x="2220913" y="3413125"/>
            <a:ext cx="1587" cy="284163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505" name="Line 25"/>
          <p:cNvSpPr>
            <a:spLocks noChangeShapeType="1"/>
          </p:cNvSpPr>
          <p:nvPr/>
        </p:nvSpPr>
        <p:spPr bwMode="auto">
          <a:xfrm rot="10800000">
            <a:off x="809625" y="3413125"/>
            <a:ext cx="1588" cy="284163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4115" name="Line 26"/>
          <p:cNvSpPr>
            <a:spLocks noChangeShapeType="1"/>
          </p:cNvSpPr>
          <p:nvPr/>
        </p:nvSpPr>
        <p:spPr bwMode="auto">
          <a:xfrm rot="10800000">
            <a:off x="803275" y="4248150"/>
            <a:ext cx="7938" cy="508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507" name="Line 27"/>
          <p:cNvSpPr>
            <a:spLocks noChangeShapeType="1"/>
          </p:cNvSpPr>
          <p:nvPr/>
        </p:nvSpPr>
        <p:spPr bwMode="auto">
          <a:xfrm>
            <a:off x="2886075" y="5054600"/>
            <a:ext cx="296863" cy="3175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508" name="Line 28"/>
          <p:cNvSpPr>
            <a:spLocks noChangeShapeType="1"/>
          </p:cNvSpPr>
          <p:nvPr/>
        </p:nvSpPr>
        <p:spPr bwMode="auto">
          <a:xfrm>
            <a:off x="2979738" y="5780088"/>
            <a:ext cx="203200" cy="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4572000" y="4929188"/>
            <a:ext cx="1517650" cy="723900"/>
            <a:chOff x="0" y="0"/>
            <a:chExt cx="1359" cy="648"/>
          </a:xfrm>
        </p:grpSpPr>
        <p:sp>
          <p:nvSpPr>
            <p:cNvPr id="20510" name="AutoShape 30"/>
            <p:cNvSpPr>
              <a:spLocks/>
            </p:cNvSpPr>
            <p:nvPr/>
          </p:nvSpPr>
          <p:spPr bwMode="auto">
            <a:xfrm>
              <a:off x="65" y="0"/>
              <a:ext cx="1228" cy="648"/>
            </a:xfrm>
            <a:prstGeom prst="roundRect">
              <a:avLst>
                <a:gd name="adj" fmla="val 9310"/>
              </a:avLst>
            </a:prstGeom>
            <a:solidFill>
              <a:srgbClr val="FFA49F"/>
            </a:solidFill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4151" name="Rectangle 31"/>
            <p:cNvSpPr>
              <a:spLocks/>
            </p:cNvSpPr>
            <p:nvPr/>
          </p:nvSpPr>
          <p:spPr bwMode="auto">
            <a:xfrm>
              <a:off x="0" y="23"/>
              <a:ext cx="1359" cy="60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High-res.</a:t>
              </a:r>
              <a:endParaRPr lang="en-US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endParaRPr>
            </a:p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Frame H(t)</a:t>
              </a:r>
            </a:p>
          </p:txBody>
        </p:sp>
      </p:grpSp>
      <p:sp>
        <p:nvSpPr>
          <p:cNvPr id="20513" name="Line 33"/>
          <p:cNvSpPr>
            <a:spLocks noChangeShapeType="1"/>
          </p:cNvSpPr>
          <p:nvPr/>
        </p:nvSpPr>
        <p:spPr bwMode="auto">
          <a:xfrm>
            <a:off x="4276725" y="5326063"/>
            <a:ext cx="349250" cy="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4120" name="Rectangle 34"/>
          <p:cNvSpPr>
            <a:spLocks/>
          </p:cNvSpPr>
          <p:nvPr/>
        </p:nvSpPr>
        <p:spPr bwMode="auto">
          <a:xfrm>
            <a:off x="6015038" y="2497138"/>
            <a:ext cx="2800350" cy="741362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  <p:txBody>
          <a:bodyPr lIns="26788" tIns="26788" rIns="26788" bIns="26788"/>
          <a:lstStyle/>
          <a:p>
            <a:r>
              <a:rPr lang="en-US">
                <a:solidFill>
                  <a:srgbClr val="BFBFBF"/>
                </a:solidFill>
                <a:latin typeface="Lucida Grande"/>
                <a:ea typeface="Lucida Grande"/>
                <a:cs typeface="Lucida Grande"/>
                <a:sym typeface="Lucida Grande"/>
              </a:rPr>
              <a:t>Server</a:t>
            </a:r>
          </a:p>
        </p:txBody>
      </p:sp>
      <p:sp>
        <p:nvSpPr>
          <p:cNvPr id="4121" name="Rectangle 35"/>
          <p:cNvSpPr>
            <a:spLocks/>
          </p:cNvSpPr>
          <p:nvPr/>
        </p:nvSpPr>
        <p:spPr bwMode="auto">
          <a:xfrm>
            <a:off x="6015038" y="3630613"/>
            <a:ext cx="2800350" cy="742950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  <p:txBody>
          <a:bodyPr lIns="26788" tIns="26788" rIns="26788" bIns="26788"/>
          <a:lstStyle/>
          <a:p>
            <a:r>
              <a:rPr lang="en-US">
                <a:solidFill>
                  <a:srgbClr val="BFBFBF"/>
                </a:solidFill>
                <a:latin typeface="Lucida Grande"/>
                <a:ea typeface="Lucida Grande"/>
                <a:cs typeface="Lucida Grande"/>
                <a:sym typeface="Lucida Grande"/>
              </a:rPr>
              <a:t>Client</a:t>
            </a:r>
          </a:p>
        </p:txBody>
      </p:sp>
      <p:sp>
        <p:nvSpPr>
          <p:cNvPr id="20516" name="Line 36"/>
          <p:cNvSpPr>
            <a:spLocks noChangeShapeType="1"/>
          </p:cNvSpPr>
          <p:nvPr/>
        </p:nvSpPr>
        <p:spPr bwMode="auto">
          <a:xfrm>
            <a:off x="1301750" y="5765800"/>
            <a:ext cx="277813" cy="3175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1571625" y="4616648"/>
            <a:ext cx="1428750" cy="723305"/>
            <a:chOff x="0" y="0"/>
            <a:chExt cx="1280" cy="648"/>
          </a:xfrm>
          <a:solidFill>
            <a:schemeClr val="bg1">
              <a:lumMod val="65000"/>
            </a:schemeClr>
          </a:solidFill>
        </p:grpSpPr>
        <p:sp>
          <p:nvSpPr>
            <p:cNvPr id="20517" name="AutoShape 37"/>
            <p:cNvSpPr>
              <a:spLocks/>
            </p:cNvSpPr>
            <p:nvPr/>
          </p:nvSpPr>
          <p:spPr bwMode="auto">
            <a:xfrm>
              <a:off x="24" y="0"/>
              <a:ext cx="1232" cy="648"/>
            </a:xfrm>
            <a:prstGeom prst="roundRect">
              <a:avLst>
                <a:gd name="adj" fmla="val 9310"/>
              </a:avLst>
            </a:prstGeom>
            <a:grpFill/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518" name="Rectangle 38"/>
            <p:cNvSpPr>
              <a:spLocks/>
            </p:cNvSpPr>
            <p:nvPr/>
          </p:nvSpPr>
          <p:spPr bwMode="auto">
            <a:xfrm>
              <a:off x="0" y="46"/>
              <a:ext cx="1280" cy="552"/>
            </a:xfrm>
            <a:prstGeom prst="rect">
              <a:avLst/>
            </a:prstGeom>
            <a:grp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Low-res.</a:t>
              </a:r>
              <a:endParaRPr lang="en-US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Environment Map H(t)</a:t>
              </a:r>
            </a:p>
          </p:txBody>
        </p:sp>
      </p:grpSp>
      <p:sp>
        <p:nvSpPr>
          <p:cNvPr id="20520" name="Line 40"/>
          <p:cNvSpPr>
            <a:spLocks noChangeShapeType="1"/>
          </p:cNvSpPr>
          <p:nvPr/>
        </p:nvSpPr>
        <p:spPr bwMode="auto">
          <a:xfrm flipH="1">
            <a:off x="2214563" y="4232275"/>
            <a:ext cx="1587" cy="384175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4374431" y="5723930"/>
            <a:ext cx="1688827" cy="892969"/>
            <a:chOff x="0" y="0"/>
            <a:chExt cx="1512" cy="800"/>
          </a:xfrm>
          <a:solidFill>
            <a:schemeClr val="bg1">
              <a:lumMod val="65000"/>
            </a:schemeClr>
          </a:solidFill>
        </p:grpSpPr>
        <p:sp>
          <p:nvSpPr>
            <p:cNvPr id="20521" name="AutoShape 41"/>
            <p:cNvSpPr>
              <a:spLocks/>
            </p:cNvSpPr>
            <p:nvPr/>
          </p:nvSpPr>
          <p:spPr bwMode="auto">
            <a:xfrm>
              <a:off x="17" y="0"/>
              <a:ext cx="1477" cy="800"/>
            </a:xfrm>
            <a:prstGeom prst="roundRect">
              <a:avLst>
                <a:gd name="adj" fmla="val 11333"/>
              </a:avLst>
            </a:prstGeom>
            <a:grpFill/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522" name="Rectangle 42"/>
            <p:cNvSpPr>
              <a:spLocks/>
            </p:cNvSpPr>
            <p:nvPr/>
          </p:nvSpPr>
          <p:spPr bwMode="auto">
            <a:xfrm>
              <a:off x="0" y="47"/>
              <a:ext cx="1512" cy="705"/>
            </a:xfrm>
            <a:prstGeom prst="rect">
              <a:avLst/>
            </a:prstGeom>
            <a:grp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High-res. </a:t>
              </a:r>
              <a:r>
                <a:rPr lang="en-US" sz="1100" dirty="0" err="1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Tiefen</a:t>
              </a: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- u. </a:t>
              </a:r>
              <a:r>
                <a:rPr lang="en-US" sz="1100" dirty="0" err="1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Bewegungsinforma-tionen</a:t>
              </a: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 D(t+1) 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u. M(t+1)</a:t>
              </a:r>
            </a:p>
          </p:txBody>
        </p:sp>
      </p:grpSp>
      <p:sp>
        <p:nvSpPr>
          <p:cNvPr id="4126" name="Line 44"/>
          <p:cNvSpPr>
            <a:spLocks noChangeShapeType="1"/>
          </p:cNvSpPr>
          <p:nvPr/>
        </p:nvSpPr>
        <p:spPr bwMode="auto">
          <a:xfrm rot="10800000" flipH="1">
            <a:off x="6021388" y="5311775"/>
            <a:ext cx="2016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525" name="Line 45"/>
          <p:cNvSpPr>
            <a:spLocks noChangeShapeType="1"/>
          </p:cNvSpPr>
          <p:nvPr/>
        </p:nvSpPr>
        <p:spPr bwMode="auto">
          <a:xfrm rot="10800000" flipH="1">
            <a:off x="6070600" y="6081713"/>
            <a:ext cx="165100" cy="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526" name="Rectangle 46"/>
          <p:cNvSpPr>
            <a:spLocks/>
          </p:cNvSpPr>
          <p:nvPr/>
        </p:nvSpPr>
        <p:spPr bwMode="auto">
          <a:xfrm>
            <a:off x="6224588" y="5089525"/>
            <a:ext cx="830262" cy="1303338"/>
          </a:xfrm>
          <a:prstGeom prst="rect">
            <a:avLst/>
          </a:prstGeom>
          <a:solidFill>
            <a:srgbClr val="FFFF00"/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Warping</a:t>
            </a:r>
          </a:p>
        </p:txBody>
      </p:sp>
      <p:grpSp>
        <p:nvGrpSpPr>
          <p:cNvPr id="9" name="Group 49"/>
          <p:cNvGrpSpPr>
            <a:grpSpLocks/>
          </p:cNvGrpSpPr>
          <p:nvPr/>
        </p:nvGrpSpPr>
        <p:grpSpPr bwMode="auto">
          <a:xfrm>
            <a:off x="7188200" y="5375275"/>
            <a:ext cx="1517650" cy="723900"/>
            <a:chOff x="0" y="0"/>
            <a:chExt cx="1359" cy="648"/>
          </a:xfrm>
        </p:grpSpPr>
        <p:sp>
          <p:nvSpPr>
            <p:cNvPr id="20527" name="AutoShape 47"/>
            <p:cNvSpPr>
              <a:spLocks/>
            </p:cNvSpPr>
            <p:nvPr/>
          </p:nvSpPr>
          <p:spPr bwMode="auto">
            <a:xfrm>
              <a:off x="65" y="0"/>
              <a:ext cx="1228" cy="648"/>
            </a:xfrm>
            <a:prstGeom prst="roundRect">
              <a:avLst>
                <a:gd name="adj" fmla="val 9310"/>
              </a:avLst>
            </a:prstGeom>
            <a:solidFill>
              <a:srgbClr val="FFA49F"/>
            </a:solidFill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4149" name="Rectangle 48"/>
            <p:cNvSpPr>
              <a:spLocks/>
            </p:cNvSpPr>
            <p:nvPr/>
          </p:nvSpPr>
          <p:spPr bwMode="auto">
            <a:xfrm>
              <a:off x="0" y="23"/>
              <a:ext cx="1359" cy="60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High-res.</a:t>
              </a:r>
              <a:endParaRPr lang="en-US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endParaRPr>
            </a:p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Frame H(t+0.x)</a:t>
              </a:r>
            </a:p>
          </p:txBody>
        </p:sp>
      </p:grpSp>
      <p:sp>
        <p:nvSpPr>
          <p:cNvPr id="4130" name="Line 50"/>
          <p:cNvSpPr>
            <a:spLocks noChangeShapeType="1"/>
          </p:cNvSpPr>
          <p:nvPr/>
        </p:nvSpPr>
        <p:spPr bwMode="auto">
          <a:xfrm rot="10800000" flipH="1">
            <a:off x="7072313" y="5732463"/>
            <a:ext cx="201612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531" name="Line 51"/>
          <p:cNvSpPr>
            <a:spLocks noChangeShapeType="1"/>
          </p:cNvSpPr>
          <p:nvPr/>
        </p:nvSpPr>
        <p:spPr bwMode="auto">
          <a:xfrm rot="10800000">
            <a:off x="6637338" y="6445250"/>
            <a:ext cx="0" cy="274638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532" name="Line 52"/>
          <p:cNvSpPr>
            <a:spLocks noChangeShapeType="1"/>
          </p:cNvSpPr>
          <p:nvPr/>
        </p:nvSpPr>
        <p:spPr bwMode="auto">
          <a:xfrm>
            <a:off x="2144713" y="6715125"/>
            <a:ext cx="4498975" cy="17463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533" name="Line 53"/>
          <p:cNvSpPr>
            <a:spLocks noChangeShapeType="1"/>
          </p:cNvSpPr>
          <p:nvPr/>
        </p:nvSpPr>
        <p:spPr bwMode="auto">
          <a:xfrm flipH="1">
            <a:off x="2152650" y="6391275"/>
            <a:ext cx="1588" cy="32385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534" name="Rectangle 54"/>
          <p:cNvSpPr>
            <a:spLocks/>
          </p:cNvSpPr>
          <p:nvPr/>
        </p:nvSpPr>
        <p:spPr bwMode="auto">
          <a:xfrm>
            <a:off x="4795838" y="1500188"/>
            <a:ext cx="1071562" cy="1303337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ROI</a:t>
            </a:r>
          </a:p>
        </p:txBody>
      </p:sp>
      <p:grpSp>
        <p:nvGrpSpPr>
          <p:cNvPr id="10" name="Group 57"/>
          <p:cNvGrpSpPr>
            <a:grpSpLocks/>
          </p:cNvGrpSpPr>
          <p:nvPr/>
        </p:nvGrpSpPr>
        <p:grpSpPr bwMode="auto">
          <a:xfrm>
            <a:off x="2679700" y="2816225"/>
            <a:ext cx="2657475" cy="1212850"/>
            <a:chOff x="0" y="0"/>
            <a:chExt cx="2380" cy="1087"/>
          </a:xfrm>
        </p:grpSpPr>
        <p:sp>
          <p:nvSpPr>
            <p:cNvPr id="20535" name="Line 55"/>
            <p:cNvSpPr>
              <a:spLocks noChangeShapeType="1"/>
            </p:cNvSpPr>
            <p:nvPr/>
          </p:nvSpPr>
          <p:spPr bwMode="auto">
            <a:xfrm rot="10800000" flipH="1">
              <a:off x="2376" y="0"/>
              <a:ext cx="3" cy="1076"/>
            </a:xfrm>
            <a:prstGeom prst="line">
              <a:avLst/>
            </a:prstGeom>
            <a:noFill/>
            <a:ln w="25400" cap="flat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arrow" w="sm" len="sm"/>
            </a:ln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536" name="Line 56"/>
            <p:cNvSpPr>
              <a:spLocks noChangeShapeType="1"/>
            </p:cNvSpPr>
            <p:nvPr/>
          </p:nvSpPr>
          <p:spPr bwMode="auto">
            <a:xfrm rot="10800000" flipH="1">
              <a:off x="0" y="1087"/>
              <a:ext cx="2380" cy="0"/>
            </a:xfrm>
            <a:prstGeom prst="line">
              <a:avLst/>
            </a:prstGeom>
            <a:noFill/>
            <a:ln w="25400" cap="flat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</p:grpSp>
      <p:grpSp>
        <p:nvGrpSpPr>
          <p:cNvPr id="11" name="Group 60"/>
          <p:cNvGrpSpPr>
            <a:grpSpLocks/>
          </p:cNvGrpSpPr>
          <p:nvPr/>
        </p:nvGrpSpPr>
        <p:grpSpPr bwMode="auto">
          <a:xfrm>
            <a:off x="1363663" y="623888"/>
            <a:ext cx="3973512" cy="866775"/>
            <a:chOff x="0" y="0"/>
            <a:chExt cx="3560" cy="776"/>
          </a:xfrm>
        </p:grpSpPr>
        <p:sp>
          <p:nvSpPr>
            <p:cNvPr id="20538" name="Line 58"/>
            <p:cNvSpPr>
              <a:spLocks noChangeShapeType="1"/>
            </p:cNvSpPr>
            <p:nvPr/>
          </p:nvSpPr>
          <p:spPr bwMode="auto">
            <a:xfrm rot="10800000">
              <a:off x="0" y="0"/>
              <a:ext cx="3560" cy="1"/>
            </a:xfrm>
            <a:prstGeom prst="line">
              <a:avLst/>
            </a:prstGeom>
            <a:noFill/>
            <a:ln w="25400" cap="flat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arrow" w="sm" len="sm"/>
            </a:ln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539" name="Line 59"/>
            <p:cNvSpPr>
              <a:spLocks noChangeShapeType="1"/>
            </p:cNvSpPr>
            <p:nvPr/>
          </p:nvSpPr>
          <p:spPr bwMode="auto">
            <a:xfrm rot="10800000">
              <a:off x="3559" y="0"/>
              <a:ext cx="1" cy="776"/>
            </a:xfrm>
            <a:prstGeom prst="line">
              <a:avLst/>
            </a:prstGeom>
            <a:noFill/>
            <a:ln w="25400" cap="flat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</p:grpSp>
      <p:sp>
        <p:nvSpPr>
          <p:cNvPr id="20546" name="Rectangle 66"/>
          <p:cNvSpPr>
            <a:spLocks/>
          </p:cNvSpPr>
          <p:nvPr/>
        </p:nvSpPr>
        <p:spPr bwMode="auto">
          <a:xfrm rot="-1170754">
            <a:off x="57150" y="406400"/>
            <a:ext cx="1497013" cy="384175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5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Geometrie</a:t>
            </a:r>
            <a:endParaRPr lang="en-US" sz="2500" i="1" dirty="0">
              <a:solidFill>
                <a:schemeClr val="tx1">
                  <a:lumMod val="65000"/>
                  <a:lumOff val="35000"/>
                </a:schemeClr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grpSp>
        <p:nvGrpSpPr>
          <p:cNvPr id="12" name="Group 70"/>
          <p:cNvGrpSpPr>
            <a:grpSpLocks/>
          </p:cNvGrpSpPr>
          <p:nvPr/>
        </p:nvGrpSpPr>
        <p:grpSpPr bwMode="auto">
          <a:xfrm>
            <a:off x="3089672" y="4098727"/>
            <a:ext cx="1937742" cy="562570"/>
            <a:chOff x="0" y="0"/>
            <a:chExt cx="1735" cy="504"/>
          </a:xfrm>
          <a:solidFill>
            <a:schemeClr val="bg1">
              <a:lumMod val="65000"/>
            </a:schemeClr>
          </a:solidFill>
        </p:grpSpPr>
        <p:sp>
          <p:nvSpPr>
            <p:cNvPr id="20548" name="AutoShape 68"/>
            <p:cNvSpPr>
              <a:spLocks/>
            </p:cNvSpPr>
            <p:nvPr/>
          </p:nvSpPr>
          <p:spPr bwMode="auto">
            <a:xfrm>
              <a:off x="32" y="0"/>
              <a:ext cx="1671" cy="504"/>
            </a:xfrm>
            <a:prstGeom prst="roundRect">
              <a:avLst>
                <a:gd name="adj" fmla="val 11968"/>
              </a:avLst>
            </a:prstGeom>
            <a:grpFill/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549" name="Rectangle 69"/>
            <p:cNvSpPr>
              <a:spLocks/>
            </p:cNvSpPr>
            <p:nvPr/>
          </p:nvSpPr>
          <p:spPr bwMode="auto">
            <a:xfrm>
              <a:off x="0" y="35"/>
              <a:ext cx="1735" cy="430"/>
            </a:xfrm>
            <a:prstGeom prst="rect">
              <a:avLst/>
            </a:prstGeom>
            <a:grp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Low-res.</a:t>
              </a:r>
              <a:endParaRPr lang="en-US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Environment Map H(t-1)</a:t>
              </a:r>
            </a:p>
          </p:txBody>
        </p:sp>
      </p:grpSp>
      <p:sp>
        <p:nvSpPr>
          <p:cNvPr id="20551" name="Line 71"/>
          <p:cNvSpPr>
            <a:spLocks noChangeShapeType="1"/>
          </p:cNvSpPr>
          <p:nvPr/>
        </p:nvSpPr>
        <p:spPr bwMode="auto">
          <a:xfrm>
            <a:off x="3722688" y="4660900"/>
            <a:ext cx="1587" cy="16510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4140" name="Line 36"/>
          <p:cNvSpPr>
            <a:spLocks noChangeShapeType="1"/>
          </p:cNvSpPr>
          <p:nvPr/>
        </p:nvSpPr>
        <p:spPr bwMode="auto">
          <a:xfrm>
            <a:off x="1331913" y="5373688"/>
            <a:ext cx="331152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509" name="Rectangle 29"/>
          <p:cNvSpPr>
            <a:spLocks/>
          </p:cNvSpPr>
          <p:nvPr/>
        </p:nvSpPr>
        <p:spPr bwMode="auto">
          <a:xfrm>
            <a:off x="295275" y="4705350"/>
            <a:ext cx="990600" cy="1527175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Attribute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Buffer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Renderer</a:t>
            </a:r>
          </a:p>
        </p:txBody>
      </p:sp>
      <p:sp>
        <p:nvSpPr>
          <p:cNvPr id="72" name="Rectangle 29"/>
          <p:cNvSpPr>
            <a:spLocks/>
          </p:cNvSpPr>
          <p:nvPr/>
        </p:nvSpPr>
        <p:spPr bwMode="auto">
          <a:xfrm>
            <a:off x="179388" y="4797425"/>
            <a:ext cx="990600" cy="1527175"/>
          </a:xfrm>
          <a:prstGeom prst="rect">
            <a:avLst/>
          </a:prstGeom>
          <a:solidFill>
            <a:srgbClr val="98B7FE"/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Diffuser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Renderer</a:t>
            </a:r>
          </a:p>
        </p:txBody>
      </p:sp>
      <p:sp>
        <p:nvSpPr>
          <p:cNvPr id="4143" name="Rectangle 67"/>
          <p:cNvSpPr>
            <a:spLocks/>
          </p:cNvSpPr>
          <p:nvPr/>
        </p:nvSpPr>
        <p:spPr bwMode="auto">
          <a:xfrm rot="-1170754">
            <a:off x="39688" y="5951538"/>
            <a:ext cx="1497012" cy="384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2500" i="1">
                <a:solidFill>
                  <a:srgbClr val="A40800"/>
                </a:solidFill>
                <a:latin typeface="Gill Sans"/>
                <a:ea typeface="Gill Sans"/>
                <a:cs typeface="Gill Sans"/>
                <a:sym typeface="Gill Sans"/>
              </a:rPr>
              <a:t>Geometrie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Client-Architektur</a:t>
            </a:r>
          </a:p>
        </p:txBody>
      </p:sp>
      <p:pic>
        <p:nvPicPr>
          <p:cNvPr id="12291" name="Picture 2" descr="https://github-camo.global.ssl.fastly.net/297944486ff052d45d07692b98aef51f73cf99b6/687474703a2f2f7573657270616765732e756e692d6b6f626c656e7a2e64652f2537456d73656b756c6c612f6e65756573554d4c2d4469616772616d6d2e706e6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950" y="1258888"/>
            <a:ext cx="8937625" cy="559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2" name="Rectangle 67"/>
          <p:cNvSpPr>
            <a:spLocks/>
          </p:cNvSpPr>
          <p:nvPr/>
        </p:nvSpPr>
        <p:spPr bwMode="auto">
          <a:xfrm rot="-1170754">
            <a:off x="4943475" y="5256213"/>
            <a:ext cx="1582738" cy="768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2500" i="1">
                <a:solidFill>
                  <a:srgbClr val="A40800"/>
                </a:solidFill>
                <a:latin typeface="Gill Sans"/>
                <a:ea typeface="Gill Sans"/>
                <a:cs typeface="Gill Sans"/>
                <a:sym typeface="Gill Sans"/>
              </a:rPr>
              <a:t>Server-</a:t>
            </a:r>
          </a:p>
          <a:p>
            <a:pPr algn="ctr"/>
            <a:r>
              <a:rPr lang="en-US" sz="2500" i="1">
                <a:solidFill>
                  <a:srgbClr val="A40800"/>
                </a:solidFill>
                <a:latin typeface="Gill Sans"/>
                <a:ea typeface="Gill Sans"/>
                <a:cs typeface="Gill Sans"/>
                <a:sym typeface="Gill Sans"/>
              </a:rPr>
              <a:t>verbindung</a:t>
            </a:r>
          </a:p>
        </p:txBody>
      </p:sp>
      <p:sp>
        <p:nvSpPr>
          <p:cNvPr id="12293" name="Rectangle 67"/>
          <p:cNvSpPr>
            <a:spLocks/>
          </p:cNvSpPr>
          <p:nvPr/>
        </p:nvSpPr>
        <p:spPr bwMode="auto">
          <a:xfrm rot="-1170754">
            <a:off x="92075" y="574675"/>
            <a:ext cx="1779588" cy="769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2500" i="1">
                <a:solidFill>
                  <a:srgbClr val="A40800"/>
                </a:solidFill>
                <a:latin typeface="Gill Sans"/>
                <a:ea typeface="Gill Sans"/>
                <a:cs typeface="Gill Sans"/>
                <a:sym typeface="Gill Sans"/>
              </a:rPr>
              <a:t>Diffuses Bild</a:t>
            </a:r>
          </a:p>
          <a:p>
            <a:pPr algn="ctr"/>
            <a:r>
              <a:rPr lang="en-US" sz="2500" i="1">
                <a:solidFill>
                  <a:srgbClr val="A40800"/>
                </a:solidFill>
                <a:latin typeface="Gill Sans"/>
                <a:ea typeface="Gill Sans"/>
                <a:cs typeface="Gill Sans"/>
                <a:sym typeface="Gill Sans"/>
              </a:rPr>
              <a:t>(FBO)</a:t>
            </a:r>
          </a:p>
        </p:txBody>
      </p:sp>
      <p:sp>
        <p:nvSpPr>
          <p:cNvPr id="12294" name="Rectangle 67"/>
          <p:cNvSpPr>
            <a:spLocks/>
          </p:cNvSpPr>
          <p:nvPr/>
        </p:nvSpPr>
        <p:spPr bwMode="auto">
          <a:xfrm rot="-1170754">
            <a:off x="1289050" y="3760788"/>
            <a:ext cx="1187450" cy="384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2500" i="1">
                <a:solidFill>
                  <a:srgbClr val="A40800"/>
                </a:solidFill>
                <a:latin typeface="Gill Sans"/>
                <a:ea typeface="Gill Sans"/>
                <a:cs typeface="Gill Sans"/>
                <a:sym typeface="Gill Sans"/>
              </a:rPr>
              <a:t>Warping</a:t>
            </a:r>
          </a:p>
        </p:txBody>
      </p:sp>
      <p:sp>
        <p:nvSpPr>
          <p:cNvPr id="12295" name="Rectangle 67"/>
          <p:cNvSpPr>
            <a:spLocks/>
          </p:cNvSpPr>
          <p:nvPr/>
        </p:nvSpPr>
        <p:spPr bwMode="auto">
          <a:xfrm rot="-1170754">
            <a:off x="6665913" y="608013"/>
            <a:ext cx="1781175" cy="7699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2500" i="1">
                <a:solidFill>
                  <a:srgbClr val="A40800"/>
                </a:solidFill>
                <a:latin typeface="Gill Sans"/>
                <a:ea typeface="Gill Sans"/>
                <a:cs typeface="Gill Sans"/>
                <a:sym typeface="Gill Sans"/>
              </a:rPr>
              <a:t>Eingabe-</a:t>
            </a:r>
          </a:p>
          <a:p>
            <a:pPr algn="ctr"/>
            <a:r>
              <a:rPr lang="en-US" sz="2500" i="1">
                <a:solidFill>
                  <a:srgbClr val="A40800"/>
                </a:solidFill>
                <a:latin typeface="Gill Sans"/>
                <a:ea typeface="Gill Sans"/>
                <a:cs typeface="Gill Sans"/>
                <a:sym typeface="Gill Sans"/>
              </a:rPr>
              <a:t>verarbeitung</a:t>
            </a:r>
          </a:p>
        </p:txBody>
      </p:sp>
      <p:sp>
        <p:nvSpPr>
          <p:cNvPr id="12296" name="Rectangle 67"/>
          <p:cNvSpPr>
            <a:spLocks/>
          </p:cNvSpPr>
          <p:nvPr/>
        </p:nvSpPr>
        <p:spPr bwMode="auto">
          <a:xfrm rot="-1170754">
            <a:off x="4943475" y="2370138"/>
            <a:ext cx="1549400" cy="768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2500" i="1">
                <a:solidFill>
                  <a:srgbClr val="A40800"/>
                </a:solidFill>
                <a:latin typeface="Gill Sans"/>
                <a:ea typeface="Gill Sans"/>
                <a:cs typeface="Gill Sans"/>
                <a:sym typeface="Gill Sans"/>
              </a:rPr>
              <a:t>Geometrie</a:t>
            </a:r>
          </a:p>
          <a:p>
            <a:pPr algn="ctr"/>
            <a:r>
              <a:rPr lang="en-US" sz="2500" i="1">
                <a:solidFill>
                  <a:srgbClr val="A40800"/>
                </a:solidFill>
                <a:latin typeface="Gill Sans"/>
                <a:ea typeface="Gill Sans"/>
                <a:cs typeface="Gill Sans"/>
                <a:sym typeface="Gill Sans"/>
              </a:rPr>
              <a:t>verwaltung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Verwendete externe Bibliotheken</a:t>
            </a:r>
          </a:p>
        </p:txBody>
      </p:sp>
      <p:sp>
        <p:nvSpPr>
          <p:cNvPr id="13315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Assimp</a:t>
            </a:r>
            <a:r>
              <a:rPr lang="de-DE" dirty="0" smtClean="0"/>
              <a:t> 3.0</a:t>
            </a:r>
          </a:p>
          <a:p>
            <a:r>
              <a:rPr lang="de-DE" dirty="0" smtClean="0"/>
              <a:t>GLEW 1.9.0</a:t>
            </a:r>
          </a:p>
          <a:p>
            <a:r>
              <a:rPr lang="de-DE" dirty="0" smtClean="0"/>
              <a:t>GLFW 2.7</a:t>
            </a:r>
          </a:p>
          <a:p>
            <a:r>
              <a:rPr lang="de-DE" dirty="0" err="1" smtClean="0"/>
              <a:t>DevIL</a:t>
            </a:r>
            <a:r>
              <a:rPr lang="de-DE" dirty="0" smtClean="0"/>
              <a:t> 1.7.8</a:t>
            </a:r>
          </a:p>
          <a:p>
            <a:r>
              <a:rPr lang="de-DE" dirty="0" err="1" smtClean="0"/>
              <a:t>OpenCV</a:t>
            </a:r>
            <a:r>
              <a:rPr lang="de-DE" dirty="0" smtClean="0"/>
              <a:t> 2.4 (</a:t>
            </a:r>
            <a:r>
              <a:rPr lang="de-DE" dirty="0" err="1" smtClean="0"/>
              <a:t>core</a:t>
            </a:r>
            <a:r>
              <a:rPr lang="de-DE" dirty="0" smtClean="0"/>
              <a:t>, </a:t>
            </a:r>
            <a:r>
              <a:rPr lang="de-DE" dirty="0" err="1" smtClean="0"/>
              <a:t>imgproc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Boost</a:t>
            </a:r>
            <a:r>
              <a:rPr lang="de-DE" dirty="0" smtClean="0"/>
              <a:t> (</a:t>
            </a:r>
            <a:r>
              <a:rPr lang="de-DE" dirty="0" err="1" smtClean="0"/>
              <a:t>system</a:t>
            </a:r>
            <a:r>
              <a:rPr lang="de-DE" dirty="0" smtClean="0"/>
              <a:t>, </a:t>
            </a:r>
            <a:r>
              <a:rPr lang="de-DE" dirty="0" err="1" smtClean="0"/>
              <a:t>thread</a:t>
            </a:r>
            <a:r>
              <a:rPr lang="de-DE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Motivation</a:t>
            </a:r>
          </a:p>
        </p:txBody>
      </p:sp>
      <p:sp>
        <p:nvSpPr>
          <p:cNvPr id="9219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Grafikintensive Anwendungen auf schwachen Endgeräten (Clients)</a:t>
            </a:r>
          </a:p>
          <a:p>
            <a:r>
              <a:rPr lang="de-DE" smtClean="0"/>
              <a:t>Berechnungen auf entfernten, leistungsstarken Servern</a:t>
            </a:r>
          </a:p>
          <a:p>
            <a:r>
              <a:rPr lang="de-DE" smtClean="0"/>
              <a:t>Client sendet Nutzereingaben und empfängt den passenden Videostream vom Server</a:t>
            </a:r>
          </a:p>
          <a:p>
            <a:pPr>
              <a:buFont typeface="Arial" pitchFamily="34" charset="0"/>
              <a:buNone/>
            </a:pPr>
            <a:endParaRPr lang="de-DE" smtClean="0"/>
          </a:p>
          <a:p>
            <a:pPr>
              <a:buFont typeface="Arial" pitchFamily="34" charset="0"/>
              <a:buNone/>
            </a:pPr>
            <a:r>
              <a:rPr lang="de-DE" smtClean="0">
                <a:sym typeface="Wingdings" pitchFamily="2" charset="2"/>
              </a:rPr>
              <a:t> Bisher kommerziell nicht erfolgreich.</a:t>
            </a:r>
            <a:endParaRPr lang="de-DE" smtClean="0"/>
          </a:p>
          <a:p>
            <a:pPr>
              <a:buFont typeface="Arial" pitchFamily="34" charset="0"/>
              <a:buNone/>
            </a:pPr>
            <a:endParaRPr lang="de-DE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/>
          </p:cNvSpPr>
          <p:nvPr/>
        </p:nvSpPr>
        <p:spPr bwMode="auto">
          <a:xfrm>
            <a:off x="-303213" y="-196850"/>
            <a:ext cx="10144126" cy="7180263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de-DE">
              <a:latin typeface="Calibri" pitchFamily="34" charset="0"/>
            </a:endParaRPr>
          </a:p>
        </p:txBody>
      </p:sp>
      <p:sp>
        <p:nvSpPr>
          <p:cNvPr id="20482" name="Rectangle 2"/>
          <p:cNvSpPr>
            <a:spLocks/>
          </p:cNvSpPr>
          <p:nvPr/>
        </p:nvSpPr>
        <p:spPr bwMode="auto">
          <a:xfrm>
            <a:off x="296863" y="409575"/>
            <a:ext cx="990600" cy="1527175"/>
          </a:xfrm>
          <a:prstGeom prst="rect">
            <a:avLst/>
          </a:prstGeom>
          <a:solidFill>
            <a:srgbClr val="98B7FE"/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High Quality Renderer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544836" y="1182068"/>
            <a:ext cx="1428750" cy="723305"/>
            <a:chOff x="0" y="0"/>
            <a:chExt cx="1280" cy="648"/>
          </a:xfrm>
          <a:solidFill>
            <a:schemeClr val="bg1">
              <a:lumMod val="65000"/>
            </a:schemeClr>
          </a:solidFill>
        </p:grpSpPr>
        <p:sp>
          <p:nvSpPr>
            <p:cNvPr id="20483" name="AutoShape 3"/>
            <p:cNvSpPr>
              <a:spLocks/>
            </p:cNvSpPr>
            <p:nvPr/>
          </p:nvSpPr>
          <p:spPr bwMode="auto">
            <a:xfrm>
              <a:off x="24" y="0"/>
              <a:ext cx="1232" cy="648"/>
            </a:xfrm>
            <a:prstGeom prst="roundRect">
              <a:avLst>
                <a:gd name="adj" fmla="val 9310"/>
              </a:avLst>
            </a:prstGeom>
            <a:grpFill/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484" name="Rectangle 4"/>
            <p:cNvSpPr>
              <a:spLocks/>
            </p:cNvSpPr>
            <p:nvPr/>
          </p:nvSpPr>
          <p:spPr bwMode="auto">
            <a:xfrm>
              <a:off x="0" y="46"/>
              <a:ext cx="1280" cy="552"/>
            </a:xfrm>
            <a:prstGeom prst="rect">
              <a:avLst/>
            </a:prstGeom>
            <a:grp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Low-res.</a:t>
              </a:r>
              <a:endParaRPr lang="en-US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Environment Map H(t)</a:t>
              </a:r>
            </a:p>
          </p:txBody>
        </p:sp>
      </p:grpSp>
      <p:sp>
        <p:nvSpPr>
          <p:cNvPr id="20486" name="Line 6"/>
          <p:cNvSpPr>
            <a:spLocks noChangeShapeType="1"/>
          </p:cNvSpPr>
          <p:nvPr/>
        </p:nvSpPr>
        <p:spPr bwMode="auto">
          <a:xfrm>
            <a:off x="1216025" y="1539875"/>
            <a:ext cx="384175" cy="1588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487" name="Rectangle 7"/>
          <p:cNvSpPr>
            <a:spLocks/>
          </p:cNvSpPr>
          <p:nvPr/>
        </p:nvSpPr>
        <p:spPr bwMode="auto">
          <a:xfrm>
            <a:off x="1747838" y="2422525"/>
            <a:ext cx="893762" cy="563563"/>
          </a:xfrm>
          <a:prstGeom prst="rect">
            <a:avLst/>
          </a:prstGeom>
          <a:solidFill>
            <a:srgbClr val="FADA7A"/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H.264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Codierer</a:t>
            </a:r>
            <a:endParaRPr lang="en-US" sz="1100" dirty="0">
              <a:solidFill>
                <a:srgbClr val="000000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6151" name="Line 8"/>
          <p:cNvSpPr>
            <a:spLocks noChangeShapeType="1"/>
          </p:cNvSpPr>
          <p:nvPr/>
        </p:nvSpPr>
        <p:spPr bwMode="auto">
          <a:xfrm>
            <a:off x="2224088" y="1817688"/>
            <a:ext cx="7937" cy="6111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6152" name="Line 9"/>
          <p:cNvSpPr>
            <a:spLocks noChangeShapeType="1"/>
          </p:cNvSpPr>
          <p:nvPr/>
        </p:nvSpPr>
        <p:spPr bwMode="auto">
          <a:xfrm rot="10800000" flipH="1">
            <a:off x="804863" y="1866900"/>
            <a:ext cx="1587" cy="5651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95275" y="2430463"/>
            <a:ext cx="1000125" cy="552450"/>
            <a:chOff x="0" y="0"/>
            <a:chExt cx="896" cy="495"/>
          </a:xfrm>
        </p:grpSpPr>
        <p:sp>
          <p:nvSpPr>
            <p:cNvPr id="20490" name="AutoShape 10"/>
            <p:cNvSpPr>
              <a:spLocks/>
            </p:cNvSpPr>
            <p:nvPr/>
          </p:nvSpPr>
          <p:spPr bwMode="auto">
            <a:xfrm>
              <a:off x="0" y="14"/>
              <a:ext cx="896" cy="467"/>
            </a:xfrm>
            <a:prstGeom prst="roundRect">
              <a:avLst>
                <a:gd name="adj" fmla="val 11287"/>
              </a:avLst>
            </a:prstGeom>
            <a:solidFill>
              <a:srgbClr val="92D050"/>
            </a:solidFill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6209" name="Rectangle 11"/>
            <p:cNvSpPr>
              <a:spLocks/>
            </p:cNvSpPr>
            <p:nvPr/>
          </p:nvSpPr>
          <p:spPr bwMode="auto">
            <a:xfrm>
              <a:off x="74" y="0"/>
              <a:ext cx="747" cy="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Kamera Matrix</a:t>
              </a:r>
            </a:p>
          </p:txBody>
        </p:sp>
      </p:grpSp>
      <p:sp>
        <p:nvSpPr>
          <p:cNvPr id="6154" name="Line 13"/>
          <p:cNvSpPr>
            <a:spLocks noChangeShapeType="1"/>
          </p:cNvSpPr>
          <p:nvPr/>
        </p:nvSpPr>
        <p:spPr bwMode="auto">
          <a:xfrm>
            <a:off x="358775" y="3386138"/>
            <a:ext cx="8429625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6155" name="Line 14"/>
          <p:cNvSpPr>
            <a:spLocks noChangeShapeType="1"/>
          </p:cNvSpPr>
          <p:nvPr/>
        </p:nvSpPr>
        <p:spPr bwMode="auto">
          <a:xfrm rot="10800000">
            <a:off x="800100" y="2990850"/>
            <a:ext cx="4763" cy="3698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6156" name="Line 15"/>
          <p:cNvSpPr>
            <a:spLocks noChangeShapeType="1"/>
          </p:cNvSpPr>
          <p:nvPr/>
        </p:nvSpPr>
        <p:spPr bwMode="auto">
          <a:xfrm flipH="1">
            <a:off x="2212975" y="2979738"/>
            <a:ext cx="3175" cy="3857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496" name="Rectangle 16"/>
          <p:cNvSpPr>
            <a:spLocks/>
          </p:cNvSpPr>
          <p:nvPr/>
        </p:nvSpPr>
        <p:spPr bwMode="auto">
          <a:xfrm>
            <a:off x="3195638" y="4818063"/>
            <a:ext cx="1071562" cy="1303337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Upsampling</a:t>
            </a:r>
            <a:endParaRPr lang="en-US" sz="1100" dirty="0">
              <a:solidFill>
                <a:srgbClr val="000000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20497" name="Rectangle 17"/>
          <p:cNvSpPr>
            <a:spLocks/>
          </p:cNvSpPr>
          <p:nvPr/>
        </p:nvSpPr>
        <p:spPr bwMode="auto">
          <a:xfrm>
            <a:off x="1690688" y="3725863"/>
            <a:ext cx="982662" cy="571500"/>
          </a:xfrm>
          <a:prstGeom prst="rect">
            <a:avLst/>
          </a:prstGeom>
          <a:solidFill>
            <a:srgbClr val="FADA7A"/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H.264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Decodierer</a:t>
            </a:r>
            <a:endParaRPr lang="en-US" sz="1100" dirty="0">
              <a:solidFill>
                <a:srgbClr val="000000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277813" y="3683000"/>
            <a:ext cx="1062037" cy="517525"/>
            <a:chOff x="0" y="0"/>
            <a:chExt cx="952" cy="464"/>
          </a:xfrm>
        </p:grpSpPr>
        <p:sp>
          <p:nvSpPr>
            <p:cNvPr id="20498" name="AutoShape 18"/>
            <p:cNvSpPr>
              <a:spLocks/>
            </p:cNvSpPr>
            <p:nvPr/>
          </p:nvSpPr>
          <p:spPr bwMode="auto">
            <a:xfrm>
              <a:off x="0" y="11"/>
              <a:ext cx="952" cy="440"/>
            </a:xfrm>
            <a:prstGeom prst="roundRect">
              <a:avLst>
                <a:gd name="adj" fmla="val 12065"/>
              </a:avLst>
            </a:prstGeom>
            <a:solidFill>
              <a:srgbClr val="92D050"/>
            </a:solidFill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6207" name="Rectangle 19"/>
            <p:cNvSpPr>
              <a:spLocks/>
            </p:cNvSpPr>
            <p:nvPr/>
          </p:nvSpPr>
          <p:spPr bwMode="auto">
            <a:xfrm>
              <a:off x="79" y="0"/>
              <a:ext cx="793" cy="4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Kamera</a:t>
              </a:r>
            </a:p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Matrix</a:t>
              </a:r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1560463" y="5431482"/>
            <a:ext cx="1446609" cy="946547"/>
            <a:chOff x="0" y="0"/>
            <a:chExt cx="1296" cy="848"/>
          </a:xfrm>
          <a:solidFill>
            <a:schemeClr val="bg1">
              <a:lumMod val="65000"/>
            </a:schemeClr>
          </a:solidFill>
        </p:grpSpPr>
        <p:sp>
          <p:nvSpPr>
            <p:cNvPr id="20501" name="AutoShape 21"/>
            <p:cNvSpPr>
              <a:spLocks/>
            </p:cNvSpPr>
            <p:nvPr/>
          </p:nvSpPr>
          <p:spPr bwMode="auto">
            <a:xfrm>
              <a:off x="14" y="0"/>
              <a:ext cx="1267" cy="848"/>
            </a:xfrm>
            <a:prstGeom prst="roundRect">
              <a:avLst>
                <a:gd name="adj" fmla="val 10690"/>
              </a:avLst>
            </a:prstGeom>
            <a:grpFill/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502" name="Rectangle 22"/>
            <p:cNvSpPr>
              <a:spLocks/>
            </p:cNvSpPr>
            <p:nvPr/>
          </p:nvSpPr>
          <p:spPr bwMode="auto">
            <a:xfrm>
              <a:off x="0" y="49"/>
              <a:ext cx="1296" cy="749"/>
            </a:xfrm>
            <a:prstGeom prst="rect">
              <a:avLst/>
            </a:prstGeom>
            <a:grp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High-res. </a:t>
              </a:r>
              <a:r>
                <a:rPr lang="en-US" sz="1100" dirty="0" err="1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Tiefen</a:t>
              </a: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- u. </a:t>
              </a:r>
              <a:r>
                <a:rPr lang="en-US" sz="1100" dirty="0" err="1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Bewegungs-informationen</a:t>
              </a: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 D(t) u. M(t)</a:t>
              </a:r>
            </a:p>
          </p:txBody>
        </p:sp>
      </p:grpSp>
      <p:sp>
        <p:nvSpPr>
          <p:cNvPr id="6161" name="Line 24"/>
          <p:cNvSpPr>
            <a:spLocks noChangeShapeType="1"/>
          </p:cNvSpPr>
          <p:nvPr/>
        </p:nvSpPr>
        <p:spPr bwMode="auto">
          <a:xfrm flipH="1">
            <a:off x="2220913" y="3413125"/>
            <a:ext cx="1587" cy="2841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6162" name="Line 25"/>
          <p:cNvSpPr>
            <a:spLocks noChangeShapeType="1"/>
          </p:cNvSpPr>
          <p:nvPr/>
        </p:nvSpPr>
        <p:spPr bwMode="auto">
          <a:xfrm rot="10800000">
            <a:off x="809625" y="3413125"/>
            <a:ext cx="1588" cy="2841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6163" name="Line 26"/>
          <p:cNvSpPr>
            <a:spLocks noChangeShapeType="1"/>
          </p:cNvSpPr>
          <p:nvPr/>
        </p:nvSpPr>
        <p:spPr bwMode="auto">
          <a:xfrm rot="10800000">
            <a:off x="803275" y="4248150"/>
            <a:ext cx="7938" cy="508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507" name="Line 27"/>
          <p:cNvSpPr>
            <a:spLocks noChangeShapeType="1"/>
          </p:cNvSpPr>
          <p:nvPr/>
        </p:nvSpPr>
        <p:spPr bwMode="auto">
          <a:xfrm>
            <a:off x="2886075" y="5054600"/>
            <a:ext cx="296863" cy="3175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508" name="Line 28"/>
          <p:cNvSpPr>
            <a:spLocks noChangeShapeType="1"/>
          </p:cNvSpPr>
          <p:nvPr/>
        </p:nvSpPr>
        <p:spPr bwMode="auto">
          <a:xfrm>
            <a:off x="2979738" y="5780088"/>
            <a:ext cx="203200" cy="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4572000" y="4929188"/>
            <a:ext cx="1517650" cy="723900"/>
            <a:chOff x="0" y="0"/>
            <a:chExt cx="1359" cy="648"/>
          </a:xfrm>
        </p:grpSpPr>
        <p:sp>
          <p:nvSpPr>
            <p:cNvPr id="20510" name="AutoShape 30"/>
            <p:cNvSpPr>
              <a:spLocks/>
            </p:cNvSpPr>
            <p:nvPr/>
          </p:nvSpPr>
          <p:spPr bwMode="auto">
            <a:xfrm>
              <a:off x="65" y="0"/>
              <a:ext cx="1228" cy="648"/>
            </a:xfrm>
            <a:prstGeom prst="roundRect">
              <a:avLst>
                <a:gd name="adj" fmla="val 9310"/>
              </a:avLst>
            </a:prstGeom>
            <a:solidFill>
              <a:srgbClr val="FFA49F"/>
            </a:solidFill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6205" name="Rectangle 31"/>
            <p:cNvSpPr>
              <a:spLocks/>
            </p:cNvSpPr>
            <p:nvPr/>
          </p:nvSpPr>
          <p:spPr bwMode="auto">
            <a:xfrm>
              <a:off x="0" y="23"/>
              <a:ext cx="1359" cy="60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High-res.</a:t>
              </a:r>
              <a:endParaRPr lang="en-US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endParaRPr>
            </a:p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Frame H(t)</a:t>
              </a:r>
            </a:p>
          </p:txBody>
        </p:sp>
      </p:grpSp>
      <p:sp>
        <p:nvSpPr>
          <p:cNvPr id="20513" name="Line 33"/>
          <p:cNvSpPr>
            <a:spLocks noChangeShapeType="1"/>
          </p:cNvSpPr>
          <p:nvPr/>
        </p:nvSpPr>
        <p:spPr bwMode="auto">
          <a:xfrm>
            <a:off x="4276725" y="5326063"/>
            <a:ext cx="349250" cy="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6168" name="Rectangle 34"/>
          <p:cNvSpPr>
            <a:spLocks/>
          </p:cNvSpPr>
          <p:nvPr/>
        </p:nvSpPr>
        <p:spPr bwMode="auto">
          <a:xfrm>
            <a:off x="6015038" y="2497138"/>
            <a:ext cx="2800350" cy="741362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  <p:txBody>
          <a:bodyPr lIns="26788" tIns="26788" rIns="26788" bIns="26788"/>
          <a:lstStyle/>
          <a:p>
            <a:r>
              <a:rPr lang="en-US">
                <a:solidFill>
                  <a:srgbClr val="BFBFBF"/>
                </a:solidFill>
                <a:latin typeface="Lucida Grande"/>
                <a:ea typeface="Lucida Grande"/>
                <a:cs typeface="Lucida Grande"/>
                <a:sym typeface="Lucida Grande"/>
              </a:rPr>
              <a:t>Server</a:t>
            </a:r>
          </a:p>
        </p:txBody>
      </p:sp>
      <p:sp>
        <p:nvSpPr>
          <p:cNvPr id="6169" name="Rectangle 35"/>
          <p:cNvSpPr>
            <a:spLocks/>
          </p:cNvSpPr>
          <p:nvPr/>
        </p:nvSpPr>
        <p:spPr bwMode="auto">
          <a:xfrm>
            <a:off x="6015038" y="3630613"/>
            <a:ext cx="2800350" cy="742950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  <p:txBody>
          <a:bodyPr lIns="26788" tIns="26788" rIns="26788" bIns="26788"/>
          <a:lstStyle/>
          <a:p>
            <a:r>
              <a:rPr lang="en-US">
                <a:solidFill>
                  <a:srgbClr val="BFBFBF"/>
                </a:solidFill>
                <a:latin typeface="Lucida Grande"/>
                <a:ea typeface="Lucida Grande"/>
                <a:cs typeface="Lucida Grande"/>
                <a:sym typeface="Lucida Grande"/>
              </a:rPr>
              <a:t>Client</a:t>
            </a:r>
          </a:p>
        </p:txBody>
      </p:sp>
      <p:sp>
        <p:nvSpPr>
          <p:cNvPr id="20516" name="Line 36"/>
          <p:cNvSpPr>
            <a:spLocks noChangeShapeType="1"/>
          </p:cNvSpPr>
          <p:nvPr/>
        </p:nvSpPr>
        <p:spPr bwMode="auto">
          <a:xfrm>
            <a:off x="1301750" y="5765800"/>
            <a:ext cx="277813" cy="3175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1571625" y="4616648"/>
            <a:ext cx="1428750" cy="723305"/>
            <a:chOff x="0" y="0"/>
            <a:chExt cx="1280" cy="648"/>
          </a:xfrm>
          <a:solidFill>
            <a:schemeClr val="bg1">
              <a:lumMod val="65000"/>
            </a:schemeClr>
          </a:solidFill>
        </p:grpSpPr>
        <p:sp>
          <p:nvSpPr>
            <p:cNvPr id="20517" name="AutoShape 37"/>
            <p:cNvSpPr>
              <a:spLocks/>
            </p:cNvSpPr>
            <p:nvPr/>
          </p:nvSpPr>
          <p:spPr bwMode="auto">
            <a:xfrm>
              <a:off x="24" y="0"/>
              <a:ext cx="1232" cy="648"/>
            </a:xfrm>
            <a:prstGeom prst="roundRect">
              <a:avLst>
                <a:gd name="adj" fmla="val 9310"/>
              </a:avLst>
            </a:prstGeom>
            <a:grpFill/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518" name="Rectangle 38"/>
            <p:cNvSpPr>
              <a:spLocks/>
            </p:cNvSpPr>
            <p:nvPr/>
          </p:nvSpPr>
          <p:spPr bwMode="auto">
            <a:xfrm>
              <a:off x="0" y="46"/>
              <a:ext cx="1280" cy="552"/>
            </a:xfrm>
            <a:prstGeom prst="rect">
              <a:avLst/>
            </a:prstGeom>
            <a:grp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Low-res.</a:t>
              </a:r>
              <a:endParaRPr lang="en-US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Environment Map H(t)</a:t>
              </a:r>
            </a:p>
          </p:txBody>
        </p:sp>
      </p:grp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4374431" y="5723930"/>
            <a:ext cx="1688827" cy="892969"/>
            <a:chOff x="0" y="0"/>
            <a:chExt cx="1512" cy="800"/>
          </a:xfrm>
          <a:solidFill>
            <a:schemeClr val="bg1">
              <a:lumMod val="65000"/>
            </a:schemeClr>
          </a:solidFill>
        </p:grpSpPr>
        <p:sp>
          <p:nvSpPr>
            <p:cNvPr id="20521" name="AutoShape 41"/>
            <p:cNvSpPr>
              <a:spLocks/>
            </p:cNvSpPr>
            <p:nvPr/>
          </p:nvSpPr>
          <p:spPr bwMode="auto">
            <a:xfrm>
              <a:off x="17" y="0"/>
              <a:ext cx="1477" cy="800"/>
            </a:xfrm>
            <a:prstGeom prst="roundRect">
              <a:avLst>
                <a:gd name="adj" fmla="val 11333"/>
              </a:avLst>
            </a:prstGeom>
            <a:grpFill/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522" name="Rectangle 42"/>
            <p:cNvSpPr>
              <a:spLocks/>
            </p:cNvSpPr>
            <p:nvPr/>
          </p:nvSpPr>
          <p:spPr bwMode="auto">
            <a:xfrm>
              <a:off x="0" y="47"/>
              <a:ext cx="1512" cy="705"/>
            </a:xfrm>
            <a:prstGeom prst="rect">
              <a:avLst/>
            </a:prstGeom>
            <a:grp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High-res. </a:t>
              </a:r>
              <a:r>
                <a:rPr lang="en-US" sz="1100" dirty="0" err="1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Tiefen</a:t>
              </a: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- u. </a:t>
              </a:r>
              <a:r>
                <a:rPr lang="en-US" sz="1100" dirty="0" err="1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Bewegungsinforma-tionen</a:t>
              </a: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 D(t+1) 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u. M(t+1)</a:t>
              </a:r>
            </a:p>
          </p:txBody>
        </p:sp>
      </p:grpSp>
      <p:sp>
        <p:nvSpPr>
          <p:cNvPr id="6173" name="Line 44"/>
          <p:cNvSpPr>
            <a:spLocks noChangeShapeType="1"/>
          </p:cNvSpPr>
          <p:nvPr/>
        </p:nvSpPr>
        <p:spPr bwMode="auto">
          <a:xfrm rot="10800000" flipH="1">
            <a:off x="6021388" y="5311775"/>
            <a:ext cx="2016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525" name="Line 45"/>
          <p:cNvSpPr>
            <a:spLocks noChangeShapeType="1"/>
          </p:cNvSpPr>
          <p:nvPr/>
        </p:nvSpPr>
        <p:spPr bwMode="auto">
          <a:xfrm rot="10800000" flipH="1">
            <a:off x="6070600" y="6081713"/>
            <a:ext cx="165100" cy="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526" name="Rectangle 46"/>
          <p:cNvSpPr>
            <a:spLocks/>
          </p:cNvSpPr>
          <p:nvPr/>
        </p:nvSpPr>
        <p:spPr bwMode="auto">
          <a:xfrm>
            <a:off x="6224588" y="5089525"/>
            <a:ext cx="830262" cy="1303338"/>
          </a:xfrm>
          <a:prstGeom prst="rect">
            <a:avLst/>
          </a:prstGeom>
          <a:solidFill>
            <a:srgbClr val="FFFF00"/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Warping</a:t>
            </a:r>
          </a:p>
        </p:txBody>
      </p:sp>
      <p:grpSp>
        <p:nvGrpSpPr>
          <p:cNvPr id="9" name="Group 49"/>
          <p:cNvGrpSpPr>
            <a:grpSpLocks/>
          </p:cNvGrpSpPr>
          <p:nvPr/>
        </p:nvGrpSpPr>
        <p:grpSpPr bwMode="auto">
          <a:xfrm>
            <a:off x="7188200" y="5375275"/>
            <a:ext cx="1517650" cy="723900"/>
            <a:chOff x="0" y="0"/>
            <a:chExt cx="1359" cy="648"/>
          </a:xfrm>
        </p:grpSpPr>
        <p:sp>
          <p:nvSpPr>
            <p:cNvPr id="20527" name="AutoShape 47"/>
            <p:cNvSpPr>
              <a:spLocks/>
            </p:cNvSpPr>
            <p:nvPr/>
          </p:nvSpPr>
          <p:spPr bwMode="auto">
            <a:xfrm>
              <a:off x="65" y="0"/>
              <a:ext cx="1228" cy="648"/>
            </a:xfrm>
            <a:prstGeom prst="roundRect">
              <a:avLst>
                <a:gd name="adj" fmla="val 9310"/>
              </a:avLst>
            </a:prstGeom>
            <a:solidFill>
              <a:srgbClr val="FFA49F"/>
            </a:solidFill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6203" name="Rectangle 48"/>
            <p:cNvSpPr>
              <a:spLocks/>
            </p:cNvSpPr>
            <p:nvPr/>
          </p:nvSpPr>
          <p:spPr bwMode="auto">
            <a:xfrm>
              <a:off x="0" y="23"/>
              <a:ext cx="1359" cy="60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High-res.</a:t>
              </a:r>
              <a:endParaRPr lang="en-US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endParaRPr>
            </a:p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Frame H(t+0.x)</a:t>
              </a:r>
            </a:p>
          </p:txBody>
        </p:sp>
      </p:grpSp>
      <p:sp>
        <p:nvSpPr>
          <p:cNvPr id="6177" name="Line 50"/>
          <p:cNvSpPr>
            <a:spLocks noChangeShapeType="1"/>
          </p:cNvSpPr>
          <p:nvPr/>
        </p:nvSpPr>
        <p:spPr bwMode="auto">
          <a:xfrm rot="10800000" flipH="1">
            <a:off x="7072313" y="5732463"/>
            <a:ext cx="201612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531" name="Line 51"/>
          <p:cNvSpPr>
            <a:spLocks noChangeShapeType="1"/>
          </p:cNvSpPr>
          <p:nvPr/>
        </p:nvSpPr>
        <p:spPr bwMode="auto">
          <a:xfrm rot="10800000">
            <a:off x="6637338" y="6445250"/>
            <a:ext cx="0" cy="274638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532" name="Line 52"/>
          <p:cNvSpPr>
            <a:spLocks noChangeShapeType="1"/>
          </p:cNvSpPr>
          <p:nvPr/>
        </p:nvSpPr>
        <p:spPr bwMode="auto">
          <a:xfrm>
            <a:off x="2144713" y="6715125"/>
            <a:ext cx="4498975" cy="17463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533" name="Line 53"/>
          <p:cNvSpPr>
            <a:spLocks noChangeShapeType="1"/>
          </p:cNvSpPr>
          <p:nvPr/>
        </p:nvSpPr>
        <p:spPr bwMode="auto">
          <a:xfrm flipH="1">
            <a:off x="2152650" y="6391275"/>
            <a:ext cx="1588" cy="32385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534" name="Rectangle 54"/>
          <p:cNvSpPr>
            <a:spLocks/>
          </p:cNvSpPr>
          <p:nvPr/>
        </p:nvSpPr>
        <p:spPr bwMode="auto">
          <a:xfrm>
            <a:off x="4795838" y="1500188"/>
            <a:ext cx="1071562" cy="1303337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ROI</a:t>
            </a:r>
          </a:p>
        </p:txBody>
      </p:sp>
      <p:grpSp>
        <p:nvGrpSpPr>
          <p:cNvPr id="10" name="Group 57"/>
          <p:cNvGrpSpPr>
            <a:grpSpLocks/>
          </p:cNvGrpSpPr>
          <p:nvPr/>
        </p:nvGrpSpPr>
        <p:grpSpPr bwMode="auto">
          <a:xfrm>
            <a:off x="2679700" y="2816225"/>
            <a:ext cx="2657475" cy="1212850"/>
            <a:chOff x="0" y="0"/>
            <a:chExt cx="2380" cy="1087"/>
          </a:xfrm>
        </p:grpSpPr>
        <p:sp>
          <p:nvSpPr>
            <p:cNvPr id="20535" name="Line 55"/>
            <p:cNvSpPr>
              <a:spLocks noChangeShapeType="1"/>
            </p:cNvSpPr>
            <p:nvPr/>
          </p:nvSpPr>
          <p:spPr bwMode="auto">
            <a:xfrm rot="10800000" flipH="1">
              <a:off x="2376" y="0"/>
              <a:ext cx="3" cy="1076"/>
            </a:xfrm>
            <a:prstGeom prst="line">
              <a:avLst/>
            </a:prstGeom>
            <a:noFill/>
            <a:ln w="25400" cap="flat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arrow" w="sm" len="sm"/>
            </a:ln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536" name="Line 56"/>
            <p:cNvSpPr>
              <a:spLocks noChangeShapeType="1"/>
            </p:cNvSpPr>
            <p:nvPr/>
          </p:nvSpPr>
          <p:spPr bwMode="auto">
            <a:xfrm rot="10800000" flipH="1">
              <a:off x="0" y="1087"/>
              <a:ext cx="2380" cy="0"/>
            </a:xfrm>
            <a:prstGeom prst="line">
              <a:avLst/>
            </a:prstGeom>
            <a:noFill/>
            <a:ln w="25400" cap="flat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</p:grpSp>
      <p:grpSp>
        <p:nvGrpSpPr>
          <p:cNvPr id="11" name="Group 60"/>
          <p:cNvGrpSpPr>
            <a:grpSpLocks/>
          </p:cNvGrpSpPr>
          <p:nvPr/>
        </p:nvGrpSpPr>
        <p:grpSpPr bwMode="auto">
          <a:xfrm>
            <a:off x="1363663" y="623888"/>
            <a:ext cx="3973512" cy="866775"/>
            <a:chOff x="0" y="0"/>
            <a:chExt cx="3560" cy="776"/>
          </a:xfrm>
        </p:grpSpPr>
        <p:sp>
          <p:nvSpPr>
            <p:cNvPr id="20538" name="Line 58"/>
            <p:cNvSpPr>
              <a:spLocks noChangeShapeType="1"/>
            </p:cNvSpPr>
            <p:nvPr/>
          </p:nvSpPr>
          <p:spPr bwMode="auto">
            <a:xfrm rot="10800000">
              <a:off x="0" y="0"/>
              <a:ext cx="3560" cy="1"/>
            </a:xfrm>
            <a:prstGeom prst="line">
              <a:avLst/>
            </a:prstGeom>
            <a:noFill/>
            <a:ln w="25400" cap="flat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arrow" w="sm" len="sm"/>
            </a:ln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539" name="Line 59"/>
            <p:cNvSpPr>
              <a:spLocks noChangeShapeType="1"/>
            </p:cNvSpPr>
            <p:nvPr/>
          </p:nvSpPr>
          <p:spPr bwMode="auto">
            <a:xfrm rot="10800000">
              <a:off x="3559" y="0"/>
              <a:ext cx="1" cy="776"/>
            </a:xfrm>
            <a:prstGeom prst="line">
              <a:avLst/>
            </a:prstGeom>
            <a:noFill/>
            <a:ln w="25400" cap="flat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</p:grpSp>
      <p:sp>
        <p:nvSpPr>
          <p:cNvPr id="6184" name="Rectangle 66"/>
          <p:cNvSpPr>
            <a:spLocks/>
          </p:cNvSpPr>
          <p:nvPr/>
        </p:nvSpPr>
        <p:spPr bwMode="auto">
          <a:xfrm rot="-1170754">
            <a:off x="57150" y="406400"/>
            <a:ext cx="1497013" cy="384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2500" i="1">
                <a:solidFill>
                  <a:srgbClr val="A40800"/>
                </a:solidFill>
                <a:latin typeface="Gill Sans"/>
                <a:ea typeface="Gill Sans"/>
                <a:cs typeface="Gill Sans"/>
                <a:sym typeface="Gill Sans"/>
              </a:rPr>
              <a:t>Geometrie</a:t>
            </a:r>
          </a:p>
        </p:txBody>
      </p:sp>
      <p:grpSp>
        <p:nvGrpSpPr>
          <p:cNvPr id="12" name="Group 70"/>
          <p:cNvGrpSpPr>
            <a:grpSpLocks/>
          </p:cNvGrpSpPr>
          <p:nvPr/>
        </p:nvGrpSpPr>
        <p:grpSpPr bwMode="auto">
          <a:xfrm>
            <a:off x="3089672" y="4098727"/>
            <a:ext cx="1937742" cy="562570"/>
            <a:chOff x="0" y="0"/>
            <a:chExt cx="1735" cy="504"/>
          </a:xfrm>
          <a:solidFill>
            <a:schemeClr val="bg1">
              <a:lumMod val="65000"/>
            </a:schemeClr>
          </a:solidFill>
        </p:grpSpPr>
        <p:sp>
          <p:nvSpPr>
            <p:cNvPr id="20548" name="AutoShape 68"/>
            <p:cNvSpPr>
              <a:spLocks/>
            </p:cNvSpPr>
            <p:nvPr/>
          </p:nvSpPr>
          <p:spPr bwMode="auto">
            <a:xfrm>
              <a:off x="32" y="0"/>
              <a:ext cx="1671" cy="504"/>
            </a:xfrm>
            <a:prstGeom prst="roundRect">
              <a:avLst>
                <a:gd name="adj" fmla="val 11968"/>
              </a:avLst>
            </a:prstGeom>
            <a:grpFill/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549" name="Rectangle 69"/>
            <p:cNvSpPr>
              <a:spLocks/>
            </p:cNvSpPr>
            <p:nvPr/>
          </p:nvSpPr>
          <p:spPr bwMode="auto">
            <a:xfrm>
              <a:off x="0" y="35"/>
              <a:ext cx="1735" cy="430"/>
            </a:xfrm>
            <a:prstGeom prst="rect">
              <a:avLst/>
            </a:prstGeom>
            <a:grp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Low-res.</a:t>
              </a:r>
              <a:endParaRPr lang="en-US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Environment Map H(t-1)</a:t>
              </a:r>
            </a:p>
          </p:txBody>
        </p:sp>
      </p:grpSp>
      <p:sp>
        <p:nvSpPr>
          <p:cNvPr id="6186" name="Line 71"/>
          <p:cNvSpPr>
            <a:spLocks noChangeShapeType="1"/>
          </p:cNvSpPr>
          <p:nvPr/>
        </p:nvSpPr>
        <p:spPr bwMode="auto">
          <a:xfrm>
            <a:off x="3722688" y="4660900"/>
            <a:ext cx="1587" cy="1651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6187" name="Line 36"/>
          <p:cNvSpPr>
            <a:spLocks noChangeShapeType="1"/>
          </p:cNvSpPr>
          <p:nvPr/>
        </p:nvSpPr>
        <p:spPr bwMode="auto">
          <a:xfrm>
            <a:off x="1331913" y="5373688"/>
            <a:ext cx="331152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72" name="AutoShape 30"/>
          <p:cNvSpPr>
            <a:spLocks/>
          </p:cNvSpPr>
          <p:nvPr/>
        </p:nvSpPr>
        <p:spPr bwMode="auto">
          <a:xfrm>
            <a:off x="1692275" y="1341438"/>
            <a:ext cx="1370013" cy="722312"/>
          </a:xfrm>
          <a:prstGeom prst="roundRect">
            <a:avLst>
              <a:gd name="adj" fmla="val 9310"/>
            </a:avLst>
          </a:prstGeom>
          <a:solidFill>
            <a:srgbClr val="FFA49F"/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latin typeface="+mn-lt"/>
              <a:cs typeface="+mn-cs"/>
            </a:endParaRPr>
          </a:p>
        </p:txBody>
      </p:sp>
      <p:sp>
        <p:nvSpPr>
          <p:cNvPr id="6189" name="Rectangle 31"/>
          <p:cNvSpPr>
            <a:spLocks/>
          </p:cNvSpPr>
          <p:nvPr/>
        </p:nvSpPr>
        <p:spPr bwMode="auto">
          <a:xfrm>
            <a:off x="1619250" y="1341438"/>
            <a:ext cx="1519238" cy="669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38100" bIns="38100" anchor="ctr"/>
          <a:lstStyle/>
          <a:p>
            <a:pPr algn="ctr"/>
            <a:r>
              <a:rPr lang="en-US" sz="1100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High Quality.</a:t>
            </a:r>
            <a:endParaRPr lang="en-US">
              <a:solidFill>
                <a:srgbClr val="000000"/>
              </a:solidFill>
              <a:latin typeface="Lucida Grande"/>
              <a:ea typeface="Lucida Grande"/>
              <a:cs typeface="Lucida Grande"/>
              <a:sym typeface="Lucida Grande"/>
            </a:endParaRPr>
          </a:p>
          <a:p>
            <a:pPr algn="ctr"/>
            <a:r>
              <a:rPr lang="en-US" sz="1100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Frame H(t)</a:t>
            </a:r>
          </a:p>
        </p:txBody>
      </p:sp>
      <p:sp>
        <p:nvSpPr>
          <p:cNvPr id="6190" name="Line 36"/>
          <p:cNvSpPr>
            <a:spLocks noChangeShapeType="1"/>
          </p:cNvSpPr>
          <p:nvPr/>
        </p:nvSpPr>
        <p:spPr bwMode="auto">
          <a:xfrm>
            <a:off x="1187450" y="1700213"/>
            <a:ext cx="50482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75" name="AutoShape 30"/>
          <p:cNvSpPr>
            <a:spLocks/>
          </p:cNvSpPr>
          <p:nvPr/>
        </p:nvSpPr>
        <p:spPr bwMode="auto">
          <a:xfrm>
            <a:off x="1476375" y="4508500"/>
            <a:ext cx="1370013" cy="723900"/>
          </a:xfrm>
          <a:prstGeom prst="roundRect">
            <a:avLst>
              <a:gd name="adj" fmla="val 9310"/>
            </a:avLst>
          </a:prstGeom>
          <a:solidFill>
            <a:srgbClr val="FFA49F"/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latin typeface="+mn-lt"/>
              <a:cs typeface="+mn-cs"/>
            </a:endParaRPr>
          </a:p>
        </p:txBody>
      </p:sp>
      <p:sp>
        <p:nvSpPr>
          <p:cNvPr id="6192" name="Rectangle 31"/>
          <p:cNvSpPr>
            <a:spLocks/>
          </p:cNvSpPr>
          <p:nvPr/>
        </p:nvSpPr>
        <p:spPr bwMode="auto">
          <a:xfrm>
            <a:off x="1403350" y="4508500"/>
            <a:ext cx="1517650" cy="671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38100" bIns="38100" anchor="ctr"/>
          <a:lstStyle/>
          <a:p>
            <a:pPr algn="ctr"/>
            <a:r>
              <a:rPr lang="en-US" sz="1100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High Quality.</a:t>
            </a:r>
            <a:endParaRPr lang="en-US">
              <a:solidFill>
                <a:srgbClr val="000000"/>
              </a:solidFill>
              <a:latin typeface="Lucida Grande"/>
              <a:ea typeface="Lucida Grande"/>
              <a:cs typeface="Lucida Grande"/>
              <a:sym typeface="Lucida Grande"/>
            </a:endParaRPr>
          </a:p>
          <a:p>
            <a:pPr algn="ctr"/>
            <a:r>
              <a:rPr lang="en-US" sz="1100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Frame H(t)</a:t>
            </a:r>
          </a:p>
        </p:txBody>
      </p:sp>
      <p:sp>
        <p:nvSpPr>
          <p:cNvPr id="6193" name="Line 24"/>
          <p:cNvSpPr>
            <a:spLocks noChangeShapeType="1"/>
          </p:cNvSpPr>
          <p:nvPr/>
        </p:nvSpPr>
        <p:spPr bwMode="auto">
          <a:xfrm flipH="1">
            <a:off x="2195513" y="4221163"/>
            <a:ext cx="3175" cy="2841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6194" name="Line 36"/>
          <p:cNvSpPr>
            <a:spLocks noChangeShapeType="1"/>
          </p:cNvSpPr>
          <p:nvPr/>
        </p:nvSpPr>
        <p:spPr bwMode="auto">
          <a:xfrm>
            <a:off x="2843213" y="5013325"/>
            <a:ext cx="180022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79" name="Rectangle 29"/>
          <p:cNvSpPr>
            <a:spLocks/>
          </p:cNvSpPr>
          <p:nvPr/>
        </p:nvSpPr>
        <p:spPr bwMode="auto">
          <a:xfrm>
            <a:off x="295275" y="4705350"/>
            <a:ext cx="990600" cy="1527175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Attribute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Buffer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Renderer</a:t>
            </a:r>
          </a:p>
        </p:txBody>
      </p:sp>
      <p:sp>
        <p:nvSpPr>
          <p:cNvPr id="80" name="Rectangle 29"/>
          <p:cNvSpPr>
            <a:spLocks/>
          </p:cNvSpPr>
          <p:nvPr/>
        </p:nvSpPr>
        <p:spPr bwMode="auto">
          <a:xfrm>
            <a:off x="179388" y="4797425"/>
            <a:ext cx="990600" cy="1527175"/>
          </a:xfrm>
          <a:prstGeom prst="rect">
            <a:avLst/>
          </a:prstGeom>
          <a:solidFill>
            <a:srgbClr val="98B7FE"/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Diffuser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Renderer</a:t>
            </a:r>
          </a:p>
        </p:txBody>
      </p:sp>
      <p:sp>
        <p:nvSpPr>
          <p:cNvPr id="6197" name="Rectangle 67"/>
          <p:cNvSpPr>
            <a:spLocks/>
          </p:cNvSpPr>
          <p:nvPr/>
        </p:nvSpPr>
        <p:spPr bwMode="auto">
          <a:xfrm rot="-1170754">
            <a:off x="39688" y="5951538"/>
            <a:ext cx="1497012" cy="384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2500" i="1">
                <a:solidFill>
                  <a:srgbClr val="A40800"/>
                </a:solidFill>
                <a:latin typeface="Gill Sans"/>
                <a:ea typeface="Gill Sans"/>
                <a:cs typeface="Gill Sans"/>
                <a:sym typeface="Gill Sans"/>
              </a:rPr>
              <a:t>Geometrie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Erster Ansatz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Erster Ansatz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Video Stream</a:t>
            </a:r>
          </a:p>
          <a:p>
            <a:r>
              <a:rPr lang="de-DE" dirty="0" smtClean="0"/>
              <a:t>H264 Kodierung</a:t>
            </a:r>
          </a:p>
          <a:p>
            <a:r>
              <a:rPr lang="de-DE" dirty="0" smtClean="0"/>
              <a:t>RTSP Protokoll</a:t>
            </a:r>
            <a:endParaRPr lang="de-DE" dirty="0"/>
          </a:p>
          <a:p>
            <a:r>
              <a:rPr lang="de-DE" dirty="0" smtClean="0"/>
              <a:t>Dauerhaftes Rendern</a:t>
            </a:r>
          </a:p>
          <a:p>
            <a:r>
              <a:rPr lang="de-DE" dirty="0" smtClean="0"/>
              <a:t>Feste Framerate</a:t>
            </a:r>
          </a:p>
          <a:p>
            <a:endParaRPr lang="de-DE" dirty="0"/>
          </a:p>
          <a:p>
            <a:endParaRPr lang="de-DE" dirty="0" smtClean="0"/>
          </a:p>
        </p:txBody>
      </p:sp>
    </p:spTree>
    <p:extLst>
      <p:ext uri="{BB962C8B-B14F-4D97-AF65-F5344CB8AC3E}">
        <p14:creationId xmlns="" xmlns:p14="http://schemas.microsoft.com/office/powerpoint/2010/main" val="398930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738349233"/>
              </p:ext>
            </p:extLst>
          </p:nvPr>
        </p:nvGraphicFramePr>
        <p:xfrm>
          <a:off x="323528" y="260648"/>
          <a:ext cx="8352927" cy="6264695"/>
        </p:xfrm>
        <a:graphic>
          <a:graphicData uri="http://schemas.openxmlformats.org/presentationml/2006/ole">
            <p:oleObj spid="_x0000_s1026" name="Visio" r:id="rId3" imgW="9686774" imgH="6943725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55991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Erster Ansatz - Probleme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de-DE" dirty="0" smtClean="0"/>
              <a:t>Zuordnung von Server- und Clientbild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de-DE" dirty="0" smtClean="0"/>
              <a:t>Senden von </a:t>
            </a:r>
            <a:r>
              <a:rPr lang="de-DE" b="1" dirty="0" smtClean="0"/>
              <a:t>per Frame Metadaten</a:t>
            </a:r>
            <a:r>
              <a:rPr lang="de-DE" dirty="0" smtClean="0"/>
              <a:t> wird nicht unterstützt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de-DE" b="1" dirty="0" err="1" smtClean="0"/>
              <a:t>Framebuffererweiterung</a:t>
            </a:r>
            <a:r>
              <a:rPr lang="de-DE" dirty="0" smtClean="0"/>
              <a:t> für Zusatzdaten nicht möglich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de-DE" b="1" dirty="0" err="1" smtClean="0"/>
              <a:t>Encoding</a:t>
            </a:r>
            <a:r>
              <a:rPr lang="de-DE" b="1" dirty="0" smtClean="0"/>
              <a:t> einer ID in Bildpixel</a:t>
            </a:r>
            <a:r>
              <a:rPr lang="de-DE" dirty="0" smtClean="0"/>
              <a:t> nicht möglich 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de-DE" dirty="0" smtClean="0"/>
              <a:t>	(</a:t>
            </a:r>
            <a:r>
              <a:rPr lang="de-DE" dirty="0" smtClean="0">
                <a:sym typeface="Wingdings" pitchFamily="2" charset="2"/>
              </a:rPr>
              <a:t> </a:t>
            </a:r>
            <a:r>
              <a:rPr lang="de-DE" dirty="0" smtClean="0"/>
              <a:t>Datenkompression)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de-DE" b="1" dirty="0" smtClean="0"/>
              <a:t>Zeitstempel als ID</a:t>
            </a:r>
            <a:r>
              <a:rPr lang="de-DE" dirty="0" smtClean="0"/>
              <a:t> nicht nutzbar</a:t>
            </a:r>
          </a:p>
          <a:p>
            <a:pPr lvl="1" fontAlgn="auto">
              <a:spcAft>
                <a:spcPts val="0"/>
              </a:spcAft>
              <a:defRPr/>
            </a:pPr>
            <a:endParaRPr lang="de-DE" dirty="0" smtClean="0"/>
          </a:p>
          <a:p>
            <a:pPr fontAlgn="auto">
              <a:spcAft>
                <a:spcPts val="0"/>
              </a:spcAft>
              <a:defRPr/>
            </a:pPr>
            <a:r>
              <a:rPr lang="de-DE" u="sng" dirty="0" smtClean="0"/>
              <a:t>Lösungsmöglichkeiten: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de-DE" dirty="0" smtClean="0"/>
              <a:t>zwei synchrone Streams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de-DE" dirty="0" smtClean="0"/>
              <a:t>erweitertes Videoprotokoll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/>
          </p:cNvSpPr>
          <p:nvPr/>
        </p:nvSpPr>
        <p:spPr bwMode="auto">
          <a:xfrm>
            <a:off x="-303213" y="-196850"/>
            <a:ext cx="10144126" cy="7180263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de-DE">
              <a:latin typeface="Calibri" pitchFamily="34" charset="0"/>
            </a:endParaRPr>
          </a:p>
        </p:txBody>
      </p:sp>
      <p:sp>
        <p:nvSpPr>
          <p:cNvPr id="20482" name="Rectangle 2"/>
          <p:cNvSpPr>
            <a:spLocks/>
          </p:cNvSpPr>
          <p:nvPr/>
        </p:nvSpPr>
        <p:spPr bwMode="auto">
          <a:xfrm>
            <a:off x="296863" y="409575"/>
            <a:ext cx="990600" cy="1527175"/>
          </a:xfrm>
          <a:prstGeom prst="rect">
            <a:avLst/>
          </a:prstGeom>
          <a:solidFill>
            <a:srgbClr val="98B7FE"/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High Quality Renderer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544836" y="1182068"/>
            <a:ext cx="1428750" cy="723305"/>
            <a:chOff x="0" y="0"/>
            <a:chExt cx="1280" cy="648"/>
          </a:xfrm>
          <a:solidFill>
            <a:schemeClr val="bg1">
              <a:lumMod val="65000"/>
            </a:schemeClr>
          </a:solidFill>
        </p:grpSpPr>
        <p:sp>
          <p:nvSpPr>
            <p:cNvPr id="20483" name="AutoShape 3"/>
            <p:cNvSpPr>
              <a:spLocks/>
            </p:cNvSpPr>
            <p:nvPr/>
          </p:nvSpPr>
          <p:spPr bwMode="auto">
            <a:xfrm>
              <a:off x="24" y="0"/>
              <a:ext cx="1232" cy="648"/>
            </a:xfrm>
            <a:prstGeom prst="roundRect">
              <a:avLst>
                <a:gd name="adj" fmla="val 9310"/>
              </a:avLst>
            </a:prstGeom>
            <a:grpFill/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484" name="Rectangle 4"/>
            <p:cNvSpPr>
              <a:spLocks/>
            </p:cNvSpPr>
            <p:nvPr/>
          </p:nvSpPr>
          <p:spPr bwMode="auto">
            <a:xfrm>
              <a:off x="0" y="46"/>
              <a:ext cx="1280" cy="552"/>
            </a:xfrm>
            <a:prstGeom prst="rect">
              <a:avLst/>
            </a:prstGeom>
            <a:grp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Low-res.</a:t>
              </a:r>
              <a:endParaRPr lang="en-US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Environment Map H(t)</a:t>
              </a:r>
            </a:p>
          </p:txBody>
        </p:sp>
      </p:grpSp>
      <p:sp>
        <p:nvSpPr>
          <p:cNvPr id="20486" name="Line 6"/>
          <p:cNvSpPr>
            <a:spLocks noChangeShapeType="1"/>
          </p:cNvSpPr>
          <p:nvPr/>
        </p:nvSpPr>
        <p:spPr bwMode="auto">
          <a:xfrm>
            <a:off x="1216025" y="1539875"/>
            <a:ext cx="384175" cy="1588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487" name="Rectangle 7"/>
          <p:cNvSpPr>
            <a:spLocks/>
          </p:cNvSpPr>
          <p:nvPr/>
        </p:nvSpPr>
        <p:spPr bwMode="auto">
          <a:xfrm>
            <a:off x="1747838" y="2422525"/>
            <a:ext cx="893762" cy="5635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Einzelbild</a:t>
            </a: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-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Codierer</a:t>
            </a:r>
            <a:endParaRPr lang="en-US" sz="1100" dirty="0">
              <a:solidFill>
                <a:srgbClr val="000000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7175" name="Line 8"/>
          <p:cNvSpPr>
            <a:spLocks noChangeShapeType="1"/>
          </p:cNvSpPr>
          <p:nvPr/>
        </p:nvSpPr>
        <p:spPr bwMode="auto">
          <a:xfrm>
            <a:off x="2224088" y="1817688"/>
            <a:ext cx="7937" cy="6111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7176" name="Line 9"/>
          <p:cNvSpPr>
            <a:spLocks noChangeShapeType="1"/>
          </p:cNvSpPr>
          <p:nvPr/>
        </p:nvSpPr>
        <p:spPr bwMode="auto">
          <a:xfrm rot="10800000" flipH="1">
            <a:off x="804863" y="1866900"/>
            <a:ext cx="1587" cy="5651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95275" y="2430463"/>
            <a:ext cx="1000125" cy="552450"/>
            <a:chOff x="0" y="0"/>
            <a:chExt cx="896" cy="495"/>
          </a:xfrm>
        </p:grpSpPr>
        <p:sp>
          <p:nvSpPr>
            <p:cNvPr id="20490" name="AutoShape 10"/>
            <p:cNvSpPr>
              <a:spLocks/>
            </p:cNvSpPr>
            <p:nvPr/>
          </p:nvSpPr>
          <p:spPr bwMode="auto">
            <a:xfrm>
              <a:off x="0" y="14"/>
              <a:ext cx="896" cy="467"/>
            </a:xfrm>
            <a:prstGeom prst="roundRect">
              <a:avLst>
                <a:gd name="adj" fmla="val 11287"/>
              </a:avLst>
            </a:prstGeom>
            <a:solidFill>
              <a:srgbClr val="92D050"/>
            </a:solidFill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7233" name="Rectangle 11"/>
            <p:cNvSpPr>
              <a:spLocks/>
            </p:cNvSpPr>
            <p:nvPr/>
          </p:nvSpPr>
          <p:spPr bwMode="auto">
            <a:xfrm>
              <a:off x="74" y="0"/>
              <a:ext cx="747" cy="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Kamera Matrix</a:t>
              </a:r>
            </a:p>
          </p:txBody>
        </p:sp>
      </p:grpSp>
      <p:sp>
        <p:nvSpPr>
          <p:cNvPr id="7178" name="Line 13"/>
          <p:cNvSpPr>
            <a:spLocks noChangeShapeType="1"/>
          </p:cNvSpPr>
          <p:nvPr/>
        </p:nvSpPr>
        <p:spPr bwMode="auto">
          <a:xfrm>
            <a:off x="358775" y="3386138"/>
            <a:ext cx="8429625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7179" name="Line 14"/>
          <p:cNvSpPr>
            <a:spLocks noChangeShapeType="1"/>
          </p:cNvSpPr>
          <p:nvPr/>
        </p:nvSpPr>
        <p:spPr bwMode="auto">
          <a:xfrm rot="10800000">
            <a:off x="800100" y="2990850"/>
            <a:ext cx="4763" cy="3698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7180" name="Line 15"/>
          <p:cNvSpPr>
            <a:spLocks noChangeShapeType="1"/>
          </p:cNvSpPr>
          <p:nvPr/>
        </p:nvSpPr>
        <p:spPr bwMode="auto">
          <a:xfrm flipH="1">
            <a:off x="2212975" y="2979738"/>
            <a:ext cx="3175" cy="3857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496" name="Rectangle 16"/>
          <p:cNvSpPr>
            <a:spLocks/>
          </p:cNvSpPr>
          <p:nvPr/>
        </p:nvSpPr>
        <p:spPr bwMode="auto">
          <a:xfrm>
            <a:off x="3195638" y="4818063"/>
            <a:ext cx="1071562" cy="1303337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Upsampling</a:t>
            </a:r>
            <a:endParaRPr lang="en-US" sz="1100" dirty="0">
              <a:solidFill>
                <a:srgbClr val="000000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20497" name="Rectangle 17"/>
          <p:cNvSpPr>
            <a:spLocks/>
          </p:cNvSpPr>
          <p:nvPr/>
        </p:nvSpPr>
        <p:spPr bwMode="auto">
          <a:xfrm>
            <a:off x="1690688" y="3725863"/>
            <a:ext cx="982662" cy="571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Einzelbild</a:t>
            </a: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-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Decodierer</a:t>
            </a:r>
            <a:endParaRPr lang="en-US" sz="1100" dirty="0">
              <a:solidFill>
                <a:srgbClr val="000000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277813" y="3683000"/>
            <a:ext cx="1062037" cy="517525"/>
            <a:chOff x="0" y="0"/>
            <a:chExt cx="952" cy="464"/>
          </a:xfrm>
        </p:grpSpPr>
        <p:sp>
          <p:nvSpPr>
            <p:cNvPr id="20498" name="AutoShape 18"/>
            <p:cNvSpPr>
              <a:spLocks/>
            </p:cNvSpPr>
            <p:nvPr/>
          </p:nvSpPr>
          <p:spPr bwMode="auto">
            <a:xfrm>
              <a:off x="0" y="11"/>
              <a:ext cx="952" cy="440"/>
            </a:xfrm>
            <a:prstGeom prst="roundRect">
              <a:avLst>
                <a:gd name="adj" fmla="val 12065"/>
              </a:avLst>
            </a:prstGeom>
            <a:solidFill>
              <a:srgbClr val="92D050"/>
            </a:solidFill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7231" name="Rectangle 19"/>
            <p:cNvSpPr>
              <a:spLocks/>
            </p:cNvSpPr>
            <p:nvPr/>
          </p:nvSpPr>
          <p:spPr bwMode="auto">
            <a:xfrm>
              <a:off x="79" y="0"/>
              <a:ext cx="793" cy="4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Kamera</a:t>
              </a:r>
            </a:p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Matrix</a:t>
              </a:r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1560463" y="5431482"/>
            <a:ext cx="1446609" cy="946547"/>
            <a:chOff x="0" y="0"/>
            <a:chExt cx="1296" cy="848"/>
          </a:xfrm>
          <a:solidFill>
            <a:schemeClr val="bg1">
              <a:lumMod val="65000"/>
            </a:schemeClr>
          </a:solidFill>
        </p:grpSpPr>
        <p:sp>
          <p:nvSpPr>
            <p:cNvPr id="20501" name="AutoShape 21"/>
            <p:cNvSpPr>
              <a:spLocks/>
            </p:cNvSpPr>
            <p:nvPr/>
          </p:nvSpPr>
          <p:spPr bwMode="auto">
            <a:xfrm>
              <a:off x="14" y="0"/>
              <a:ext cx="1267" cy="848"/>
            </a:xfrm>
            <a:prstGeom prst="roundRect">
              <a:avLst>
                <a:gd name="adj" fmla="val 10690"/>
              </a:avLst>
            </a:prstGeom>
            <a:grpFill/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502" name="Rectangle 22"/>
            <p:cNvSpPr>
              <a:spLocks/>
            </p:cNvSpPr>
            <p:nvPr/>
          </p:nvSpPr>
          <p:spPr bwMode="auto">
            <a:xfrm>
              <a:off x="0" y="49"/>
              <a:ext cx="1296" cy="749"/>
            </a:xfrm>
            <a:prstGeom prst="rect">
              <a:avLst/>
            </a:prstGeom>
            <a:grp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High-res. </a:t>
              </a:r>
              <a:r>
                <a:rPr lang="en-US" sz="1100" dirty="0" err="1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Tiefen</a:t>
              </a: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- u. </a:t>
              </a:r>
              <a:r>
                <a:rPr lang="en-US" sz="1100" dirty="0" err="1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Bewegungs-informationen</a:t>
              </a: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 D(t) u. M(t)</a:t>
              </a:r>
            </a:p>
          </p:txBody>
        </p:sp>
      </p:grpSp>
      <p:sp>
        <p:nvSpPr>
          <p:cNvPr id="7185" name="Line 24"/>
          <p:cNvSpPr>
            <a:spLocks noChangeShapeType="1"/>
          </p:cNvSpPr>
          <p:nvPr/>
        </p:nvSpPr>
        <p:spPr bwMode="auto">
          <a:xfrm flipH="1">
            <a:off x="2220913" y="3413125"/>
            <a:ext cx="1587" cy="2841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7186" name="Line 25"/>
          <p:cNvSpPr>
            <a:spLocks noChangeShapeType="1"/>
          </p:cNvSpPr>
          <p:nvPr/>
        </p:nvSpPr>
        <p:spPr bwMode="auto">
          <a:xfrm rot="10800000">
            <a:off x="809625" y="3413125"/>
            <a:ext cx="1588" cy="2841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7187" name="Line 26"/>
          <p:cNvSpPr>
            <a:spLocks noChangeShapeType="1"/>
          </p:cNvSpPr>
          <p:nvPr/>
        </p:nvSpPr>
        <p:spPr bwMode="auto">
          <a:xfrm rot="10800000">
            <a:off x="803275" y="4248150"/>
            <a:ext cx="7938" cy="508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507" name="Line 27"/>
          <p:cNvSpPr>
            <a:spLocks noChangeShapeType="1"/>
          </p:cNvSpPr>
          <p:nvPr/>
        </p:nvSpPr>
        <p:spPr bwMode="auto">
          <a:xfrm>
            <a:off x="2886075" y="5054600"/>
            <a:ext cx="296863" cy="3175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508" name="Line 28"/>
          <p:cNvSpPr>
            <a:spLocks noChangeShapeType="1"/>
          </p:cNvSpPr>
          <p:nvPr/>
        </p:nvSpPr>
        <p:spPr bwMode="auto">
          <a:xfrm>
            <a:off x="2979738" y="5780088"/>
            <a:ext cx="203200" cy="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4572000" y="4929188"/>
            <a:ext cx="1517650" cy="723900"/>
            <a:chOff x="0" y="0"/>
            <a:chExt cx="1359" cy="648"/>
          </a:xfrm>
        </p:grpSpPr>
        <p:sp>
          <p:nvSpPr>
            <p:cNvPr id="20510" name="AutoShape 30"/>
            <p:cNvSpPr>
              <a:spLocks/>
            </p:cNvSpPr>
            <p:nvPr/>
          </p:nvSpPr>
          <p:spPr bwMode="auto">
            <a:xfrm>
              <a:off x="65" y="0"/>
              <a:ext cx="1228" cy="648"/>
            </a:xfrm>
            <a:prstGeom prst="roundRect">
              <a:avLst>
                <a:gd name="adj" fmla="val 9310"/>
              </a:avLst>
            </a:prstGeom>
            <a:solidFill>
              <a:srgbClr val="FFA49F"/>
            </a:solidFill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7229" name="Rectangle 31"/>
            <p:cNvSpPr>
              <a:spLocks/>
            </p:cNvSpPr>
            <p:nvPr/>
          </p:nvSpPr>
          <p:spPr bwMode="auto">
            <a:xfrm>
              <a:off x="0" y="23"/>
              <a:ext cx="1359" cy="60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High-res.</a:t>
              </a:r>
              <a:endParaRPr lang="en-US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endParaRPr>
            </a:p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Frame H(t)</a:t>
              </a:r>
            </a:p>
          </p:txBody>
        </p:sp>
      </p:grpSp>
      <p:sp>
        <p:nvSpPr>
          <p:cNvPr id="20513" name="Line 33"/>
          <p:cNvSpPr>
            <a:spLocks noChangeShapeType="1"/>
          </p:cNvSpPr>
          <p:nvPr/>
        </p:nvSpPr>
        <p:spPr bwMode="auto">
          <a:xfrm>
            <a:off x="4276725" y="5326063"/>
            <a:ext cx="349250" cy="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7192" name="Rectangle 34"/>
          <p:cNvSpPr>
            <a:spLocks/>
          </p:cNvSpPr>
          <p:nvPr/>
        </p:nvSpPr>
        <p:spPr bwMode="auto">
          <a:xfrm>
            <a:off x="6015038" y="2497138"/>
            <a:ext cx="2800350" cy="741362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  <p:txBody>
          <a:bodyPr lIns="26788" tIns="26788" rIns="26788" bIns="26788"/>
          <a:lstStyle/>
          <a:p>
            <a:r>
              <a:rPr lang="en-US">
                <a:solidFill>
                  <a:srgbClr val="BFBFBF"/>
                </a:solidFill>
                <a:latin typeface="Lucida Grande"/>
                <a:ea typeface="Lucida Grande"/>
                <a:cs typeface="Lucida Grande"/>
                <a:sym typeface="Lucida Grande"/>
              </a:rPr>
              <a:t>Server</a:t>
            </a:r>
          </a:p>
        </p:txBody>
      </p:sp>
      <p:sp>
        <p:nvSpPr>
          <p:cNvPr id="7193" name="Rectangle 35"/>
          <p:cNvSpPr>
            <a:spLocks/>
          </p:cNvSpPr>
          <p:nvPr/>
        </p:nvSpPr>
        <p:spPr bwMode="auto">
          <a:xfrm>
            <a:off x="6015038" y="3630613"/>
            <a:ext cx="2800350" cy="742950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  <p:txBody>
          <a:bodyPr lIns="26788" tIns="26788" rIns="26788" bIns="26788"/>
          <a:lstStyle/>
          <a:p>
            <a:r>
              <a:rPr lang="en-US">
                <a:solidFill>
                  <a:srgbClr val="BFBFBF"/>
                </a:solidFill>
                <a:latin typeface="Lucida Grande"/>
                <a:ea typeface="Lucida Grande"/>
                <a:cs typeface="Lucida Grande"/>
                <a:sym typeface="Lucida Grande"/>
              </a:rPr>
              <a:t>Client</a:t>
            </a:r>
          </a:p>
        </p:txBody>
      </p:sp>
      <p:sp>
        <p:nvSpPr>
          <p:cNvPr id="20516" name="Line 36"/>
          <p:cNvSpPr>
            <a:spLocks noChangeShapeType="1"/>
          </p:cNvSpPr>
          <p:nvPr/>
        </p:nvSpPr>
        <p:spPr bwMode="auto">
          <a:xfrm>
            <a:off x="1301750" y="5765800"/>
            <a:ext cx="277813" cy="3175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1571625" y="4616648"/>
            <a:ext cx="1428750" cy="723305"/>
            <a:chOff x="0" y="0"/>
            <a:chExt cx="1280" cy="648"/>
          </a:xfrm>
          <a:solidFill>
            <a:schemeClr val="bg1">
              <a:lumMod val="65000"/>
            </a:schemeClr>
          </a:solidFill>
        </p:grpSpPr>
        <p:sp>
          <p:nvSpPr>
            <p:cNvPr id="20517" name="AutoShape 37"/>
            <p:cNvSpPr>
              <a:spLocks/>
            </p:cNvSpPr>
            <p:nvPr/>
          </p:nvSpPr>
          <p:spPr bwMode="auto">
            <a:xfrm>
              <a:off x="24" y="0"/>
              <a:ext cx="1232" cy="648"/>
            </a:xfrm>
            <a:prstGeom prst="roundRect">
              <a:avLst>
                <a:gd name="adj" fmla="val 9310"/>
              </a:avLst>
            </a:prstGeom>
            <a:grpFill/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518" name="Rectangle 38"/>
            <p:cNvSpPr>
              <a:spLocks/>
            </p:cNvSpPr>
            <p:nvPr/>
          </p:nvSpPr>
          <p:spPr bwMode="auto">
            <a:xfrm>
              <a:off x="0" y="46"/>
              <a:ext cx="1280" cy="552"/>
            </a:xfrm>
            <a:prstGeom prst="rect">
              <a:avLst/>
            </a:prstGeom>
            <a:grp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Low-res.</a:t>
              </a:r>
              <a:endParaRPr lang="en-US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Environment Map H(t)</a:t>
              </a:r>
            </a:p>
          </p:txBody>
        </p:sp>
      </p:grp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4374431" y="5723930"/>
            <a:ext cx="1688827" cy="892969"/>
            <a:chOff x="0" y="0"/>
            <a:chExt cx="1512" cy="800"/>
          </a:xfrm>
          <a:solidFill>
            <a:schemeClr val="bg1">
              <a:lumMod val="65000"/>
            </a:schemeClr>
          </a:solidFill>
        </p:grpSpPr>
        <p:sp>
          <p:nvSpPr>
            <p:cNvPr id="20521" name="AutoShape 41"/>
            <p:cNvSpPr>
              <a:spLocks/>
            </p:cNvSpPr>
            <p:nvPr/>
          </p:nvSpPr>
          <p:spPr bwMode="auto">
            <a:xfrm>
              <a:off x="17" y="0"/>
              <a:ext cx="1477" cy="800"/>
            </a:xfrm>
            <a:prstGeom prst="roundRect">
              <a:avLst>
                <a:gd name="adj" fmla="val 11333"/>
              </a:avLst>
            </a:prstGeom>
            <a:grpFill/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522" name="Rectangle 42"/>
            <p:cNvSpPr>
              <a:spLocks/>
            </p:cNvSpPr>
            <p:nvPr/>
          </p:nvSpPr>
          <p:spPr bwMode="auto">
            <a:xfrm>
              <a:off x="0" y="47"/>
              <a:ext cx="1512" cy="705"/>
            </a:xfrm>
            <a:prstGeom prst="rect">
              <a:avLst/>
            </a:prstGeom>
            <a:grp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High-res. </a:t>
              </a:r>
              <a:r>
                <a:rPr lang="en-US" sz="1100" dirty="0" err="1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Tiefen</a:t>
              </a: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- u. </a:t>
              </a:r>
              <a:r>
                <a:rPr lang="en-US" sz="1100" dirty="0" err="1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Bewegungsinforma-tionen</a:t>
              </a: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 D(t+1) 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u. M(t+1)</a:t>
              </a:r>
            </a:p>
          </p:txBody>
        </p:sp>
      </p:grpSp>
      <p:sp>
        <p:nvSpPr>
          <p:cNvPr id="7197" name="Line 44"/>
          <p:cNvSpPr>
            <a:spLocks noChangeShapeType="1"/>
          </p:cNvSpPr>
          <p:nvPr/>
        </p:nvSpPr>
        <p:spPr bwMode="auto">
          <a:xfrm rot="10800000" flipH="1">
            <a:off x="6021388" y="5311775"/>
            <a:ext cx="2016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525" name="Line 45"/>
          <p:cNvSpPr>
            <a:spLocks noChangeShapeType="1"/>
          </p:cNvSpPr>
          <p:nvPr/>
        </p:nvSpPr>
        <p:spPr bwMode="auto">
          <a:xfrm rot="10800000" flipH="1">
            <a:off x="6070600" y="6081713"/>
            <a:ext cx="165100" cy="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526" name="Rectangle 46"/>
          <p:cNvSpPr>
            <a:spLocks/>
          </p:cNvSpPr>
          <p:nvPr/>
        </p:nvSpPr>
        <p:spPr bwMode="auto">
          <a:xfrm>
            <a:off x="6224588" y="5089525"/>
            <a:ext cx="830262" cy="1303338"/>
          </a:xfrm>
          <a:prstGeom prst="rect">
            <a:avLst/>
          </a:prstGeom>
          <a:solidFill>
            <a:srgbClr val="FFFF00"/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Warping</a:t>
            </a:r>
          </a:p>
        </p:txBody>
      </p:sp>
      <p:grpSp>
        <p:nvGrpSpPr>
          <p:cNvPr id="9" name="Group 49"/>
          <p:cNvGrpSpPr>
            <a:grpSpLocks/>
          </p:cNvGrpSpPr>
          <p:nvPr/>
        </p:nvGrpSpPr>
        <p:grpSpPr bwMode="auto">
          <a:xfrm>
            <a:off x="7188200" y="5375275"/>
            <a:ext cx="1517650" cy="723900"/>
            <a:chOff x="0" y="0"/>
            <a:chExt cx="1359" cy="648"/>
          </a:xfrm>
        </p:grpSpPr>
        <p:sp>
          <p:nvSpPr>
            <p:cNvPr id="20527" name="AutoShape 47"/>
            <p:cNvSpPr>
              <a:spLocks/>
            </p:cNvSpPr>
            <p:nvPr/>
          </p:nvSpPr>
          <p:spPr bwMode="auto">
            <a:xfrm>
              <a:off x="65" y="0"/>
              <a:ext cx="1228" cy="648"/>
            </a:xfrm>
            <a:prstGeom prst="roundRect">
              <a:avLst>
                <a:gd name="adj" fmla="val 9310"/>
              </a:avLst>
            </a:prstGeom>
            <a:solidFill>
              <a:srgbClr val="FFA49F"/>
            </a:solidFill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7227" name="Rectangle 48"/>
            <p:cNvSpPr>
              <a:spLocks/>
            </p:cNvSpPr>
            <p:nvPr/>
          </p:nvSpPr>
          <p:spPr bwMode="auto">
            <a:xfrm>
              <a:off x="0" y="23"/>
              <a:ext cx="1359" cy="60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High-res. &amp; Quality</a:t>
              </a:r>
              <a:endParaRPr lang="en-US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endParaRPr>
            </a:p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Frame H(t+0.x)</a:t>
              </a:r>
            </a:p>
          </p:txBody>
        </p:sp>
      </p:grpSp>
      <p:sp>
        <p:nvSpPr>
          <p:cNvPr id="7201" name="Line 50"/>
          <p:cNvSpPr>
            <a:spLocks noChangeShapeType="1"/>
          </p:cNvSpPr>
          <p:nvPr/>
        </p:nvSpPr>
        <p:spPr bwMode="auto">
          <a:xfrm rot="10800000" flipH="1">
            <a:off x="7072313" y="5732463"/>
            <a:ext cx="201612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531" name="Line 51"/>
          <p:cNvSpPr>
            <a:spLocks noChangeShapeType="1"/>
          </p:cNvSpPr>
          <p:nvPr/>
        </p:nvSpPr>
        <p:spPr bwMode="auto">
          <a:xfrm rot="10800000">
            <a:off x="6637338" y="6445250"/>
            <a:ext cx="0" cy="274638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532" name="Line 52"/>
          <p:cNvSpPr>
            <a:spLocks noChangeShapeType="1"/>
          </p:cNvSpPr>
          <p:nvPr/>
        </p:nvSpPr>
        <p:spPr bwMode="auto">
          <a:xfrm>
            <a:off x="2144713" y="6715125"/>
            <a:ext cx="4498975" cy="17463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533" name="Line 53"/>
          <p:cNvSpPr>
            <a:spLocks noChangeShapeType="1"/>
          </p:cNvSpPr>
          <p:nvPr/>
        </p:nvSpPr>
        <p:spPr bwMode="auto">
          <a:xfrm flipH="1">
            <a:off x="2152650" y="6391275"/>
            <a:ext cx="1588" cy="32385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534" name="Rectangle 54"/>
          <p:cNvSpPr>
            <a:spLocks/>
          </p:cNvSpPr>
          <p:nvPr/>
        </p:nvSpPr>
        <p:spPr bwMode="auto">
          <a:xfrm>
            <a:off x="4795838" y="1500188"/>
            <a:ext cx="1071562" cy="1303337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ROI</a:t>
            </a:r>
          </a:p>
        </p:txBody>
      </p:sp>
      <p:grpSp>
        <p:nvGrpSpPr>
          <p:cNvPr id="10" name="Group 57"/>
          <p:cNvGrpSpPr>
            <a:grpSpLocks/>
          </p:cNvGrpSpPr>
          <p:nvPr/>
        </p:nvGrpSpPr>
        <p:grpSpPr bwMode="auto">
          <a:xfrm>
            <a:off x="2679700" y="2816225"/>
            <a:ext cx="2657475" cy="1212850"/>
            <a:chOff x="0" y="0"/>
            <a:chExt cx="2380" cy="1087"/>
          </a:xfrm>
        </p:grpSpPr>
        <p:sp>
          <p:nvSpPr>
            <p:cNvPr id="20535" name="Line 55"/>
            <p:cNvSpPr>
              <a:spLocks noChangeShapeType="1"/>
            </p:cNvSpPr>
            <p:nvPr/>
          </p:nvSpPr>
          <p:spPr bwMode="auto">
            <a:xfrm rot="10800000" flipH="1">
              <a:off x="2376" y="0"/>
              <a:ext cx="3" cy="1076"/>
            </a:xfrm>
            <a:prstGeom prst="line">
              <a:avLst/>
            </a:prstGeom>
            <a:noFill/>
            <a:ln w="25400" cap="flat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arrow" w="sm" len="sm"/>
            </a:ln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536" name="Line 56"/>
            <p:cNvSpPr>
              <a:spLocks noChangeShapeType="1"/>
            </p:cNvSpPr>
            <p:nvPr/>
          </p:nvSpPr>
          <p:spPr bwMode="auto">
            <a:xfrm rot="10800000" flipH="1">
              <a:off x="0" y="1087"/>
              <a:ext cx="2380" cy="0"/>
            </a:xfrm>
            <a:prstGeom prst="line">
              <a:avLst/>
            </a:prstGeom>
            <a:noFill/>
            <a:ln w="25400" cap="flat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</p:grpSp>
      <p:grpSp>
        <p:nvGrpSpPr>
          <p:cNvPr id="11" name="Group 60"/>
          <p:cNvGrpSpPr>
            <a:grpSpLocks/>
          </p:cNvGrpSpPr>
          <p:nvPr/>
        </p:nvGrpSpPr>
        <p:grpSpPr bwMode="auto">
          <a:xfrm>
            <a:off x="1363663" y="623888"/>
            <a:ext cx="3973512" cy="866775"/>
            <a:chOff x="0" y="0"/>
            <a:chExt cx="3560" cy="776"/>
          </a:xfrm>
        </p:grpSpPr>
        <p:sp>
          <p:nvSpPr>
            <p:cNvPr id="20538" name="Line 58"/>
            <p:cNvSpPr>
              <a:spLocks noChangeShapeType="1"/>
            </p:cNvSpPr>
            <p:nvPr/>
          </p:nvSpPr>
          <p:spPr bwMode="auto">
            <a:xfrm rot="10800000">
              <a:off x="0" y="0"/>
              <a:ext cx="3560" cy="1"/>
            </a:xfrm>
            <a:prstGeom prst="line">
              <a:avLst/>
            </a:prstGeom>
            <a:noFill/>
            <a:ln w="25400" cap="flat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arrow" w="sm" len="sm"/>
            </a:ln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539" name="Line 59"/>
            <p:cNvSpPr>
              <a:spLocks noChangeShapeType="1"/>
            </p:cNvSpPr>
            <p:nvPr/>
          </p:nvSpPr>
          <p:spPr bwMode="auto">
            <a:xfrm rot="10800000">
              <a:off x="3559" y="0"/>
              <a:ext cx="1" cy="776"/>
            </a:xfrm>
            <a:prstGeom prst="line">
              <a:avLst/>
            </a:prstGeom>
            <a:noFill/>
            <a:ln w="25400" cap="flat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</p:grpSp>
      <p:sp>
        <p:nvSpPr>
          <p:cNvPr id="7208" name="Rectangle 66"/>
          <p:cNvSpPr>
            <a:spLocks/>
          </p:cNvSpPr>
          <p:nvPr/>
        </p:nvSpPr>
        <p:spPr bwMode="auto">
          <a:xfrm rot="-1170754">
            <a:off x="57150" y="406400"/>
            <a:ext cx="1497013" cy="384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2500" i="1">
                <a:solidFill>
                  <a:srgbClr val="A40800"/>
                </a:solidFill>
                <a:latin typeface="Gill Sans"/>
                <a:ea typeface="Gill Sans"/>
                <a:cs typeface="Gill Sans"/>
                <a:sym typeface="Gill Sans"/>
              </a:rPr>
              <a:t>Geometrie</a:t>
            </a:r>
          </a:p>
        </p:txBody>
      </p:sp>
      <p:grpSp>
        <p:nvGrpSpPr>
          <p:cNvPr id="12" name="Group 70"/>
          <p:cNvGrpSpPr>
            <a:grpSpLocks/>
          </p:cNvGrpSpPr>
          <p:nvPr/>
        </p:nvGrpSpPr>
        <p:grpSpPr bwMode="auto">
          <a:xfrm>
            <a:off x="3089672" y="4098727"/>
            <a:ext cx="1937742" cy="562570"/>
            <a:chOff x="0" y="0"/>
            <a:chExt cx="1735" cy="504"/>
          </a:xfrm>
          <a:solidFill>
            <a:schemeClr val="bg1">
              <a:lumMod val="65000"/>
            </a:schemeClr>
          </a:solidFill>
        </p:grpSpPr>
        <p:sp>
          <p:nvSpPr>
            <p:cNvPr id="20548" name="AutoShape 68"/>
            <p:cNvSpPr>
              <a:spLocks/>
            </p:cNvSpPr>
            <p:nvPr/>
          </p:nvSpPr>
          <p:spPr bwMode="auto">
            <a:xfrm>
              <a:off x="32" y="0"/>
              <a:ext cx="1671" cy="504"/>
            </a:xfrm>
            <a:prstGeom prst="roundRect">
              <a:avLst>
                <a:gd name="adj" fmla="val 11968"/>
              </a:avLst>
            </a:prstGeom>
            <a:grpFill/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549" name="Rectangle 69"/>
            <p:cNvSpPr>
              <a:spLocks/>
            </p:cNvSpPr>
            <p:nvPr/>
          </p:nvSpPr>
          <p:spPr bwMode="auto">
            <a:xfrm>
              <a:off x="0" y="35"/>
              <a:ext cx="1735" cy="430"/>
            </a:xfrm>
            <a:prstGeom prst="rect">
              <a:avLst/>
            </a:prstGeom>
            <a:grp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Low-res.</a:t>
              </a:r>
              <a:endParaRPr lang="en-US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Environment Map H(t-1)</a:t>
              </a:r>
            </a:p>
          </p:txBody>
        </p:sp>
      </p:grpSp>
      <p:sp>
        <p:nvSpPr>
          <p:cNvPr id="20551" name="Line 71"/>
          <p:cNvSpPr>
            <a:spLocks noChangeShapeType="1"/>
          </p:cNvSpPr>
          <p:nvPr/>
        </p:nvSpPr>
        <p:spPr bwMode="auto">
          <a:xfrm>
            <a:off x="3722688" y="4660900"/>
            <a:ext cx="1587" cy="16510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7211" name="Line 36"/>
          <p:cNvSpPr>
            <a:spLocks noChangeShapeType="1"/>
          </p:cNvSpPr>
          <p:nvPr/>
        </p:nvSpPr>
        <p:spPr bwMode="auto">
          <a:xfrm>
            <a:off x="1331913" y="5373688"/>
            <a:ext cx="331152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72" name="AutoShape 30"/>
          <p:cNvSpPr>
            <a:spLocks/>
          </p:cNvSpPr>
          <p:nvPr/>
        </p:nvSpPr>
        <p:spPr bwMode="auto">
          <a:xfrm>
            <a:off x="1692275" y="1341438"/>
            <a:ext cx="1370013" cy="722312"/>
          </a:xfrm>
          <a:prstGeom prst="roundRect">
            <a:avLst>
              <a:gd name="adj" fmla="val 9310"/>
            </a:avLst>
          </a:prstGeom>
          <a:solidFill>
            <a:srgbClr val="FFA49F"/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latin typeface="+mn-lt"/>
              <a:cs typeface="+mn-cs"/>
            </a:endParaRPr>
          </a:p>
        </p:txBody>
      </p:sp>
      <p:sp>
        <p:nvSpPr>
          <p:cNvPr id="7213" name="Rectangle 31"/>
          <p:cNvSpPr>
            <a:spLocks/>
          </p:cNvSpPr>
          <p:nvPr/>
        </p:nvSpPr>
        <p:spPr bwMode="auto">
          <a:xfrm>
            <a:off x="1619250" y="1341438"/>
            <a:ext cx="1519238" cy="669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38100" bIns="38100" anchor="ctr"/>
          <a:lstStyle/>
          <a:p>
            <a:pPr algn="ctr"/>
            <a:r>
              <a:rPr lang="en-US" sz="1100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High Quality.</a:t>
            </a:r>
            <a:endParaRPr lang="en-US">
              <a:solidFill>
                <a:srgbClr val="000000"/>
              </a:solidFill>
              <a:latin typeface="Lucida Grande"/>
              <a:ea typeface="Lucida Grande"/>
              <a:cs typeface="Lucida Grande"/>
              <a:sym typeface="Lucida Grande"/>
            </a:endParaRPr>
          </a:p>
          <a:p>
            <a:pPr algn="ctr"/>
            <a:r>
              <a:rPr lang="en-US" sz="1100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Frame H(t)</a:t>
            </a:r>
          </a:p>
        </p:txBody>
      </p:sp>
      <p:sp>
        <p:nvSpPr>
          <p:cNvPr id="7214" name="Line 36"/>
          <p:cNvSpPr>
            <a:spLocks noChangeShapeType="1"/>
          </p:cNvSpPr>
          <p:nvPr/>
        </p:nvSpPr>
        <p:spPr bwMode="auto">
          <a:xfrm>
            <a:off x="1187450" y="1700213"/>
            <a:ext cx="50482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75" name="AutoShape 30"/>
          <p:cNvSpPr>
            <a:spLocks/>
          </p:cNvSpPr>
          <p:nvPr/>
        </p:nvSpPr>
        <p:spPr bwMode="auto">
          <a:xfrm>
            <a:off x="1476375" y="4508500"/>
            <a:ext cx="1370013" cy="723900"/>
          </a:xfrm>
          <a:prstGeom prst="roundRect">
            <a:avLst>
              <a:gd name="adj" fmla="val 9310"/>
            </a:avLst>
          </a:prstGeom>
          <a:solidFill>
            <a:srgbClr val="FFA49F"/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latin typeface="+mn-lt"/>
              <a:cs typeface="+mn-cs"/>
            </a:endParaRPr>
          </a:p>
        </p:txBody>
      </p:sp>
      <p:sp>
        <p:nvSpPr>
          <p:cNvPr id="7216" name="Rectangle 31"/>
          <p:cNvSpPr>
            <a:spLocks/>
          </p:cNvSpPr>
          <p:nvPr/>
        </p:nvSpPr>
        <p:spPr bwMode="auto">
          <a:xfrm>
            <a:off x="1403350" y="4508500"/>
            <a:ext cx="1517650" cy="671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38100" bIns="38100" anchor="ctr"/>
          <a:lstStyle/>
          <a:p>
            <a:pPr algn="ctr"/>
            <a:r>
              <a:rPr lang="en-US" sz="1100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High Quality.</a:t>
            </a:r>
            <a:endParaRPr lang="en-US">
              <a:solidFill>
                <a:srgbClr val="000000"/>
              </a:solidFill>
              <a:latin typeface="Lucida Grande"/>
              <a:ea typeface="Lucida Grande"/>
              <a:cs typeface="Lucida Grande"/>
              <a:sym typeface="Lucida Grande"/>
            </a:endParaRPr>
          </a:p>
          <a:p>
            <a:pPr algn="ctr"/>
            <a:r>
              <a:rPr lang="en-US" sz="1100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Frame H(t)</a:t>
            </a:r>
          </a:p>
        </p:txBody>
      </p:sp>
      <p:sp>
        <p:nvSpPr>
          <p:cNvPr id="7217" name="Line 24"/>
          <p:cNvSpPr>
            <a:spLocks noChangeShapeType="1"/>
          </p:cNvSpPr>
          <p:nvPr/>
        </p:nvSpPr>
        <p:spPr bwMode="auto">
          <a:xfrm flipH="1">
            <a:off x="2195513" y="4221163"/>
            <a:ext cx="3175" cy="2841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7218" name="Line 36"/>
          <p:cNvSpPr>
            <a:spLocks noChangeShapeType="1"/>
          </p:cNvSpPr>
          <p:nvPr/>
        </p:nvSpPr>
        <p:spPr bwMode="auto">
          <a:xfrm>
            <a:off x="2843213" y="5013325"/>
            <a:ext cx="180022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79" name="Rectangle 29"/>
          <p:cNvSpPr>
            <a:spLocks/>
          </p:cNvSpPr>
          <p:nvPr/>
        </p:nvSpPr>
        <p:spPr bwMode="auto">
          <a:xfrm>
            <a:off x="295275" y="4705350"/>
            <a:ext cx="990600" cy="1527175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Attribute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Buffer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Renderer</a:t>
            </a:r>
          </a:p>
        </p:txBody>
      </p:sp>
      <p:sp>
        <p:nvSpPr>
          <p:cNvPr id="80" name="Rectangle 29"/>
          <p:cNvSpPr>
            <a:spLocks/>
          </p:cNvSpPr>
          <p:nvPr/>
        </p:nvSpPr>
        <p:spPr bwMode="auto">
          <a:xfrm>
            <a:off x="179388" y="4797425"/>
            <a:ext cx="990600" cy="1527175"/>
          </a:xfrm>
          <a:prstGeom prst="rect">
            <a:avLst/>
          </a:prstGeom>
          <a:solidFill>
            <a:srgbClr val="98B7FE"/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Diffuser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Renderer</a:t>
            </a:r>
          </a:p>
        </p:txBody>
      </p:sp>
      <p:sp>
        <p:nvSpPr>
          <p:cNvPr id="7221" name="Rectangle 67"/>
          <p:cNvSpPr>
            <a:spLocks/>
          </p:cNvSpPr>
          <p:nvPr/>
        </p:nvSpPr>
        <p:spPr bwMode="auto">
          <a:xfrm rot="-1170754">
            <a:off x="39688" y="5951538"/>
            <a:ext cx="1497012" cy="384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2500" i="1">
                <a:solidFill>
                  <a:srgbClr val="A40800"/>
                </a:solidFill>
                <a:latin typeface="Gill Sans"/>
                <a:ea typeface="Gill Sans"/>
                <a:cs typeface="Gill Sans"/>
                <a:sym typeface="Gill Sans"/>
              </a:rPr>
              <a:t>Geometrie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Zweiter Ansatz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 smtClean="0"/>
              <a:t>Einzelbilder auf Anfrage</a:t>
            </a:r>
          </a:p>
          <a:p>
            <a:r>
              <a:rPr lang="de-DE" dirty="0" smtClean="0"/>
              <a:t>JPEG/PNG Kodierung</a:t>
            </a:r>
          </a:p>
          <a:p>
            <a:r>
              <a:rPr lang="de-DE" dirty="0" smtClean="0"/>
              <a:t>Senden über </a:t>
            </a:r>
            <a:r>
              <a:rPr lang="de-DE" dirty="0" smtClean="0"/>
              <a:t>TCP</a:t>
            </a:r>
            <a:endParaRPr lang="de-DE" dirty="0" smtClean="0"/>
          </a:p>
          <a:p>
            <a:r>
              <a:rPr lang="de-DE" dirty="0" smtClean="0"/>
              <a:t>Eigene </a:t>
            </a:r>
            <a:r>
              <a:rPr lang="de-DE" dirty="0" err="1" smtClean="0"/>
              <a:t>Serialisierung</a:t>
            </a:r>
            <a:r>
              <a:rPr lang="de-DE" dirty="0" smtClean="0"/>
              <a:t> zur Übertragung</a:t>
            </a:r>
          </a:p>
          <a:p>
            <a:pPr lvl="1"/>
            <a:r>
              <a:rPr lang="de-DE" dirty="0" smtClean="0"/>
              <a:t>Client -&gt; Server: Matrix</a:t>
            </a:r>
          </a:p>
          <a:p>
            <a:pPr lvl="1"/>
            <a:r>
              <a:rPr lang="de-DE" dirty="0" smtClean="0"/>
              <a:t>Server -&gt; Client: Matrix &amp; Bild</a:t>
            </a:r>
          </a:p>
          <a:p>
            <a:r>
              <a:rPr lang="de-DE" dirty="0" smtClean="0"/>
              <a:t>Einzelbilder ermöglichen:</a:t>
            </a:r>
          </a:p>
          <a:p>
            <a:pPr lvl="1"/>
            <a:r>
              <a:rPr lang="de-DE" dirty="0" smtClean="0"/>
              <a:t>Geringere Serverauslastung </a:t>
            </a:r>
          </a:p>
          <a:p>
            <a:pPr lvl="1"/>
            <a:r>
              <a:rPr lang="de-DE" dirty="0" smtClean="0"/>
              <a:t>Nur </a:t>
            </a:r>
            <a:r>
              <a:rPr lang="de-DE" dirty="0" smtClean="0"/>
              <a:t>neue Bilder wenn neue benötigt </a:t>
            </a:r>
            <a:r>
              <a:rPr lang="de-DE" dirty="0" smtClean="0"/>
              <a:t>werden</a:t>
            </a:r>
          </a:p>
          <a:p>
            <a:r>
              <a:rPr lang="de-DE" dirty="0" smtClean="0"/>
              <a:t>Adaptive Anfragehäufigkeit</a:t>
            </a:r>
          </a:p>
          <a:p>
            <a:pPr lvl="1"/>
            <a:r>
              <a:rPr lang="de-DE" dirty="0" smtClean="0"/>
              <a:t>RTT basiert</a:t>
            </a:r>
          </a:p>
          <a:p>
            <a:pPr lvl="1"/>
            <a:r>
              <a:rPr lang="de-DE" dirty="0" smtClean="0"/>
              <a:t>Optimale Netzwerkausnutzung</a:t>
            </a:r>
            <a:endParaRPr lang="de-DE" dirty="0" smtClean="0"/>
          </a:p>
        </p:txBody>
      </p:sp>
    </p:spTree>
    <p:extLst>
      <p:ext uri="{BB962C8B-B14F-4D97-AF65-F5344CB8AC3E}">
        <p14:creationId xmlns="" xmlns:p14="http://schemas.microsoft.com/office/powerpoint/2010/main" val="27106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253366855"/>
              </p:ext>
            </p:extLst>
          </p:nvPr>
        </p:nvGraphicFramePr>
        <p:xfrm>
          <a:off x="179512" y="129117"/>
          <a:ext cx="8784976" cy="6610350"/>
        </p:xfrm>
        <a:graphic>
          <a:graphicData uri="http://schemas.openxmlformats.org/presentationml/2006/ole">
            <p:oleObj spid="_x0000_s2050" name="Visio" r:id="rId3" imgW="10287173" imgH="6610426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06652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253366855"/>
              </p:ext>
            </p:extLst>
          </p:nvPr>
        </p:nvGraphicFramePr>
        <p:xfrm>
          <a:off x="179512" y="129117"/>
          <a:ext cx="8784976" cy="6610350"/>
        </p:xfrm>
        <a:graphic>
          <a:graphicData uri="http://schemas.openxmlformats.org/presentationml/2006/ole">
            <p:oleObj spid="_x0000_s33794" name="Visio" r:id="rId3" imgW="10287173" imgH="6610426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06652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0" y="1052736"/>
          <a:ext cx="9178406" cy="4797152"/>
        </p:xfrm>
        <a:graphic>
          <a:graphicData uri="http://schemas.openxmlformats.org/presentationml/2006/ole">
            <p:oleObj spid="_x0000_s31749" name="Acrobat Document" r:id="rId3" imgW="9933333" imgH="5191850" progId="AcroExch.Document.11">
              <p:embed/>
            </p:oleObj>
          </a:graphicData>
        </a:graphic>
      </p:graphicFrame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1143000"/>
          </a:xfrm>
        </p:spPr>
        <p:txBody>
          <a:bodyPr/>
          <a:lstStyle/>
          <a:p>
            <a:r>
              <a:rPr lang="de-DE" dirty="0" smtClean="0"/>
              <a:t>Server Architektur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Probleme</a:t>
            </a:r>
          </a:p>
        </p:txBody>
      </p:sp>
      <p:sp>
        <p:nvSpPr>
          <p:cNvPr id="1024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Grafischer Qualitätsverlust</a:t>
            </a:r>
          </a:p>
          <a:p>
            <a:r>
              <a:rPr lang="de-DE" smtClean="0"/>
              <a:t>Latenz</a:t>
            </a:r>
          </a:p>
          <a:p>
            <a:endParaRPr lang="de-DE" smtClean="0"/>
          </a:p>
          <a:p>
            <a:pPr>
              <a:buFont typeface="Arial" pitchFamily="34" charset="0"/>
              <a:buNone/>
            </a:pPr>
            <a:r>
              <a:rPr lang="de-DE" smtClean="0">
                <a:sym typeface="Wingdings" pitchFamily="2" charset="2"/>
              </a:rPr>
              <a:t> Lässt sich beides unter </a:t>
            </a:r>
            <a:r>
              <a:rPr lang="de-DE" b="1" smtClean="0">
                <a:sym typeface="Wingdings" pitchFamily="2" charset="2"/>
              </a:rPr>
              <a:t>Ausnutzung der Grafikleistung des Clients </a:t>
            </a:r>
            <a:r>
              <a:rPr lang="de-DE" smtClean="0">
                <a:sym typeface="Wingdings" pitchFamily="2" charset="2"/>
              </a:rPr>
              <a:t>kompensieren?</a:t>
            </a:r>
            <a:endParaRPr lang="de-DE" smtClean="0"/>
          </a:p>
          <a:p>
            <a:pPr>
              <a:buFont typeface="Arial" pitchFamily="34" charset="0"/>
              <a:buNone/>
            </a:pPr>
            <a:endParaRPr lang="de-DE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Zweiter </a:t>
            </a:r>
            <a:r>
              <a:rPr lang="de-DE" dirty="0" smtClean="0"/>
              <a:t>Ansatz - Probleme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Überlastung des Systems durch hohe Anzahl an Anfragen</a:t>
            </a:r>
          </a:p>
          <a:p>
            <a:pPr lvl="1"/>
            <a:r>
              <a:rPr lang="de-DE" dirty="0" smtClean="0"/>
              <a:t>Gelöst durch Adaptive Anfragehäufigkeit </a:t>
            </a:r>
          </a:p>
          <a:p>
            <a:r>
              <a:rPr lang="de-DE" dirty="0" smtClean="0"/>
              <a:t>Encodierungszeit</a:t>
            </a:r>
          </a:p>
          <a:p>
            <a:r>
              <a:rPr lang="de-DE" dirty="0" smtClean="0"/>
              <a:t>Keine Differenzbilder -&gt; größere Datenmenge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Erweiterungen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Größerer Öffnungswinkel auf dem Server</a:t>
            </a:r>
          </a:p>
          <a:p>
            <a:r>
              <a:rPr lang="de-DE" dirty="0" err="1" smtClean="0"/>
              <a:t>Reflektives</a:t>
            </a:r>
            <a:r>
              <a:rPr lang="de-DE" dirty="0" smtClean="0"/>
              <a:t> </a:t>
            </a:r>
            <a:r>
              <a:rPr lang="de-DE" dirty="0" err="1" smtClean="0"/>
              <a:t>Warping</a:t>
            </a:r>
            <a:endParaRPr lang="de-DE" dirty="0" smtClean="0"/>
          </a:p>
          <a:p>
            <a:r>
              <a:rPr lang="de-DE" dirty="0" err="1" smtClean="0"/>
              <a:t>Upsamling</a:t>
            </a:r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Mehr Information auf dem Bild -&gt; </a:t>
            </a:r>
            <a:r>
              <a:rPr lang="de-DE" dirty="0" err="1" smtClean="0"/>
              <a:t>Warping</a:t>
            </a:r>
            <a:r>
              <a:rPr lang="de-DE" dirty="0" smtClean="0"/>
              <a:t> kann kleine Bewegungen ausgleichen</a:t>
            </a:r>
          </a:p>
          <a:p>
            <a:r>
              <a:rPr lang="de-DE" dirty="0" smtClean="0"/>
              <a:t>Jedoch geringere Auflösung -&gt; Pixelbildung</a:t>
            </a:r>
          </a:p>
          <a:p>
            <a:r>
              <a:rPr lang="de-DE" dirty="0" smtClean="0"/>
              <a:t>Ausgleich durch erhöhte Auflösung auf dem Server</a:t>
            </a:r>
          </a:p>
          <a:p>
            <a:pPr lvl="1"/>
            <a:r>
              <a:rPr lang="de-DE" dirty="0" smtClean="0"/>
              <a:t>Jedoch </a:t>
            </a:r>
            <a:r>
              <a:rPr lang="de-DE" dirty="0" smtClean="0"/>
              <a:t>extremer Anstieg </a:t>
            </a:r>
            <a:r>
              <a:rPr lang="de-DE" dirty="0" smtClean="0"/>
              <a:t>der Auflösung -&gt; Längere Encoding Zeiten</a:t>
            </a:r>
          </a:p>
          <a:p>
            <a:r>
              <a:rPr lang="de-DE" dirty="0" smtClean="0"/>
              <a:t>Darum </a:t>
            </a:r>
            <a:r>
              <a:rPr lang="de-DE" dirty="0" smtClean="0"/>
              <a:t>verworfen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Größerer Öffnungswinkel auf dem Server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83023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Größerer Öffnungswinkel auf dem Server</a:t>
            </a:r>
            <a:endParaRPr lang="de-DE" dirty="0"/>
          </a:p>
        </p:txBody>
      </p:sp>
      <p:pic>
        <p:nvPicPr>
          <p:cNvPr id="4" name="Picture 2" descr="E:\Bastian-Präsi\angles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9018" y="1600200"/>
            <a:ext cx="4525963" cy="4525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  <a:ln/>
        </p:spPr>
        <p:txBody>
          <a:bodyPr tIns="35203"/>
          <a:lstStyle/>
          <a:p>
            <a:pPr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</a:tabLst>
            </a:pPr>
            <a:r>
              <a:rPr lang="de-DE" dirty="0" err="1"/>
              <a:t>Reflektives</a:t>
            </a:r>
            <a:r>
              <a:rPr lang="de-DE" dirty="0"/>
              <a:t> </a:t>
            </a:r>
            <a:r>
              <a:rPr lang="de-DE" dirty="0" err="1"/>
              <a:t>Warping</a:t>
            </a:r>
            <a:endParaRPr lang="de-DE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0" y="1604329"/>
            <a:ext cx="8045280" cy="3977698"/>
          </a:xfrm>
          <a:ln/>
        </p:spPr>
        <p:txBody>
          <a:bodyPr>
            <a:normAutofit fontScale="85000" lnSpcReduction="10000"/>
          </a:bodyPr>
          <a:lstStyle/>
          <a:p>
            <a:pPr marL="391686" indent="-293764">
              <a:buSzPct val="45000"/>
              <a:buFont typeface="StarSymbol" charset="0"/>
              <a:buChar char="●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</a:tabLst>
            </a:pPr>
            <a:r>
              <a:rPr lang="de-DE" dirty="0"/>
              <a:t>Bisher nur diffuses </a:t>
            </a:r>
            <a:r>
              <a:rPr lang="de-DE" dirty="0" err="1"/>
              <a:t>Warping</a:t>
            </a:r>
            <a:endParaRPr lang="de-DE" dirty="0"/>
          </a:p>
          <a:p>
            <a:pPr marL="391686" indent="-293764">
              <a:buSzPct val="45000"/>
              <a:buFont typeface="StarSymbol" charset="0"/>
              <a:buChar char="●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</a:tabLst>
            </a:pPr>
            <a:r>
              <a:rPr lang="de-DE" dirty="0"/>
              <a:t>Idee: </a:t>
            </a:r>
            <a:r>
              <a:rPr lang="de-DE" dirty="0" err="1"/>
              <a:t>Reflektive</a:t>
            </a:r>
            <a:r>
              <a:rPr lang="de-DE" dirty="0"/>
              <a:t> Oberflächen ebenfalls Warpen</a:t>
            </a:r>
          </a:p>
          <a:p>
            <a:pPr marL="391686" indent="-293764">
              <a:buSzPct val="45000"/>
              <a:buFont typeface="StarSymbol" charset="0"/>
              <a:buChar char="●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</a:tabLst>
            </a:pPr>
            <a:r>
              <a:rPr lang="de-DE" dirty="0"/>
              <a:t>Nutzen von </a:t>
            </a:r>
            <a:r>
              <a:rPr lang="de-DE" dirty="0" err="1"/>
              <a:t>Reflektiver</a:t>
            </a:r>
            <a:r>
              <a:rPr lang="de-DE" dirty="0"/>
              <a:t> Tiefenkarte</a:t>
            </a:r>
          </a:p>
          <a:p>
            <a:pPr marL="783372" lvl="1" indent="-293764">
              <a:buSzPct val="75000"/>
              <a:buFont typeface="StarSymbol" charset="0"/>
              <a:buChar char="–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</a:tabLst>
            </a:pPr>
            <a:r>
              <a:rPr lang="de-DE" dirty="0"/>
              <a:t>Für jeden Punkt wird gespeichert, nach welcher Entfernung der reflektierte Strahl auf ein </a:t>
            </a:r>
            <a:r>
              <a:rPr lang="de-DE" dirty="0" err="1"/>
              <a:t>Hinderniss</a:t>
            </a:r>
            <a:r>
              <a:rPr lang="de-DE" dirty="0"/>
              <a:t> trifft</a:t>
            </a:r>
          </a:p>
          <a:p>
            <a:pPr marL="391686" indent="-293764">
              <a:buSzPct val="45000"/>
              <a:buFont typeface="StarSymbol" charset="0"/>
              <a:buChar char="●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</a:tabLst>
            </a:pPr>
            <a:r>
              <a:rPr lang="de-DE" dirty="0"/>
              <a:t>Rendern von vollständig reflektierender Umgebung</a:t>
            </a:r>
          </a:p>
          <a:p>
            <a:pPr marL="391686" indent="-293764">
              <a:buSzPct val="45000"/>
              <a:buFont typeface="StarSymbol" charset="0"/>
              <a:buChar char="●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</a:tabLst>
            </a:pPr>
            <a:r>
              <a:rPr lang="de-DE" dirty="0"/>
              <a:t>Mithilfe der Tiefenkarte soll angenähert korrekte Farbe gefunden werden bei veränderter Kamera</a:t>
            </a:r>
          </a:p>
          <a:p>
            <a:pPr marL="391686" indent="-293764">
              <a:buSzPct val="45000"/>
              <a:buNone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</a:tabLst>
            </a:pPr>
            <a:r>
              <a:rPr lang="de-DE" dirty="0"/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  <a:ln/>
        </p:spPr>
        <p:txBody>
          <a:bodyPr tIns="35203"/>
          <a:lstStyle/>
          <a:p>
            <a:pPr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</a:tabLst>
            </a:pPr>
            <a:r>
              <a:rPr lang="de-DE" dirty="0" err="1"/>
              <a:t>Reflektives</a:t>
            </a:r>
            <a:r>
              <a:rPr lang="de-DE" dirty="0"/>
              <a:t> </a:t>
            </a:r>
            <a:r>
              <a:rPr lang="de-DE" dirty="0" err="1"/>
              <a:t>Warping</a:t>
            </a:r>
            <a:endParaRPr lang="de-DE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6320" y="1672017"/>
            <a:ext cx="3657600" cy="458688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Upsampling</a:t>
            </a:r>
          </a:p>
        </p:txBody>
      </p:sp>
      <p:sp>
        <p:nvSpPr>
          <p:cNvPr id="1536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de-DE" u="sng" smtClean="0"/>
              <a:t>Idee:</a:t>
            </a:r>
            <a:endParaRPr lang="de-DE" smtClean="0"/>
          </a:p>
          <a:p>
            <a:r>
              <a:rPr lang="de-DE" smtClean="0"/>
              <a:t>Rechenleistung des Clients ausnutzen</a:t>
            </a:r>
          </a:p>
          <a:p>
            <a:pPr lvl="1"/>
            <a:r>
              <a:rPr lang="de-DE" smtClean="0"/>
              <a:t>geringaufgelöste, hochqualitative Serverbilder erst auf dem Client höher auflösen </a:t>
            </a:r>
          </a:p>
          <a:p>
            <a:endParaRPr lang="de-DE" smtClean="0"/>
          </a:p>
          <a:p>
            <a:pPr>
              <a:buFont typeface="Arial" pitchFamily="34" charset="0"/>
              <a:buNone/>
            </a:pPr>
            <a:r>
              <a:rPr lang="de-DE" u="sng" smtClean="0"/>
              <a:t>Ziele:</a:t>
            </a:r>
          </a:p>
          <a:p>
            <a:r>
              <a:rPr lang="de-DE" smtClean="0"/>
              <a:t>Bildqualität verbessern</a:t>
            </a:r>
          </a:p>
          <a:p>
            <a:r>
              <a:rPr lang="de-DE" smtClean="0"/>
              <a:t>Latenz verringern</a:t>
            </a:r>
          </a:p>
          <a:p>
            <a:pPr>
              <a:buFont typeface="Arial" pitchFamily="34" charset="0"/>
              <a:buNone/>
            </a:pPr>
            <a:endParaRPr lang="de-DE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de-DE" dirty="0" err="1" smtClean="0"/>
              <a:t>Upsampling</a:t>
            </a:r>
            <a:r>
              <a:rPr lang="de-DE" dirty="0" smtClean="0"/>
              <a:t> anhand von Kamerabewegung und Tiefenkarte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625" y="2060575"/>
            <a:ext cx="8751888" cy="2895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6388" name="Textfeld 4"/>
          <p:cNvSpPr txBox="1">
            <a:spLocks noChangeArrowheads="1"/>
          </p:cNvSpPr>
          <p:nvPr/>
        </p:nvSpPr>
        <p:spPr bwMode="auto">
          <a:xfrm>
            <a:off x="7956550" y="5013325"/>
            <a:ext cx="1079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400">
                <a:latin typeface="Calibri" pitchFamily="34" charset="0"/>
              </a:rPr>
              <a:t>Quelle: [1]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„Spatio-Temporal-Upsampling“</a:t>
            </a:r>
          </a:p>
        </p:txBody>
      </p:sp>
      <p:sp>
        <p:nvSpPr>
          <p:cNvPr id="1160" name="Inhaltsplatzhalter 1159"/>
          <p:cNvSpPr>
            <a:spLocks noGrp="1"/>
          </p:cNvSpPr>
          <p:nvPr>
            <p:ph idx="1"/>
          </p:nvPr>
        </p:nvSpPr>
        <p:spPr>
          <a:xfrm>
            <a:off x="457200" y="5229225"/>
            <a:ext cx="8229600" cy="936625"/>
          </a:xfrm>
        </p:spPr>
        <p:txBody>
          <a:bodyPr rtlCol="0">
            <a:normAutofit fontScale="850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de-DE" dirty="0" smtClean="0"/>
              <a:t>Basierend auf Videostream (H.264)</a:t>
            </a:r>
          </a:p>
          <a:p>
            <a:pPr fontAlgn="auto">
              <a:spcAft>
                <a:spcPts val="0"/>
              </a:spcAft>
              <a:defRPr/>
            </a:pPr>
            <a:r>
              <a:rPr lang="de-DE" dirty="0" smtClean="0"/>
              <a:t>Nachberechnung von Informationen bei Verdeckungen</a:t>
            </a:r>
          </a:p>
        </p:txBody>
      </p:sp>
      <p:grpSp>
        <p:nvGrpSpPr>
          <p:cNvPr id="2" name="Gruppieren 1158"/>
          <p:cNvGrpSpPr>
            <a:grpSpLocks/>
          </p:cNvGrpSpPr>
          <p:nvPr/>
        </p:nvGrpSpPr>
        <p:grpSpPr bwMode="auto">
          <a:xfrm>
            <a:off x="539750" y="1341438"/>
            <a:ext cx="8208963" cy="3767137"/>
            <a:chOff x="179512" y="1678075"/>
            <a:chExt cx="8208912" cy="3767148"/>
          </a:xfrm>
        </p:grpSpPr>
        <p:grpSp>
          <p:nvGrpSpPr>
            <p:cNvPr id="3" name="Group 1687"/>
            <p:cNvGrpSpPr>
              <a:grpSpLocks/>
            </p:cNvGrpSpPr>
            <p:nvPr/>
          </p:nvGrpSpPr>
          <p:grpSpPr bwMode="auto">
            <a:xfrm>
              <a:off x="1454054" y="3521573"/>
              <a:ext cx="1611015" cy="1923650"/>
              <a:chOff x="624" y="2928"/>
              <a:chExt cx="1104" cy="1152"/>
            </a:xfrm>
          </p:grpSpPr>
          <p:sp>
            <p:nvSpPr>
              <p:cNvPr id="18566" name="Line 1664"/>
              <p:cNvSpPr>
                <a:spLocks noChangeShapeType="1"/>
              </p:cNvSpPr>
              <p:nvPr/>
            </p:nvSpPr>
            <p:spPr bwMode="auto">
              <a:xfrm rot="-1092029">
                <a:off x="624" y="2928"/>
                <a:ext cx="1104" cy="11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8567" name="Text Box 1665"/>
              <p:cNvSpPr txBox="1">
                <a:spLocks noChangeArrowheads="1"/>
              </p:cNvSpPr>
              <p:nvPr/>
            </p:nvSpPr>
            <p:spPr bwMode="auto">
              <a:xfrm>
                <a:off x="1002" y="3428"/>
                <a:ext cx="240" cy="28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>
                    <a:latin typeface="Times" pitchFamily="18" charset="0"/>
                  </a:rPr>
                  <a:t>t</a:t>
                </a:r>
              </a:p>
            </p:txBody>
          </p:sp>
        </p:grpSp>
        <p:grpSp>
          <p:nvGrpSpPr>
            <p:cNvPr id="4" name="Gruppieren 1157"/>
            <p:cNvGrpSpPr>
              <a:grpSpLocks/>
            </p:cNvGrpSpPr>
            <p:nvPr/>
          </p:nvGrpSpPr>
          <p:grpSpPr bwMode="auto">
            <a:xfrm>
              <a:off x="179512" y="1678075"/>
              <a:ext cx="8208912" cy="3526692"/>
              <a:chOff x="179512" y="1678075"/>
              <a:chExt cx="8208912" cy="3526692"/>
            </a:xfrm>
          </p:grpSpPr>
          <p:grpSp>
            <p:nvGrpSpPr>
              <p:cNvPr id="5" name="Group 75"/>
              <p:cNvGrpSpPr>
                <a:grpSpLocks/>
              </p:cNvGrpSpPr>
              <p:nvPr/>
            </p:nvGrpSpPr>
            <p:grpSpPr bwMode="auto">
              <a:xfrm>
                <a:off x="1243921" y="2399444"/>
                <a:ext cx="1190750" cy="1362586"/>
                <a:chOff x="1392" y="3216"/>
                <a:chExt cx="816" cy="816"/>
              </a:xfrm>
            </p:grpSpPr>
            <p:sp>
              <p:nvSpPr>
                <p:cNvPr id="18533" name="Rectangle 42"/>
                <p:cNvSpPr>
                  <a:spLocks noChangeArrowheads="1"/>
                </p:cNvSpPr>
                <p:nvPr/>
              </p:nvSpPr>
              <p:spPr bwMode="auto">
                <a:xfrm>
                  <a:off x="1392" y="3216"/>
                  <a:ext cx="816" cy="816"/>
                </a:xfrm>
                <a:prstGeom prst="rect">
                  <a:avLst/>
                </a:prstGeom>
                <a:solidFill>
                  <a:srgbClr val="FF0000"/>
                </a:solidFill>
                <a:ln w="1587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8534" name="Line 43"/>
                <p:cNvSpPr>
                  <a:spLocks noChangeShapeType="1"/>
                </p:cNvSpPr>
                <p:nvPr/>
              </p:nvSpPr>
              <p:spPr bwMode="auto">
                <a:xfrm>
                  <a:off x="163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35" name="Line 44"/>
                <p:cNvSpPr>
                  <a:spLocks noChangeShapeType="1"/>
                </p:cNvSpPr>
                <p:nvPr/>
              </p:nvSpPr>
              <p:spPr bwMode="auto">
                <a:xfrm>
                  <a:off x="168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36" name="Line 45"/>
                <p:cNvSpPr>
                  <a:spLocks noChangeShapeType="1"/>
                </p:cNvSpPr>
                <p:nvPr/>
              </p:nvSpPr>
              <p:spPr bwMode="auto">
                <a:xfrm>
                  <a:off x="172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37" name="Line 46"/>
                <p:cNvSpPr>
                  <a:spLocks noChangeShapeType="1"/>
                </p:cNvSpPr>
                <p:nvPr/>
              </p:nvSpPr>
              <p:spPr bwMode="auto">
                <a:xfrm>
                  <a:off x="177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38" name="Line 47"/>
                <p:cNvSpPr>
                  <a:spLocks noChangeShapeType="1"/>
                </p:cNvSpPr>
                <p:nvPr/>
              </p:nvSpPr>
              <p:spPr bwMode="auto">
                <a:xfrm>
                  <a:off x="182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39" name="Line 48"/>
                <p:cNvSpPr>
                  <a:spLocks noChangeShapeType="1"/>
                </p:cNvSpPr>
                <p:nvPr/>
              </p:nvSpPr>
              <p:spPr bwMode="auto">
                <a:xfrm>
                  <a:off x="187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40" name="Line 49"/>
                <p:cNvSpPr>
                  <a:spLocks noChangeShapeType="1"/>
                </p:cNvSpPr>
                <p:nvPr/>
              </p:nvSpPr>
              <p:spPr bwMode="auto">
                <a:xfrm>
                  <a:off x="192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41" name="Line 50"/>
                <p:cNvSpPr>
                  <a:spLocks noChangeShapeType="1"/>
                </p:cNvSpPr>
                <p:nvPr/>
              </p:nvSpPr>
              <p:spPr bwMode="auto">
                <a:xfrm>
                  <a:off x="196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42" name="Line 51"/>
                <p:cNvSpPr>
                  <a:spLocks noChangeShapeType="1"/>
                </p:cNvSpPr>
                <p:nvPr/>
              </p:nvSpPr>
              <p:spPr bwMode="auto">
                <a:xfrm>
                  <a:off x="201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43" name="Line 52"/>
                <p:cNvSpPr>
                  <a:spLocks noChangeShapeType="1"/>
                </p:cNvSpPr>
                <p:nvPr/>
              </p:nvSpPr>
              <p:spPr bwMode="auto">
                <a:xfrm>
                  <a:off x="206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44" name="Line 53"/>
                <p:cNvSpPr>
                  <a:spLocks noChangeShapeType="1"/>
                </p:cNvSpPr>
                <p:nvPr/>
              </p:nvSpPr>
              <p:spPr bwMode="auto">
                <a:xfrm>
                  <a:off x="211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45" name="Line 54"/>
                <p:cNvSpPr>
                  <a:spLocks noChangeShapeType="1"/>
                </p:cNvSpPr>
                <p:nvPr/>
              </p:nvSpPr>
              <p:spPr bwMode="auto">
                <a:xfrm>
                  <a:off x="158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46" name="Line 55"/>
                <p:cNvSpPr>
                  <a:spLocks noChangeShapeType="1"/>
                </p:cNvSpPr>
                <p:nvPr/>
              </p:nvSpPr>
              <p:spPr bwMode="auto">
                <a:xfrm>
                  <a:off x="153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47" name="Line 56"/>
                <p:cNvSpPr>
                  <a:spLocks noChangeShapeType="1"/>
                </p:cNvSpPr>
                <p:nvPr/>
              </p:nvSpPr>
              <p:spPr bwMode="auto">
                <a:xfrm>
                  <a:off x="216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48" name="Line 57"/>
                <p:cNvSpPr>
                  <a:spLocks noChangeShapeType="1"/>
                </p:cNvSpPr>
                <p:nvPr/>
              </p:nvSpPr>
              <p:spPr bwMode="auto">
                <a:xfrm>
                  <a:off x="148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49" name="Line 58"/>
                <p:cNvSpPr>
                  <a:spLocks noChangeShapeType="1"/>
                </p:cNvSpPr>
                <p:nvPr/>
              </p:nvSpPr>
              <p:spPr bwMode="auto">
                <a:xfrm>
                  <a:off x="144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50" name="Line 59"/>
                <p:cNvSpPr>
                  <a:spLocks noChangeShapeType="1"/>
                </p:cNvSpPr>
                <p:nvPr/>
              </p:nvSpPr>
              <p:spPr bwMode="auto">
                <a:xfrm flipH="1">
                  <a:off x="1392" y="398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51" name="Line 60"/>
                <p:cNvSpPr>
                  <a:spLocks noChangeShapeType="1"/>
                </p:cNvSpPr>
                <p:nvPr/>
              </p:nvSpPr>
              <p:spPr bwMode="auto">
                <a:xfrm flipH="1">
                  <a:off x="1392" y="393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52" name="Line 61"/>
                <p:cNvSpPr>
                  <a:spLocks noChangeShapeType="1"/>
                </p:cNvSpPr>
                <p:nvPr/>
              </p:nvSpPr>
              <p:spPr bwMode="auto">
                <a:xfrm flipH="1">
                  <a:off x="1392" y="388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53" name="Line 62"/>
                <p:cNvSpPr>
                  <a:spLocks noChangeShapeType="1"/>
                </p:cNvSpPr>
                <p:nvPr/>
              </p:nvSpPr>
              <p:spPr bwMode="auto">
                <a:xfrm flipH="1">
                  <a:off x="1392" y="384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54" name="Line 63"/>
                <p:cNvSpPr>
                  <a:spLocks noChangeShapeType="1"/>
                </p:cNvSpPr>
                <p:nvPr/>
              </p:nvSpPr>
              <p:spPr bwMode="auto">
                <a:xfrm flipH="1">
                  <a:off x="1392" y="379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55" name="Line 64"/>
                <p:cNvSpPr>
                  <a:spLocks noChangeShapeType="1"/>
                </p:cNvSpPr>
                <p:nvPr/>
              </p:nvSpPr>
              <p:spPr bwMode="auto">
                <a:xfrm flipH="1">
                  <a:off x="1392" y="374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56" name="Line 65"/>
                <p:cNvSpPr>
                  <a:spLocks noChangeShapeType="1"/>
                </p:cNvSpPr>
                <p:nvPr/>
              </p:nvSpPr>
              <p:spPr bwMode="auto">
                <a:xfrm flipH="1">
                  <a:off x="1392" y="369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57" name="Line 66"/>
                <p:cNvSpPr>
                  <a:spLocks noChangeShapeType="1"/>
                </p:cNvSpPr>
                <p:nvPr/>
              </p:nvSpPr>
              <p:spPr bwMode="auto">
                <a:xfrm flipH="1">
                  <a:off x="1392" y="364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58" name="Line 67"/>
                <p:cNvSpPr>
                  <a:spLocks noChangeShapeType="1"/>
                </p:cNvSpPr>
                <p:nvPr/>
              </p:nvSpPr>
              <p:spPr bwMode="auto">
                <a:xfrm flipH="1">
                  <a:off x="1392" y="360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59" name="Line 68"/>
                <p:cNvSpPr>
                  <a:spLocks noChangeShapeType="1"/>
                </p:cNvSpPr>
                <p:nvPr/>
              </p:nvSpPr>
              <p:spPr bwMode="auto">
                <a:xfrm flipH="1">
                  <a:off x="1392" y="355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60" name="Line 69"/>
                <p:cNvSpPr>
                  <a:spLocks noChangeShapeType="1"/>
                </p:cNvSpPr>
                <p:nvPr/>
              </p:nvSpPr>
              <p:spPr bwMode="auto">
                <a:xfrm flipH="1">
                  <a:off x="1392" y="350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61" name="Line 70"/>
                <p:cNvSpPr>
                  <a:spLocks noChangeShapeType="1"/>
                </p:cNvSpPr>
                <p:nvPr/>
              </p:nvSpPr>
              <p:spPr bwMode="auto">
                <a:xfrm flipH="1">
                  <a:off x="1392" y="345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62" name="Line 71"/>
                <p:cNvSpPr>
                  <a:spLocks noChangeShapeType="1"/>
                </p:cNvSpPr>
                <p:nvPr/>
              </p:nvSpPr>
              <p:spPr bwMode="auto">
                <a:xfrm flipH="1">
                  <a:off x="1392" y="340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63" name="Line 72"/>
                <p:cNvSpPr>
                  <a:spLocks noChangeShapeType="1"/>
                </p:cNvSpPr>
                <p:nvPr/>
              </p:nvSpPr>
              <p:spPr bwMode="auto">
                <a:xfrm flipH="1">
                  <a:off x="1392" y="336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64" name="Line 73"/>
                <p:cNvSpPr>
                  <a:spLocks noChangeShapeType="1"/>
                </p:cNvSpPr>
                <p:nvPr/>
              </p:nvSpPr>
              <p:spPr bwMode="auto">
                <a:xfrm flipH="1">
                  <a:off x="1392" y="331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65" name="Line 74"/>
                <p:cNvSpPr>
                  <a:spLocks noChangeShapeType="1"/>
                </p:cNvSpPr>
                <p:nvPr/>
              </p:nvSpPr>
              <p:spPr bwMode="auto">
                <a:xfrm flipH="1">
                  <a:off x="1392" y="326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  <p:grpSp>
            <p:nvGrpSpPr>
              <p:cNvPr id="6" name="Group 76"/>
              <p:cNvGrpSpPr>
                <a:grpSpLocks/>
              </p:cNvGrpSpPr>
              <p:nvPr/>
            </p:nvGrpSpPr>
            <p:grpSpPr bwMode="auto">
              <a:xfrm>
                <a:off x="1384009" y="2479596"/>
                <a:ext cx="1190750" cy="1362586"/>
                <a:chOff x="1392" y="3216"/>
                <a:chExt cx="816" cy="816"/>
              </a:xfrm>
            </p:grpSpPr>
            <p:sp>
              <p:nvSpPr>
                <p:cNvPr id="18500" name="Rectangle 77"/>
                <p:cNvSpPr>
                  <a:spLocks noChangeArrowheads="1"/>
                </p:cNvSpPr>
                <p:nvPr/>
              </p:nvSpPr>
              <p:spPr bwMode="auto">
                <a:xfrm>
                  <a:off x="1392" y="3216"/>
                  <a:ext cx="816" cy="816"/>
                </a:xfrm>
                <a:prstGeom prst="rect">
                  <a:avLst/>
                </a:prstGeom>
                <a:solidFill>
                  <a:srgbClr val="CC6600"/>
                </a:solidFill>
                <a:ln w="1587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8501" name="Line 78"/>
                <p:cNvSpPr>
                  <a:spLocks noChangeShapeType="1"/>
                </p:cNvSpPr>
                <p:nvPr/>
              </p:nvSpPr>
              <p:spPr bwMode="auto">
                <a:xfrm>
                  <a:off x="163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02" name="Line 79"/>
                <p:cNvSpPr>
                  <a:spLocks noChangeShapeType="1"/>
                </p:cNvSpPr>
                <p:nvPr/>
              </p:nvSpPr>
              <p:spPr bwMode="auto">
                <a:xfrm>
                  <a:off x="168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03" name="Line 80"/>
                <p:cNvSpPr>
                  <a:spLocks noChangeShapeType="1"/>
                </p:cNvSpPr>
                <p:nvPr/>
              </p:nvSpPr>
              <p:spPr bwMode="auto">
                <a:xfrm>
                  <a:off x="172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04" name="Line 81"/>
                <p:cNvSpPr>
                  <a:spLocks noChangeShapeType="1"/>
                </p:cNvSpPr>
                <p:nvPr/>
              </p:nvSpPr>
              <p:spPr bwMode="auto">
                <a:xfrm>
                  <a:off x="177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05" name="Line 82"/>
                <p:cNvSpPr>
                  <a:spLocks noChangeShapeType="1"/>
                </p:cNvSpPr>
                <p:nvPr/>
              </p:nvSpPr>
              <p:spPr bwMode="auto">
                <a:xfrm>
                  <a:off x="182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06" name="Line 83"/>
                <p:cNvSpPr>
                  <a:spLocks noChangeShapeType="1"/>
                </p:cNvSpPr>
                <p:nvPr/>
              </p:nvSpPr>
              <p:spPr bwMode="auto">
                <a:xfrm>
                  <a:off x="187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07" name="Line 84"/>
                <p:cNvSpPr>
                  <a:spLocks noChangeShapeType="1"/>
                </p:cNvSpPr>
                <p:nvPr/>
              </p:nvSpPr>
              <p:spPr bwMode="auto">
                <a:xfrm>
                  <a:off x="192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08" name="Line 85"/>
                <p:cNvSpPr>
                  <a:spLocks noChangeShapeType="1"/>
                </p:cNvSpPr>
                <p:nvPr/>
              </p:nvSpPr>
              <p:spPr bwMode="auto">
                <a:xfrm>
                  <a:off x="196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09" name="Line 86"/>
                <p:cNvSpPr>
                  <a:spLocks noChangeShapeType="1"/>
                </p:cNvSpPr>
                <p:nvPr/>
              </p:nvSpPr>
              <p:spPr bwMode="auto">
                <a:xfrm>
                  <a:off x="201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10" name="Line 87"/>
                <p:cNvSpPr>
                  <a:spLocks noChangeShapeType="1"/>
                </p:cNvSpPr>
                <p:nvPr/>
              </p:nvSpPr>
              <p:spPr bwMode="auto">
                <a:xfrm>
                  <a:off x="206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11" name="Line 88"/>
                <p:cNvSpPr>
                  <a:spLocks noChangeShapeType="1"/>
                </p:cNvSpPr>
                <p:nvPr/>
              </p:nvSpPr>
              <p:spPr bwMode="auto">
                <a:xfrm>
                  <a:off x="211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12" name="Line 89"/>
                <p:cNvSpPr>
                  <a:spLocks noChangeShapeType="1"/>
                </p:cNvSpPr>
                <p:nvPr/>
              </p:nvSpPr>
              <p:spPr bwMode="auto">
                <a:xfrm>
                  <a:off x="158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13" name="Line 90"/>
                <p:cNvSpPr>
                  <a:spLocks noChangeShapeType="1"/>
                </p:cNvSpPr>
                <p:nvPr/>
              </p:nvSpPr>
              <p:spPr bwMode="auto">
                <a:xfrm>
                  <a:off x="153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14" name="Line 91"/>
                <p:cNvSpPr>
                  <a:spLocks noChangeShapeType="1"/>
                </p:cNvSpPr>
                <p:nvPr/>
              </p:nvSpPr>
              <p:spPr bwMode="auto">
                <a:xfrm>
                  <a:off x="216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15" name="Line 92"/>
                <p:cNvSpPr>
                  <a:spLocks noChangeShapeType="1"/>
                </p:cNvSpPr>
                <p:nvPr/>
              </p:nvSpPr>
              <p:spPr bwMode="auto">
                <a:xfrm>
                  <a:off x="148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16" name="Line 93"/>
                <p:cNvSpPr>
                  <a:spLocks noChangeShapeType="1"/>
                </p:cNvSpPr>
                <p:nvPr/>
              </p:nvSpPr>
              <p:spPr bwMode="auto">
                <a:xfrm>
                  <a:off x="144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17" name="Line 94"/>
                <p:cNvSpPr>
                  <a:spLocks noChangeShapeType="1"/>
                </p:cNvSpPr>
                <p:nvPr/>
              </p:nvSpPr>
              <p:spPr bwMode="auto">
                <a:xfrm flipH="1">
                  <a:off x="1392" y="398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18" name="Line 95"/>
                <p:cNvSpPr>
                  <a:spLocks noChangeShapeType="1"/>
                </p:cNvSpPr>
                <p:nvPr/>
              </p:nvSpPr>
              <p:spPr bwMode="auto">
                <a:xfrm flipH="1">
                  <a:off x="1392" y="393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19" name="Line 96"/>
                <p:cNvSpPr>
                  <a:spLocks noChangeShapeType="1"/>
                </p:cNvSpPr>
                <p:nvPr/>
              </p:nvSpPr>
              <p:spPr bwMode="auto">
                <a:xfrm flipH="1">
                  <a:off x="1392" y="388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20" name="Line 97"/>
                <p:cNvSpPr>
                  <a:spLocks noChangeShapeType="1"/>
                </p:cNvSpPr>
                <p:nvPr/>
              </p:nvSpPr>
              <p:spPr bwMode="auto">
                <a:xfrm flipH="1">
                  <a:off x="1392" y="384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21" name="Line 98"/>
                <p:cNvSpPr>
                  <a:spLocks noChangeShapeType="1"/>
                </p:cNvSpPr>
                <p:nvPr/>
              </p:nvSpPr>
              <p:spPr bwMode="auto">
                <a:xfrm flipH="1">
                  <a:off x="1392" y="379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22" name="Line 99"/>
                <p:cNvSpPr>
                  <a:spLocks noChangeShapeType="1"/>
                </p:cNvSpPr>
                <p:nvPr/>
              </p:nvSpPr>
              <p:spPr bwMode="auto">
                <a:xfrm flipH="1">
                  <a:off x="1392" y="374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23" name="Line 100"/>
                <p:cNvSpPr>
                  <a:spLocks noChangeShapeType="1"/>
                </p:cNvSpPr>
                <p:nvPr/>
              </p:nvSpPr>
              <p:spPr bwMode="auto">
                <a:xfrm flipH="1">
                  <a:off x="1392" y="369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24" name="Line 101"/>
                <p:cNvSpPr>
                  <a:spLocks noChangeShapeType="1"/>
                </p:cNvSpPr>
                <p:nvPr/>
              </p:nvSpPr>
              <p:spPr bwMode="auto">
                <a:xfrm flipH="1">
                  <a:off x="1392" y="364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25" name="Line 102"/>
                <p:cNvSpPr>
                  <a:spLocks noChangeShapeType="1"/>
                </p:cNvSpPr>
                <p:nvPr/>
              </p:nvSpPr>
              <p:spPr bwMode="auto">
                <a:xfrm flipH="1">
                  <a:off x="1392" y="360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26" name="Line 103"/>
                <p:cNvSpPr>
                  <a:spLocks noChangeShapeType="1"/>
                </p:cNvSpPr>
                <p:nvPr/>
              </p:nvSpPr>
              <p:spPr bwMode="auto">
                <a:xfrm flipH="1">
                  <a:off x="1392" y="355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27" name="Line 104"/>
                <p:cNvSpPr>
                  <a:spLocks noChangeShapeType="1"/>
                </p:cNvSpPr>
                <p:nvPr/>
              </p:nvSpPr>
              <p:spPr bwMode="auto">
                <a:xfrm flipH="1">
                  <a:off x="1392" y="350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28" name="Line 105"/>
                <p:cNvSpPr>
                  <a:spLocks noChangeShapeType="1"/>
                </p:cNvSpPr>
                <p:nvPr/>
              </p:nvSpPr>
              <p:spPr bwMode="auto">
                <a:xfrm flipH="1">
                  <a:off x="1392" y="345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29" name="Line 106"/>
                <p:cNvSpPr>
                  <a:spLocks noChangeShapeType="1"/>
                </p:cNvSpPr>
                <p:nvPr/>
              </p:nvSpPr>
              <p:spPr bwMode="auto">
                <a:xfrm flipH="1">
                  <a:off x="1392" y="340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30" name="Line 107"/>
                <p:cNvSpPr>
                  <a:spLocks noChangeShapeType="1"/>
                </p:cNvSpPr>
                <p:nvPr/>
              </p:nvSpPr>
              <p:spPr bwMode="auto">
                <a:xfrm flipH="1">
                  <a:off x="1392" y="336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31" name="Line 108"/>
                <p:cNvSpPr>
                  <a:spLocks noChangeShapeType="1"/>
                </p:cNvSpPr>
                <p:nvPr/>
              </p:nvSpPr>
              <p:spPr bwMode="auto">
                <a:xfrm flipH="1">
                  <a:off x="1392" y="331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32" name="Line 109"/>
                <p:cNvSpPr>
                  <a:spLocks noChangeShapeType="1"/>
                </p:cNvSpPr>
                <p:nvPr/>
              </p:nvSpPr>
              <p:spPr bwMode="auto">
                <a:xfrm flipH="1">
                  <a:off x="1392" y="326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  <p:grpSp>
            <p:nvGrpSpPr>
              <p:cNvPr id="7" name="Group 110"/>
              <p:cNvGrpSpPr>
                <a:grpSpLocks/>
              </p:cNvGrpSpPr>
              <p:nvPr/>
            </p:nvGrpSpPr>
            <p:grpSpPr bwMode="auto">
              <a:xfrm>
                <a:off x="1524098" y="2559748"/>
                <a:ext cx="1190750" cy="1362586"/>
                <a:chOff x="1392" y="3216"/>
                <a:chExt cx="816" cy="816"/>
              </a:xfrm>
            </p:grpSpPr>
            <p:sp>
              <p:nvSpPr>
                <p:cNvPr id="18467" name="Rectangle 111"/>
                <p:cNvSpPr>
                  <a:spLocks noChangeArrowheads="1"/>
                </p:cNvSpPr>
                <p:nvPr/>
              </p:nvSpPr>
              <p:spPr bwMode="auto">
                <a:xfrm>
                  <a:off x="1392" y="3216"/>
                  <a:ext cx="816" cy="816"/>
                </a:xfrm>
                <a:prstGeom prst="rect">
                  <a:avLst/>
                </a:prstGeom>
                <a:solidFill>
                  <a:srgbClr val="FF9900"/>
                </a:solidFill>
                <a:ln w="1587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8468" name="Line 112"/>
                <p:cNvSpPr>
                  <a:spLocks noChangeShapeType="1"/>
                </p:cNvSpPr>
                <p:nvPr/>
              </p:nvSpPr>
              <p:spPr bwMode="auto">
                <a:xfrm>
                  <a:off x="163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69" name="Line 113"/>
                <p:cNvSpPr>
                  <a:spLocks noChangeShapeType="1"/>
                </p:cNvSpPr>
                <p:nvPr/>
              </p:nvSpPr>
              <p:spPr bwMode="auto">
                <a:xfrm>
                  <a:off x="168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70" name="Line 114"/>
                <p:cNvSpPr>
                  <a:spLocks noChangeShapeType="1"/>
                </p:cNvSpPr>
                <p:nvPr/>
              </p:nvSpPr>
              <p:spPr bwMode="auto">
                <a:xfrm>
                  <a:off x="172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71" name="Line 115"/>
                <p:cNvSpPr>
                  <a:spLocks noChangeShapeType="1"/>
                </p:cNvSpPr>
                <p:nvPr/>
              </p:nvSpPr>
              <p:spPr bwMode="auto">
                <a:xfrm>
                  <a:off x="177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72" name="Line 116"/>
                <p:cNvSpPr>
                  <a:spLocks noChangeShapeType="1"/>
                </p:cNvSpPr>
                <p:nvPr/>
              </p:nvSpPr>
              <p:spPr bwMode="auto">
                <a:xfrm>
                  <a:off x="182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73" name="Line 117"/>
                <p:cNvSpPr>
                  <a:spLocks noChangeShapeType="1"/>
                </p:cNvSpPr>
                <p:nvPr/>
              </p:nvSpPr>
              <p:spPr bwMode="auto">
                <a:xfrm>
                  <a:off x="187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74" name="Line 118"/>
                <p:cNvSpPr>
                  <a:spLocks noChangeShapeType="1"/>
                </p:cNvSpPr>
                <p:nvPr/>
              </p:nvSpPr>
              <p:spPr bwMode="auto">
                <a:xfrm>
                  <a:off x="192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75" name="Line 119"/>
                <p:cNvSpPr>
                  <a:spLocks noChangeShapeType="1"/>
                </p:cNvSpPr>
                <p:nvPr/>
              </p:nvSpPr>
              <p:spPr bwMode="auto">
                <a:xfrm>
                  <a:off x="196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76" name="Line 120"/>
                <p:cNvSpPr>
                  <a:spLocks noChangeShapeType="1"/>
                </p:cNvSpPr>
                <p:nvPr/>
              </p:nvSpPr>
              <p:spPr bwMode="auto">
                <a:xfrm>
                  <a:off x="201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77" name="Line 121"/>
                <p:cNvSpPr>
                  <a:spLocks noChangeShapeType="1"/>
                </p:cNvSpPr>
                <p:nvPr/>
              </p:nvSpPr>
              <p:spPr bwMode="auto">
                <a:xfrm>
                  <a:off x="206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78" name="Line 122"/>
                <p:cNvSpPr>
                  <a:spLocks noChangeShapeType="1"/>
                </p:cNvSpPr>
                <p:nvPr/>
              </p:nvSpPr>
              <p:spPr bwMode="auto">
                <a:xfrm>
                  <a:off x="211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79" name="Line 123"/>
                <p:cNvSpPr>
                  <a:spLocks noChangeShapeType="1"/>
                </p:cNvSpPr>
                <p:nvPr/>
              </p:nvSpPr>
              <p:spPr bwMode="auto">
                <a:xfrm>
                  <a:off x="158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80" name="Line 124"/>
                <p:cNvSpPr>
                  <a:spLocks noChangeShapeType="1"/>
                </p:cNvSpPr>
                <p:nvPr/>
              </p:nvSpPr>
              <p:spPr bwMode="auto">
                <a:xfrm>
                  <a:off x="153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81" name="Line 125"/>
                <p:cNvSpPr>
                  <a:spLocks noChangeShapeType="1"/>
                </p:cNvSpPr>
                <p:nvPr/>
              </p:nvSpPr>
              <p:spPr bwMode="auto">
                <a:xfrm>
                  <a:off x="216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82" name="Line 126"/>
                <p:cNvSpPr>
                  <a:spLocks noChangeShapeType="1"/>
                </p:cNvSpPr>
                <p:nvPr/>
              </p:nvSpPr>
              <p:spPr bwMode="auto">
                <a:xfrm>
                  <a:off x="148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83" name="Line 127"/>
                <p:cNvSpPr>
                  <a:spLocks noChangeShapeType="1"/>
                </p:cNvSpPr>
                <p:nvPr/>
              </p:nvSpPr>
              <p:spPr bwMode="auto">
                <a:xfrm>
                  <a:off x="144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84" name="Line 128"/>
                <p:cNvSpPr>
                  <a:spLocks noChangeShapeType="1"/>
                </p:cNvSpPr>
                <p:nvPr/>
              </p:nvSpPr>
              <p:spPr bwMode="auto">
                <a:xfrm flipH="1">
                  <a:off x="1392" y="398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85" name="Line 129"/>
                <p:cNvSpPr>
                  <a:spLocks noChangeShapeType="1"/>
                </p:cNvSpPr>
                <p:nvPr/>
              </p:nvSpPr>
              <p:spPr bwMode="auto">
                <a:xfrm flipH="1">
                  <a:off x="1392" y="393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86" name="Line 130"/>
                <p:cNvSpPr>
                  <a:spLocks noChangeShapeType="1"/>
                </p:cNvSpPr>
                <p:nvPr/>
              </p:nvSpPr>
              <p:spPr bwMode="auto">
                <a:xfrm flipH="1">
                  <a:off x="1392" y="388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87" name="Line 131"/>
                <p:cNvSpPr>
                  <a:spLocks noChangeShapeType="1"/>
                </p:cNvSpPr>
                <p:nvPr/>
              </p:nvSpPr>
              <p:spPr bwMode="auto">
                <a:xfrm flipH="1">
                  <a:off x="1392" y="384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88" name="Line 132"/>
                <p:cNvSpPr>
                  <a:spLocks noChangeShapeType="1"/>
                </p:cNvSpPr>
                <p:nvPr/>
              </p:nvSpPr>
              <p:spPr bwMode="auto">
                <a:xfrm flipH="1">
                  <a:off x="1392" y="379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89" name="Line 133"/>
                <p:cNvSpPr>
                  <a:spLocks noChangeShapeType="1"/>
                </p:cNvSpPr>
                <p:nvPr/>
              </p:nvSpPr>
              <p:spPr bwMode="auto">
                <a:xfrm flipH="1">
                  <a:off x="1392" y="374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90" name="Line 134"/>
                <p:cNvSpPr>
                  <a:spLocks noChangeShapeType="1"/>
                </p:cNvSpPr>
                <p:nvPr/>
              </p:nvSpPr>
              <p:spPr bwMode="auto">
                <a:xfrm flipH="1">
                  <a:off x="1392" y="369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91" name="Line 135"/>
                <p:cNvSpPr>
                  <a:spLocks noChangeShapeType="1"/>
                </p:cNvSpPr>
                <p:nvPr/>
              </p:nvSpPr>
              <p:spPr bwMode="auto">
                <a:xfrm flipH="1">
                  <a:off x="1392" y="364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92" name="Line 136"/>
                <p:cNvSpPr>
                  <a:spLocks noChangeShapeType="1"/>
                </p:cNvSpPr>
                <p:nvPr/>
              </p:nvSpPr>
              <p:spPr bwMode="auto">
                <a:xfrm flipH="1">
                  <a:off x="1392" y="360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93" name="Line 137"/>
                <p:cNvSpPr>
                  <a:spLocks noChangeShapeType="1"/>
                </p:cNvSpPr>
                <p:nvPr/>
              </p:nvSpPr>
              <p:spPr bwMode="auto">
                <a:xfrm flipH="1">
                  <a:off x="1392" y="355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94" name="Line 138"/>
                <p:cNvSpPr>
                  <a:spLocks noChangeShapeType="1"/>
                </p:cNvSpPr>
                <p:nvPr/>
              </p:nvSpPr>
              <p:spPr bwMode="auto">
                <a:xfrm flipH="1">
                  <a:off x="1392" y="350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95" name="Line 139"/>
                <p:cNvSpPr>
                  <a:spLocks noChangeShapeType="1"/>
                </p:cNvSpPr>
                <p:nvPr/>
              </p:nvSpPr>
              <p:spPr bwMode="auto">
                <a:xfrm flipH="1">
                  <a:off x="1392" y="345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96" name="Line 140"/>
                <p:cNvSpPr>
                  <a:spLocks noChangeShapeType="1"/>
                </p:cNvSpPr>
                <p:nvPr/>
              </p:nvSpPr>
              <p:spPr bwMode="auto">
                <a:xfrm flipH="1">
                  <a:off x="1392" y="340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97" name="Line 141"/>
                <p:cNvSpPr>
                  <a:spLocks noChangeShapeType="1"/>
                </p:cNvSpPr>
                <p:nvPr/>
              </p:nvSpPr>
              <p:spPr bwMode="auto">
                <a:xfrm flipH="1">
                  <a:off x="1392" y="336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98" name="Line 142"/>
                <p:cNvSpPr>
                  <a:spLocks noChangeShapeType="1"/>
                </p:cNvSpPr>
                <p:nvPr/>
              </p:nvSpPr>
              <p:spPr bwMode="auto">
                <a:xfrm flipH="1">
                  <a:off x="1392" y="331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99" name="Line 143"/>
                <p:cNvSpPr>
                  <a:spLocks noChangeShapeType="1"/>
                </p:cNvSpPr>
                <p:nvPr/>
              </p:nvSpPr>
              <p:spPr bwMode="auto">
                <a:xfrm flipH="1">
                  <a:off x="1392" y="326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  <p:grpSp>
            <p:nvGrpSpPr>
              <p:cNvPr id="8" name="Group 178"/>
              <p:cNvGrpSpPr>
                <a:grpSpLocks/>
              </p:cNvGrpSpPr>
              <p:nvPr/>
            </p:nvGrpSpPr>
            <p:grpSpPr bwMode="auto">
              <a:xfrm>
                <a:off x="1664186" y="2639900"/>
                <a:ext cx="1190750" cy="1362586"/>
                <a:chOff x="1392" y="3216"/>
                <a:chExt cx="816" cy="816"/>
              </a:xfrm>
            </p:grpSpPr>
            <p:sp>
              <p:nvSpPr>
                <p:cNvPr id="18434" name="Rectangle 179"/>
                <p:cNvSpPr>
                  <a:spLocks noChangeArrowheads="1"/>
                </p:cNvSpPr>
                <p:nvPr/>
              </p:nvSpPr>
              <p:spPr bwMode="auto">
                <a:xfrm>
                  <a:off x="1392" y="3216"/>
                  <a:ext cx="816" cy="816"/>
                </a:xfrm>
                <a:prstGeom prst="rect">
                  <a:avLst/>
                </a:prstGeom>
                <a:solidFill>
                  <a:srgbClr val="FFFF00"/>
                </a:solidFill>
                <a:ln w="1587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8435" name="Line 180"/>
                <p:cNvSpPr>
                  <a:spLocks noChangeShapeType="1"/>
                </p:cNvSpPr>
                <p:nvPr/>
              </p:nvSpPr>
              <p:spPr bwMode="auto">
                <a:xfrm>
                  <a:off x="163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36" name="Line 181"/>
                <p:cNvSpPr>
                  <a:spLocks noChangeShapeType="1"/>
                </p:cNvSpPr>
                <p:nvPr/>
              </p:nvSpPr>
              <p:spPr bwMode="auto">
                <a:xfrm>
                  <a:off x="168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37" name="Line 182"/>
                <p:cNvSpPr>
                  <a:spLocks noChangeShapeType="1"/>
                </p:cNvSpPr>
                <p:nvPr/>
              </p:nvSpPr>
              <p:spPr bwMode="auto">
                <a:xfrm>
                  <a:off x="172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38" name="Line 183"/>
                <p:cNvSpPr>
                  <a:spLocks noChangeShapeType="1"/>
                </p:cNvSpPr>
                <p:nvPr/>
              </p:nvSpPr>
              <p:spPr bwMode="auto">
                <a:xfrm>
                  <a:off x="177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39" name="Line 184"/>
                <p:cNvSpPr>
                  <a:spLocks noChangeShapeType="1"/>
                </p:cNvSpPr>
                <p:nvPr/>
              </p:nvSpPr>
              <p:spPr bwMode="auto">
                <a:xfrm>
                  <a:off x="182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40" name="Line 185"/>
                <p:cNvSpPr>
                  <a:spLocks noChangeShapeType="1"/>
                </p:cNvSpPr>
                <p:nvPr/>
              </p:nvSpPr>
              <p:spPr bwMode="auto">
                <a:xfrm>
                  <a:off x="187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41" name="Line 186"/>
                <p:cNvSpPr>
                  <a:spLocks noChangeShapeType="1"/>
                </p:cNvSpPr>
                <p:nvPr/>
              </p:nvSpPr>
              <p:spPr bwMode="auto">
                <a:xfrm>
                  <a:off x="192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42" name="Line 187"/>
                <p:cNvSpPr>
                  <a:spLocks noChangeShapeType="1"/>
                </p:cNvSpPr>
                <p:nvPr/>
              </p:nvSpPr>
              <p:spPr bwMode="auto">
                <a:xfrm>
                  <a:off x="196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43" name="Line 188"/>
                <p:cNvSpPr>
                  <a:spLocks noChangeShapeType="1"/>
                </p:cNvSpPr>
                <p:nvPr/>
              </p:nvSpPr>
              <p:spPr bwMode="auto">
                <a:xfrm>
                  <a:off x="201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44" name="Line 189"/>
                <p:cNvSpPr>
                  <a:spLocks noChangeShapeType="1"/>
                </p:cNvSpPr>
                <p:nvPr/>
              </p:nvSpPr>
              <p:spPr bwMode="auto">
                <a:xfrm>
                  <a:off x="206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45" name="Line 190"/>
                <p:cNvSpPr>
                  <a:spLocks noChangeShapeType="1"/>
                </p:cNvSpPr>
                <p:nvPr/>
              </p:nvSpPr>
              <p:spPr bwMode="auto">
                <a:xfrm>
                  <a:off x="211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46" name="Line 191"/>
                <p:cNvSpPr>
                  <a:spLocks noChangeShapeType="1"/>
                </p:cNvSpPr>
                <p:nvPr/>
              </p:nvSpPr>
              <p:spPr bwMode="auto">
                <a:xfrm>
                  <a:off x="158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47" name="Line 192"/>
                <p:cNvSpPr>
                  <a:spLocks noChangeShapeType="1"/>
                </p:cNvSpPr>
                <p:nvPr/>
              </p:nvSpPr>
              <p:spPr bwMode="auto">
                <a:xfrm>
                  <a:off x="153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48" name="Line 193"/>
                <p:cNvSpPr>
                  <a:spLocks noChangeShapeType="1"/>
                </p:cNvSpPr>
                <p:nvPr/>
              </p:nvSpPr>
              <p:spPr bwMode="auto">
                <a:xfrm>
                  <a:off x="216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49" name="Line 194"/>
                <p:cNvSpPr>
                  <a:spLocks noChangeShapeType="1"/>
                </p:cNvSpPr>
                <p:nvPr/>
              </p:nvSpPr>
              <p:spPr bwMode="auto">
                <a:xfrm>
                  <a:off x="148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50" name="Line 195"/>
                <p:cNvSpPr>
                  <a:spLocks noChangeShapeType="1"/>
                </p:cNvSpPr>
                <p:nvPr/>
              </p:nvSpPr>
              <p:spPr bwMode="auto">
                <a:xfrm>
                  <a:off x="144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51" name="Line 196"/>
                <p:cNvSpPr>
                  <a:spLocks noChangeShapeType="1"/>
                </p:cNvSpPr>
                <p:nvPr/>
              </p:nvSpPr>
              <p:spPr bwMode="auto">
                <a:xfrm flipH="1">
                  <a:off x="1392" y="398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52" name="Line 197"/>
                <p:cNvSpPr>
                  <a:spLocks noChangeShapeType="1"/>
                </p:cNvSpPr>
                <p:nvPr/>
              </p:nvSpPr>
              <p:spPr bwMode="auto">
                <a:xfrm flipH="1">
                  <a:off x="1392" y="393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53" name="Line 198"/>
                <p:cNvSpPr>
                  <a:spLocks noChangeShapeType="1"/>
                </p:cNvSpPr>
                <p:nvPr/>
              </p:nvSpPr>
              <p:spPr bwMode="auto">
                <a:xfrm flipH="1">
                  <a:off x="1392" y="388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54" name="Line 199"/>
                <p:cNvSpPr>
                  <a:spLocks noChangeShapeType="1"/>
                </p:cNvSpPr>
                <p:nvPr/>
              </p:nvSpPr>
              <p:spPr bwMode="auto">
                <a:xfrm flipH="1">
                  <a:off x="1392" y="384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55" name="Line 200"/>
                <p:cNvSpPr>
                  <a:spLocks noChangeShapeType="1"/>
                </p:cNvSpPr>
                <p:nvPr/>
              </p:nvSpPr>
              <p:spPr bwMode="auto">
                <a:xfrm flipH="1">
                  <a:off x="1392" y="379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56" name="Line 201"/>
                <p:cNvSpPr>
                  <a:spLocks noChangeShapeType="1"/>
                </p:cNvSpPr>
                <p:nvPr/>
              </p:nvSpPr>
              <p:spPr bwMode="auto">
                <a:xfrm flipH="1">
                  <a:off x="1392" y="374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57" name="Line 202"/>
                <p:cNvSpPr>
                  <a:spLocks noChangeShapeType="1"/>
                </p:cNvSpPr>
                <p:nvPr/>
              </p:nvSpPr>
              <p:spPr bwMode="auto">
                <a:xfrm flipH="1">
                  <a:off x="1392" y="369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58" name="Line 203"/>
                <p:cNvSpPr>
                  <a:spLocks noChangeShapeType="1"/>
                </p:cNvSpPr>
                <p:nvPr/>
              </p:nvSpPr>
              <p:spPr bwMode="auto">
                <a:xfrm flipH="1">
                  <a:off x="1392" y="364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59" name="Line 204"/>
                <p:cNvSpPr>
                  <a:spLocks noChangeShapeType="1"/>
                </p:cNvSpPr>
                <p:nvPr/>
              </p:nvSpPr>
              <p:spPr bwMode="auto">
                <a:xfrm flipH="1">
                  <a:off x="1392" y="360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60" name="Line 205"/>
                <p:cNvSpPr>
                  <a:spLocks noChangeShapeType="1"/>
                </p:cNvSpPr>
                <p:nvPr/>
              </p:nvSpPr>
              <p:spPr bwMode="auto">
                <a:xfrm flipH="1">
                  <a:off x="1392" y="355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61" name="Line 206"/>
                <p:cNvSpPr>
                  <a:spLocks noChangeShapeType="1"/>
                </p:cNvSpPr>
                <p:nvPr/>
              </p:nvSpPr>
              <p:spPr bwMode="auto">
                <a:xfrm flipH="1">
                  <a:off x="1392" y="350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62" name="Line 207"/>
                <p:cNvSpPr>
                  <a:spLocks noChangeShapeType="1"/>
                </p:cNvSpPr>
                <p:nvPr/>
              </p:nvSpPr>
              <p:spPr bwMode="auto">
                <a:xfrm flipH="1">
                  <a:off x="1392" y="345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63" name="Line 208"/>
                <p:cNvSpPr>
                  <a:spLocks noChangeShapeType="1"/>
                </p:cNvSpPr>
                <p:nvPr/>
              </p:nvSpPr>
              <p:spPr bwMode="auto">
                <a:xfrm flipH="1">
                  <a:off x="1392" y="340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64" name="Line 209"/>
                <p:cNvSpPr>
                  <a:spLocks noChangeShapeType="1"/>
                </p:cNvSpPr>
                <p:nvPr/>
              </p:nvSpPr>
              <p:spPr bwMode="auto">
                <a:xfrm flipH="1">
                  <a:off x="1392" y="336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65" name="Line 210"/>
                <p:cNvSpPr>
                  <a:spLocks noChangeShapeType="1"/>
                </p:cNvSpPr>
                <p:nvPr/>
              </p:nvSpPr>
              <p:spPr bwMode="auto">
                <a:xfrm flipH="1">
                  <a:off x="1392" y="331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66" name="Line 211"/>
                <p:cNvSpPr>
                  <a:spLocks noChangeShapeType="1"/>
                </p:cNvSpPr>
                <p:nvPr/>
              </p:nvSpPr>
              <p:spPr bwMode="auto">
                <a:xfrm flipH="1">
                  <a:off x="1392" y="326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  <p:grpSp>
            <p:nvGrpSpPr>
              <p:cNvPr id="9" name="Group 212"/>
              <p:cNvGrpSpPr>
                <a:grpSpLocks/>
              </p:cNvGrpSpPr>
              <p:nvPr/>
            </p:nvGrpSpPr>
            <p:grpSpPr bwMode="auto">
              <a:xfrm>
                <a:off x="1804274" y="2720052"/>
                <a:ext cx="1190750" cy="1362586"/>
                <a:chOff x="1392" y="3216"/>
                <a:chExt cx="816" cy="816"/>
              </a:xfrm>
            </p:grpSpPr>
            <p:sp>
              <p:nvSpPr>
                <p:cNvPr id="18401" name="Rectangle 213"/>
                <p:cNvSpPr>
                  <a:spLocks noChangeArrowheads="1"/>
                </p:cNvSpPr>
                <p:nvPr/>
              </p:nvSpPr>
              <p:spPr bwMode="auto">
                <a:xfrm>
                  <a:off x="1392" y="3216"/>
                  <a:ext cx="816" cy="816"/>
                </a:xfrm>
                <a:prstGeom prst="rect">
                  <a:avLst/>
                </a:prstGeom>
                <a:solidFill>
                  <a:srgbClr val="CCFF66"/>
                </a:solidFill>
                <a:ln w="1587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8402" name="Line 214"/>
                <p:cNvSpPr>
                  <a:spLocks noChangeShapeType="1"/>
                </p:cNvSpPr>
                <p:nvPr/>
              </p:nvSpPr>
              <p:spPr bwMode="auto">
                <a:xfrm>
                  <a:off x="163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03" name="Line 215"/>
                <p:cNvSpPr>
                  <a:spLocks noChangeShapeType="1"/>
                </p:cNvSpPr>
                <p:nvPr/>
              </p:nvSpPr>
              <p:spPr bwMode="auto">
                <a:xfrm>
                  <a:off x="168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04" name="Line 216"/>
                <p:cNvSpPr>
                  <a:spLocks noChangeShapeType="1"/>
                </p:cNvSpPr>
                <p:nvPr/>
              </p:nvSpPr>
              <p:spPr bwMode="auto">
                <a:xfrm>
                  <a:off x="172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05" name="Line 217"/>
                <p:cNvSpPr>
                  <a:spLocks noChangeShapeType="1"/>
                </p:cNvSpPr>
                <p:nvPr/>
              </p:nvSpPr>
              <p:spPr bwMode="auto">
                <a:xfrm>
                  <a:off x="177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06" name="Line 218"/>
                <p:cNvSpPr>
                  <a:spLocks noChangeShapeType="1"/>
                </p:cNvSpPr>
                <p:nvPr/>
              </p:nvSpPr>
              <p:spPr bwMode="auto">
                <a:xfrm>
                  <a:off x="182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07" name="Line 219"/>
                <p:cNvSpPr>
                  <a:spLocks noChangeShapeType="1"/>
                </p:cNvSpPr>
                <p:nvPr/>
              </p:nvSpPr>
              <p:spPr bwMode="auto">
                <a:xfrm>
                  <a:off x="187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08" name="Line 220"/>
                <p:cNvSpPr>
                  <a:spLocks noChangeShapeType="1"/>
                </p:cNvSpPr>
                <p:nvPr/>
              </p:nvSpPr>
              <p:spPr bwMode="auto">
                <a:xfrm>
                  <a:off x="192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09" name="Line 221"/>
                <p:cNvSpPr>
                  <a:spLocks noChangeShapeType="1"/>
                </p:cNvSpPr>
                <p:nvPr/>
              </p:nvSpPr>
              <p:spPr bwMode="auto">
                <a:xfrm>
                  <a:off x="196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10" name="Line 222"/>
                <p:cNvSpPr>
                  <a:spLocks noChangeShapeType="1"/>
                </p:cNvSpPr>
                <p:nvPr/>
              </p:nvSpPr>
              <p:spPr bwMode="auto">
                <a:xfrm>
                  <a:off x="201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11" name="Line 223"/>
                <p:cNvSpPr>
                  <a:spLocks noChangeShapeType="1"/>
                </p:cNvSpPr>
                <p:nvPr/>
              </p:nvSpPr>
              <p:spPr bwMode="auto">
                <a:xfrm>
                  <a:off x="206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12" name="Line 224"/>
                <p:cNvSpPr>
                  <a:spLocks noChangeShapeType="1"/>
                </p:cNvSpPr>
                <p:nvPr/>
              </p:nvSpPr>
              <p:spPr bwMode="auto">
                <a:xfrm>
                  <a:off x="211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13" name="Line 225"/>
                <p:cNvSpPr>
                  <a:spLocks noChangeShapeType="1"/>
                </p:cNvSpPr>
                <p:nvPr/>
              </p:nvSpPr>
              <p:spPr bwMode="auto">
                <a:xfrm>
                  <a:off x="158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14" name="Line 226"/>
                <p:cNvSpPr>
                  <a:spLocks noChangeShapeType="1"/>
                </p:cNvSpPr>
                <p:nvPr/>
              </p:nvSpPr>
              <p:spPr bwMode="auto">
                <a:xfrm>
                  <a:off x="153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15" name="Line 227"/>
                <p:cNvSpPr>
                  <a:spLocks noChangeShapeType="1"/>
                </p:cNvSpPr>
                <p:nvPr/>
              </p:nvSpPr>
              <p:spPr bwMode="auto">
                <a:xfrm>
                  <a:off x="216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16" name="Line 228"/>
                <p:cNvSpPr>
                  <a:spLocks noChangeShapeType="1"/>
                </p:cNvSpPr>
                <p:nvPr/>
              </p:nvSpPr>
              <p:spPr bwMode="auto">
                <a:xfrm>
                  <a:off x="148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17" name="Line 229"/>
                <p:cNvSpPr>
                  <a:spLocks noChangeShapeType="1"/>
                </p:cNvSpPr>
                <p:nvPr/>
              </p:nvSpPr>
              <p:spPr bwMode="auto">
                <a:xfrm>
                  <a:off x="144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18" name="Line 230"/>
                <p:cNvSpPr>
                  <a:spLocks noChangeShapeType="1"/>
                </p:cNvSpPr>
                <p:nvPr/>
              </p:nvSpPr>
              <p:spPr bwMode="auto">
                <a:xfrm flipH="1">
                  <a:off x="1392" y="398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19" name="Line 231"/>
                <p:cNvSpPr>
                  <a:spLocks noChangeShapeType="1"/>
                </p:cNvSpPr>
                <p:nvPr/>
              </p:nvSpPr>
              <p:spPr bwMode="auto">
                <a:xfrm flipH="1">
                  <a:off x="1392" y="393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20" name="Line 232"/>
                <p:cNvSpPr>
                  <a:spLocks noChangeShapeType="1"/>
                </p:cNvSpPr>
                <p:nvPr/>
              </p:nvSpPr>
              <p:spPr bwMode="auto">
                <a:xfrm flipH="1">
                  <a:off x="1392" y="388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21" name="Line 233"/>
                <p:cNvSpPr>
                  <a:spLocks noChangeShapeType="1"/>
                </p:cNvSpPr>
                <p:nvPr/>
              </p:nvSpPr>
              <p:spPr bwMode="auto">
                <a:xfrm flipH="1">
                  <a:off x="1392" y="384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22" name="Line 234"/>
                <p:cNvSpPr>
                  <a:spLocks noChangeShapeType="1"/>
                </p:cNvSpPr>
                <p:nvPr/>
              </p:nvSpPr>
              <p:spPr bwMode="auto">
                <a:xfrm flipH="1">
                  <a:off x="1392" y="379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23" name="Line 235"/>
                <p:cNvSpPr>
                  <a:spLocks noChangeShapeType="1"/>
                </p:cNvSpPr>
                <p:nvPr/>
              </p:nvSpPr>
              <p:spPr bwMode="auto">
                <a:xfrm flipH="1">
                  <a:off x="1392" y="374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24" name="Line 236"/>
                <p:cNvSpPr>
                  <a:spLocks noChangeShapeType="1"/>
                </p:cNvSpPr>
                <p:nvPr/>
              </p:nvSpPr>
              <p:spPr bwMode="auto">
                <a:xfrm flipH="1">
                  <a:off x="1392" y="369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25" name="Line 237"/>
                <p:cNvSpPr>
                  <a:spLocks noChangeShapeType="1"/>
                </p:cNvSpPr>
                <p:nvPr/>
              </p:nvSpPr>
              <p:spPr bwMode="auto">
                <a:xfrm flipH="1">
                  <a:off x="1392" y="364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26" name="Line 238"/>
                <p:cNvSpPr>
                  <a:spLocks noChangeShapeType="1"/>
                </p:cNvSpPr>
                <p:nvPr/>
              </p:nvSpPr>
              <p:spPr bwMode="auto">
                <a:xfrm flipH="1">
                  <a:off x="1392" y="360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27" name="Line 239"/>
                <p:cNvSpPr>
                  <a:spLocks noChangeShapeType="1"/>
                </p:cNvSpPr>
                <p:nvPr/>
              </p:nvSpPr>
              <p:spPr bwMode="auto">
                <a:xfrm flipH="1">
                  <a:off x="1392" y="355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28" name="Line 240"/>
                <p:cNvSpPr>
                  <a:spLocks noChangeShapeType="1"/>
                </p:cNvSpPr>
                <p:nvPr/>
              </p:nvSpPr>
              <p:spPr bwMode="auto">
                <a:xfrm flipH="1">
                  <a:off x="1392" y="350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29" name="Line 241"/>
                <p:cNvSpPr>
                  <a:spLocks noChangeShapeType="1"/>
                </p:cNvSpPr>
                <p:nvPr/>
              </p:nvSpPr>
              <p:spPr bwMode="auto">
                <a:xfrm flipH="1">
                  <a:off x="1392" y="345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30" name="Line 242"/>
                <p:cNvSpPr>
                  <a:spLocks noChangeShapeType="1"/>
                </p:cNvSpPr>
                <p:nvPr/>
              </p:nvSpPr>
              <p:spPr bwMode="auto">
                <a:xfrm flipH="1">
                  <a:off x="1392" y="340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31" name="Line 243"/>
                <p:cNvSpPr>
                  <a:spLocks noChangeShapeType="1"/>
                </p:cNvSpPr>
                <p:nvPr/>
              </p:nvSpPr>
              <p:spPr bwMode="auto">
                <a:xfrm flipH="1">
                  <a:off x="1392" y="336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32" name="Line 244"/>
                <p:cNvSpPr>
                  <a:spLocks noChangeShapeType="1"/>
                </p:cNvSpPr>
                <p:nvPr/>
              </p:nvSpPr>
              <p:spPr bwMode="auto">
                <a:xfrm flipH="1">
                  <a:off x="1392" y="331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33" name="Line 245"/>
                <p:cNvSpPr>
                  <a:spLocks noChangeShapeType="1"/>
                </p:cNvSpPr>
                <p:nvPr/>
              </p:nvSpPr>
              <p:spPr bwMode="auto">
                <a:xfrm flipH="1">
                  <a:off x="1392" y="326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0" name="Group 246"/>
              <p:cNvGrpSpPr>
                <a:grpSpLocks/>
              </p:cNvGrpSpPr>
              <p:nvPr/>
            </p:nvGrpSpPr>
            <p:grpSpPr bwMode="auto">
              <a:xfrm>
                <a:off x="1944363" y="2800204"/>
                <a:ext cx="1190750" cy="1362586"/>
                <a:chOff x="1392" y="3216"/>
                <a:chExt cx="816" cy="816"/>
              </a:xfrm>
            </p:grpSpPr>
            <p:sp>
              <p:nvSpPr>
                <p:cNvPr id="18368" name="Rectangle 247"/>
                <p:cNvSpPr>
                  <a:spLocks noChangeArrowheads="1"/>
                </p:cNvSpPr>
                <p:nvPr/>
              </p:nvSpPr>
              <p:spPr bwMode="auto">
                <a:xfrm>
                  <a:off x="1392" y="3216"/>
                  <a:ext cx="816" cy="816"/>
                </a:xfrm>
                <a:prstGeom prst="rect">
                  <a:avLst/>
                </a:prstGeom>
                <a:solidFill>
                  <a:srgbClr val="66FF33"/>
                </a:solidFill>
                <a:ln w="1587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8369" name="Line 248"/>
                <p:cNvSpPr>
                  <a:spLocks noChangeShapeType="1"/>
                </p:cNvSpPr>
                <p:nvPr/>
              </p:nvSpPr>
              <p:spPr bwMode="auto">
                <a:xfrm>
                  <a:off x="163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70" name="Line 249"/>
                <p:cNvSpPr>
                  <a:spLocks noChangeShapeType="1"/>
                </p:cNvSpPr>
                <p:nvPr/>
              </p:nvSpPr>
              <p:spPr bwMode="auto">
                <a:xfrm>
                  <a:off x="168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71" name="Line 250"/>
                <p:cNvSpPr>
                  <a:spLocks noChangeShapeType="1"/>
                </p:cNvSpPr>
                <p:nvPr/>
              </p:nvSpPr>
              <p:spPr bwMode="auto">
                <a:xfrm>
                  <a:off x="172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72" name="Line 251"/>
                <p:cNvSpPr>
                  <a:spLocks noChangeShapeType="1"/>
                </p:cNvSpPr>
                <p:nvPr/>
              </p:nvSpPr>
              <p:spPr bwMode="auto">
                <a:xfrm>
                  <a:off x="177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73" name="Line 252"/>
                <p:cNvSpPr>
                  <a:spLocks noChangeShapeType="1"/>
                </p:cNvSpPr>
                <p:nvPr/>
              </p:nvSpPr>
              <p:spPr bwMode="auto">
                <a:xfrm>
                  <a:off x="182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74" name="Line 253"/>
                <p:cNvSpPr>
                  <a:spLocks noChangeShapeType="1"/>
                </p:cNvSpPr>
                <p:nvPr/>
              </p:nvSpPr>
              <p:spPr bwMode="auto">
                <a:xfrm>
                  <a:off x="187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75" name="Line 254"/>
                <p:cNvSpPr>
                  <a:spLocks noChangeShapeType="1"/>
                </p:cNvSpPr>
                <p:nvPr/>
              </p:nvSpPr>
              <p:spPr bwMode="auto">
                <a:xfrm>
                  <a:off x="192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76" name="Line 255"/>
                <p:cNvSpPr>
                  <a:spLocks noChangeShapeType="1"/>
                </p:cNvSpPr>
                <p:nvPr/>
              </p:nvSpPr>
              <p:spPr bwMode="auto">
                <a:xfrm>
                  <a:off x="196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77" name="Line 256"/>
                <p:cNvSpPr>
                  <a:spLocks noChangeShapeType="1"/>
                </p:cNvSpPr>
                <p:nvPr/>
              </p:nvSpPr>
              <p:spPr bwMode="auto">
                <a:xfrm>
                  <a:off x="201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78" name="Line 257"/>
                <p:cNvSpPr>
                  <a:spLocks noChangeShapeType="1"/>
                </p:cNvSpPr>
                <p:nvPr/>
              </p:nvSpPr>
              <p:spPr bwMode="auto">
                <a:xfrm>
                  <a:off x="206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79" name="Line 258"/>
                <p:cNvSpPr>
                  <a:spLocks noChangeShapeType="1"/>
                </p:cNvSpPr>
                <p:nvPr/>
              </p:nvSpPr>
              <p:spPr bwMode="auto">
                <a:xfrm>
                  <a:off x="211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80" name="Line 259"/>
                <p:cNvSpPr>
                  <a:spLocks noChangeShapeType="1"/>
                </p:cNvSpPr>
                <p:nvPr/>
              </p:nvSpPr>
              <p:spPr bwMode="auto">
                <a:xfrm>
                  <a:off x="158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81" name="Line 260"/>
                <p:cNvSpPr>
                  <a:spLocks noChangeShapeType="1"/>
                </p:cNvSpPr>
                <p:nvPr/>
              </p:nvSpPr>
              <p:spPr bwMode="auto">
                <a:xfrm>
                  <a:off x="153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82" name="Line 261"/>
                <p:cNvSpPr>
                  <a:spLocks noChangeShapeType="1"/>
                </p:cNvSpPr>
                <p:nvPr/>
              </p:nvSpPr>
              <p:spPr bwMode="auto">
                <a:xfrm>
                  <a:off x="216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83" name="Line 262"/>
                <p:cNvSpPr>
                  <a:spLocks noChangeShapeType="1"/>
                </p:cNvSpPr>
                <p:nvPr/>
              </p:nvSpPr>
              <p:spPr bwMode="auto">
                <a:xfrm>
                  <a:off x="148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84" name="Line 263"/>
                <p:cNvSpPr>
                  <a:spLocks noChangeShapeType="1"/>
                </p:cNvSpPr>
                <p:nvPr/>
              </p:nvSpPr>
              <p:spPr bwMode="auto">
                <a:xfrm>
                  <a:off x="144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85" name="Line 264"/>
                <p:cNvSpPr>
                  <a:spLocks noChangeShapeType="1"/>
                </p:cNvSpPr>
                <p:nvPr/>
              </p:nvSpPr>
              <p:spPr bwMode="auto">
                <a:xfrm flipH="1">
                  <a:off x="1392" y="398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86" name="Line 265"/>
                <p:cNvSpPr>
                  <a:spLocks noChangeShapeType="1"/>
                </p:cNvSpPr>
                <p:nvPr/>
              </p:nvSpPr>
              <p:spPr bwMode="auto">
                <a:xfrm flipH="1">
                  <a:off x="1392" y="393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87" name="Line 266"/>
                <p:cNvSpPr>
                  <a:spLocks noChangeShapeType="1"/>
                </p:cNvSpPr>
                <p:nvPr/>
              </p:nvSpPr>
              <p:spPr bwMode="auto">
                <a:xfrm flipH="1">
                  <a:off x="1392" y="388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88" name="Line 267"/>
                <p:cNvSpPr>
                  <a:spLocks noChangeShapeType="1"/>
                </p:cNvSpPr>
                <p:nvPr/>
              </p:nvSpPr>
              <p:spPr bwMode="auto">
                <a:xfrm flipH="1">
                  <a:off x="1392" y="384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89" name="Line 268"/>
                <p:cNvSpPr>
                  <a:spLocks noChangeShapeType="1"/>
                </p:cNvSpPr>
                <p:nvPr/>
              </p:nvSpPr>
              <p:spPr bwMode="auto">
                <a:xfrm flipH="1">
                  <a:off x="1392" y="379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90" name="Line 269"/>
                <p:cNvSpPr>
                  <a:spLocks noChangeShapeType="1"/>
                </p:cNvSpPr>
                <p:nvPr/>
              </p:nvSpPr>
              <p:spPr bwMode="auto">
                <a:xfrm flipH="1">
                  <a:off x="1392" y="374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91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1392" y="369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92" name="Line 271"/>
                <p:cNvSpPr>
                  <a:spLocks noChangeShapeType="1"/>
                </p:cNvSpPr>
                <p:nvPr/>
              </p:nvSpPr>
              <p:spPr bwMode="auto">
                <a:xfrm flipH="1">
                  <a:off x="1392" y="364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93" name="Line 272"/>
                <p:cNvSpPr>
                  <a:spLocks noChangeShapeType="1"/>
                </p:cNvSpPr>
                <p:nvPr/>
              </p:nvSpPr>
              <p:spPr bwMode="auto">
                <a:xfrm flipH="1">
                  <a:off x="1392" y="360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94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1392" y="355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95" name="Line 274"/>
                <p:cNvSpPr>
                  <a:spLocks noChangeShapeType="1"/>
                </p:cNvSpPr>
                <p:nvPr/>
              </p:nvSpPr>
              <p:spPr bwMode="auto">
                <a:xfrm flipH="1">
                  <a:off x="1392" y="350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96" name="Line 275"/>
                <p:cNvSpPr>
                  <a:spLocks noChangeShapeType="1"/>
                </p:cNvSpPr>
                <p:nvPr/>
              </p:nvSpPr>
              <p:spPr bwMode="auto">
                <a:xfrm flipH="1">
                  <a:off x="1392" y="345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97" name="Line 276"/>
                <p:cNvSpPr>
                  <a:spLocks noChangeShapeType="1"/>
                </p:cNvSpPr>
                <p:nvPr/>
              </p:nvSpPr>
              <p:spPr bwMode="auto">
                <a:xfrm flipH="1">
                  <a:off x="1392" y="340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98" name="Line 277"/>
                <p:cNvSpPr>
                  <a:spLocks noChangeShapeType="1"/>
                </p:cNvSpPr>
                <p:nvPr/>
              </p:nvSpPr>
              <p:spPr bwMode="auto">
                <a:xfrm flipH="1">
                  <a:off x="1392" y="336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99" name="Line 278"/>
                <p:cNvSpPr>
                  <a:spLocks noChangeShapeType="1"/>
                </p:cNvSpPr>
                <p:nvPr/>
              </p:nvSpPr>
              <p:spPr bwMode="auto">
                <a:xfrm flipH="1">
                  <a:off x="1392" y="331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00" name="Line 279"/>
                <p:cNvSpPr>
                  <a:spLocks noChangeShapeType="1"/>
                </p:cNvSpPr>
                <p:nvPr/>
              </p:nvSpPr>
              <p:spPr bwMode="auto">
                <a:xfrm flipH="1">
                  <a:off x="1392" y="326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1" name="Group 280"/>
              <p:cNvGrpSpPr>
                <a:grpSpLocks/>
              </p:cNvGrpSpPr>
              <p:nvPr/>
            </p:nvGrpSpPr>
            <p:grpSpPr bwMode="auto">
              <a:xfrm>
                <a:off x="2084451" y="2880356"/>
                <a:ext cx="1190750" cy="1362586"/>
                <a:chOff x="1392" y="3216"/>
                <a:chExt cx="816" cy="816"/>
              </a:xfrm>
            </p:grpSpPr>
            <p:sp>
              <p:nvSpPr>
                <p:cNvPr id="18335" name="Rectangle 281"/>
                <p:cNvSpPr>
                  <a:spLocks noChangeArrowheads="1"/>
                </p:cNvSpPr>
                <p:nvPr/>
              </p:nvSpPr>
              <p:spPr bwMode="auto">
                <a:xfrm>
                  <a:off x="1392" y="3216"/>
                  <a:ext cx="816" cy="816"/>
                </a:xfrm>
                <a:prstGeom prst="rect">
                  <a:avLst/>
                </a:prstGeom>
                <a:solidFill>
                  <a:srgbClr val="66FF99"/>
                </a:solidFill>
                <a:ln w="1587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8336" name="Line 282"/>
                <p:cNvSpPr>
                  <a:spLocks noChangeShapeType="1"/>
                </p:cNvSpPr>
                <p:nvPr/>
              </p:nvSpPr>
              <p:spPr bwMode="auto">
                <a:xfrm>
                  <a:off x="163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37" name="Line 283"/>
                <p:cNvSpPr>
                  <a:spLocks noChangeShapeType="1"/>
                </p:cNvSpPr>
                <p:nvPr/>
              </p:nvSpPr>
              <p:spPr bwMode="auto">
                <a:xfrm>
                  <a:off x="168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38" name="Line 284"/>
                <p:cNvSpPr>
                  <a:spLocks noChangeShapeType="1"/>
                </p:cNvSpPr>
                <p:nvPr/>
              </p:nvSpPr>
              <p:spPr bwMode="auto">
                <a:xfrm>
                  <a:off x="172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39" name="Line 285"/>
                <p:cNvSpPr>
                  <a:spLocks noChangeShapeType="1"/>
                </p:cNvSpPr>
                <p:nvPr/>
              </p:nvSpPr>
              <p:spPr bwMode="auto">
                <a:xfrm>
                  <a:off x="177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40" name="Line 286"/>
                <p:cNvSpPr>
                  <a:spLocks noChangeShapeType="1"/>
                </p:cNvSpPr>
                <p:nvPr/>
              </p:nvSpPr>
              <p:spPr bwMode="auto">
                <a:xfrm>
                  <a:off x="182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41" name="Line 287"/>
                <p:cNvSpPr>
                  <a:spLocks noChangeShapeType="1"/>
                </p:cNvSpPr>
                <p:nvPr/>
              </p:nvSpPr>
              <p:spPr bwMode="auto">
                <a:xfrm>
                  <a:off x="187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42" name="Line 288"/>
                <p:cNvSpPr>
                  <a:spLocks noChangeShapeType="1"/>
                </p:cNvSpPr>
                <p:nvPr/>
              </p:nvSpPr>
              <p:spPr bwMode="auto">
                <a:xfrm>
                  <a:off x="192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43" name="Line 289"/>
                <p:cNvSpPr>
                  <a:spLocks noChangeShapeType="1"/>
                </p:cNvSpPr>
                <p:nvPr/>
              </p:nvSpPr>
              <p:spPr bwMode="auto">
                <a:xfrm>
                  <a:off x="196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44" name="Line 290"/>
                <p:cNvSpPr>
                  <a:spLocks noChangeShapeType="1"/>
                </p:cNvSpPr>
                <p:nvPr/>
              </p:nvSpPr>
              <p:spPr bwMode="auto">
                <a:xfrm>
                  <a:off x="201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45" name="Line 291"/>
                <p:cNvSpPr>
                  <a:spLocks noChangeShapeType="1"/>
                </p:cNvSpPr>
                <p:nvPr/>
              </p:nvSpPr>
              <p:spPr bwMode="auto">
                <a:xfrm>
                  <a:off x="206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46" name="Line 292"/>
                <p:cNvSpPr>
                  <a:spLocks noChangeShapeType="1"/>
                </p:cNvSpPr>
                <p:nvPr/>
              </p:nvSpPr>
              <p:spPr bwMode="auto">
                <a:xfrm>
                  <a:off x="211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47" name="Line 293"/>
                <p:cNvSpPr>
                  <a:spLocks noChangeShapeType="1"/>
                </p:cNvSpPr>
                <p:nvPr/>
              </p:nvSpPr>
              <p:spPr bwMode="auto">
                <a:xfrm>
                  <a:off x="158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48" name="Line 294"/>
                <p:cNvSpPr>
                  <a:spLocks noChangeShapeType="1"/>
                </p:cNvSpPr>
                <p:nvPr/>
              </p:nvSpPr>
              <p:spPr bwMode="auto">
                <a:xfrm>
                  <a:off x="153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49" name="Line 295"/>
                <p:cNvSpPr>
                  <a:spLocks noChangeShapeType="1"/>
                </p:cNvSpPr>
                <p:nvPr/>
              </p:nvSpPr>
              <p:spPr bwMode="auto">
                <a:xfrm>
                  <a:off x="216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50" name="Line 296"/>
                <p:cNvSpPr>
                  <a:spLocks noChangeShapeType="1"/>
                </p:cNvSpPr>
                <p:nvPr/>
              </p:nvSpPr>
              <p:spPr bwMode="auto">
                <a:xfrm>
                  <a:off x="148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51" name="Line 297"/>
                <p:cNvSpPr>
                  <a:spLocks noChangeShapeType="1"/>
                </p:cNvSpPr>
                <p:nvPr/>
              </p:nvSpPr>
              <p:spPr bwMode="auto">
                <a:xfrm>
                  <a:off x="144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52" name="Line 298"/>
                <p:cNvSpPr>
                  <a:spLocks noChangeShapeType="1"/>
                </p:cNvSpPr>
                <p:nvPr/>
              </p:nvSpPr>
              <p:spPr bwMode="auto">
                <a:xfrm flipH="1">
                  <a:off x="1392" y="398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53" name="Line 299"/>
                <p:cNvSpPr>
                  <a:spLocks noChangeShapeType="1"/>
                </p:cNvSpPr>
                <p:nvPr/>
              </p:nvSpPr>
              <p:spPr bwMode="auto">
                <a:xfrm flipH="1">
                  <a:off x="1392" y="393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54" name="Line 300"/>
                <p:cNvSpPr>
                  <a:spLocks noChangeShapeType="1"/>
                </p:cNvSpPr>
                <p:nvPr/>
              </p:nvSpPr>
              <p:spPr bwMode="auto">
                <a:xfrm flipH="1">
                  <a:off x="1392" y="388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55" name="Line 301"/>
                <p:cNvSpPr>
                  <a:spLocks noChangeShapeType="1"/>
                </p:cNvSpPr>
                <p:nvPr/>
              </p:nvSpPr>
              <p:spPr bwMode="auto">
                <a:xfrm flipH="1">
                  <a:off x="1392" y="384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56" name="Line 302"/>
                <p:cNvSpPr>
                  <a:spLocks noChangeShapeType="1"/>
                </p:cNvSpPr>
                <p:nvPr/>
              </p:nvSpPr>
              <p:spPr bwMode="auto">
                <a:xfrm flipH="1">
                  <a:off x="1392" y="379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57" name="Line 303"/>
                <p:cNvSpPr>
                  <a:spLocks noChangeShapeType="1"/>
                </p:cNvSpPr>
                <p:nvPr/>
              </p:nvSpPr>
              <p:spPr bwMode="auto">
                <a:xfrm flipH="1">
                  <a:off x="1392" y="374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58" name="Line 304"/>
                <p:cNvSpPr>
                  <a:spLocks noChangeShapeType="1"/>
                </p:cNvSpPr>
                <p:nvPr/>
              </p:nvSpPr>
              <p:spPr bwMode="auto">
                <a:xfrm flipH="1">
                  <a:off x="1392" y="369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59" name="Line 305"/>
                <p:cNvSpPr>
                  <a:spLocks noChangeShapeType="1"/>
                </p:cNvSpPr>
                <p:nvPr/>
              </p:nvSpPr>
              <p:spPr bwMode="auto">
                <a:xfrm flipH="1">
                  <a:off x="1392" y="364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60" name="Line 306"/>
                <p:cNvSpPr>
                  <a:spLocks noChangeShapeType="1"/>
                </p:cNvSpPr>
                <p:nvPr/>
              </p:nvSpPr>
              <p:spPr bwMode="auto">
                <a:xfrm flipH="1">
                  <a:off x="1392" y="360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61" name="Line 307"/>
                <p:cNvSpPr>
                  <a:spLocks noChangeShapeType="1"/>
                </p:cNvSpPr>
                <p:nvPr/>
              </p:nvSpPr>
              <p:spPr bwMode="auto">
                <a:xfrm flipH="1">
                  <a:off x="1392" y="355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62" name="Line 308"/>
                <p:cNvSpPr>
                  <a:spLocks noChangeShapeType="1"/>
                </p:cNvSpPr>
                <p:nvPr/>
              </p:nvSpPr>
              <p:spPr bwMode="auto">
                <a:xfrm flipH="1">
                  <a:off x="1392" y="350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63" name="Line 309"/>
                <p:cNvSpPr>
                  <a:spLocks noChangeShapeType="1"/>
                </p:cNvSpPr>
                <p:nvPr/>
              </p:nvSpPr>
              <p:spPr bwMode="auto">
                <a:xfrm flipH="1">
                  <a:off x="1392" y="345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64" name="Line 310"/>
                <p:cNvSpPr>
                  <a:spLocks noChangeShapeType="1"/>
                </p:cNvSpPr>
                <p:nvPr/>
              </p:nvSpPr>
              <p:spPr bwMode="auto">
                <a:xfrm flipH="1">
                  <a:off x="1392" y="340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65" name="Line 311"/>
                <p:cNvSpPr>
                  <a:spLocks noChangeShapeType="1"/>
                </p:cNvSpPr>
                <p:nvPr/>
              </p:nvSpPr>
              <p:spPr bwMode="auto">
                <a:xfrm flipH="1">
                  <a:off x="1392" y="336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66" name="Line 312"/>
                <p:cNvSpPr>
                  <a:spLocks noChangeShapeType="1"/>
                </p:cNvSpPr>
                <p:nvPr/>
              </p:nvSpPr>
              <p:spPr bwMode="auto">
                <a:xfrm flipH="1">
                  <a:off x="1392" y="331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67" name="Line 313"/>
                <p:cNvSpPr>
                  <a:spLocks noChangeShapeType="1"/>
                </p:cNvSpPr>
                <p:nvPr/>
              </p:nvSpPr>
              <p:spPr bwMode="auto">
                <a:xfrm flipH="1">
                  <a:off x="1392" y="326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2" name="Group 314"/>
              <p:cNvGrpSpPr>
                <a:grpSpLocks/>
              </p:cNvGrpSpPr>
              <p:nvPr/>
            </p:nvGrpSpPr>
            <p:grpSpPr bwMode="auto">
              <a:xfrm>
                <a:off x="2224539" y="2960508"/>
                <a:ext cx="1190750" cy="1362586"/>
                <a:chOff x="1392" y="3216"/>
                <a:chExt cx="816" cy="816"/>
              </a:xfrm>
            </p:grpSpPr>
            <p:sp>
              <p:nvSpPr>
                <p:cNvPr id="18302" name="Rectangle 315"/>
                <p:cNvSpPr>
                  <a:spLocks noChangeArrowheads="1"/>
                </p:cNvSpPr>
                <p:nvPr/>
              </p:nvSpPr>
              <p:spPr bwMode="auto">
                <a:xfrm>
                  <a:off x="1392" y="3216"/>
                  <a:ext cx="816" cy="816"/>
                </a:xfrm>
                <a:prstGeom prst="rect">
                  <a:avLst/>
                </a:prstGeom>
                <a:solidFill>
                  <a:srgbClr val="00CC99"/>
                </a:solidFill>
                <a:ln w="1587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8303" name="Line 316"/>
                <p:cNvSpPr>
                  <a:spLocks noChangeShapeType="1"/>
                </p:cNvSpPr>
                <p:nvPr/>
              </p:nvSpPr>
              <p:spPr bwMode="auto">
                <a:xfrm>
                  <a:off x="163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04" name="Line 317"/>
                <p:cNvSpPr>
                  <a:spLocks noChangeShapeType="1"/>
                </p:cNvSpPr>
                <p:nvPr/>
              </p:nvSpPr>
              <p:spPr bwMode="auto">
                <a:xfrm>
                  <a:off x="168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05" name="Line 318"/>
                <p:cNvSpPr>
                  <a:spLocks noChangeShapeType="1"/>
                </p:cNvSpPr>
                <p:nvPr/>
              </p:nvSpPr>
              <p:spPr bwMode="auto">
                <a:xfrm>
                  <a:off x="172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06" name="Line 319"/>
                <p:cNvSpPr>
                  <a:spLocks noChangeShapeType="1"/>
                </p:cNvSpPr>
                <p:nvPr/>
              </p:nvSpPr>
              <p:spPr bwMode="auto">
                <a:xfrm>
                  <a:off x="177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07" name="Line 320"/>
                <p:cNvSpPr>
                  <a:spLocks noChangeShapeType="1"/>
                </p:cNvSpPr>
                <p:nvPr/>
              </p:nvSpPr>
              <p:spPr bwMode="auto">
                <a:xfrm>
                  <a:off x="182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08" name="Line 321"/>
                <p:cNvSpPr>
                  <a:spLocks noChangeShapeType="1"/>
                </p:cNvSpPr>
                <p:nvPr/>
              </p:nvSpPr>
              <p:spPr bwMode="auto">
                <a:xfrm>
                  <a:off x="187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09" name="Line 322"/>
                <p:cNvSpPr>
                  <a:spLocks noChangeShapeType="1"/>
                </p:cNvSpPr>
                <p:nvPr/>
              </p:nvSpPr>
              <p:spPr bwMode="auto">
                <a:xfrm>
                  <a:off x="192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10" name="Line 323"/>
                <p:cNvSpPr>
                  <a:spLocks noChangeShapeType="1"/>
                </p:cNvSpPr>
                <p:nvPr/>
              </p:nvSpPr>
              <p:spPr bwMode="auto">
                <a:xfrm>
                  <a:off x="196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11" name="Line 324"/>
                <p:cNvSpPr>
                  <a:spLocks noChangeShapeType="1"/>
                </p:cNvSpPr>
                <p:nvPr/>
              </p:nvSpPr>
              <p:spPr bwMode="auto">
                <a:xfrm>
                  <a:off x="201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12" name="Line 325"/>
                <p:cNvSpPr>
                  <a:spLocks noChangeShapeType="1"/>
                </p:cNvSpPr>
                <p:nvPr/>
              </p:nvSpPr>
              <p:spPr bwMode="auto">
                <a:xfrm>
                  <a:off x="206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13" name="Line 326"/>
                <p:cNvSpPr>
                  <a:spLocks noChangeShapeType="1"/>
                </p:cNvSpPr>
                <p:nvPr/>
              </p:nvSpPr>
              <p:spPr bwMode="auto">
                <a:xfrm>
                  <a:off x="211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14" name="Line 327"/>
                <p:cNvSpPr>
                  <a:spLocks noChangeShapeType="1"/>
                </p:cNvSpPr>
                <p:nvPr/>
              </p:nvSpPr>
              <p:spPr bwMode="auto">
                <a:xfrm>
                  <a:off x="158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15" name="Line 328"/>
                <p:cNvSpPr>
                  <a:spLocks noChangeShapeType="1"/>
                </p:cNvSpPr>
                <p:nvPr/>
              </p:nvSpPr>
              <p:spPr bwMode="auto">
                <a:xfrm>
                  <a:off x="153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16" name="Line 329"/>
                <p:cNvSpPr>
                  <a:spLocks noChangeShapeType="1"/>
                </p:cNvSpPr>
                <p:nvPr/>
              </p:nvSpPr>
              <p:spPr bwMode="auto">
                <a:xfrm>
                  <a:off x="216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17" name="Line 330"/>
                <p:cNvSpPr>
                  <a:spLocks noChangeShapeType="1"/>
                </p:cNvSpPr>
                <p:nvPr/>
              </p:nvSpPr>
              <p:spPr bwMode="auto">
                <a:xfrm>
                  <a:off x="148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18" name="Line 331"/>
                <p:cNvSpPr>
                  <a:spLocks noChangeShapeType="1"/>
                </p:cNvSpPr>
                <p:nvPr/>
              </p:nvSpPr>
              <p:spPr bwMode="auto">
                <a:xfrm>
                  <a:off x="144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19" name="Line 332"/>
                <p:cNvSpPr>
                  <a:spLocks noChangeShapeType="1"/>
                </p:cNvSpPr>
                <p:nvPr/>
              </p:nvSpPr>
              <p:spPr bwMode="auto">
                <a:xfrm flipH="1">
                  <a:off x="1392" y="398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20" name="Line 333"/>
                <p:cNvSpPr>
                  <a:spLocks noChangeShapeType="1"/>
                </p:cNvSpPr>
                <p:nvPr/>
              </p:nvSpPr>
              <p:spPr bwMode="auto">
                <a:xfrm flipH="1">
                  <a:off x="1392" y="393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21" name="Line 334"/>
                <p:cNvSpPr>
                  <a:spLocks noChangeShapeType="1"/>
                </p:cNvSpPr>
                <p:nvPr/>
              </p:nvSpPr>
              <p:spPr bwMode="auto">
                <a:xfrm flipH="1">
                  <a:off x="1392" y="388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22" name="Line 335"/>
                <p:cNvSpPr>
                  <a:spLocks noChangeShapeType="1"/>
                </p:cNvSpPr>
                <p:nvPr/>
              </p:nvSpPr>
              <p:spPr bwMode="auto">
                <a:xfrm flipH="1">
                  <a:off x="1392" y="384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23" name="Line 336"/>
                <p:cNvSpPr>
                  <a:spLocks noChangeShapeType="1"/>
                </p:cNvSpPr>
                <p:nvPr/>
              </p:nvSpPr>
              <p:spPr bwMode="auto">
                <a:xfrm flipH="1">
                  <a:off x="1392" y="379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24" name="Line 337"/>
                <p:cNvSpPr>
                  <a:spLocks noChangeShapeType="1"/>
                </p:cNvSpPr>
                <p:nvPr/>
              </p:nvSpPr>
              <p:spPr bwMode="auto">
                <a:xfrm flipH="1">
                  <a:off x="1392" y="374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25" name="Line 338"/>
                <p:cNvSpPr>
                  <a:spLocks noChangeShapeType="1"/>
                </p:cNvSpPr>
                <p:nvPr/>
              </p:nvSpPr>
              <p:spPr bwMode="auto">
                <a:xfrm flipH="1">
                  <a:off x="1392" y="369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26" name="Line 339"/>
                <p:cNvSpPr>
                  <a:spLocks noChangeShapeType="1"/>
                </p:cNvSpPr>
                <p:nvPr/>
              </p:nvSpPr>
              <p:spPr bwMode="auto">
                <a:xfrm flipH="1">
                  <a:off x="1392" y="364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27" name="Line 340"/>
                <p:cNvSpPr>
                  <a:spLocks noChangeShapeType="1"/>
                </p:cNvSpPr>
                <p:nvPr/>
              </p:nvSpPr>
              <p:spPr bwMode="auto">
                <a:xfrm flipH="1">
                  <a:off x="1392" y="360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28" name="Line 341"/>
                <p:cNvSpPr>
                  <a:spLocks noChangeShapeType="1"/>
                </p:cNvSpPr>
                <p:nvPr/>
              </p:nvSpPr>
              <p:spPr bwMode="auto">
                <a:xfrm flipH="1">
                  <a:off x="1392" y="355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29" name="Line 342"/>
                <p:cNvSpPr>
                  <a:spLocks noChangeShapeType="1"/>
                </p:cNvSpPr>
                <p:nvPr/>
              </p:nvSpPr>
              <p:spPr bwMode="auto">
                <a:xfrm flipH="1">
                  <a:off x="1392" y="350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30" name="Line 343"/>
                <p:cNvSpPr>
                  <a:spLocks noChangeShapeType="1"/>
                </p:cNvSpPr>
                <p:nvPr/>
              </p:nvSpPr>
              <p:spPr bwMode="auto">
                <a:xfrm flipH="1">
                  <a:off x="1392" y="345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31" name="Line 344"/>
                <p:cNvSpPr>
                  <a:spLocks noChangeShapeType="1"/>
                </p:cNvSpPr>
                <p:nvPr/>
              </p:nvSpPr>
              <p:spPr bwMode="auto">
                <a:xfrm flipH="1">
                  <a:off x="1392" y="340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32" name="Line 345"/>
                <p:cNvSpPr>
                  <a:spLocks noChangeShapeType="1"/>
                </p:cNvSpPr>
                <p:nvPr/>
              </p:nvSpPr>
              <p:spPr bwMode="auto">
                <a:xfrm flipH="1">
                  <a:off x="1392" y="336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33" name="Line 346"/>
                <p:cNvSpPr>
                  <a:spLocks noChangeShapeType="1"/>
                </p:cNvSpPr>
                <p:nvPr/>
              </p:nvSpPr>
              <p:spPr bwMode="auto">
                <a:xfrm flipH="1">
                  <a:off x="1392" y="331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34" name="Line 347"/>
                <p:cNvSpPr>
                  <a:spLocks noChangeShapeType="1"/>
                </p:cNvSpPr>
                <p:nvPr/>
              </p:nvSpPr>
              <p:spPr bwMode="auto">
                <a:xfrm flipH="1">
                  <a:off x="1392" y="326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3" name="Group 348"/>
              <p:cNvGrpSpPr>
                <a:grpSpLocks/>
              </p:cNvGrpSpPr>
              <p:nvPr/>
            </p:nvGrpSpPr>
            <p:grpSpPr bwMode="auto">
              <a:xfrm>
                <a:off x="2364627" y="3040660"/>
                <a:ext cx="1190750" cy="1362586"/>
                <a:chOff x="1392" y="3216"/>
                <a:chExt cx="816" cy="816"/>
              </a:xfrm>
            </p:grpSpPr>
            <p:sp>
              <p:nvSpPr>
                <p:cNvPr id="18269" name="Rectangle 349"/>
                <p:cNvSpPr>
                  <a:spLocks noChangeArrowheads="1"/>
                </p:cNvSpPr>
                <p:nvPr/>
              </p:nvSpPr>
              <p:spPr bwMode="auto">
                <a:xfrm>
                  <a:off x="1392" y="3216"/>
                  <a:ext cx="816" cy="816"/>
                </a:xfrm>
                <a:prstGeom prst="rect">
                  <a:avLst/>
                </a:prstGeom>
                <a:solidFill>
                  <a:srgbClr val="00FFFF"/>
                </a:solidFill>
                <a:ln w="1587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8270" name="Line 350"/>
                <p:cNvSpPr>
                  <a:spLocks noChangeShapeType="1"/>
                </p:cNvSpPr>
                <p:nvPr/>
              </p:nvSpPr>
              <p:spPr bwMode="auto">
                <a:xfrm>
                  <a:off x="163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71" name="Line 351"/>
                <p:cNvSpPr>
                  <a:spLocks noChangeShapeType="1"/>
                </p:cNvSpPr>
                <p:nvPr/>
              </p:nvSpPr>
              <p:spPr bwMode="auto">
                <a:xfrm>
                  <a:off x="168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72" name="Line 352"/>
                <p:cNvSpPr>
                  <a:spLocks noChangeShapeType="1"/>
                </p:cNvSpPr>
                <p:nvPr/>
              </p:nvSpPr>
              <p:spPr bwMode="auto">
                <a:xfrm>
                  <a:off x="172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73" name="Line 353"/>
                <p:cNvSpPr>
                  <a:spLocks noChangeShapeType="1"/>
                </p:cNvSpPr>
                <p:nvPr/>
              </p:nvSpPr>
              <p:spPr bwMode="auto">
                <a:xfrm>
                  <a:off x="177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74" name="Line 354"/>
                <p:cNvSpPr>
                  <a:spLocks noChangeShapeType="1"/>
                </p:cNvSpPr>
                <p:nvPr/>
              </p:nvSpPr>
              <p:spPr bwMode="auto">
                <a:xfrm>
                  <a:off x="182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75" name="Line 355"/>
                <p:cNvSpPr>
                  <a:spLocks noChangeShapeType="1"/>
                </p:cNvSpPr>
                <p:nvPr/>
              </p:nvSpPr>
              <p:spPr bwMode="auto">
                <a:xfrm>
                  <a:off x="187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76" name="Line 356"/>
                <p:cNvSpPr>
                  <a:spLocks noChangeShapeType="1"/>
                </p:cNvSpPr>
                <p:nvPr/>
              </p:nvSpPr>
              <p:spPr bwMode="auto">
                <a:xfrm>
                  <a:off x="192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77" name="Line 357"/>
                <p:cNvSpPr>
                  <a:spLocks noChangeShapeType="1"/>
                </p:cNvSpPr>
                <p:nvPr/>
              </p:nvSpPr>
              <p:spPr bwMode="auto">
                <a:xfrm>
                  <a:off x="196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78" name="Line 358"/>
                <p:cNvSpPr>
                  <a:spLocks noChangeShapeType="1"/>
                </p:cNvSpPr>
                <p:nvPr/>
              </p:nvSpPr>
              <p:spPr bwMode="auto">
                <a:xfrm>
                  <a:off x="201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79" name="Line 359"/>
                <p:cNvSpPr>
                  <a:spLocks noChangeShapeType="1"/>
                </p:cNvSpPr>
                <p:nvPr/>
              </p:nvSpPr>
              <p:spPr bwMode="auto">
                <a:xfrm>
                  <a:off x="206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80" name="Line 360"/>
                <p:cNvSpPr>
                  <a:spLocks noChangeShapeType="1"/>
                </p:cNvSpPr>
                <p:nvPr/>
              </p:nvSpPr>
              <p:spPr bwMode="auto">
                <a:xfrm>
                  <a:off x="211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81" name="Line 361"/>
                <p:cNvSpPr>
                  <a:spLocks noChangeShapeType="1"/>
                </p:cNvSpPr>
                <p:nvPr/>
              </p:nvSpPr>
              <p:spPr bwMode="auto">
                <a:xfrm>
                  <a:off x="158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82" name="Line 362"/>
                <p:cNvSpPr>
                  <a:spLocks noChangeShapeType="1"/>
                </p:cNvSpPr>
                <p:nvPr/>
              </p:nvSpPr>
              <p:spPr bwMode="auto">
                <a:xfrm>
                  <a:off x="153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83" name="Line 363"/>
                <p:cNvSpPr>
                  <a:spLocks noChangeShapeType="1"/>
                </p:cNvSpPr>
                <p:nvPr/>
              </p:nvSpPr>
              <p:spPr bwMode="auto">
                <a:xfrm>
                  <a:off x="216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84" name="Line 364"/>
                <p:cNvSpPr>
                  <a:spLocks noChangeShapeType="1"/>
                </p:cNvSpPr>
                <p:nvPr/>
              </p:nvSpPr>
              <p:spPr bwMode="auto">
                <a:xfrm>
                  <a:off x="148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85" name="Line 365"/>
                <p:cNvSpPr>
                  <a:spLocks noChangeShapeType="1"/>
                </p:cNvSpPr>
                <p:nvPr/>
              </p:nvSpPr>
              <p:spPr bwMode="auto">
                <a:xfrm>
                  <a:off x="144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86" name="Line 366"/>
                <p:cNvSpPr>
                  <a:spLocks noChangeShapeType="1"/>
                </p:cNvSpPr>
                <p:nvPr/>
              </p:nvSpPr>
              <p:spPr bwMode="auto">
                <a:xfrm flipH="1">
                  <a:off x="1392" y="398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87" name="Line 367"/>
                <p:cNvSpPr>
                  <a:spLocks noChangeShapeType="1"/>
                </p:cNvSpPr>
                <p:nvPr/>
              </p:nvSpPr>
              <p:spPr bwMode="auto">
                <a:xfrm flipH="1">
                  <a:off x="1392" y="393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88" name="Line 368"/>
                <p:cNvSpPr>
                  <a:spLocks noChangeShapeType="1"/>
                </p:cNvSpPr>
                <p:nvPr/>
              </p:nvSpPr>
              <p:spPr bwMode="auto">
                <a:xfrm flipH="1">
                  <a:off x="1392" y="388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89" name="Line 369"/>
                <p:cNvSpPr>
                  <a:spLocks noChangeShapeType="1"/>
                </p:cNvSpPr>
                <p:nvPr/>
              </p:nvSpPr>
              <p:spPr bwMode="auto">
                <a:xfrm flipH="1">
                  <a:off x="1392" y="384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90" name="Line 370"/>
                <p:cNvSpPr>
                  <a:spLocks noChangeShapeType="1"/>
                </p:cNvSpPr>
                <p:nvPr/>
              </p:nvSpPr>
              <p:spPr bwMode="auto">
                <a:xfrm flipH="1">
                  <a:off x="1392" y="379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91" name="Line 371"/>
                <p:cNvSpPr>
                  <a:spLocks noChangeShapeType="1"/>
                </p:cNvSpPr>
                <p:nvPr/>
              </p:nvSpPr>
              <p:spPr bwMode="auto">
                <a:xfrm flipH="1">
                  <a:off x="1392" y="374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92" name="Line 372"/>
                <p:cNvSpPr>
                  <a:spLocks noChangeShapeType="1"/>
                </p:cNvSpPr>
                <p:nvPr/>
              </p:nvSpPr>
              <p:spPr bwMode="auto">
                <a:xfrm flipH="1">
                  <a:off x="1392" y="369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93" name="Line 373"/>
                <p:cNvSpPr>
                  <a:spLocks noChangeShapeType="1"/>
                </p:cNvSpPr>
                <p:nvPr/>
              </p:nvSpPr>
              <p:spPr bwMode="auto">
                <a:xfrm flipH="1">
                  <a:off x="1392" y="364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94" name="Line 374"/>
                <p:cNvSpPr>
                  <a:spLocks noChangeShapeType="1"/>
                </p:cNvSpPr>
                <p:nvPr/>
              </p:nvSpPr>
              <p:spPr bwMode="auto">
                <a:xfrm flipH="1">
                  <a:off x="1392" y="360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95" name="Line 375"/>
                <p:cNvSpPr>
                  <a:spLocks noChangeShapeType="1"/>
                </p:cNvSpPr>
                <p:nvPr/>
              </p:nvSpPr>
              <p:spPr bwMode="auto">
                <a:xfrm flipH="1">
                  <a:off x="1392" y="355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96" name="Line 376"/>
                <p:cNvSpPr>
                  <a:spLocks noChangeShapeType="1"/>
                </p:cNvSpPr>
                <p:nvPr/>
              </p:nvSpPr>
              <p:spPr bwMode="auto">
                <a:xfrm flipH="1">
                  <a:off x="1392" y="350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97" name="Line 377"/>
                <p:cNvSpPr>
                  <a:spLocks noChangeShapeType="1"/>
                </p:cNvSpPr>
                <p:nvPr/>
              </p:nvSpPr>
              <p:spPr bwMode="auto">
                <a:xfrm flipH="1">
                  <a:off x="1392" y="345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98" name="Line 378"/>
                <p:cNvSpPr>
                  <a:spLocks noChangeShapeType="1"/>
                </p:cNvSpPr>
                <p:nvPr/>
              </p:nvSpPr>
              <p:spPr bwMode="auto">
                <a:xfrm flipH="1">
                  <a:off x="1392" y="340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99" name="Line 379"/>
                <p:cNvSpPr>
                  <a:spLocks noChangeShapeType="1"/>
                </p:cNvSpPr>
                <p:nvPr/>
              </p:nvSpPr>
              <p:spPr bwMode="auto">
                <a:xfrm flipH="1">
                  <a:off x="1392" y="336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00" name="Line 380"/>
                <p:cNvSpPr>
                  <a:spLocks noChangeShapeType="1"/>
                </p:cNvSpPr>
                <p:nvPr/>
              </p:nvSpPr>
              <p:spPr bwMode="auto">
                <a:xfrm flipH="1">
                  <a:off x="1392" y="331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01" name="Line 381"/>
                <p:cNvSpPr>
                  <a:spLocks noChangeShapeType="1"/>
                </p:cNvSpPr>
                <p:nvPr/>
              </p:nvSpPr>
              <p:spPr bwMode="auto">
                <a:xfrm flipH="1">
                  <a:off x="1392" y="326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4" name="Group 382"/>
              <p:cNvGrpSpPr>
                <a:grpSpLocks/>
              </p:cNvGrpSpPr>
              <p:nvPr/>
            </p:nvGrpSpPr>
            <p:grpSpPr bwMode="auto">
              <a:xfrm>
                <a:off x="2504716" y="3120812"/>
                <a:ext cx="1190750" cy="1362586"/>
                <a:chOff x="1392" y="3216"/>
                <a:chExt cx="816" cy="816"/>
              </a:xfrm>
            </p:grpSpPr>
            <p:sp>
              <p:nvSpPr>
                <p:cNvPr id="18236" name="Rectangle 383"/>
                <p:cNvSpPr>
                  <a:spLocks noChangeArrowheads="1"/>
                </p:cNvSpPr>
                <p:nvPr/>
              </p:nvSpPr>
              <p:spPr bwMode="auto">
                <a:xfrm>
                  <a:off x="1392" y="3216"/>
                  <a:ext cx="816" cy="816"/>
                </a:xfrm>
                <a:prstGeom prst="rect">
                  <a:avLst/>
                </a:prstGeom>
                <a:solidFill>
                  <a:srgbClr val="33CCFF"/>
                </a:solidFill>
                <a:ln w="1587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8237" name="Line 384"/>
                <p:cNvSpPr>
                  <a:spLocks noChangeShapeType="1"/>
                </p:cNvSpPr>
                <p:nvPr/>
              </p:nvSpPr>
              <p:spPr bwMode="auto">
                <a:xfrm>
                  <a:off x="163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38" name="Line 385"/>
                <p:cNvSpPr>
                  <a:spLocks noChangeShapeType="1"/>
                </p:cNvSpPr>
                <p:nvPr/>
              </p:nvSpPr>
              <p:spPr bwMode="auto">
                <a:xfrm>
                  <a:off x="168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39" name="Line 386"/>
                <p:cNvSpPr>
                  <a:spLocks noChangeShapeType="1"/>
                </p:cNvSpPr>
                <p:nvPr/>
              </p:nvSpPr>
              <p:spPr bwMode="auto">
                <a:xfrm>
                  <a:off x="172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40" name="Line 387"/>
                <p:cNvSpPr>
                  <a:spLocks noChangeShapeType="1"/>
                </p:cNvSpPr>
                <p:nvPr/>
              </p:nvSpPr>
              <p:spPr bwMode="auto">
                <a:xfrm>
                  <a:off x="177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41" name="Line 388"/>
                <p:cNvSpPr>
                  <a:spLocks noChangeShapeType="1"/>
                </p:cNvSpPr>
                <p:nvPr/>
              </p:nvSpPr>
              <p:spPr bwMode="auto">
                <a:xfrm>
                  <a:off x="182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42" name="Line 389"/>
                <p:cNvSpPr>
                  <a:spLocks noChangeShapeType="1"/>
                </p:cNvSpPr>
                <p:nvPr/>
              </p:nvSpPr>
              <p:spPr bwMode="auto">
                <a:xfrm>
                  <a:off x="187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43" name="Line 390"/>
                <p:cNvSpPr>
                  <a:spLocks noChangeShapeType="1"/>
                </p:cNvSpPr>
                <p:nvPr/>
              </p:nvSpPr>
              <p:spPr bwMode="auto">
                <a:xfrm>
                  <a:off x="192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44" name="Line 391"/>
                <p:cNvSpPr>
                  <a:spLocks noChangeShapeType="1"/>
                </p:cNvSpPr>
                <p:nvPr/>
              </p:nvSpPr>
              <p:spPr bwMode="auto">
                <a:xfrm>
                  <a:off x="196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45" name="Line 392"/>
                <p:cNvSpPr>
                  <a:spLocks noChangeShapeType="1"/>
                </p:cNvSpPr>
                <p:nvPr/>
              </p:nvSpPr>
              <p:spPr bwMode="auto">
                <a:xfrm>
                  <a:off x="201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46" name="Line 393"/>
                <p:cNvSpPr>
                  <a:spLocks noChangeShapeType="1"/>
                </p:cNvSpPr>
                <p:nvPr/>
              </p:nvSpPr>
              <p:spPr bwMode="auto">
                <a:xfrm>
                  <a:off x="206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47" name="Line 394"/>
                <p:cNvSpPr>
                  <a:spLocks noChangeShapeType="1"/>
                </p:cNvSpPr>
                <p:nvPr/>
              </p:nvSpPr>
              <p:spPr bwMode="auto">
                <a:xfrm>
                  <a:off x="211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48" name="Line 395"/>
                <p:cNvSpPr>
                  <a:spLocks noChangeShapeType="1"/>
                </p:cNvSpPr>
                <p:nvPr/>
              </p:nvSpPr>
              <p:spPr bwMode="auto">
                <a:xfrm>
                  <a:off x="158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49" name="Line 396"/>
                <p:cNvSpPr>
                  <a:spLocks noChangeShapeType="1"/>
                </p:cNvSpPr>
                <p:nvPr/>
              </p:nvSpPr>
              <p:spPr bwMode="auto">
                <a:xfrm>
                  <a:off x="153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50" name="Line 397"/>
                <p:cNvSpPr>
                  <a:spLocks noChangeShapeType="1"/>
                </p:cNvSpPr>
                <p:nvPr/>
              </p:nvSpPr>
              <p:spPr bwMode="auto">
                <a:xfrm>
                  <a:off x="216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51" name="Line 398"/>
                <p:cNvSpPr>
                  <a:spLocks noChangeShapeType="1"/>
                </p:cNvSpPr>
                <p:nvPr/>
              </p:nvSpPr>
              <p:spPr bwMode="auto">
                <a:xfrm>
                  <a:off x="148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52" name="Line 399"/>
                <p:cNvSpPr>
                  <a:spLocks noChangeShapeType="1"/>
                </p:cNvSpPr>
                <p:nvPr/>
              </p:nvSpPr>
              <p:spPr bwMode="auto">
                <a:xfrm>
                  <a:off x="144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53" name="Line 400"/>
                <p:cNvSpPr>
                  <a:spLocks noChangeShapeType="1"/>
                </p:cNvSpPr>
                <p:nvPr/>
              </p:nvSpPr>
              <p:spPr bwMode="auto">
                <a:xfrm flipH="1">
                  <a:off x="1392" y="398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54" name="Line 401"/>
                <p:cNvSpPr>
                  <a:spLocks noChangeShapeType="1"/>
                </p:cNvSpPr>
                <p:nvPr/>
              </p:nvSpPr>
              <p:spPr bwMode="auto">
                <a:xfrm flipH="1">
                  <a:off x="1392" y="393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55" name="Line 402"/>
                <p:cNvSpPr>
                  <a:spLocks noChangeShapeType="1"/>
                </p:cNvSpPr>
                <p:nvPr/>
              </p:nvSpPr>
              <p:spPr bwMode="auto">
                <a:xfrm flipH="1">
                  <a:off x="1392" y="388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56" name="Line 403"/>
                <p:cNvSpPr>
                  <a:spLocks noChangeShapeType="1"/>
                </p:cNvSpPr>
                <p:nvPr/>
              </p:nvSpPr>
              <p:spPr bwMode="auto">
                <a:xfrm flipH="1">
                  <a:off x="1392" y="384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57" name="Line 404"/>
                <p:cNvSpPr>
                  <a:spLocks noChangeShapeType="1"/>
                </p:cNvSpPr>
                <p:nvPr/>
              </p:nvSpPr>
              <p:spPr bwMode="auto">
                <a:xfrm flipH="1">
                  <a:off x="1392" y="379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58" name="Line 405"/>
                <p:cNvSpPr>
                  <a:spLocks noChangeShapeType="1"/>
                </p:cNvSpPr>
                <p:nvPr/>
              </p:nvSpPr>
              <p:spPr bwMode="auto">
                <a:xfrm flipH="1">
                  <a:off x="1392" y="374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59" name="Line 406"/>
                <p:cNvSpPr>
                  <a:spLocks noChangeShapeType="1"/>
                </p:cNvSpPr>
                <p:nvPr/>
              </p:nvSpPr>
              <p:spPr bwMode="auto">
                <a:xfrm flipH="1">
                  <a:off x="1392" y="369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60" name="Line 407"/>
                <p:cNvSpPr>
                  <a:spLocks noChangeShapeType="1"/>
                </p:cNvSpPr>
                <p:nvPr/>
              </p:nvSpPr>
              <p:spPr bwMode="auto">
                <a:xfrm flipH="1">
                  <a:off x="1392" y="364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61" name="Line 408"/>
                <p:cNvSpPr>
                  <a:spLocks noChangeShapeType="1"/>
                </p:cNvSpPr>
                <p:nvPr/>
              </p:nvSpPr>
              <p:spPr bwMode="auto">
                <a:xfrm flipH="1">
                  <a:off x="1392" y="360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62" name="Line 409"/>
                <p:cNvSpPr>
                  <a:spLocks noChangeShapeType="1"/>
                </p:cNvSpPr>
                <p:nvPr/>
              </p:nvSpPr>
              <p:spPr bwMode="auto">
                <a:xfrm flipH="1">
                  <a:off x="1392" y="355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63" name="Line 410"/>
                <p:cNvSpPr>
                  <a:spLocks noChangeShapeType="1"/>
                </p:cNvSpPr>
                <p:nvPr/>
              </p:nvSpPr>
              <p:spPr bwMode="auto">
                <a:xfrm flipH="1">
                  <a:off x="1392" y="350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64" name="Line 411"/>
                <p:cNvSpPr>
                  <a:spLocks noChangeShapeType="1"/>
                </p:cNvSpPr>
                <p:nvPr/>
              </p:nvSpPr>
              <p:spPr bwMode="auto">
                <a:xfrm flipH="1">
                  <a:off x="1392" y="345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65" name="Line 412"/>
                <p:cNvSpPr>
                  <a:spLocks noChangeShapeType="1"/>
                </p:cNvSpPr>
                <p:nvPr/>
              </p:nvSpPr>
              <p:spPr bwMode="auto">
                <a:xfrm flipH="1">
                  <a:off x="1392" y="340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66" name="Line 413"/>
                <p:cNvSpPr>
                  <a:spLocks noChangeShapeType="1"/>
                </p:cNvSpPr>
                <p:nvPr/>
              </p:nvSpPr>
              <p:spPr bwMode="auto">
                <a:xfrm flipH="1">
                  <a:off x="1392" y="336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67" name="Line 414"/>
                <p:cNvSpPr>
                  <a:spLocks noChangeShapeType="1"/>
                </p:cNvSpPr>
                <p:nvPr/>
              </p:nvSpPr>
              <p:spPr bwMode="auto">
                <a:xfrm flipH="1">
                  <a:off x="1392" y="331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68" name="Line 415"/>
                <p:cNvSpPr>
                  <a:spLocks noChangeShapeType="1"/>
                </p:cNvSpPr>
                <p:nvPr/>
              </p:nvSpPr>
              <p:spPr bwMode="auto">
                <a:xfrm flipH="1">
                  <a:off x="1392" y="326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5" name="Group 416"/>
              <p:cNvGrpSpPr>
                <a:grpSpLocks/>
              </p:cNvGrpSpPr>
              <p:nvPr/>
            </p:nvGrpSpPr>
            <p:grpSpPr bwMode="auto">
              <a:xfrm>
                <a:off x="2644804" y="3200964"/>
                <a:ext cx="1190750" cy="1362586"/>
                <a:chOff x="1392" y="3216"/>
                <a:chExt cx="816" cy="816"/>
              </a:xfrm>
            </p:grpSpPr>
            <p:sp>
              <p:nvSpPr>
                <p:cNvPr id="18203" name="Rectangle 417"/>
                <p:cNvSpPr>
                  <a:spLocks noChangeArrowheads="1"/>
                </p:cNvSpPr>
                <p:nvPr/>
              </p:nvSpPr>
              <p:spPr bwMode="auto">
                <a:xfrm>
                  <a:off x="1392" y="3216"/>
                  <a:ext cx="816" cy="816"/>
                </a:xfrm>
                <a:prstGeom prst="rect">
                  <a:avLst/>
                </a:prstGeom>
                <a:solidFill>
                  <a:srgbClr val="0066FF"/>
                </a:solidFill>
                <a:ln w="1587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8204" name="Line 418"/>
                <p:cNvSpPr>
                  <a:spLocks noChangeShapeType="1"/>
                </p:cNvSpPr>
                <p:nvPr/>
              </p:nvSpPr>
              <p:spPr bwMode="auto">
                <a:xfrm>
                  <a:off x="163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05" name="Line 419"/>
                <p:cNvSpPr>
                  <a:spLocks noChangeShapeType="1"/>
                </p:cNvSpPr>
                <p:nvPr/>
              </p:nvSpPr>
              <p:spPr bwMode="auto">
                <a:xfrm>
                  <a:off x="168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06" name="Line 420"/>
                <p:cNvSpPr>
                  <a:spLocks noChangeShapeType="1"/>
                </p:cNvSpPr>
                <p:nvPr/>
              </p:nvSpPr>
              <p:spPr bwMode="auto">
                <a:xfrm>
                  <a:off x="172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07" name="Line 421"/>
                <p:cNvSpPr>
                  <a:spLocks noChangeShapeType="1"/>
                </p:cNvSpPr>
                <p:nvPr/>
              </p:nvSpPr>
              <p:spPr bwMode="auto">
                <a:xfrm>
                  <a:off x="177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08" name="Line 422"/>
                <p:cNvSpPr>
                  <a:spLocks noChangeShapeType="1"/>
                </p:cNvSpPr>
                <p:nvPr/>
              </p:nvSpPr>
              <p:spPr bwMode="auto">
                <a:xfrm>
                  <a:off x="182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09" name="Line 423"/>
                <p:cNvSpPr>
                  <a:spLocks noChangeShapeType="1"/>
                </p:cNvSpPr>
                <p:nvPr/>
              </p:nvSpPr>
              <p:spPr bwMode="auto">
                <a:xfrm>
                  <a:off x="187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10" name="Line 424"/>
                <p:cNvSpPr>
                  <a:spLocks noChangeShapeType="1"/>
                </p:cNvSpPr>
                <p:nvPr/>
              </p:nvSpPr>
              <p:spPr bwMode="auto">
                <a:xfrm>
                  <a:off x="192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11" name="Line 425"/>
                <p:cNvSpPr>
                  <a:spLocks noChangeShapeType="1"/>
                </p:cNvSpPr>
                <p:nvPr/>
              </p:nvSpPr>
              <p:spPr bwMode="auto">
                <a:xfrm>
                  <a:off x="196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12" name="Line 426"/>
                <p:cNvSpPr>
                  <a:spLocks noChangeShapeType="1"/>
                </p:cNvSpPr>
                <p:nvPr/>
              </p:nvSpPr>
              <p:spPr bwMode="auto">
                <a:xfrm>
                  <a:off x="201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13" name="Line 427"/>
                <p:cNvSpPr>
                  <a:spLocks noChangeShapeType="1"/>
                </p:cNvSpPr>
                <p:nvPr/>
              </p:nvSpPr>
              <p:spPr bwMode="auto">
                <a:xfrm>
                  <a:off x="206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14" name="Line 428"/>
                <p:cNvSpPr>
                  <a:spLocks noChangeShapeType="1"/>
                </p:cNvSpPr>
                <p:nvPr/>
              </p:nvSpPr>
              <p:spPr bwMode="auto">
                <a:xfrm>
                  <a:off x="211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15" name="Line 429"/>
                <p:cNvSpPr>
                  <a:spLocks noChangeShapeType="1"/>
                </p:cNvSpPr>
                <p:nvPr/>
              </p:nvSpPr>
              <p:spPr bwMode="auto">
                <a:xfrm>
                  <a:off x="158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16" name="Line 430"/>
                <p:cNvSpPr>
                  <a:spLocks noChangeShapeType="1"/>
                </p:cNvSpPr>
                <p:nvPr/>
              </p:nvSpPr>
              <p:spPr bwMode="auto">
                <a:xfrm>
                  <a:off x="153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17" name="Line 431"/>
                <p:cNvSpPr>
                  <a:spLocks noChangeShapeType="1"/>
                </p:cNvSpPr>
                <p:nvPr/>
              </p:nvSpPr>
              <p:spPr bwMode="auto">
                <a:xfrm>
                  <a:off x="216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18" name="Line 432"/>
                <p:cNvSpPr>
                  <a:spLocks noChangeShapeType="1"/>
                </p:cNvSpPr>
                <p:nvPr/>
              </p:nvSpPr>
              <p:spPr bwMode="auto">
                <a:xfrm>
                  <a:off x="148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19" name="Line 433"/>
                <p:cNvSpPr>
                  <a:spLocks noChangeShapeType="1"/>
                </p:cNvSpPr>
                <p:nvPr/>
              </p:nvSpPr>
              <p:spPr bwMode="auto">
                <a:xfrm>
                  <a:off x="144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20" name="Line 434"/>
                <p:cNvSpPr>
                  <a:spLocks noChangeShapeType="1"/>
                </p:cNvSpPr>
                <p:nvPr/>
              </p:nvSpPr>
              <p:spPr bwMode="auto">
                <a:xfrm flipH="1">
                  <a:off x="1392" y="398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21" name="Line 435"/>
                <p:cNvSpPr>
                  <a:spLocks noChangeShapeType="1"/>
                </p:cNvSpPr>
                <p:nvPr/>
              </p:nvSpPr>
              <p:spPr bwMode="auto">
                <a:xfrm flipH="1">
                  <a:off x="1392" y="393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22" name="Line 436"/>
                <p:cNvSpPr>
                  <a:spLocks noChangeShapeType="1"/>
                </p:cNvSpPr>
                <p:nvPr/>
              </p:nvSpPr>
              <p:spPr bwMode="auto">
                <a:xfrm flipH="1">
                  <a:off x="1392" y="388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23" name="Line 437"/>
                <p:cNvSpPr>
                  <a:spLocks noChangeShapeType="1"/>
                </p:cNvSpPr>
                <p:nvPr/>
              </p:nvSpPr>
              <p:spPr bwMode="auto">
                <a:xfrm flipH="1">
                  <a:off x="1392" y="384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24" name="Line 438"/>
                <p:cNvSpPr>
                  <a:spLocks noChangeShapeType="1"/>
                </p:cNvSpPr>
                <p:nvPr/>
              </p:nvSpPr>
              <p:spPr bwMode="auto">
                <a:xfrm flipH="1">
                  <a:off x="1392" y="379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25" name="Line 439"/>
                <p:cNvSpPr>
                  <a:spLocks noChangeShapeType="1"/>
                </p:cNvSpPr>
                <p:nvPr/>
              </p:nvSpPr>
              <p:spPr bwMode="auto">
                <a:xfrm flipH="1">
                  <a:off x="1392" y="374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26" name="Line 440"/>
                <p:cNvSpPr>
                  <a:spLocks noChangeShapeType="1"/>
                </p:cNvSpPr>
                <p:nvPr/>
              </p:nvSpPr>
              <p:spPr bwMode="auto">
                <a:xfrm flipH="1">
                  <a:off x="1392" y="369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27" name="Line 441"/>
                <p:cNvSpPr>
                  <a:spLocks noChangeShapeType="1"/>
                </p:cNvSpPr>
                <p:nvPr/>
              </p:nvSpPr>
              <p:spPr bwMode="auto">
                <a:xfrm flipH="1">
                  <a:off x="1392" y="364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28" name="Line 442"/>
                <p:cNvSpPr>
                  <a:spLocks noChangeShapeType="1"/>
                </p:cNvSpPr>
                <p:nvPr/>
              </p:nvSpPr>
              <p:spPr bwMode="auto">
                <a:xfrm flipH="1">
                  <a:off x="1392" y="360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29" name="Line 443"/>
                <p:cNvSpPr>
                  <a:spLocks noChangeShapeType="1"/>
                </p:cNvSpPr>
                <p:nvPr/>
              </p:nvSpPr>
              <p:spPr bwMode="auto">
                <a:xfrm flipH="1">
                  <a:off x="1392" y="355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30" name="Line 444"/>
                <p:cNvSpPr>
                  <a:spLocks noChangeShapeType="1"/>
                </p:cNvSpPr>
                <p:nvPr/>
              </p:nvSpPr>
              <p:spPr bwMode="auto">
                <a:xfrm flipH="1">
                  <a:off x="1392" y="350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31" name="Line 445"/>
                <p:cNvSpPr>
                  <a:spLocks noChangeShapeType="1"/>
                </p:cNvSpPr>
                <p:nvPr/>
              </p:nvSpPr>
              <p:spPr bwMode="auto">
                <a:xfrm flipH="1">
                  <a:off x="1392" y="345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32" name="Line 446"/>
                <p:cNvSpPr>
                  <a:spLocks noChangeShapeType="1"/>
                </p:cNvSpPr>
                <p:nvPr/>
              </p:nvSpPr>
              <p:spPr bwMode="auto">
                <a:xfrm flipH="1">
                  <a:off x="1392" y="340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33" name="Line 447"/>
                <p:cNvSpPr>
                  <a:spLocks noChangeShapeType="1"/>
                </p:cNvSpPr>
                <p:nvPr/>
              </p:nvSpPr>
              <p:spPr bwMode="auto">
                <a:xfrm flipH="1">
                  <a:off x="1392" y="336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34" name="Line 448"/>
                <p:cNvSpPr>
                  <a:spLocks noChangeShapeType="1"/>
                </p:cNvSpPr>
                <p:nvPr/>
              </p:nvSpPr>
              <p:spPr bwMode="auto">
                <a:xfrm flipH="1">
                  <a:off x="1392" y="331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35" name="Line 449"/>
                <p:cNvSpPr>
                  <a:spLocks noChangeShapeType="1"/>
                </p:cNvSpPr>
                <p:nvPr/>
              </p:nvSpPr>
              <p:spPr bwMode="auto">
                <a:xfrm flipH="1">
                  <a:off x="1392" y="326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6" name="Group 450"/>
              <p:cNvGrpSpPr>
                <a:grpSpLocks/>
              </p:cNvGrpSpPr>
              <p:nvPr/>
            </p:nvGrpSpPr>
            <p:grpSpPr bwMode="auto">
              <a:xfrm>
                <a:off x="2784892" y="3281117"/>
                <a:ext cx="1190750" cy="1362586"/>
                <a:chOff x="1392" y="3216"/>
                <a:chExt cx="816" cy="816"/>
              </a:xfrm>
            </p:grpSpPr>
            <p:sp>
              <p:nvSpPr>
                <p:cNvPr id="18170" name="Rectangle 451"/>
                <p:cNvSpPr>
                  <a:spLocks noChangeArrowheads="1"/>
                </p:cNvSpPr>
                <p:nvPr/>
              </p:nvSpPr>
              <p:spPr bwMode="auto">
                <a:xfrm>
                  <a:off x="1392" y="3216"/>
                  <a:ext cx="816" cy="816"/>
                </a:xfrm>
                <a:prstGeom prst="rect">
                  <a:avLst/>
                </a:prstGeom>
                <a:solidFill>
                  <a:srgbClr val="0033CC"/>
                </a:solidFill>
                <a:ln w="1587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8171" name="Line 452"/>
                <p:cNvSpPr>
                  <a:spLocks noChangeShapeType="1"/>
                </p:cNvSpPr>
                <p:nvPr/>
              </p:nvSpPr>
              <p:spPr bwMode="auto">
                <a:xfrm>
                  <a:off x="163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72" name="Line 453"/>
                <p:cNvSpPr>
                  <a:spLocks noChangeShapeType="1"/>
                </p:cNvSpPr>
                <p:nvPr/>
              </p:nvSpPr>
              <p:spPr bwMode="auto">
                <a:xfrm>
                  <a:off x="168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73" name="Line 454"/>
                <p:cNvSpPr>
                  <a:spLocks noChangeShapeType="1"/>
                </p:cNvSpPr>
                <p:nvPr/>
              </p:nvSpPr>
              <p:spPr bwMode="auto">
                <a:xfrm>
                  <a:off x="172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74" name="Line 455"/>
                <p:cNvSpPr>
                  <a:spLocks noChangeShapeType="1"/>
                </p:cNvSpPr>
                <p:nvPr/>
              </p:nvSpPr>
              <p:spPr bwMode="auto">
                <a:xfrm>
                  <a:off x="177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75" name="Line 456"/>
                <p:cNvSpPr>
                  <a:spLocks noChangeShapeType="1"/>
                </p:cNvSpPr>
                <p:nvPr/>
              </p:nvSpPr>
              <p:spPr bwMode="auto">
                <a:xfrm>
                  <a:off x="182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76" name="Line 457"/>
                <p:cNvSpPr>
                  <a:spLocks noChangeShapeType="1"/>
                </p:cNvSpPr>
                <p:nvPr/>
              </p:nvSpPr>
              <p:spPr bwMode="auto">
                <a:xfrm>
                  <a:off x="187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77" name="Line 458"/>
                <p:cNvSpPr>
                  <a:spLocks noChangeShapeType="1"/>
                </p:cNvSpPr>
                <p:nvPr/>
              </p:nvSpPr>
              <p:spPr bwMode="auto">
                <a:xfrm>
                  <a:off x="192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78" name="Line 459"/>
                <p:cNvSpPr>
                  <a:spLocks noChangeShapeType="1"/>
                </p:cNvSpPr>
                <p:nvPr/>
              </p:nvSpPr>
              <p:spPr bwMode="auto">
                <a:xfrm>
                  <a:off x="196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79" name="Line 460"/>
                <p:cNvSpPr>
                  <a:spLocks noChangeShapeType="1"/>
                </p:cNvSpPr>
                <p:nvPr/>
              </p:nvSpPr>
              <p:spPr bwMode="auto">
                <a:xfrm>
                  <a:off x="201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80" name="Line 461"/>
                <p:cNvSpPr>
                  <a:spLocks noChangeShapeType="1"/>
                </p:cNvSpPr>
                <p:nvPr/>
              </p:nvSpPr>
              <p:spPr bwMode="auto">
                <a:xfrm>
                  <a:off x="206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81" name="Line 462"/>
                <p:cNvSpPr>
                  <a:spLocks noChangeShapeType="1"/>
                </p:cNvSpPr>
                <p:nvPr/>
              </p:nvSpPr>
              <p:spPr bwMode="auto">
                <a:xfrm>
                  <a:off x="211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82" name="Line 463"/>
                <p:cNvSpPr>
                  <a:spLocks noChangeShapeType="1"/>
                </p:cNvSpPr>
                <p:nvPr/>
              </p:nvSpPr>
              <p:spPr bwMode="auto">
                <a:xfrm>
                  <a:off x="158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83" name="Line 464"/>
                <p:cNvSpPr>
                  <a:spLocks noChangeShapeType="1"/>
                </p:cNvSpPr>
                <p:nvPr/>
              </p:nvSpPr>
              <p:spPr bwMode="auto">
                <a:xfrm>
                  <a:off x="153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84" name="Line 465"/>
                <p:cNvSpPr>
                  <a:spLocks noChangeShapeType="1"/>
                </p:cNvSpPr>
                <p:nvPr/>
              </p:nvSpPr>
              <p:spPr bwMode="auto">
                <a:xfrm>
                  <a:off x="216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85" name="Line 466"/>
                <p:cNvSpPr>
                  <a:spLocks noChangeShapeType="1"/>
                </p:cNvSpPr>
                <p:nvPr/>
              </p:nvSpPr>
              <p:spPr bwMode="auto">
                <a:xfrm>
                  <a:off x="148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86" name="Line 467"/>
                <p:cNvSpPr>
                  <a:spLocks noChangeShapeType="1"/>
                </p:cNvSpPr>
                <p:nvPr/>
              </p:nvSpPr>
              <p:spPr bwMode="auto">
                <a:xfrm>
                  <a:off x="144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87" name="Line 468"/>
                <p:cNvSpPr>
                  <a:spLocks noChangeShapeType="1"/>
                </p:cNvSpPr>
                <p:nvPr/>
              </p:nvSpPr>
              <p:spPr bwMode="auto">
                <a:xfrm flipH="1">
                  <a:off x="1392" y="398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88" name="Line 469"/>
                <p:cNvSpPr>
                  <a:spLocks noChangeShapeType="1"/>
                </p:cNvSpPr>
                <p:nvPr/>
              </p:nvSpPr>
              <p:spPr bwMode="auto">
                <a:xfrm flipH="1">
                  <a:off x="1392" y="393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89" name="Line 470"/>
                <p:cNvSpPr>
                  <a:spLocks noChangeShapeType="1"/>
                </p:cNvSpPr>
                <p:nvPr/>
              </p:nvSpPr>
              <p:spPr bwMode="auto">
                <a:xfrm flipH="1">
                  <a:off x="1392" y="388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90" name="Line 471"/>
                <p:cNvSpPr>
                  <a:spLocks noChangeShapeType="1"/>
                </p:cNvSpPr>
                <p:nvPr/>
              </p:nvSpPr>
              <p:spPr bwMode="auto">
                <a:xfrm flipH="1">
                  <a:off x="1392" y="384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91" name="Line 472"/>
                <p:cNvSpPr>
                  <a:spLocks noChangeShapeType="1"/>
                </p:cNvSpPr>
                <p:nvPr/>
              </p:nvSpPr>
              <p:spPr bwMode="auto">
                <a:xfrm flipH="1">
                  <a:off x="1392" y="379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92" name="Line 473"/>
                <p:cNvSpPr>
                  <a:spLocks noChangeShapeType="1"/>
                </p:cNvSpPr>
                <p:nvPr/>
              </p:nvSpPr>
              <p:spPr bwMode="auto">
                <a:xfrm flipH="1">
                  <a:off x="1392" y="374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93" name="Line 474"/>
                <p:cNvSpPr>
                  <a:spLocks noChangeShapeType="1"/>
                </p:cNvSpPr>
                <p:nvPr/>
              </p:nvSpPr>
              <p:spPr bwMode="auto">
                <a:xfrm flipH="1">
                  <a:off x="1392" y="369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94" name="Line 475"/>
                <p:cNvSpPr>
                  <a:spLocks noChangeShapeType="1"/>
                </p:cNvSpPr>
                <p:nvPr/>
              </p:nvSpPr>
              <p:spPr bwMode="auto">
                <a:xfrm flipH="1">
                  <a:off x="1392" y="364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95" name="Line 476"/>
                <p:cNvSpPr>
                  <a:spLocks noChangeShapeType="1"/>
                </p:cNvSpPr>
                <p:nvPr/>
              </p:nvSpPr>
              <p:spPr bwMode="auto">
                <a:xfrm flipH="1">
                  <a:off x="1392" y="360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96" name="Line 477"/>
                <p:cNvSpPr>
                  <a:spLocks noChangeShapeType="1"/>
                </p:cNvSpPr>
                <p:nvPr/>
              </p:nvSpPr>
              <p:spPr bwMode="auto">
                <a:xfrm flipH="1">
                  <a:off x="1392" y="355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97" name="Line 478"/>
                <p:cNvSpPr>
                  <a:spLocks noChangeShapeType="1"/>
                </p:cNvSpPr>
                <p:nvPr/>
              </p:nvSpPr>
              <p:spPr bwMode="auto">
                <a:xfrm flipH="1">
                  <a:off x="1392" y="350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98" name="Line 479"/>
                <p:cNvSpPr>
                  <a:spLocks noChangeShapeType="1"/>
                </p:cNvSpPr>
                <p:nvPr/>
              </p:nvSpPr>
              <p:spPr bwMode="auto">
                <a:xfrm flipH="1">
                  <a:off x="1392" y="345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99" name="Line 480"/>
                <p:cNvSpPr>
                  <a:spLocks noChangeShapeType="1"/>
                </p:cNvSpPr>
                <p:nvPr/>
              </p:nvSpPr>
              <p:spPr bwMode="auto">
                <a:xfrm flipH="1">
                  <a:off x="1392" y="340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00" name="Line 481"/>
                <p:cNvSpPr>
                  <a:spLocks noChangeShapeType="1"/>
                </p:cNvSpPr>
                <p:nvPr/>
              </p:nvSpPr>
              <p:spPr bwMode="auto">
                <a:xfrm flipH="1">
                  <a:off x="1392" y="336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01" name="Line 482"/>
                <p:cNvSpPr>
                  <a:spLocks noChangeShapeType="1"/>
                </p:cNvSpPr>
                <p:nvPr/>
              </p:nvSpPr>
              <p:spPr bwMode="auto">
                <a:xfrm flipH="1">
                  <a:off x="1392" y="331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02" name="Line 483"/>
                <p:cNvSpPr>
                  <a:spLocks noChangeShapeType="1"/>
                </p:cNvSpPr>
                <p:nvPr/>
              </p:nvSpPr>
              <p:spPr bwMode="auto">
                <a:xfrm flipH="1">
                  <a:off x="1392" y="326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7" name="Group 484"/>
              <p:cNvGrpSpPr>
                <a:grpSpLocks/>
              </p:cNvGrpSpPr>
              <p:nvPr/>
            </p:nvGrpSpPr>
            <p:grpSpPr bwMode="auto">
              <a:xfrm>
                <a:off x="2924981" y="3361269"/>
                <a:ext cx="1190750" cy="1362586"/>
                <a:chOff x="1392" y="3216"/>
                <a:chExt cx="816" cy="816"/>
              </a:xfrm>
            </p:grpSpPr>
            <p:sp>
              <p:nvSpPr>
                <p:cNvPr id="18137" name="Rectangle 485"/>
                <p:cNvSpPr>
                  <a:spLocks noChangeArrowheads="1"/>
                </p:cNvSpPr>
                <p:nvPr/>
              </p:nvSpPr>
              <p:spPr bwMode="auto">
                <a:xfrm>
                  <a:off x="1392" y="3216"/>
                  <a:ext cx="816" cy="816"/>
                </a:xfrm>
                <a:prstGeom prst="rect">
                  <a:avLst/>
                </a:prstGeom>
                <a:solidFill>
                  <a:srgbClr val="6600CC"/>
                </a:solidFill>
                <a:ln w="1587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8138" name="Line 486"/>
                <p:cNvSpPr>
                  <a:spLocks noChangeShapeType="1"/>
                </p:cNvSpPr>
                <p:nvPr/>
              </p:nvSpPr>
              <p:spPr bwMode="auto">
                <a:xfrm>
                  <a:off x="163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39" name="Line 487"/>
                <p:cNvSpPr>
                  <a:spLocks noChangeShapeType="1"/>
                </p:cNvSpPr>
                <p:nvPr/>
              </p:nvSpPr>
              <p:spPr bwMode="auto">
                <a:xfrm>
                  <a:off x="168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40" name="Line 488"/>
                <p:cNvSpPr>
                  <a:spLocks noChangeShapeType="1"/>
                </p:cNvSpPr>
                <p:nvPr/>
              </p:nvSpPr>
              <p:spPr bwMode="auto">
                <a:xfrm>
                  <a:off x="172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41" name="Line 489"/>
                <p:cNvSpPr>
                  <a:spLocks noChangeShapeType="1"/>
                </p:cNvSpPr>
                <p:nvPr/>
              </p:nvSpPr>
              <p:spPr bwMode="auto">
                <a:xfrm>
                  <a:off x="177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42" name="Line 490"/>
                <p:cNvSpPr>
                  <a:spLocks noChangeShapeType="1"/>
                </p:cNvSpPr>
                <p:nvPr/>
              </p:nvSpPr>
              <p:spPr bwMode="auto">
                <a:xfrm>
                  <a:off x="182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43" name="Line 491"/>
                <p:cNvSpPr>
                  <a:spLocks noChangeShapeType="1"/>
                </p:cNvSpPr>
                <p:nvPr/>
              </p:nvSpPr>
              <p:spPr bwMode="auto">
                <a:xfrm>
                  <a:off x="187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44" name="Line 492"/>
                <p:cNvSpPr>
                  <a:spLocks noChangeShapeType="1"/>
                </p:cNvSpPr>
                <p:nvPr/>
              </p:nvSpPr>
              <p:spPr bwMode="auto">
                <a:xfrm>
                  <a:off x="192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45" name="Line 493"/>
                <p:cNvSpPr>
                  <a:spLocks noChangeShapeType="1"/>
                </p:cNvSpPr>
                <p:nvPr/>
              </p:nvSpPr>
              <p:spPr bwMode="auto">
                <a:xfrm>
                  <a:off x="196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46" name="Line 494"/>
                <p:cNvSpPr>
                  <a:spLocks noChangeShapeType="1"/>
                </p:cNvSpPr>
                <p:nvPr/>
              </p:nvSpPr>
              <p:spPr bwMode="auto">
                <a:xfrm>
                  <a:off x="201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47" name="Line 495"/>
                <p:cNvSpPr>
                  <a:spLocks noChangeShapeType="1"/>
                </p:cNvSpPr>
                <p:nvPr/>
              </p:nvSpPr>
              <p:spPr bwMode="auto">
                <a:xfrm>
                  <a:off x="206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48" name="Line 496"/>
                <p:cNvSpPr>
                  <a:spLocks noChangeShapeType="1"/>
                </p:cNvSpPr>
                <p:nvPr/>
              </p:nvSpPr>
              <p:spPr bwMode="auto">
                <a:xfrm>
                  <a:off x="211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49" name="Line 497"/>
                <p:cNvSpPr>
                  <a:spLocks noChangeShapeType="1"/>
                </p:cNvSpPr>
                <p:nvPr/>
              </p:nvSpPr>
              <p:spPr bwMode="auto">
                <a:xfrm>
                  <a:off x="158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50" name="Line 498"/>
                <p:cNvSpPr>
                  <a:spLocks noChangeShapeType="1"/>
                </p:cNvSpPr>
                <p:nvPr/>
              </p:nvSpPr>
              <p:spPr bwMode="auto">
                <a:xfrm>
                  <a:off x="153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51" name="Line 499"/>
                <p:cNvSpPr>
                  <a:spLocks noChangeShapeType="1"/>
                </p:cNvSpPr>
                <p:nvPr/>
              </p:nvSpPr>
              <p:spPr bwMode="auto">
                <a:xfrm>
                  <a:off x="216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52" name="Line 500"/>
                <p:cNvSpPr>
                  <a:spLocks noChangeShapeType="1"/>
                </p:cNvSpPr>
                <p:nvPr/>
              </p:nvSpPr>
              <p:spPr bwMode="auto">
                <a:xfrm>
                  <a:off x="148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53" name="Line 501"/>
                <p:cNvSpPr>
                  <a:spLocks noChangeShapeType="1"/>
                </p:cNvSpPr>
                <p:nvPr/>
              </p:nvSpPr>
              <p:spPr bwMode="auto">
                <a:xfrm>
                  <a:off x="144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54" name="Line 502"/>
                <p:cNvSpPr>
                  <a:spLocks noChangeShapeType="1"/>
                </p:cNvSpPr>
                <p:nvPr/>
              </p:nvSpPr>
              <p:spPr bwMode="auto">
                <a:xfrm flipH="1">
                  <a:off x="1392" y="398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55" name="Line 503"/>
                <p:cNvSpPr>
                  <a:spLocks noChangeShapeType="1"/>
                </p:cNvSpPr>
                <p:nvPr/>
              </p:nvSpPr>
              <p:spPr bwMode="auto">
                <a:xfrm flipH="1">
                  <a:off x="1392" y="393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56" name="Line 504"/>
                <p:cNvSpPr>
                  <a:spLocks noChangeShapeType="1"/>
                </p:cNvSpPr>
                <p:nvPr/>
              </p:nvSpPr>
              <p:spPr bwMode="auto">
                <a:xfrm flipH="1">
                  <a:off x="1392" y="388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57" name="Line 505"/>
                <p:cNvSpPr>
                  <a:spLocks noChangeShapeType="1"/>
                </p:cNvSpPr>
                <p:nvPr/>
              </p:nvSpPr>
              <p:spPr bwMode="auto">
                <a:xfrm flipH="1">
                  <a:off x="1392" y="384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58" name="Line 506"/>
                <p:cNvSpPr>
                  <a:spLocks noChangeShapeType="1"/>
                </p:cNvSpPr>
                <p:nvPr/>
              </p:nvSpPr>
              <p:spPr bwMode="auto">
                <a:xfrm flipH="1">
                  <a:off x="1392" y="379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59" name="Line 507"/>
                <p:cNvSpPr>
                  <a:spLocks noChangeShapeType="1"/>
                </p:cNvSpPr>
                <p:nvPr/>
              </p:nvSpPr>
              <p:spPr bwMode="auto">
                <a:xfrm flipH="1">
                  <a:off x="1392" y="374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60" name="Line 508"/>
                <p:cNvSpPr>
                  <a:spLocks noChangeShapeType="1"/>
                </p:cNvSpPr>
                <p:nvPr/>
              </p:nvSpPr>
              <p:spPr bwMode="auto">
                <a:xfrm flipH="1">
                  <a:off x="1392" y="369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61" name="Line 509"/>
                <p:cNvSpPr>
                  <a:spLocks noChangeShapeType="1"/>
                </p:cNvSpPr>
                <p:nvPr/>
              </p:nvSpPr>
              <p:spPr bwMode="auto">
                <a:xfrm flipH="1">
                  <a:off x="1392" y="364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62" name="Line 510"/>
                <p:cNvSpPr>
                  <a:spLocks noChangeShapeType="1"/>
                </p:cNvSpPr>
                <p:nvPr/>
              </p:nvSpPr>
              <p:spPr bwMode="auto">
                <a:xfrm flipH="1">
                  <a:off x="1392" y="360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63" name="Line 511"/>
                <p:cNvSpPr>
                  <a:spLocks noChangeShapeType="1"/>
                </p:cNvSpPr>
                <p:nvPr/>
              </p:nvSpPr>
              <p:spPr bwMode="auto">
                <a:xfrm flipH="1">
                  <a:off x="1392" y="355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64" name="Line 512"/>
                <p:cNvSpPr>
                  <a:spLocks noChangeShapeType="1"/>
                </p:cNvSpPr>
                <p:nvPr/>
              </p:nvSpPr>
              <p:spPr bwMode="auto">
                <a:xfrm flipH="1">
                  <a:off x="1392" y="350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65" name="Line 513"/>
                <p:cNvSpPr>
                  <a:spLocks noChangeShapeType="1"/>
                </p:cNvSpPr>
                <p:nvPr/>
              </p:nvSpPr>
              <p:spPr bwMode="auto">
                <a:xfrm flipH="1">
                  <a:off x="1392" y="345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66" name="Line 514"/>
                <p:cNvSpPr>
                  <a:spLocks noChangeShapeType="1"/>
                </p:cNvSpPr>
                <p:nvPr/>
              </p:nvSpPr>
              <p:spPr bwMode="auto">
                <a:xfrm flipH="1">
                  <a:off x="1392" y="340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67" name="Line 515"/>
                <p:cNvSpPr>
                  <a:spLocks noChangeShapeType="1"/>
                </p:cNvSpPr>
                <p:nvPr/>
              </p:nvSpPr>
              <p:spPr bwMode="auto">
                <a:xfrm flipH="1">
                  <a:off x="1392" y="336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68" name="Line 516"/>
                <p:cNvSpPr>
                  <a:spLocks noChangeShapeType="1"/>
                </p:cNvSpPr>
                <p:nvPr/>
              </p:nvSpPr>
              <p:spPr bwMode="auto">
                <a:xfrm flipH="1">
                  <a:off x="1392" y="331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69" name="Line 517"/>
                <p:cNvSpPr>
                  <a:spLocks noChangeShapeType="1"/>
                </p:cNvSpPr>
                <p:nvPr/>
              </p:nvSpPr>
              <p:spPr bwMode="auto">
                <a:xfrm flipH="1">
                  <a:off x="1392" y="326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8" name="Group 518"/>
              <p:cNvGrpSpPr>
                <a:grpSpLocks/>
              </p:cNvGrpSpPr>
              <p:nvPr/>
            </p:nvGrpSpPr>
            <p:grpSpPr bwMode="auto">
              <a:xfrm>
                <a:off x="3065069" y="3441421"/>
                <a:ext cx="1190750" cy="1362586"/>
                <a:chOff x="1392" y="3216"/>
                <a:chExt cx="816" cy="816"/>
              </a:xfrm>
            </p:grpSpPr>
            <p:sp>
              <p:nvSpPr>
                <p:cNvPr id="18104" name="Rectangle 519"/>
                <p:cNvSpPr>
                  <a:spLocks noChangeArrowheads="1"/>
                </p:cNvSpPr>
                <p:nvPr/>
              </p:nvSpPr>
              <p:spPr bwMode="auto">
                <a:xfrm>
                  <a:off x="1392" y="3216"/>
                  <a:ext cx="816" cy="816"/>
                </a:xfrm>
                <a:prstGeom prst="rect">
                  <a:avLst/>
                </a:prstGeom>
                <a:solidFill>
                  <a:srgbClr val="9900FF"/>
                </a:solidFill>
                <a:ln w="1587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8105" name="Line 520"/>
                <p:cNvSpPr>
                  <a:spLocks noChangeShapeType="1"/>
                </p:cNvSpPr>
                <p:nvPr/>
              </p:nvSpPr>
              <p:spPr bwMode="auto">
                <a:xfrm>
                  <a:off x="163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06" name="Line 521"/>
                <p:cNvSpPr>
                  <a:spLocks noChangeShapeType="1"/>
                </p:cNvSpPr>
                <p:nvPr/>
              </p:nvSpPr>
              <p:spPr bwMode="auto">
                <a:xfrm>
                  <a:off x="168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07" name="Line 522"/>
                <p:cNvSpPr>
                  <a:spLocks noChangeShapeType="1"/>
                </p:cNvSpPr>
                <p:nvPr/>
              </p:nvSpPr>
              <p:spPr bwMode="auto">
                <a:xfrm>
                  <a:off x="172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08" name="Line 523"/>
                <p:cNvSpPr>
                  <a:spLocks noChangeShapeType="1"/>
                </p:cNvSpPr>
                <p:nvPr/>
              </p:nvSpPr>
              <p:spPr bwMode="auto">
                <a:xfrm>
                  <a:off x="177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09" name="Line 524"/>
                <p:cNvSpPr>
                  <a:spLocks noChangeShapeType="1"/>
                </p:cNvSpPr>
                <p:nvPr/>
              </p:nvSpPr>
              <p:spPr bwMode="auto">
                <a:xfrm>
                  <a:off x="182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10" name="Line 525"/>
                <p:cNvSpPr>
                  <a:spLocks noChangeShapeType="1"/>
                </p:cNvSpPr>
                <p:nvPr/>
              </p:nvSpPr>
              <p:spPr bwMode="auto">
                <a:xfrm>
                  <a:off x="187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11" name="Line 526"/>
                <p:cNvSpPr>
                  <a:spLocks noChangeShapeType="1"/>
                </p:cNvSpPr>
                <p:nvPr/>
              </p:nvSpPr>
              <p:spPr bwMode="auto">
                <a:xfrm>
                  <a:off x="192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12" name="Line 527"/>
                <p:cNvSpPr>
                  <a:spLocks noChangeShapeType="1"/>
                </p:cNvSpPr>
                <p:nvPr/>
              </p:nvSpPr>
              <p:spPr bwMode="auto">
                <a:xfrm>
                  <a:off x="196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13" name="Line 528"/>
                <p:cNvSpPr>
                  <a:spLocks noChangeShapeType="1"/>
                </p:cNvSpPr>
                <p:nvPr/>
              </p:nvSpPr>
              <p:spPr bwMode="auto">
                <a:xfrm>
                  <a:off x="201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14" name="Line 529"/>
                <p:cNvSpPr>
                  <a:spLocks noChangeShapeType="1"/>
                </p:cNvSpPr>
                <p:nvPr/>
              </p:nvSpPr>
              <p:spPr bwMode="auto">
                <a:xfrm>
                  <a:off x="206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15" name="Line 530"/>
                <p:cNvSpPr>
                  <a:spLocks noChangeShapeType="1"/>
                </p:cNvSpPr>
                <p:nvPr/>
              </p:nvSpPr>
              <p:spPr bwMode="auto">
                <a:xfrm>
                  <a:off x="211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16" name="Line 531"/>
                <p:cNvSpPr>
                  <a:spLocks noChangeShapeType="1"/>
                </p:cNvSpPr>
                <p:nvPr/>
              </p:nvSpPr>
              <p:spPr bwMode="auto">
                <a:xfrm>
                  <a:off x="158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17" name="Line 532"/>
                <p:cNvSpPr>
                  <a:spLocks noChangeShapeType="1"/>
                </p:cNvSpPr>
                <p:nvPr/>
              </p:nvSpPr>
              <p:spPr bwMode="auto">
                <a:xfrm>
                  <a:off x="153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18" name="Line 533"/>
                <p:cNvSpPr>
                  <a:spLocks noChangeShapeType="1"/>
                </p:cNvSpPr>
                <p:nvPr/>
              </p:nvSpPr>
              <p:spPr bwMode="auto">
                <a:xfrm>
                  <a:off x="216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19" name="Line 534"/>
                <p:cNvSpPr>
                  <a:spLocks noChangeShapeType="1"/>
                </p:cNvSpPr>
                <p:nvPr/>
              </p:nvSpPr>
              <p:spPr bwMode="auto">
                <a:xfrm>
                  <a:off x="148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20" name="Line 535"/>
                <p:cNvSpPr>
                  <a:spLocks noChangeShapeType="1"/>
                </p:cNvSpPr>
                <p:nvPr/>
              </p:nvSpPr>
              <p:spPr bwMode="auto">
                <a:xfrm>
                  <a:off x="144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21" name="Line 536"/>
                <p:cNvSpPr>
                  <a:spLocks noChangeShapeType="1"/>
                </p:cNvSpPr>
                <p:nvPr/>
              </p:nvSpPr>
              <p:spPr bwMode="auto">
                <a:xfrm flipH="1">
                  <a:off x="1392" y="398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22" name="Line 537"/>
                <p:cNvSpPr>
                  <a:spLocks noChangeShapeType="1"/>
                </p:cNvSpPr>
                <p:nvPr/>
              </p:nvSpPr>
              <p:spPr bwMode="auto">
                <a:xfrm flipH="1">
                  <a:off x="1392" y="393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23" name="Line 538"/>
                <p:cNvSpPr>
                  <a:spLocks noChangeShapeType="1"/>
                </p:cNvSpPr>
                <p:nvPr/>
              </p:nvSpPr>
              <p:spPr bwMode="auto">
                <a:xfrm flipH="1">
                  <a:off x="1392" y="388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24" name="Line 539"/>
                <p:cNvSpPr>
                  <a:spLocks noChangeShapeType="1"/>
                </p:cNvSpPr>
                <p:nvPr/>
              </p:nvSpPr>
              <p:spPr bwMode="auto">
                <a:xfrm flipH="1">
                  <a:off x="1392" y="384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25" name="Line 540"/>
                <p:cNvSpPr>
                  <a:spLocks noChangeShapeType="1"/>
                </p:cNvSpPr>
                <p:nvPr/>
              </p:nvSpPr>
              <p:spPr bwMode="auto">
                <a:xfrm flipH="1">
                  <a:off x="1392" y="379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26" name="Line 541"/>
                <p:cNvSpPr>
                  <a:spLocks noChangeShapeType="1"/>
                </p:cNvSpPr>
                <p:nvPr/>
              </p:nvSpPr>
              <p:spPr bwMode="auto">
                <a:xfrm flipH="1">
                  <a:off x="1392" y="374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27" name="Line 542"/>
                <p:cNvSpPr>
                  <a:spLocks noChangeShapeType="1"/>
                </p:cNvSpPr>
                <p:nvPr/>
              </p:nvSpPr>
              <p:spPr bwMode="auto">
                <a:xfrm flipH="1">
                  <a:off x="1392" y="369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28" name="Line 543"/>
                <p:cNvSpPr>
                  <a:spLocks noChangeShapeType="1"/>
                </p:cNvSpPr>
                <p:nvPr/>
              </p:nvSpPr>
              <p:spPr bwMode="auto">
                <a:xfrm flipH="1">
                  <a:off x="1392" y="364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29" name="Line 544"/>
                <p:cNvSpPr>
                  <a:spLocks noChangeShapeType="1"/>
                </p:cNvSpPr>
                <p:nvPr/>
              </p:nvSpPr>
              <p:spPr bwMode="auto">
                <a:xfrm flipH="1">
                  <a:off x="1392" y="360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30" name="Line 545"/>
                <p:cNvSpPr>
                  <a:spLocks noChangeShapeType="1"/>
                </p:cNvSpPr>
                <p:nvPr/>
              </p:nvSpPr>
              <p:spPr bwMode="auto">
                <a:xfrm flipH="1">
                  <a:off x="1392" y="355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31" name="Line 546"/>
                <p:cNvSpPr>
                  <a:spLocks noChangeShapeType="1"/>
                </p:cNvSpPr>
                <p:nvPr/>
              </p:nvSpPr>
              <p:spPr bwMode="auto">
                <a:xfrm flipH="1">
                  <a:off x="1392" y="350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32" name="Line 547"/>
                <p:cNvSpPr>
                  <a:spLocks noChangeShapeType="1"/>
                </p:cNvSpPr>
                <p:nvPr/>
              </p:nvSpPr>
              <p:spPr bwMode="auto">
                <a:xfrm flipH="1">
                  <a:off x="1392" y="345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33" name="Line 548"/>
                <p:cNvSpPr>
                  <a:spLocks noChangeShapeType="1"/>
                </p:cNvSpPr>
                <p:nvPr/>
              </p:nvSpPr>
              <p:spPr bwMode="auto">
                <a:xfrm flipH="1">
                  <a:off x="1392" y="340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34" name="Line 549"/>
                <p:cNvSpPr>
                  <a:spLocks noChangeShapeType="1"/>
                </p:cNvSpPr>
                <p:nvPr/>
              </p:nvSpPr>
              <p:spPr bwMode="auto">
                <a:xfrm flipH="1">
                  <a:off x="1392" y="336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35" name="Line 550"/>
                <p:cNvSpPr>
                  <a:spLocks noChangeShapeType="1"/>
                </p:cNvSpPr>
                <p:nvPr/>
              </p:nvSpPr>
              <p:spPr bwMode="auto">
                <a:xfrm flipH="1">
                  <a:off x="1392" y="331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36" name="Line 551"/>
                <p:cNvSpPr>
                  <a:spLocks noChangeShapeType="1"/>
                </p:cNvSpPr>
                <p:nvPr/>
              </p:nvSpPr>
              <p:spPr bwMode="auto">
                <a:xfrm flipH="1">
                  <a:off x="1392" y="326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9" name="Group 552"/>
              <p:cNvGrpSpPr>
                <a:grpSpLocks/>
              </p:cNvGrpSpPr>
              <p:nvPr/>
            </p:nvGrpSpPr>
            <p:grpSpPr bwMode="auto">
              <a:xfrm>
                <a:off x="3205157" y="3521573"/>
                <a:ext cx="1190750" cy="1362586"/>
                <a:chOff x="1392" y="3216"/>
                <a:chExt cx="816" cy="816"/>
              </a:xfrm>
            </p:grpSpPr>
            <p:sp>
              <p:nvSpPr>
                <p:cNvPr id="18071" name="Rectangle 553"/>
                <p:cNvSpPr>
                  <a:spLocks noChangeArrowheads="1"/>
                </p:cNvSpPr>
                <p:nvPr/>
              </p:nvSpPr>
              <p:spPr bwMode="auto">
                <a:xfrm>
                  <a:off x="1392" y="3216"/>
                  <a:ext cx="816" cy="816"/>
                </a:xfrm>
                <a:prstGeom prst="rect">
                  <a:avLst/>
                </a:prstGeom>
                <a:solidFill>
                  <a:srgbClr val="FF00FF"/>
                </a:solidFill>
                <a:ln w="1587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8072" name="Line 554"/>
                <p:cNvSpPr>
                  <a:spLocks noChangeShapeType="1"/>
                </p:cNvSpPr>
                <p:nvPr/>
              </p:nvSpPr>
              <p:spPr bwMode="auto">
                <a:xfrm>
                  <a:off x="163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73" name="Line 555"/>
                <p:cNvSpPr>
                  <a:spLocks noChangeShapeType="1"/>
                </p:cNvSpPr>
                <p:nvPr/>
              </p:nvSpPr>
              <p:spPr bwMode="auto">
                <a:xfrm>
                  <a:off x="168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74" name="Line 556"/>
                <p:cNvSpPr>
                  <a:spLocks noChangeShapeType="1"/>
                </p:cNvSpPr>
                <p:nvPr/>
              </p:nvSpPr>
              <p:spPr bwMode="auto">
                <a:xfrm>
                  <a:off x="172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75" name="Line 557"/>
                <p:cNvSpPr>
                  <a:spLocks noChangeShapeType="1"/>
                </p:cNvSpPr>
                <p:nvPr/>
              </p:nvSpPr>
              <p:spPr bwMode="auto">
                <a:xfrm>
                  <a:off x="177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76" name="Line 558"/>
                <p:cNvSpPr>
                  <a:spLocks noChangeShapeType="1"/>
                </p:cNvSpPr>
                <p:nvPr/>
              </p:nvSpPr>
              <p:spPr bwMode="auto">
                <a:xfrm>
                  <a:off x="182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77" name="Line 559"/>
                <p:cNvSpPr>
                  <a:spLocks noChangeShapeType="1"/>
                </p:cNvSpPr>
                <p:nvPr/>
              </p:nvSpPr>
              <p:spPr bwMode="auto">
                <a:xfrm>
                  <a:off x="187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78" name="Line 560"/>
                <p:cNvSpPr>
                  <a:spLocks noChangeShapeType="1"/>
                </p:cNvSpPr>
                <p:nvPr/>
              </p:nvSpPr>
              <p:spPr bwMode="auto">
                <a:xfrm>
                  <a:off x="192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79" name="Line 561"/>
                <p:cNvSpPr>
                  <a:spLocks noChangeShapeType="1"/>
                </p:cNvSpPr>
                <p:nvPr/>
              </p:nvSpPr>
              <p:spPr bwMode="auto">
                <a:xfrm>
                  <a:off x="196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80" name="Line 562"/>
                <p:cNvSpPr>
                  <a:spLocks noChangeShapeType="1"/>
                </p:cNvSpPr>
                <p:nvPr/>
              </p:nvSpPr>
              <p:spPr bwMode="auto">
                <a:xfrm>
                  <a:off x="201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81" name="Line 563"/>
                <p:cNvSpPr>
                  <a:spLocks noChangeShapeType="1"/>
                </p:cNvSpPr>
                <p:nvPr/>
              </p:nvSpPr>
              <p:spPr bwMode="auto">
                <a:xfrm>
                  <a:off x="206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82" name="Line 564"/>
                <p:cNvSpPr>
                  <a:spLocks noChangeShapeType="1"/>
                </p:cNvSpPr>
                <p:nvPr/>
              </p:nvSpPr>
              <p:spPr bwMode="auto">
                <a:xfrm>
                  <a:off x="211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83" name="Line 565"/>
                <p:cNvSpPr>
                  <a:spLocks noChangeShapeType="1"/>
                </p:cNvSpPr>
                <p:nvPr/>
              </p:nvSpPr>
              <p:spPr bwMode="auto">
                <a:xfrm>
                  <a:off x="158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84" name="Line 566"/>
                <p:cNvSpPr>
                  <a:spLocks noChangeShapeType="1"/>
                </p:cNvSpPr>
                <p:nvPr/>
              </p:nvSpPr>
              <p:spPr bwMode="auto">
                <a:xfrm>
                  <a:off x="153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85" name="Line 567"/>
                <p:cNvSpPr>
                  <a:spLocks noChangeShapeType="1"/>
                </p:cNvSpPr>
                <p:nvPr/>
              </p:nvSpPr>
              <p:spPr bwMode="auto">
                <a:xfrm>
                  <a:off x="216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86" name="Line 568"/>
                <p:cNvSpPr>
                  <a:spLocks noChangeShapeType="1"/>
                </p:cNvSpPr>
                <p:nvPr/>
              </p:nvSpPr>
              <p:spPr bwMode="auto">
                <a:xfrm>
                  <a:off x="148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87" name="Line 569"/>
                <p:cNvSpPr>
                  <a:spLocks noChangeShapeType="1"/>
                </p:cNvSpPr>
                <p:nvPr/>
              </p:nvSpPr>
              <p:spPr bwMode="auto">
                <a:xfrm>
                  <a:off x="144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88" name="Line 570"/>
                <p:cNvSpPr>
                  <a:spLocks noChangeShapeType="1"/>
                </p:cNvSpPr>
                <p:nvPr/>
              </p:nvSpPr>
              <p:spPr bwMode="auto">
                <a:xfrm flipH="1">
                  <a:off x="1392" y="398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89" name="Line 571"/>
                <p:cNvSpPr>
                  <a:spLocks noChangeShapeType="1"/>
                </p:cNvSpPr>
                <p:nvPr/>
              </p:nvSpPr>
              <p:spPr bwMode="auto">
                <a:xfrm flipH="1">
                  <a:off x="1392" y="393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90" name="Line 572"/>
                <p:cNvSpPr>
                  <a:spLocks noChangeShapeType="1"/>
                </p:cNvSpPr>
                <p:nvPr/>
              </p:nvSpPr>
              <p:spPr bwMode="auto">
                <a:xfrm flipH="1">
                  <a:off x="1392" y="388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91" name="Line 573"/>
                <p:cNvSpPr>
                  <a:spLocks noChangeShapeType="1"/>
                </p:cNvSpPr>
                <p:nvPr/>
              </p:nvSpPr>
              <p:spPr bwMode="auto">
                <a:xfrm flipH="1">
                  <a:off x="1392" y="384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92" name="Line 574"/>
                <p:cNvSpPr>
                  <a:spLocks noChangeShapeType="1"/>
                </p:cNvSpPr>
                <p:nvPr/>
              </p:nvSpPr>
              <p:spPr bwMode="auto">
                <a:xfrm flipH="1">
                  <a:off x="1392" y="379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93" name="Line 575"/>
                <p:cNvSpPr>
                  <a:spLocks noChangeShapeType="1"/>
                </p:cNvSpPr>
                <p:nvPr/>
              </p:nvSpPr>
              <p:spPr bwMode="auto">
                <a:xfrm flipH="1">
                  <a:off x="1392" y="374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94" name="Line 576"/>
                <p:cNvSpPr>
                  <a:spLocks noChangeShapeType="1"/>
                </p:cNvSpPr>
                <p:nvPr/>
              </p:nvSpPr>
              <p:spPr bwMode="auto">
                <a:xfrm flipH="1">
                  <a:off x="1392" y="369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95" name="Line 577"/>
                <p:cNvSpPr>
                  <a:spLocks noChangeShapeType="1"/>
                </p:cNvSpPr>
                <p:nvPr/>
              </p:nvSpPr>
              <p:spPr bwMode="auto">
                <a:xfrm flipH="1">
                  <a:off x="1392" y="364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96" name="Line 578"/>
                <p:cNvSpPr>
                  <a:spLocks noChangeShapeType="1"/>
                </p:cNvSpPr>
                <p:nvPr/>
              </p:nvSpPr>
              <p:spPr bwMode="auto">
                <a:xfrm flipH="1">
                  <a:off x="1392" y="360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97" name="Line 579"/>
                <p:cNvSpPr>
                  <a:spLocks noChangeShapeType="1"/>
                </p:cNvSpPr>
                <p:nvPr/>
              </p:nvSpPr>
              <p:spPr bwMode="auto">
                <a:xfrm flipH="1">
                  <a:off x="1392" y="355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98" name="Line 580"/>
                <p:cNvSpPr>
                  <a:spLocks noChangeShapeType="1"/>
                </p:cNvSpPr>
                <p:nvPr/>
              </p:nvSpPr>
              <p:spPr bwMode="auto">
                <a:xfrm flipH="1">
                  <a:off x="1392" y="350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99" name="Line 581"/>
                <p:cNvSpPr>
                  <a:spLocks noChangeShapeType="1"/>
                </p:cNvSpPr>
                <p:nvPr/>
              </p:nvSpPr>
              <p:spPr bwMode="auto">
                <a:xfrm flipH="1">
                  <a:off x="1392" y="345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00" name="Line 582"/>
                <p:cNvSpPr>
                  <a:spLocks noChangeShapeType="1"/>
                </p:cNvSpPr>
                <p:nvPr/>
              </p:nvSpPr>
              <p:spPr bwMode="auto">
                <a:xfrm flipH="1">
                  <a:off x="1392" y="340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01" name="Line 583"/>
                <p:cNvSpPr>
                  <a:spLocks noChangeShapeType="1"/>
                </p:cNvSpPr>
                <p:nvPr/>
              </p:nvSpPr>
              <p:spPr bwMode="auto">
                <a:xfrm flipH="1">
                  <a:off x="1392" y="336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02" name="Line 584"/>
                <p:cNvSpPr>
                  <a:spLocks noChangeShapeType="1"/>
                </p:cNvSpPr>
                <p:nvPr/>
              </p:nvSpPr>
              <p:spPr bwMode="auto">
                <a:xfrm flipH="1">
                  <a:off x="1392" y="331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03" name="Line 585"/>
                <p:cNvSpPr>
                  <a:spLocks noChangeShapeType="1"/>
                </p:cNvSpPr>
                <p:nvPr/>
              </p:nvSpPr>
              <p:spPr bwMode="auto">
                <a:xfrm flipH="1">
                  <a:off x="1392" y="326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  <p:grpSp>
            <p:nvGrpSpPr>
              <p:cNvPr id="20" name="Group 586"/>
              <p:cNvGrpSpPr>
                <a:grpSpLocks/>
              </p:cNvGrpSpPr>
              <p:nvPr/>
            </p:nvGrpSpPr>
            <p:grpSpPr bwMode="auto">
              <a:xfrm>
                <a:off x="3345246" y="3601725"/>
                <a:ext cx="1190750" cy="1362586"/>
                <a:chOff x="1392" y="3216"/>
                <a:chExt cx="816" cy="816"/>
              </a:xfrm>
            </p:grpSpPr>
            <p:sp>
              <p:nvSpPr>
                <p:cNvPr id="18038" name="Rectangle 587"/>
                <p:cNvSpPr>
                  <a:spLocks noChangeArrowheads="1"/>
                </p:cNvSpPr>
                <p:nvPr/>
              </p:nvSpPr>
              <p:spPr bwMode="auto">
                <a:xfrm>
                  <a:off x="1392" y="3216"/>
                  <a:ext cx="816" cy="816"/>
                </a:xfrm>
                <a:prstGeom prst="rect">
                  <a:avLst/>
                </a:prstGeom>
                <a:solidFill>
                  <a:srgbClr val="CC0066"/>
                </a:solidFill>
                <a:ln w="1587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8039" name="Line 588"/>
                <p:cNvSpPr>
                  <a:spLocks noChangeShapeType="1"/>
                </p:cNvSpPr>
                <p:nvPr/>
              </p:nvSpPr>
              <p:spPr bwMode="auto">
                <a:xfrm>
                  <a:off x="163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40" name="Line 589"/>
                <p:cNvSpPr>
                  <a:spLocks noChangeShapeType="1"/>
                </p:cNvSpPr>
                <p:nvPr/>
              </p:nvSpPr>
              <p:spPr bwMode="auto">
                <a:xfrm>
                  <a:off x="168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41" name="Line 590"/>
                <p:cNvSpPr>
                  <a:spLocks noChangeShapeType="1"/>
                </p:cNvSpPr>
                <p:nvPr/>
              </p:nvSpPr>
              <p:spPr bwMode="auto">
                <a:xfrm>
                  <a:off x="172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42" name="Line 591"/>
                <p:cNvSpPr>
                  <a:spLocks noChangeShapeType="1"/>
                </p:cNvSpPr>
                <p:nvPr/>
              </p:nvSpPr>
              <p:spPr bwMode="auto">
                <a:xfrm>
                  <a:off x="177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43" name="Line 592"/>
                <p:cNvSpPr>
                  <a:spLocks noChangeShapeType="1"/>
                </p:cNvSpPr>
                <p:nvPr/>
              </p:nvSpPr>
              <p:spPr bwMode="auto">
                <a:xfrm>
                  <a:off x="182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44" name="Line 593"/>
                <p:cNvSpPr>
                  <a:spLocks noChangeShapeType="1"/>
                </p:cNvSpPr>
                <p:nvPr/>
              </p:nvSpPr>
              <p:spPr bwMode="auto">
                <a:xfrm>
                  <a:off x="187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45" name="Line 594"/>
                <p:cNvSpPr>
                  <a:spLocks noChangeShapeType="1"/>
                </p:cNvSpPr>
                <p:nvPr/>
              </p:nvSpPr>
              <p:spPr bwMode="auto">
                <a:xfrm>
                  <a:off x="192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46" name="Line 595"/>
                <p:cNvSpPr>
                  <a:spLocks noChangeShapeType="1"/>
                </p:cNvSpPr>
                <p:nvPr/>
              </p:nvSpPr>
              <p:spPr bwMode="auto">
                <a:xfrm>
                  <a:off x="196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47" name="Line 596"/>
                <p:cNvSpPr>
                  <a:spLocks noChangeShapeType="1"/>
                </p:cNvSpPr>
                <p:nvPr/>
              </p:nvSpPr>
              <p:spPr bwMode="auto">
                <a:xfrm>
                  <a:off x="201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48" name="Line 597"/>
                <p:cNvSpPr>
                  <a:spLocks noChangeShapeType="1"/>
                </p:cNvSpPr>
                <p:nvPr/>
              </p:nvSpPr>
              <p:spPr bwMode="auto">
                <a:xfrm>
                  <a:off x="206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49" name="Line 598"/>
                <p:cNvSpPr>
                  <a:spLocks noChangeShapeType="1"/>
                </p:cNvSpPr>
                <p:nvPr/>
              </p:nvSpPr>
              <p:spPr bwMode="auto">
                <a:xfrm>
                  <a:off x="211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50" name="Line 599"/>
                <p:cNvSpPr>
                  <a:spLocks noChangeShapeType="1"/>
                </p:cNvSpPr>
                <p:nvPr/>
              </p:nvSpPr>
              <p:spPr bwMode="auto">
                <a:xfrm>
                  <a:off x="158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51" name="Line 600"/>
                <p:cNvSpPr>
                  <a:spLocks noChangeShapeType="1"/>
                </p:cNvSpPr>
                <p:nvPr/>
              </p:nvSpPr>
              <p:spPr bwMode="auto">
                <a:xfrm>
                  <a:off x="153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52" name="Line 601"/>
                <p:cNvSpPr>
                  <a:spLocks noChangeShapeType="1"/>
                </p:cNvSpPr>
                <p:nvPr/>
              </p:nvSpPr>
              <p:spPr bwMode="auto">
                <a:xfrm>
                  <a:off x="216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53" name="Line 602"/>
                <p:cNvSpPr>
                  <a:spLocks noChangeShapeType="1"/>
                </p:cNvSpPr>
                <p:nvPr/>
              </p:nvSpPr>
              <p:spPr bwMode="auto">
                <a:xfrm>
                  <a:off x="148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54" name="Line 603"/>
                <p:cNvSpPr>
                  <a:spLocks noChangeShapeType="1"/>
                </p:cNvSpPr>
                <p:nvPr/>
              </p:nvSpPr>
              <p:spPr bwMode="auto">
                <a:xfrm>
                  <a:off x="144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55" name="Line 604"/>
                <p:cNvSpPr>
                  <a:spLocks noChangeShapeType="1"/>
                </p:cNvSpPr>
                <p:nvPr/>
              </p:nvSpPr>
              <p:spPr bwMode="auto">
                <a:xfrm flipH="1">
                  <a:off x="1392" y="398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56" name="Line 605"/>
                <p:cNvSpPr>
                  <a:spLocks noChangeShapeType="1"/>
                </p:cNvSpPr>
                <p:nvPr/>
              </p:nvSpPr>
              <p:spPr bwMode="auto">
                <a:xfrm flipH="1">
                  <a:off x="1392" y="393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57" name="Line 606"/>
                <p:cNvSpPr>
                  <a:spLocks noChangeShapeType="1"/>
                </p:cNvSpPr>
                <p:nvPr/>
              </p:nvSpPr>
              <p:spPr bwMode="auto">
                <a:xfrm flipH="1">
                  <a:off x="1392" y="388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58" name="Line 607"/>
                <p:cNvSpPr>
                  <a:spLocks noChangeShapeType="1"/>
                </p:cNvSpPr>
                <p:nvPr/>
              </p:nvSpPr>
              <p:spPr bwMode="auto">
                <a:xfrm flipH="1">
                  <a:off x="1392" y="384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59" name="Line 608"/>
                <p:cNvSpPr>
                  <a:spLocks noChangeShapeType="1"/>
                </p:cNvSpPr>
                <p:nvPr/>
              </p:nvSpPr>
              <p:spPr bwMode="auto">
                <a:xfrm flipH="1">
                  <a:off x="1392" y="379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60" name="Line 609"/>
                <p:cNvSpPr>
                  <a:spLocks noChangeShapeType="1"/>
                </p:cNvSpPr>
                <p:nvPr/>
              </p:nvSpPr>
              <p:spPr bwMode="auto">
                <a:xfrm flipH="1">
                  <a:off x="1392" y="374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61" name="Line 610"/>
                <p:cNvSpPr>
                  <a:spLocks noChangeShapeType="1"/>
                </p:cNvSpPr>
                <p:nvPr/>
              </p:nvSpPr>
              <p:spPr bwMode="auto">
                <a:xfrm flipH="1">
                  <a:off x="1392" y="369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62" name="Line 611"/>
                <p:cNvSpPr>
                  <a:spLocks noChangeShapeType="1"/>
                </p:cNvSpPr>
                <p:nvPr/>
              </p:nvSpPr>
              <p:spPr bwMode="auto">
                <a:xfrm flipH="1">
                  <a:off x="1392" y="364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63" name="Line 612"/>
                <p:cNvSpPr>
                  <a:spLocks noChangeShapeType="1"/>
                </p:cNvSpPr>
                <p:nvPr/>
              </p:nvSpPr>
              <p:spPr bwMode="auto">
                <a:xfrm flipH="1">
                  <a:off x="1392" y="360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64" name="Line 613"/>
                <p:cNvSpPr>
                  <a:spLocks noChangeShapeType="1"/>
                </p:cNvSpPr>
                <p:nvPr/>
              </p:nvSpPr>
              <p:spPr bwMode="auto">
                <a:xfrm flipH="1">
                  <a:off x="1392" y="355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65" name="Line 614"/>
                <p:cNvSpPr>
                  <a:spLocks noChangeShapeType="1"/>
                </p:cNvSpPr>
                <p:nvPr/>
              </p:nvSpPr>
              <p:spPr bwMode="auto">
                <a:xfrm flipH="1">
                  <a:off x="1392" y="350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66" name="Line 615"/>
                <p:cNvSpPr>
                  <a:spLocks noChangeShapeType="1"/>
                </p:cNvSpPr>
                <p:nvPr/>
              </p:nvSpPr>
              <p:spPr bwMode="auto">
                <a:xfrm flipH="1">
                  <a:off x="1392" y="345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67" name="Line 616"/>
                <p:cNvSpPr>
                  <a:spLocks noChangeShapeType="1"/>
                </p:cNvSpPr>
                <p:nvPr/>
              </p:nvSpPr>
              <p:spPr bwMode="auto">
                <a:xfrm flipH="1">
                  <a:off x="1392" y="340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68" name="Line 617"/>
                <p:cNvSpPr>
                  <a:spLocks noChangeShapeType="1"/>
                </p:cNvSpPr>
                <p:nvPr/>
              </p:nvSpPr>
              <p:spPr bwMode="auto">
                <a:xfrm flipH="1">
                  <a:off x="1392" y="336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69" name="Line 618"/>
                <p:cNvSpPr>
                  <a:spLocks noChangeShapeType="1"/>
                </p:cNvSpPr>
                <p:nvPr/>
              </p:nvSpPr>
              <p:spPr bwMode="auto">
                <a:xfrm flipH="1">
                  <a:off x="1392" y="331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70" name="Line 619"/>
                <p:cNvSpPr>
                  <a:spLocks noChangeShapeType="1"/>
                </p:cNvSpPr>
                <p:nvPr/>
              </p:nvSpPr>
              <p:spPr bwMode="auto">
                <a:xfrm flipH="1">
                  <a:off x="1392" y="326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  <p:sp>
            <p:nvSpPr>
              <p:cNvPr id="17432" name="Rectangle 623"/>
              <p:cNvSpPr>
                <a:spLocks noChangeArrowheads="1"/>
              </p:cNvSpPr>
              <p:nvPr/>
            </p:nvSpPr>
            <p:spPr bwMode="auto">
              <a:xfrm>
                <a:off x="5253948" y="1684754"/>
                <a:ext cx="560353" cy="641217"/>
              </a:xfrm>
              <a:prstGeom prst="rect">
                <a:avLst/>
              </a:prstGeom>
              <a:noFill/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7433" name="Line 625"/>
              <p:cNvSpPr>
                <a:spLocks noChangeShapeType="1"/>
              </p:cNvSpPr>
              <p:nvPr/>
            </p:nvSpPr>
            <p:spPr bwMode="auto">
              <a:xfrm>
                <a:off x="5674213" y="1684754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34" name="Line 635"/>
              <p:cNvSpPr>
                <a:spLocks noChangeShapeType="1"/>
              </p:cNvSpPr>
              <p:nvPr/>
            </p:nvSpPr>
            <p:spPr bwMode="auto">
              <a:xfrm>
                <a:off x="5534125" y="1684754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35" name="Line 638"/>
              <p:cNvSpPr>
                <a:spLocks noChangeShapeType="1"/>
              </p:cNvSpPr>
              <p:nvPr/>
            </p:nvSpPr>
            <p:spPr bwMode="auto">
              <a:xfrm>
                <a:off x="5394037" y="1684754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36" name="Line 650"/>
              <p:cNvSpPr>
                <a:spLocks noChangeShapeType="1"/>
              </p:cNvSpPr>
              <p:nvPr/>
            </p:nvSpPr>
            <p:spPr bwMode="auto">
              <a:xfrm flipH="1">
                <a:off x="5253948" y="2165667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37" name="Line 652"/>
              <p:cNvSpPr>
                <a:spLocks noChangeShapeType="1"/>
              </p:cNvSpPr>
              <p:nvPr/>
            </p:nvSpPr>
            <p:spPr bwMode="auto">
              <a:xfrm flipH="1">
                <a:off x="5253948" y="2005362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38" name="Line 654"/>
              <p:cNvSpPr>
                <a:spLocks noChangeShapeType="1"/>
              </p:cNvSpPr>
              <p:nvPr/>
            </p:nvSpPr>
            <p:spPr bwMode="auto">
              <a:xfrm flipH="1">
                <a:off x="5253948" y="1845058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39" name="Rectangle 842"/>
              <p:cNvSpPr>
                <a:spLocks noChangeArrowheads="1"/>
              </p:cNvSpPr>
              <p:nvPr/>
            </p:nvSpPr>
            <p:spPr bwMode="auto">
              <a:xfrm>
                <a:off x="5827435" y="1684754"/>
                <a:ext cx="560353" cy="641217"/>
              </a:xfrm>
              <a:prstGeom prst="rect">
                <a:avLst/>
              </a:prstGeom>
              <a:noFill/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7440" name="Line 843"/>
              <p:cNvSpPr>
                <a:spLocks noChangeShapeType="1"/>
              </p:cNvSpPr>
              <p:nvPr/>
            </p:nvSpPr>
            <p:spPr bwMode="auto">
              <a:xfrm>
                <a:off x="6247700" y="1684754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41" name="Line 844"/>
              <p:cNvSpPr>
                <a:spLocks noChangeShapeType="1"/>
              </p:cNvSpPr>
              <p:nvPr/>
            </p:nvSpPr>
            <p:spPr bwMode="auto">
              <a:xfrm>
                <a:off x="6107612" y="1684754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42" name="Line 845"/>
              <p:cNvSpPr>
                <a:spLocks noChangeShapeType="1"/>
              </p:cNvSpPr>
              <p:nvPr/>
            </p:nvSpPr>
            <p:spPr bwMode="auto">
              <a:xfrm>
                <a:off x="5967524" y="1684754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43" name="Line 846"/>
              <p:cNvSpPr>
                <a:spLocks noChangeShapeType="1"/>
              </p:cNvSpPr>
              <p:nvPr/>
            </p:nvSpPr>
            <p:spPr bwMode="auto">
              <a:xfrm flipH="1">
                <a:off x="5827435" y="2165667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44" name="Line 847"/>
              <p:cNvSpPr>
                <a:spLocks noChangeShapeType="1"/>
              </p:cNvSpPr>
              <p:nvPr/>
            </p:nvSpPr>
            <p:spPr bwMode="auto">
              <a:xfrm flipH="1">
                <a:off x="5827435" y="2005362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45" name="Line 848"/>
              <p:cNvSpPr>
                <a:spLocks noChangeShapeType="1"/>
              </p:cNvSpPr>
              <p:nvPr/>
            </p:nvSpPr>
            <p:spPr bwMode="auto">
              <a:xfrm flipH="1">
                <a:off x="5827435" y="1845058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46" name="Rectangle 865"/>
              <p:cNvSpPr>
                <a:spLocks noChangeArrowheads="1"/>
              </p:cNvSpPr>
              <p:nvPr/>
            </p:nvSpPr>
            <p:spPr bwMode="auto">
              <a:xfrm>
                <a:off x="6400921" y="1684754"/>
                <a:ext cx="560353" cy="641217"/>
              </a:xfrm>
              <a:prstGeom prst="rect">
                <a:avLst/>
              </a:prstGeom>
              <a:noFill/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7447" name="Line 866"/>
              <p:cNvSpPr>
                <a:spLocks noChangeShapeType="1"/>
              </p:cNvSpPr>
              <p:nvPr/>
            </p:nvSpPr>
            <p:spPr bwMode="auto">
              <a:xfrm>
                <a:off x="6821186" y="1684754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48" name="Line 867"/>
              <p:cNvSpPr>
                <a:spLocks noChangeShapeType="1"/>
              </p:cNvSpPr>
              <p:nvPr/>
            </p:nvSpPr>
            <p:spPr bwMode="auto">
              <a:xfrm>
                <a:off x="6681098" y="1684754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49" name="Line 868"/>
              <p:cNvSpPr>
                <a:spLocks noChangeShapeType="1"/>
              </p:cNvSpPr>
              <p:nvPr/>
            </p:nvSpPr>
            <p:spPr bwMode="auto">
              <a:xfrm>
                <a:off x="6541010" y="1684754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50" name="Line 869"/>
              <p:cNvSpPr>
                <a:spLocks noChangeShapeType="1"/>
              </p:cNvSpPr>
              <p:nvPr/>
            </p:nvSpPr>
            <p:spPr bwMode="auto">
              <a:xfrm flipH="1">
                <a:off x="6400921" y="2165667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51" name="Line 870"/>
              <p:cNvSpPr>
                <a:spLocks noChangeShapeType="1"/>
              </p:cNvSpPr>
              <p:nvPr/>
            </p:nvSpPr>
            <p:spPr bwMode="auto">
              <a:xfrm flipH="1">
                <a:off x="6400921" y="2005362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52" name="Line 871"/>
              <p:cNvSpPr>
                <a:spLocks noChangeShapeType="1"/>
              </p:cNvSpPr>
              <p:nvPr/>
            </p:nvSpPr>
            <p:spPr bwMode="auto">
              <a:xfrm flipH="1">
                <a:off x="6400921" y="1845058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53" name="Rectangle 888"/>
              <p:cNvSpPr>
                <a:spLocks noChangeArrowheads="1"/>
              </p:cNvSpPr>
              <p:nvPr/>
            </p:nvSpPr>
            <p:spPr bwMode="auto">
              <a:xfrm>
                <a:off x="6974408" y="1684754"/>
                <a:ext cx="560353" cy="641217"/>
              </a:xfrm>
              <a:prstGeom prst="rect">
                <a:avLst/>
              </a:prstGeom>
              <a:noFill/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7454" name="Line 889"/>
              <p:cNvSpPr>
                <a:spLocks noChangeShapeType="1"/>
              </p:cNvSpPr>
              <p:nvPr/>
            </p:nvSpPr>
            <p:spPr bwMode="auto">
              <a:xfrm>
                <a:off x="7394673" y="1684754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55" name="Line 890"/>
              <p:cNvSpPr>
                <a:spLocks noChangeShapeType="1"/>
              </p:cNvSpPr>
              <p:nvPr/>
            </p:nvSpPr>
            <p:spPr bwMode="auto">
              <a:xfrm>
                <a:off x="7254585" y="1684754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56" name="Line 891"/>
              <p:cNvSpPr>
                <a:spLocks noChangeShapeType="1"/>
              </p:cNvSpPr>
              <p:nvPr/>
            </p:nvSpPr>
            <p:spPr bwMode="auto">
              <a:xfrm>
                <a:off x="7114497" y="1684754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57" name="Line 892"/>
              <p:cNvSpPr>
                <a:spLocks noChangeShapeType="1"/>
              </p:cNvSpPr>
              <p:nvPr/>
            </p:nvSpPr>
            <p:spPr bwMode="auto">
              <a:xfrm flipH="1">
                <a:off x="6974408" y="2165667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58" name="Line 893"/>
              <p:cNvSpPr>
                <a:spLocks noChangeShapeType="1"/>
              </p:cNvSpPr>
              <p:nvPr/>
            </p:nvSpPr>
            <p:spPr bwMode="auto">
              <a:xfrm flipH="1">
                <a:off x="6974408" y="2005362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59" name="Line 894"/>
              <p:cNvSpPr>
                <a:spLocks noChangeShapeType="1"/>
              </p:cNvSpPr>
              <p:nvPr/>
            </p:nvSpPr>
            <p:spPr bwMode="auto">
              <a:xfrm flipH="1">
                <a:off x="6974408" y="1845058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60" name="Rectangle 911"/>
              <p:cNvSpPr>
                <a:spLocks noChangeArrowheads="1"/>
              </p:cNvSpPr>
              <p:nvPr/>
            </p:nvSpPr>
            <p:spPr bwMode="auto">
              <a:xfrm>
                <a:off x="7547894" y="1684754"/>
                <a:ext cx="560353" cy="641217"/>
              </a:xfrm>
              <a:prstGeom prst="rect">
                <a:avLst/>
              </a:prstGeom>
              <a:noFill/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7461" name="Line 912"/>
              <p:cNvSpPr>
                <a:spLocks noChangeShapeType="1"/>
              </p:cNvSpPr>
              <p:nvPr/>
            </p:nvSpPr>
            <p:spPr bwMode="auto">
              <a:xfrm>
                <a:off x="7968159" y="1684754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62" name="Line 913"/>
              <p:cNvSpPr>
                <a:spLocks noChangeShapeType="1"/>
              </p:cNvSpPr>
              <p:nvPr/>
            </p:nvSpPr>
            <p:spPr bwMode="auto">
              <a:xfrm>
                <a:off x="7828071" y="1684754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63" name="Line 914"/>
              <p:cNvSpPr>
                <a:spLocks noChangeShapeType="1"/>
              </p:cNvSpPr>
              <p:nvPr/>
            </p:nvSpPr>
            <p:spPr bwMode="auto">
              <a:xfrm>
                <a:off x="7687983" y="1684754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64" name="Line 915"/>
              <p:cNvSpPr>
                <a:spLocks noChangeShapeType="1"/>
              </p:cNvSpPr>
              <p:nvPr/>
            </p:nvSpPr>
            <p:spPr bwMode="auto">
              <a:xfrm flipH="1">
                <a:off x="7547894" y="2165667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65" name="Line 916"/>
              <p:cNvSpPr>
                <a:spLocks noChangeShapeType="1"/>
              </p:cNvSpPr>
              <p:nvPr/>
            </p:nvSpPr>
            <p:spPr bwMode="auto">
              <a:xfrm flipH="1">
                <a:off x="7547894" y="2005362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66" name="Line 917"/>
              <p:cNvSpPr>
                <a:spLocks noChangeShapeType="1"/>
              </p:cNvSpPr>
              <p:nvPr/>
            </p:nvSpPr>
            <p:spPr bwMode="auto">
              <a:xfrm flipH="1">
                <a:off x="7547894" y="1845058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67" name="Rectangle 1003"/>
              <p:cNvSpPr>
                <a:spLocks noChangeArrowheads="1"/>
              </p:cNvSpPr>
              <p:nvPr/>
            </p:nvSpPr>
            <p:spPr bwMode="auto">
              <a:xfrm>
                <a:off x="5253948" y="2341000"/>
                <a:ext cx="560353" cy="641217"/>
              </a:xfrm>
              <a:prstGeom prst="rect">
                <a:avLst/>
              </a:prstGeom>
              <a:noFill/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7468" name="Line 1004"/>
              <p:cNvSpPr>
                <a:spLocks noChangeShapeType="1"/>
              </p:cNvSpPr>
              <p:nvPr/>
            </p:nvSpPr>
            <p:spPr bwMode="auto">
              <a:xfrm>
                <a:off x="5674213" y="234100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69" name="Line 1005"/>
              <p:cNvSpPr>
                <a:spLocks noChangeShapeType="1"/>
              </p:cNvSpPr>
              <p:nvPr/>
            </p:nvSpPr>
            <p:spPr bwMode="auto">
              <a:xfrm>
                <a:off x="5534125" y="234100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70" name="Line 1006"/>
              <p:cNvSpPr>
                <a:spLocks noChangeShapeType="1"/>
              </p:cNvSpPr>
              <p:nvPr/>
            </p:nvSpPr>
            <p:spPr bwMode="auto">
              <a:xfrm>
                <a:off x="5394037" y="234100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71" name="Line 1007"/>
              <p:cNvSpPr>
                <a:spLocks noChangeShapeType="1"/>
              </p:cNvSpPr>
              <p:nvPr/>
            </p:nvSpPr>
            <p:spPr bwMode="auto">
              <a:xfrm flipH="1">
                <a:off x="5253948" y="2821912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72" name="Line 1008"/>
              <p:cNvSpPr>
                <a:spLocks noChangeShapeType="1"/>
              </p:cNvSpPr>
              <p:nvPr/>
            </p:nvSpPr>
            <p:spPr bwMode="auto">
              <a:xfrm flipH="1">
                <a:off x="5253948" y="2661608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73" name="Line 1009"/>
              <p:cNvSpPr>
                <a:spLocks noChangeShapeType="1"/>
              </p:cNvSpPr>
              <p:nvPr/>
            </p:nvSpPr>
            <p:spPr bwMode="auto">
              <a:xfrm flipH="1">
                <a:off x="5253948" y="2501304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74" name="Rectangle 1026"/>
              <p:cNvSpPr>
                <a:spLocks noChangeArrowheads="1"/>
              </p:cNvSpPr>
              <p:nvPr/>
            </p:nvSpPr>
            <p:spPr bwMode="auto">
              <a:xfrm>
                <a:off x="5827435" y="2341000"/>
                <a:ext cx="560353" cy="641217"/>
              </a:xfrm>
              <a:prstGeom prst="rect">
                <a:avLst/>
              </a:prstGeom>
              <a:noFill/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7475" name="Line 1027"/>
              <p:cNvSpPr>
                <a:spLocks noChangeShapeType="1"/>
              </p:cNvSpPr>
              <p:nvPr/>
            </p:nvSpPr>
            <p:spPr bwMode="auto">
              <a:xfrm>
                <a:off x="6247700" y="234100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76" name="Line 1028"/>
              <p:cNvSpPr>
                <a:spLocks noChangeShapeType="1"/>
              </p:cNvSpPr>
              <p:nvPr/>
            </p:nvSpPr>
            <p:spPr bwMode="auto">
              <a:xfrm>
                <a:off x="6107612" y="234100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77" name="Line 1029"/>
              <p:cNvSpPr>
                <a:spLocks noChangeShapeType="1"/>
              </p:cNvSpPr>
              <p:nvPr/>
            </p:nvSpPr>
            <p:spPr bwMode="auto">
              <a:xfrm>
                <a:off x="5967524" y="234100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78" name="Line 1030"/>
              <p:cNvSpPr>
                <a:spLocks noChangeShapeType="1"/>
              </p:cNvSpPr>
              <p:nvPr/>
            </p:nvSpPr>
            <p:spPr bwMode="auto">
              <a:xfrm flipH="1">
                <a:off x="5827435" y="2821912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79" name="Line 1031"/>
              <p:cNvSpPr>
                <a:spLocks noChangeShapeType="1"/>
              </p:cNvSpPr>
              <p:nvPr/>
            </p:nvSpPr>
            <p:spPr bwMode="auto">
              <a:xfrm flipH="1">
                <a:off x="5827435" y="2661608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80" name="Line 1032"/>
              <p:cNvSpPr>
                <a:spLocks noChangeShapeType="1"/>
              </p:cNvSpPr>
              <p:nvPr/>
            </p:nvSpPr>
            <p:spPr bwMode="auto">
              <a:xfrm flipH="1">
                <a:off x="5827435" y="2501304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81" name="Rectangle 1049"/>
              <p:cNvSpPr>
                <a:spLocks noChangeArrowheads="1"/>
              </p:cNvSpPr>
              <p:nvPr/>
            </p:nvSpPr>
            <p:spPr bwMode="auto">
              <a:xfrm>
                <a:off x="6400921" y="2341000"/>
                <a:ext cx="560353" cy="641217"/>
              </a:xfrm>
              <a:prstGeom prst="rect">
                <a:avLst/>
              </a:prstGeom>
              <a:noFill/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7482" name="Line 1050"/>
              <p:cNvSpPr>
                <a:spLocks noChangeShapeType="1"/>
              </p:cNvSpPr>
              <p:nvPr/>
            </p:nvSpPr>
            <p:spPr bwMode="auto">
              <a:xfrm>
                <a:off x="6821186" y="234100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83" name="Line 1051"/>
              <p:cNvSpPr>
                <a:spLocks noChangeShapeType="1"/>
              </p:cNvSpPr>
              <p:nvPr/>
            </p:nvSpPr>
            <p:spPr bwMode="auto">
              <a:xfrm>
                <a:off x="6681098" y="234100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84" name="Line 1052"/>
              <p:cNvSpPr>
                <a:spLocks noChangeShapeType="1"/>
              </p:cNvSpPr>
              <p:nvPr/>
            </p:nvSpPr>
            <p:spPr bwMode="auto">
              <a:xfrm>
                <a:off x="6541010" y="234100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85" name="Line 1053"/>
              <p:cNvSpPr>
                <a:spLocks noChangeShapeType="1"/>
              </p:cNvSpPr>
              <p:nvPr/>
            </p:nvSpPr>
            <p:spPr bwMode="auto">
              <a:xfrm flipH="1">
                <a:off x="6400921" y="2821912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86" name="Line 1054"/>
              <p:cNvSpPr>
                <a:spLocks noChangeShapeType="1"/>
              </p:cNvSpPr>
              <p:nvPr/>
            </p:nvSpPr>
            <p:spPr bwMode="auto">
              <a:xfrm flipH="1">
                <a:off x="6400921" y="2661608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87" name="Line 1055"/>
              <p:cNvSpPr>
                <a:spLocks noChangeShapeType="1"/>
              </p:cNvSpPr>
              <p:nvPr/>
            </p:nvSpPr>
            <p:spPr bwMode="auto">
              <a:xfrm flipH="1">
                <a:off x="6400921" y="2501304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88" name="Rectangle 1072"/>
              <p:cNvSpPr>
                <a:spLocks noChangeArrowheads="1"/>
              </p:cNvSpPr>
              <p:nvPr/>
            </p:nvSpPr>
            <p:spPr bwMode="auto">
              <a:xfrm>
                <a:off x="6974408" y="2341000"/>
                <a:ext cx="560353" cy="641217"/>
              </a:xfrm>
              <a:prstGeom prst="rect">
                <a:avLst/>
              </a:prstGeom>
              <a:noFill/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7489" name="Line 1073"/>
              <p:cNvSpPr>
                <a:spLocks noChangeShapeType="1"/>
              </p:cNvSpPr>
              <p:nvPr/>
            </p:nvSpPr>
            <p:spPr bwMode="auto">
              <a:xfrm>
                <a:off x="7394673" y="234100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90" name="Line 1074"/>
              <p:cNvSpPr>
                <a:spLocks noChangeShapeType="1"/>
              </p:cNvSpPr>
              <p:nvPr/>
            </p:nvSpPr>
            <p:spPr bwMode="auto">
              <a:xfrm>
                <a:off x="7254585" y="234100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91" name="Line 1075"/>
              <p:cNvSpPr>
                <a:spLocks noChangeShapeType="1"/>
              </p:cNvSpPr>
              <p:nvPr/>
            </p:nvSpPr>
            <p:spPr bwMode="auto">
              <a:xfrm>
                <a:off x="7114497" y="234100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92" name="Line 1076"/>
              <p:cNvSpPr>
                <a:spLocks noChangeShapeType="1"/>
              </p:cNvSpPr>
              <p:nvPr/>
            </p:nvSpPr>
            <p:spPr bwMode="auto">
              <a:xfrm flipH="1">
                <a:off x="6974408" y="2821912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93" name="Line 1077"/>
              <p:cNvSpPr>
                <a:spLocks noChangeShapeType="1"/>
              </p:cNvSpPr>
              <p:nvPr/>
            </p:nvSpPr>
            <p:spPr bwMode="auto">
              <a:xfrm flipH="1">
                <a:off x="6974408" y="2661608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94" name="Line 1078"/>
              <p:cNvSpPr>
                <a:spLocks noChangeShapeType="1"/>
              </p:cNvSpPr>
              <p:nvPr/>
            </p:nvSpPr>
            <p:spPr bwMode="auto">
              <a:xfrm flipH="1">
                <a:off x="6974408" y="2501304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95" name="Rectangle 1095"/>
              <p:cNvSpPr>
                <a:spLocks noChangeArrowheads="1"/>
              </p:cNvSpPr>
              <p:nvPr/>
            </p:nvSpPr>
            <p:spPr bwMode="auto">
              <a:xfrm>
                <a:off x="7547894" y="2341000"/>
                <a:ext cx="560353" cy="641217"/>
              </a:xfrm>
              <a:prstGeom prst="rect">
                <a:avLst/>
              </a:prstGeom>
              <a:noFill/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7496" name="Line 1096"/>
              <p:cNvSpPr>
                <a:spLocks noChangeShapeType="1"/>
              </p:cNvSpPr>
              <p:nvPr/>
            </p:nvSpPr>
            <p:spPr bwMode="auto">
              <a:xfrm>
                <a:off x="7968159" y="234100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97" name="Line 1097"/>
              <p:cNvSpPr>
                <a:spLocks noChangeShapeType="1"/>
              </p:cNvSpPr>
              <p:nvPr/>
            </p:nvSpPr>
            <p:spPr bwMode="auto">
              <a:xfrm>
                <a:off x="7828071" y="234100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98" name="Line 1098"/>
              <p:cNvSpPr>
                <a:spLocks noChangeShapeType="1"/>
              </p:cNvSpPr>
              <p:nvPr/>
            </p:nvSpPr>
            <p:spPr bwMode="auto">
              <a:xfrm>
                <a:off x="7687983" y="234100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99" name="Line 1099"/>
              <p:cNvSpPr>
                <a:spLocks noChangeShapeType="1"/>
              </p:cNvSpPr>
              <p:nvPr/>
            </p:nvSpPr>
            <p:spPr bwMode="auto">
              <a:xfrm flipH="1">
                <a:off x="7547894" y="2821912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00" name="Line 1100"/>
              <p:cNvSpPr>
                <a:spLocks noChangeShapeType="1"/>
              </p:cNvSpPr>
              <p:nvPr/>
            </p:nvSpPr>
            <p:spPr bwMode="auto">
              <a:xfrm flipH="1">
                <a:off x="7547894" y="2661608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01" name="Line 1101"/>
              <p:cNvSpPr>
                <a:spLocks noChangeShapeType="1"/>
              </p:cNvSpPr>
              <p:nvPr/>
            </p:nvSpPr>
            <p:spPr bwMode="auto">
              <a:xfrm flipH="1">
                <a:off x="7547894" y="2501304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02" name="Rectangle 1164"/>
              <p:cNvSpPr>
                <a:spLocks noChangeArrowheads="1"/>
              </p:cNvSpPr>
              <p:nvPr/>
            </p:nvSpPr>
            <p:spPr bwMode="auto">
              <a:xfrm>
                <a:off x="5253948" y="2997245"/>
                <a:ext cx="560353" cy="641217"/>
              </a:xfrm>
              <a:prstGeom prst="rect">
                <a:avLst/>
              </a:prstGeom>
              <a:noFill/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7503" name="Line 1165"/>
              <p:cNvSpPr>
                <a:spLocks noChangeShapeType="1"/>
              </p:cNvSpPr>
              <p:nvPr/>
            </p:nvSpPr>
            <p:spPr bwMode="auto">
              <a:xfrm>
                <a:off x="5674213" y="2997245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04" name="Line 1166"/>
              <p:cNvSpPr>
                <a:spLocks noChangeShapeType="1"/>
              </p:cNvSpPr>
              <p:nvPr/>
            </p:nvSpPr>
            <p:spPr bwMode="auto">
              <a:xfrm>
                <a:off x="5534125" y="2997245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05" name="Line 1167"/>
              <p:cNvSpPr>
                <a:spLocks noChangeShapeType="1"/>
              </p:cNvSpPr>
              <p:nvPr/>
            </p:nvSpPr>
            <p:spPr bwMode="auto">
              <a:xfrm>
                <a:off x="5394037" y="2997245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06" name="Line 1168"/>
              <p:cNvSpPr>
                <a:spLocks noChangeShapeType="1"/>
              </p:cNvSpPr>
              <p:nvPr/>
            </p:nvSpPr>
            <p:spPr bwMode="auto">
              <a:xfrm flipH="1">
                <a:off x="5253948" y="3478157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07" name="Line 1169"/>
              <p:cNvSpPr>
                <a:spLocks noChangeShapeType="1"/>
              </p:cNvSpPr>
              <p:nvPr/>
            </p:nvSpPr>
            <p:spPr bwMode="auto">
              <a:xfrm flipH="1">
                <a:off x="5253948" y="3317853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08" name="Line 1170"/>
              <p:cNvSpPr>
                <a:spLocks noChangeShapeType="1"/>
              </p:cNvSpPr>
              <p:nvPr/>
            </p:nvSpPr>
            <p:spPr bwMode="auto">
              <a:xfrm flipH="1">
                <a:off x="5253948" y="3157549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09" name="Rectangle 1187"/>
              <p:cNvSpPr>
                <a:spLocks noChangeArrowheads="1"/>
              </p:cNvSpPr>
              <p:nvPr/>
            </p:nvSpPr>
            <p:spPr bwMode="auto">
              <a:xfrm>
                <a:off x="5827435" y="2997245"/>
                <a:ext cx="560353" cy="641217"/>
              </a:xfrm>
              <a:prstGeom prst="rect">
                <a:avLst/>
              </a:prstGeom>
              <a:noFill/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7510" name="Line 1188"/>
              <p:cNvSpPr>
                <a:spLocks noChangeShapeType="1"/>
              </p:cNvSpPr>
              <p:nvPr/>
            </p:nvSpPr>
            <p:spPr bwMode="auto">
              <a:xfrm>
                <a:off x="6247700" y="2997245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11" name="Line 1189"/>
              <p:cNvSpPr>
                <a:spLocks noChangeShapeType="1"/>
              </p:cNvSpPr>
              <p:nvPr/>
            </p:nvSpPr>
            <p:spPr bwMode="auto">
              <a:xfrm>
                <a:off x="6107612" y="2997245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12" name="Line 1190"/>
              <p:cNvSpPr>
                <a:spLocks noChangeShapeType="1"/>
              </p:cNvSpPr>
              <p:nvPr/>
            </p:nvSpPr>
            <p:spPr bwMode="auto">
              <a:xfrm>
                <a:off x="5967524" y="2997245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13" name="Line 1191"/>
              <p:cNvSpPr>
                <a:spLocks noChangeShapeType="1"/>
              </p:cNvSpPr>
              <p:nvPr/>
            </p:nvSpPr>
            <p:spPr bwMode="auto">
              <a:xfrm flipH="1">
                <a:off x="5827435" y="3478157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14" name="Line 1192"/>
              <p:cNvSpPr>
                <a:spLocks noChangeShapeType="1"/>
              </p:cNvSpPr>
              <p:nvPr/>
            </p:nvSpPr>
            <p:spPr bwMode="auto">
              <a:xfrm flipH="1">
                <a:off x="5827435" y="3317853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15" name="Line 1193"/>
              <p:cNvSpPr>
                <a:spLocks noChangeShapeType="1"/>
              </p:cNvSpPr>
              <p:nvPr/>
            </p:nvSpPr>
            <p:spPr bwMode="auto">
              <a:xfrm flipH="1">
                <a:off x="5827435" y="3157549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16" name="Rectangle 1210"/>
              <p:cNvSpPr>
                <a:spLocks noChangeArrowheads="1"/>
              </p:cNvSpPr>
              <p:nvPr/>
            </p:nvSpPr>
            <p:spPr bwMode="auto">
              <a:xfrm>
                <a:off x="6400921" y="2997245"/>
                <a:ext cx="560353" cy="641217"/>
              </a:xfrm>
              <a:prstGeom prst="rect">
                <a:avLst/>
              </a:prstGeom>
              <a:noFill/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7517" name="Line 1211"/>
              <p:cNvSpPr>
                <a:spLocks noChangeShapeType="1"/>
              </p:cNvSpPr>
              <p:nvPr/>
            </p:nvSpPr>
            <p:spPr bwMode="auto">
              <a:xfrm>
                <a:off x="6821186" y="2997245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18" name="Line 1212"/>
              <p:cNvSpPr>
                <a:spLocks noChangeShapeType="1"/>
              </p:cNvSpPr>
              <p:nvPr/>
            </p:nvSpPr>
            <p:spPr bwMode="auto">
              <a:xfrm>
                <a:off x="6681098" y="2997245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19" name="Line 1213"/>
              <p:cNvSpPr>
                <a:spLocks noChangeShapeType="1"/>
              </p:cNvSpPr>
              <p:nvPr/>
            </p:nvSpPr>
            <p:spPr bwMode="auto">
              <a:xfrm>
                <a:off x="6541010" y="2997245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20" name="Line 1214"/>
              <p:cNvSpPr>
                <a:spLocks noChangeShapeType="1"/>
              </p:cNvSpPr>
              <p:nvPr/>
            </p:nvSpPr>
            <p:spPr bwMode="auto">
              <a:xfrm flipH="1">
                <a:off x="6400921" y="3478157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21" name="Line 1215"/>
              <p:cNvSpPr>
                <a:spLocks noChangeShapeType="1"/>
              </p:cNvSpPr>
              <p:nvPr/>
            </p:nvSpPr>
            <p:spPr bwMode="auto">
              <a:xfrm flipH="1">
                <a:off x="6400921" y="3317853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22" name="Line 1216"/>
              <p:cNvSpPr>
                <a:spLocks noChangeShapeType="1"/>
              </p:cNvSpPr>
              <p:nvPr/>
            </p:nvSpPr>
            <p:spPr bwMode="auto">
              <a:xfrm flipH="1">
                <a:off x="6400921" y="3157549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23" name="Rectangle 1233"/>
              <p:cNvSpPr>
                <a:spLocks noChangeArrowheads="1"/>
              </p:cNvSpPr>
              <p:nvPr/>
            </p:nvSpPr>
            <p:spPr bwMode="auto">
              <a:xfrm>
                <a:off x="6974408" y="2997245"/>
                <a:ext cx="560353" cy="641217"/>
              </a:xfrm>
              <a:prstGeom prst="rect">
                <a:avLst/>
              </a:prstGeom>
              <a:noFill/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7524" name="Line 1234"/>
              <p:cNvSpPr>
                <a:spLocks noChangeShapeType="1"/>
              </p:cNvSpPr>
              <p:nvPr/>
            </p:nvSpPr>
            <p:spPr bwMode="auto">
              <a:xfrm>
                <a:off x="7394673" y="2997245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25" name="Line 1235"/>
              <p:cNvSpPr>
                <a:spLocks noChangeShapeType="1"/>
              </p:cNvSpPr>
              <p:nvPr/>
            </p:nvSpPr>
            <p:spPr bwMode="auto">
              <a:xfrm>
                <a:off x="7254585" y="2997245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26" name="Line 1236"/>
              <p:cNvSpPr>
                <a:spLocks noChangeShapeType="1"/>
              </p:cNvSpPr>
              <p:nvPr/>
            </p:nvSpPr>
            <p:spPr bwMode="auto">
              <a:xfrm>
                <a:off x="7114497" y="2997245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27" name="Line 1237"/>
              <p:cNvSpPr>
                <a:spLocks noChangeShapeType="1"/>
              </p:cNvSpPr>
              <p:nvPr/>
            </p:nvSpPr>
            <p:spPr bwMode="auto">
              <a:xfrm flipH="1">
                <a:off x="6974408" y="3478157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28" name="Line 1238"/>
              <p:cNvSpPr>
                <a:spLocks noChangeShapeType="1"/>
              </p:cNvSpPr>
              <p:nvPr/>
            </p:nvSpPr>
            <p:spPr bwMode="auto">
              <a:xfrm flipH="1">
                <a:off x="6974408" y="3317853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29" name="Line 1239"/>
              <p:cNvSpPr>
                <a:spLocks noChangeShapeType="1"/>
              </p:cNvSpPr>
              <p:nvPr/>
            </p:nvSpPr>
            <p:spPr bwMode="auto">
              <a:xfrm flipH="1">
                <a:off x="6974408" y="3157549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30" name="Rectangle 1256"/>
              <p:cNvSpPr>
                <a:spLocks noChangeArrowheads="1"/>
              </p:cNvSpPr>
              <p:nvPr/>
            </p:nvSpPr>
            <p:spPr bwMode="auto">
              <a:xfrm>
                <a:off x="7547894" y="2997245"/>
                <a:ext cx="560353" cy="641217"/>
              </a:xfrm>
              <a:prstGeom prst="rect">
                <a:avLst/>
              </a:prstGeom>
              <a:noFill/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7531" name="Line 1257"/>
              <p:cNvSpPr>
                <a:spLocks noChangeShapeType="1"/>
              </p:cNvSpPr>
              <p:nvPr/>
            </p:nvSpPr>
            <p:spPr bwMode="auto">
              <a:xfrm>
                <a:off x="7968159" y="2997245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32" name="Line 1258"/>
              <p:cNvSpPr>
                <a:spLocks noChangeShapeType="1"/>
              </p:cNvSpPr>
              <p:nvPr/>
            </p:nvSpPr>
            <p:spPr bwMode="auto">
              <a:xfrm>
                <a:off x="7828071" y="2997245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33" name="Line 1259"/>
              <p:cNvSpPr>
                <a:spLocks noChangeShapeType="1"/>
              </p:cNvSpPr>
              <p:nvPr/>
            </p:nvSpPr>
            <p:spPr bwMode="auto">
              <a:xfrm>
                <a:off x="7687983" y="2997245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34" name="Line 1260"/>
              <p:cNvSpPr>
                <a:spLocks noChangeShapeType="1"/>
              </p:cNvSpPr>
              <p:nvPr/>
            </p:nvSpPr>
            <p:spPr bwMode="auto">
              <a:xfrm flipH="1">
                <a:off x="7547894" y="3478157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35" name="Line 1261"/>
              <p:cNvSpPr>
                <a:spLocks noChangeShapeType="1"/>
              </p:cNvSpPr>
              <p:nvPr/>
            </p:nvSpPr>
            <p:spPr bwMode="auto">
              <a:xfrm flipH="1">
                <a:off x="7547894" y="3317853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36" name="Line 1262"/>
              <p:cNvSpPr>
                <a:spLocks noChangeShapeType="1"/>
              </p:cNvSpPr>
              <p:nvPr/>
            </p:nvSpPr>
            <p:spPr bwMode="auto">
              <a:xfrm flipH="1">
                <a:off x="7547894" y="3157549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37" name="Rectangle 1325"/>
              <p:cNvSpPr>
                <a:spLocks noChangeArrowheads="1"/>
              </p:cNvSpPr>
              <p:nvPr/>
            </p:nvSpPr>
            <p:spPr bwMode="auto">
              <a:xfrm>
                <a:off x="5253948" y="3653490"/>
                <a:ext cx="560353" cy="641217"/>
              </a:xfrm>
              <a:prstGeom prst="rect">
                <a:avLst/>
              </a:prstGeom>
              <a:noFill/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7538" name="Line 1326"/>
              <p:cNvSpPr>
                <a:spLocks noChangeShapeType="1"/>
              </p:cNvSpPr>
              <p:nvPr/>
            </p:nvSpPr>
            <p:spPr bwMode="auto">
              <a:xfrm>
                <a:off x="5674213" y="365349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39" name="Line 1327"/>
              <p:cNvSpPr>
                <a:spLocks noChangeShapeType="1"/>
              </p:cNvSpPr>
              <p:nvPr/>
            </p:nvSpPr>
            <p:spPr bwMode="auto">
              <a:xfrm>
                <a:off x="5534125" y="365349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40" name="Line 1328"/>
              <p:cNvSpPr>
                <a:spLocks noChangeShapeType="1"/>
              </p:cNvSpPr>
              <p:nvPr/>
            </p:nvSpPr>
            <p:spPr bwMode="auto">
              <a:xfrm>
                <a:off x="5394037" y="365349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41" name="Line 1329"/>
              <p:cNvSpPr>
                <a:spLocks noChangeShapeType="1"/>
              </p:cNvSpPr>
              <p:nvPr/>
            </p:nvSpPr>
            <p:spPr bwMode="auto">
              <a:xfrm flipH="1">
                <a:off x="5253948" y="4134403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42" name="Line 1330"/>
              <p:cNvSpPr>
                <a:spLocks noChangeShapeType="1"/>
              </p:cNvSpPr>
              <p:nvPr/>
            </p:nvSpPr>
            <p:spPr bwMode="auto">
              <a:xfrm flipH="1">
                <a:off x="5253948" y="3974099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43" name="Line 1331"/>
              <p:cNvSpPr>
                <a:spLocks noChangeShapeType="1"/>
              </p:cNvSpPr>
              <p:nvPr/>
            </p:nvSpPr>
            <p:spPr bwMode="auto">
              <a:xfrm flipH="1">
                <a:off x="5253948" y="3813795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44" name="Rectangle 1348"/>
              <p:cNvSpPr>
                <a:spLocks noChangeArrowheads="1"/>
              </p:cNvSpPr>
              <p:nvPr/>
            </p:nvSpPr>
            <p:spPr bwMode="auto">
              <a:xfrm>
                <a:off x="5827435" y="3653490"/>
                <a:ext cx="560353" cy="641217"/>
              </a:xfrm>
              <a:prstGeom prst="rect">
                <a:avLst/>
              </a:prstGeom>
              <a:noFill/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7545" name="Line 1349"/>
              <p:cNvSpPr>
                <a:spLocks noChangeShapeType="1"/>
              </p:cNvSpPr>
              <p:nvPr/>
            </p:nvSpPr>
            <p:spPr bwMode="auto">
              <a:xfrm>
                <a:off x="6247700" y="365349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46" name="Line 1350"/>
              <p:cNvSpPr>
                <a:spLocks noChangeShapeType="1"/>
              </p:cNvSpPr>
              <p:nvPr/>
            </p:nvSpPr>
            <p:spPr bwMode="auto">
              <a:xfrm>
                <a:off x="6107612" y="365349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47" name="Line 1351"/>
              <p:cNvSpPr>
                <a:spLocks noChangeShapeType="1"/>
              </p:cNvSpPr>
              <p:nvPr/>
            </p:nvSpPr>
            <p:spPr bwMode="auto">
              <a:xfrm>
                <a:off x="5967524" y="365349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48" name="Line 1352"/>
              <p:cNvSpPr>
                <a:spLocks noChangeShapeType="1"/>
              </p:cNvSpPr>
              <p:nvPr/>
            </p:nvSpPr>
            <p:spPr bwMode="auto">
              <a:xfrm flipH="1">
                <a:off x="5827435" y="4134403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49" name="Line 1353"/>
              <p:cNvSpPr>
                <a:spLocks noChangeShapeType="1"/>
              </p:cNvSpPr>
              <p:nvPr/>
            </p:nvSpPr>
            <p:spPr bwMode="auto">
              <a:xfrm flipH="1">
                <a:off x="5827435" y="3974099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50" name="Line 1354"/>
              <p:cNvSpPr>
                <a:spLocks noChangeShapeType="1"/>
              </p:cNvSpPr>
              <p:nvPr/>
            </p:nvSpPr>
            <p:spPr bwMode="auto">
              <a:xfrm flipH="1">
                <a:off x="5827435" y="3813795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51" name="Rectangle 1371"/>
              <p:cNvSpPr>
                <a:spLocks noChangeArrowheads="1"/>
              </p:cNvSpPr>
              <p:nvPr/>
            </p:nvSpPr>
            <p:spPr bwMode="auto">
              <a:xfrm>
                <a:off x="6400921" y="3653490"/>
                <a:ext cx="560353" cy="641217"/>
              </a:xfrm>
              <a:prstGeom prst="rect">
                <a:avLst/>
              </a:prstGeom>
              <a:noFill/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7552" name="Line 1372"/>
              <p:cNvSpPr>
                <a:spLocks noChangeShapeType="1"/>
              </p:cNvSpPr>
              <p:nvPr/>
            </p:nvSpPr>
            <p:spPr bwMode="auto">
              <a:xfrm>
                <a:off x="6821186" y="365349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53" name="Line 1373"/>
              <p:cNvSpPr>
                <a:spLocks noChangeShapeType="1"/>
              </p:cNvSpPr>
              <p:nvPr/>
            </p:nvSpPr>
            <p:spPr bwMode="auto">
              <a:xfrm>
                <a:off x="6681098" y="365349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54" name="Line 1374"/>
              <p:cNvSpPr>
                <a:spLocks noChangeShapeType="1"/>
              </p:cNvSpPr>
              <p:nvPr/>
            </p:nvSpPr>
            <p:spPr bwMode="auto">
              <a:xfrm>
                <a:off x="6541010" y="365349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55" name="Line 1375"/>
              <p:cNvSpPr>
                <a:spLocks noChangeShapeType="1"/>
              </p:cNvSpPr>
              <p:nvPr/>
            </p:nvSpPr>
            <p:spPr bwMode="auto">
              <a:xfrm flipH="1">
                <a:off x="6400921" y="4134403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56" name="Line 1376"/>
              <p:cNvSpPr>
                <a:spLocks noChangeShapeType="1"/>
              </p:cNvSpPr>
              <p:nvPr/>
            </p:nvSpPr>
            <p:spPr bwMode="auto">
              <a:xfrm flipH="1">
                <a:off x="6400921" y="3974099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57" name="Line 1377"/>
              <p:cNvSpPr>
                <a:spLocks noChangeShapeType="1"/>
              </p:cNvSpPr>
              <p:nvPr/>
            </p:nvSpPr>
            <p:spPr bwMode="auto">
              <a:xfrm flipH="1">
                <a:off x="6400921" y="3813795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58" name="Rectangle 1394"/>
              <p:cNvSpPr>
                <a:spLocks noChangeArrowheads="1"/>
              </p:cNvSpPr>
              <p:nvPr/>
            </p:nvSpPr>
            <p:spPr bwMode="auto">
              <a:xfrm>
                <a:off x="6974408" y="3653490"/>
                <a:ext cx="560353" cy="641217"/>
              </a:xfrm>
              <a:prstGeom prst="rect">
                <a:avLst/>
              </a:prstGeom>
              <a:noFill/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7559" name="Line 1395"/>
              <p:cNvSpPr>
                <a:spLocks noChangeShapeType="1"/>
              </p:cNvSpPr>
              <p:nvPr/>
            </p:nvSpPr>
            <p:spPr bwMode="auto">
              <a:xfrm>
                <a:off x="7394673" y="365349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60" name="Line 1396"/>
              <p:cNvSpPr>
                <a:spLocks noChangeShapeType="1"/>
              </p:cNvSpPr>
              <p:nvPr/>
            </p:nvSpPr>
            <p:spPr bwMode="auto">
              <a:xfrm>
                <a:off x="7254585" y="365349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61" name="Line 1397"/>
              <p:cNvSpPr>
                <a:spLocks noChangeShapeType="1"/>
              </p:cNvSpPr>
              <p:nvPr/>
            </p:nvSpPr>
            <p:spPr bwMode="auto">
              <a:xfrm>
                <a:off x="7114497" y="365349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62" name="Line 1398"/>
              <p:cNvSpPr>
                <a:spLocks noChangeShapeType="1"/>
              </p:cNvSpPr>
              <p:nvPr/>
            </p:nvSpPr>
            <p:spPr bwMode="auto">
              <a:xfrm flipH="1">
                <a:off x="6974408" y="4134403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63" name="Line 1399"/>
              <p:cNvSpPr>
                <a:spLocks noChangeShapeType="1"/>
              </p:cNvSpPr>
              <p:nvPr/>
            </p:nvSpPr>
            <p:spPr bwMode="auto">
              <a:xfrm flipH="1">
                <a:off x="6974408" y="3974099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64" name="Line 1400"/>
              <p:cNvSpPr>
                <a:spLocks noChangeShapeType="1"/>
              </p:cNvSpPr>
              <p:nvPr/>
            </p:nvSpPr>
            <p:spPr bwMode="auto">
              <a:xfrm flipH="1">
                <a:off x="6974408" y="3813795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65" name="Rectangle 1417"/>
              <p:cNvSpPr>
                <a:spLocks noChangeArrowheads="1"/>
              </p:cNvSpPr>
              <p:nvPr/>
            </p:nvSpPr>
            <p:spPr bwMode="auto">
              <a:xfrm>
                <a:off x="7547894" y="3653490"/>
                <a:ext cx="560353" cy="641217"/>
              </a:xfrm>
              <a:prstGeom prst="rect">
                <a:avLst/>
              </a:prstGeom>
              <a:noFill/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7566" name="Line 1418"/>
              <p:cNvSpPr>
                <a:spLocks noChangeShapeType="1"/>
              </p:cNvSpPr>
              <p:nvPr/>
            </p:nvSpPr>
            <p:spPr bwMode="auto">
              <a:xfrm>
                <a:off x="7968159" y="365349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67" name="Line 1419"/>
              <p:cNvSpPr>
                <a:spLocks noChangeShapeType="1"/>
              </p:cNvSpPr>
              <p:nvPr/>
            </p:nvSpPr>
            <p:spPr bwMode="auto">
              <a:xfrm>
                <a:off x="7828071" y="365349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68" name="Line 1420"/>
              <p:cNvSpPr>
                <a:spLocks noChangeShapeType="1"/>
              </p:cNvSpPr>
              <p:nvPr/>
            </p:nvSpPr>
            <p:spPr bwMode="auto">
              <a:xfrm>
                <a:off x="7687983" y="365349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69" name="Line 1421"/>
              <p:cNvSpPr>
                <a:spLocks noChangeShapeType="1"/>
              </p:cNvSpPr>
              <p:nvPr/>
            </p:nvSpPr>
            <p:spPr bwMode="auto">
              <a:xfrm flipH="1">
                <a:off x="7547894" y="4134403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70" name="Line 1422"/>
              <p:cNvSpPr>
                <a:spLocks noChangeShapeType="1"/>
              </p:cNvSpPr>
              <p:nvPr/>
            </p:nvSpPr>
            <p:spPr bwMode="auto">
              <a:xfrm flipH="1">
                <a:off x="7547894" y="3974099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71" name="Line 1423"/>
              <p:cNvSpPr>
                <a:spLocks noChangeShapeType="1"/>
              </p:cNvSpPr>
              <p:nvPr/>
            </p:nvSpPr>
            <p:spPr bwMode="auto">
              <a:xfrm flipH="1">
                <a:off x="7547894" y="3813795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grpSp>
            <p:nvGrpSpPr>
              <p:cNvPr id="21" name="Group 1686"/>
              <p:cNvGrpSpPr>
                <a:grpSpLocks/>
              </p:cNvGrpSpPr>
              <p:nvPr/>
            </p:nvGrpSpPr>
            <p:grpSpPr bwMode="auto">
              <a:xfrm>
                <a:off x="5253948" y="4309735"/>
                <a:ext cx="2854299" cy="641217"/>
                <a:chOff x="3228" y="3400"/>
                <a:chExt cx="1956" cy="384"/>
              </a:xfrm>
            </p:grpSpPr>
            <p:sp>
              <p:nvSpPr>
                <p:cNvPr id="18003" name="Rectangle 1486"/>
                <p:cNvSpPr>
                  <a:spLocks noChangeArrowheads="1"/>
                </p:cNvSpPr>
                <p:nvPr/>
              </p:nvSpPr>
              <p:spPr bwMode="auto">
                <a:xfrm>
                  <a:off x="3228" y="3400"/>
                  <a:ext cx="384" cy="384"/>
                </a:xfrm>
                <a:prstGeom prst="rect">
                  <a:avLst/>
                </a:prstGeom>
                <a:noFill/>
                <a:ln w="2540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8004" name="Line 1487"/>
                <p:cNvSpPr>
                  <a:spLocks noChangeShapeType="1"/>
                </p:cNvSpPr>
                <p:nvPr/>
              </p:nvSpPr>
              <p:spPr bwMode="auto">
                <a:xfrm>
                  <a:off x="3516" y="3400"/>
                  <a:ext cx="0" cy="384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05" name="Line 1488"/>
                <p:cNvSpPr>
                  <a:spLocks noChangeShapeType="1"/>
                </p:cNvSpPr>
                <p:nvPr/>
              </p:nvSpPr>
              <p:spPr bwMode="auto">
                <a:xfrm>
                  <a:off x="3420" y="3400"/>
                  <a:ext cx="0" cy="384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06" name="Line 1489"/>
                <p:cNvSpPr>
                  <a:spLocks noChangeShapeType="1"/>
                </p:cNvSpPr>
                <p:nvPr/>
              </p:nvSpPr>
              <p:spPr bwMode="auto">
                <a:xfrm>
                  <a:off x="3324" y="3400"/>
                  <a:ext cx="0" cy="384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07" name="Line 1490"/>
                <p:cNvSpPr>
                  <a:spLocks noChangeShapeType="1"/>
                </p:cNvSpPr>
                <p:nvPr/>
              </p:nvSpPr>
              <p:spPr bwMode="auto">
                <a:xfrm flipH="1">
                  <a:off x="3228" y="3688"/>
                  <a:ext cx="384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08" name="Line 1491"/>
                <p:cNvSpPr>
                  <a:spLocks noChangeShapeType="1"/>
                </p:cNvSpPr>
                <p:nvPr/>
              </p:nvSpPr>
              <p:spPr bwMode="auto">
                <a:xfrm flipH="1">
                  <a:off x="3228" y="3592"/>
                  <a:ext cx="384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09" name="Line 1492"/>
                <p:cNvSpPr>
                  <a:spLocks noChangeShapeType="1"/>
                </p:cNvSpPr>
                <p:nvPr/>
              </p:nvSpPr>
              <p:spPr bwMode="auto">
                <a:xfrm flipH="1">
                  <a:off x="3228" y="3496"/>
                  <a:ext cx="384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10" name="Rectangle 1509"/>
                <p:cNvSpPr>
                  <a:spLocks noChangeArrowheads="1"/>
                </p:cNvSpPr>
                <p:nvPr/>
              </p:nvSpPr>
              <p:spPr bwMode="auto">
                <a:xfrm>
                  <a:off x="3621" y="3400"/>
                  <a:ext cx="384" cy="384"/>
                </a:xfrm>
                <a:prstGeom prst="rect">
                  <a:avLst/>
                </a:prstGeom>
                <a:noFill/>
                <a:ln w="2540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8011" name="Line 1510"/>
                <p:cNvSpPr>
                  <a:spLocks noChangeShapeType="1"/>
                </p:cNvSpPr>
                <p:nvPr/>
              </p:nvSpPr>
              <p:spPr bwMode="auto">
                <a:xfrm>
                  <a:off x="3909" y="3400"/>
                  <a:ext cx="0" cy="384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12" name="Line 1511"/>
                <p:cNvSpPr>
                  <a:spLocks noChangeShapeType="1"/>
                </p:cNvSpPr>
                <p:nvPr/>
              </p:nvSpPr>
              <p:spPr bwMode="auto">
                <a:xfrm>
                  <a:off x="3813" y="3400"/>
                  <a:ext cx="0" cy="384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13" name="Line 1512"/>
                <p:cNvSpPr>
                  <a:spLocks noChangeShapeType="1"/>
                </p:cNvSpPr>
                <p:nvPr/>
              </p:nvSpPr>
              <p:spPr bwMode="auto">
                <a:xfrm>
                  <a:off x="3717" y="3400"/>
                  <a:ext cx="0" cy="384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14" name="Line 1513"/>
                <p:cNvSpPr>
                  <a:spLocks noChangeShapeType="1"/>
                </p:cNvSpPr>
                <p:nvPr/>
              </p:nvSpPr>
              <p:spPr bwMode="auto">
                <a:xfrm flipH="1">
                  <a:off x="3621" y="3688"/>
                  <a:ext cx="384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15" name="Line 1514"/>
                <p:cNvSpPr>
                  <a:spLocks noChangeShapeType="1"/>
                </p:cNvSpPr>
                <p:nvPr/>
              </p:nvSpPr>
              <p:spPr bwMode="auto">
                <a:xfrm flipH="1">
                  <a:off x="3621" y="3592"/>
                  <a:ext cx="384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16" name="Line 1515"/>
                <p:cNvSpPr>
                  <a:spLocks noChangeShapeType="1"/>
                </p:cNvSpPr>
                <p:nvPr/>
              </p:nvSpPr>
              <p:spPr bwMode="auto">
                <a:xfrm flipH="1">
                  <a:off x="3621" y="3496"/>
                  <a:ext cx="384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17" name="Rectangle 1532"/>
                <p:cNvSpPr>
                  <a:spLocks noChangeArrowheads="1"/>
                </p:cNvSpPr>
                <p:nvPr/>
              </p:nvSpPr>
              <p:spPr bwMode="auto">
                <a:xfrm>
                  <a:off x="4014" y="3400"/>
                  <a:ext cx="384" cy="384"/>
                </a:xfrm>
                <a:prstGeom prst="rect">
                  <a:avLst/>
                </a:prstGeom>
                <a:noFill/>
                <a:ln w="2540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8018" name="Line 1533"/>
                <p:cNvSpPr>
                  <a:spLocks noChangeShapeType="1"/>
                </p:cNvSpPr>
                <p:nvPr/>
              </p:nvSpPr>
              <p:spPr bwMode="auto">
                <a:xfrm>
                  <a:off x="4302" y="3400"/>
                  <a:ext cx="0" cy="384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19" name="Line 1534"/>
                <p:cNvSpPr>
                  <a:spLocks noChangeShapeType="1"/>
                </p:cNvSpPr>
                <p:nvPr/>
              </p:nvSpPr>
              <p:spPr bwMode="auto">
                <a:xfrm>
                  <a:off x="4206" y="3400"/>
                  <a:ext cx="0" cy="384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20" name="Line 1535"/>
                <p:cNvSpPr>
                  <a:spLocks noChangeShapeType="1"/>
                </p:cNvSpPr>
                <p:nvPr/>
              </p:nvSpPr>
              <p:spPr bwMode="auto">
                <a:xfrm>
                  <a:off x="4110" y="3400"/>
                  <a:ext cx="0" cy="384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21" name="Line 1536"/>
                <p:cNvSpPr>
                  <a:spLocks noChangeShapeType="1"/>
                </p:cNvSpPr>
                <p:nvPr/>
              </p:nvSpPr>
              <p:spPr bwMode="auto">
                <a:xfrm flipH="1">
                  <a:off x="4014" y="3688"/>
                  <a:ext cx="384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22" name="Line 1537"/>
                <p:cNvSpPr>
                  <a:spLocks noChangeShapeType="1"/>
                </p:cNvSpPr>
                <p:nvPr/>
              </p:nvSpPr>
              <p:spPr bwMode="auto">
                <a:xfrm flipH="1">
                  <a:off x="4014" y="3592"/>
                  <a:ext cx="384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23" name="Line 1538"/>
                <p:cNvSpPr>
                  <a:spLocks noChangeShapeType="1"/>
                </p:cNvSpPr>
                <p:nvPr/>
              </p:nvSpPr>
              <p:spPr bwMode="auto">
                <a:xfrm flipH="1">
                  <a:off x="4014" y="3496"/>
                  <a:ext cx="384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24" name="Rectangle 1555"/>
                <p:cNvSpPr>
                  <a:spLocks noChangeArrowheads="1"/>
                </p:cNvSpPr>
                <p:nvPr/>
              </p:nvSpPr>
              <p:spPr bwMode="auto">
                <a:xfrm>
                  <a:off x="4407" y="3400"/>
                  <a:ext cx="384" cy="384"/>
                </a:xfrm>
                <a:prstGeom prst="rect">
                  <a:avLst/>
                </a:prstGeom>
                <a:noFill/>
                <a:ln w="2540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8025" name="Line 1556"/>
                <p:cNvSpPr>
                  <a:spLocks noChangeShapeType="1"/>
                </p:cNvSpPr>
                <p:nvPr/>
              </p:nvSpPr>
              <p:spPr bwMode="auto">
                <a:xfrm>
                  <a:off x="4695" y="3400"/>
                  <a:ext cx="0" cy="384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26" name="Line 1557"/>
                <p:cNvSpPr>
                  <a:spLocks noChangeShapeType="1"/>
                </p:cNvSpPr>
                <p:nvPr/>
              </p:nvSpPr>
              <p:spPr bwMode="auto">
                <a:xfrm>
                  <a:off x="4599" y="3400"/>
                  <a:ext cx="0" cy="384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27" name="Line 1558"/>
                <p:cNvSpPr>
                  <a:spLocks noChangeShapeType="1"/>
                </p:cNvSpPr>
                <p:nvPr/>
              </p:nvSpPr>
              <p:spPr bwMode="auto">
                <a:xfrm>
                  <a:off x="4503" y="3400"/>
                  <a:ext cx="0" cy="384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28" name="Line 1559"/>
                <p:cNvSpPr>
                  <a:spLocks noChangeShapeType="1"/>
                </p:cNvSpPr>
                <p:nvPr/>
              </p:nvSpPr>
              <p:spPr bwMode="auto">
                <a:xfrm flipH="1">
                  <a:off x="4407" y="3688"/>
                  <a:ext cx="384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29" name="Line 1560"/>
                <p:cNvSpPr>
                  <a:spLocks noChangeShapeType="1"/>
                </p:cNvSpPr>
                <p:nvPr/>
              </p:nvSpPr>
              <p:spPr bwMode="auto">
                <a:xfrm flipH="1">
                  <a:off x="4407" y="3592"/>
                  <a:ext cx="384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30" name="Line 1561"/>
                <p:cNvSpPr>
                  <a:spLocks noChangeShapeType="1"/>
                </p:cNvSpPr>
                <p:nvPr/>
              </p:nvSpPr>
              <p:spPr bwMode="auto">
                <a:xfrm flipH="1">
                  <a:off x="4407" y="3496"/>
                  <a:ext cx="384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31" name="Rectangle 1578"/>
                <p:cNvSpPr>
                  <a:spLocks noChangeArrowheads="1"/>
                </p:cNvSpPr>
                <p:nvPr/>
              </p:nvSpPr>
              <p:spPr bwMode="auto">
                <a:xfrm>
                  <a:off x="4800" y="3400"/>
                  <a:ext cx="384" cy="384"/>
                </a:xfrm>
                <a:prstGeom prst="rect">
                  <a:avLst/>
                </a:prstGeom>
                <a:noFill/>
                <a:ln w="2540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8032" name="Line 1579"/>
                <p:cNvSpPr>
                  <a:spLocks noChangeShapeType="1"/>
                </p:cNvSpPr>
                <p:nvPr/>
              </p:nvSpPr>
              <p:spPr bwMode="auto">
                <a:xfrm>
                  <a:off x="5088" y="3400"/>
                  <a:ext cx="0" cy="384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33" name="Line 1580"/>
                <p:cNvSpPr>
                  <a:spLocks noChangeShapeType="1"/>
                </p:cNvSpPr>
                <p:nvPr/>
              </p:nvSpPr>
              <p:spPr bwMode="auto">
                <a:xfrm>
                  <a:off x="4992" y="3400"/>
                  <a:ext cx="0" cy="384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34" name="Line 1581"/>
                <p:cNvSpPr>
                  <a:spLocks noChangeShapeType="1"/>
                </p:cNvSpPr>
                <p:nvPr/>
              </p:nvSpPr>
              <p:spPr bwMode="auto">
                <a:xfrm>
                  <a:off x="4896" y="3400"/>
                  <a:ext cx="0" cy="384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35" name="Line 1582"/>
                <p:cNvSpPr>
                  <a:spLocks noChangeShapeType="1"/>
                </p:cNvSpPr>
                <p:nvPr/>
              </p:nvSpPr>
              <p:spPr bwMode="auto">
                <a:xfrm flipH="1">
                  <a:off x="4800" y="3688"/>
                  <a:ext cx="384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36" name="Line 1583"/>
                <p:cNvSpPr>
                  <a:spLocks noChangeShapeType="1"/>
                </p:cNvSpPr>
                <p:nvPr/>
              </p:nvSpPr>
              <p:spPr bwMode="auto">
                <a:xfrm flipH="1">
                  <a:off x="4800" y="3592"/>
                  <a:ext cx="384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37" name="Line 1584"/>
                <p:cNvSpPr>
                  <a:spLocks noChangeShapeType="1"/>
                </p:cNvSpPr>
                <p:nvPr/>
              </p:nvSpPr>
              <p:spPr bwMode="auto">
                <a:xfrm flipH="1">
                  <a:off x="4800" y="3496"/>
                  <a:ext cx="384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  <p:grpSp>
            <p:nvGrpSpPr>
              <p:cNvPr id="22" name="Group 1657"/>
              <p:cNvGrpSpPr>
                <a:grpSpLocks/>
              </p:cNvGrpSpPr>
              <p:nvPr/>
            </p:nvGrpSpPr>
            <p:grpSpPr bwMode="auto">
              <a:xfrm>
                <a:off x="5534125" y="2005362"/>
                <a:ext cx="2434034" cy="2785285"/>
                <a:chOff x="2736" y="2064"/>
                <a:chExt cx="1668" cy="1668"/>
              </a:xfrm>
            </p:grpSpPr>
            <p:sp>
              <p:nvSpPr>
                <p:cNvPr id="17978" name="Rectangle 826"/>
                <p:cNvSpPr>
                  <a:spLocks noChangeArrowheads="1"/>
                </p:cNvSpPr>
                <p:nvPr/>
              </p:nvSpPr>
              <p:spPr bwMode="auto">
                <a:xfrm>
                  <a:off x="2736" y="2064"/>
                  <a:ext cx="96" cy="96"/>
                </a:xfrm>
                <a:prstGeom prst="rect">
                  <a:avLst/>
                </a:prstGeom>
                <a:solidFill>
                  <a:srgbClr val="99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79" name="Rectangle 849"/>
                <p:cNvSpPr>
                  <a:spLocks noChangeArrowheads="1"/>
                </p:cNvSpPr>
                <p:nvPr/>
              </p:nvSpPr>
              <p:spPr bwMode="auto">
                <a:xfrm>
                  <a:off x="3129" y="2064"/>
                  <a:ext cx="96" cy="96"/>
                </a:xfrm>
                <a:prstGeom prst="rect">
                  <a:avLst/>
                </a:prstGeom>
                <a:solidFill>
                  <a:srgbClr val="99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80" name="Rectangle 872"/>
                <p:cNvSpPr>
                  <a:spLocks noChangeArrowheads="1"/>
                </p:cNvSpPr>
                <p:nvPr/>
              </p:nvSpPr>
              <p:spPr bwMode="auto">
                <a:xfrm>
                  <a:off x="3522" y="2064"/>
                  <a:ext cx="96" cy="96"/>
                </a:xfrm>
                <a:prstGeom prst="rect">
                  <a:avLst/>
                </a:prstGeom>
                <a:solidFill>
                  <a:srgbClr val="99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81" name="Rectangle 895"/>
                <p:cNvSpPr>
                  <a:spLocks noChangeArrowheads="1"/>
                </p:cNvSpPr>
                <p:nvPr/>
              </p:nvSpPr>
              <p:spPr bwMode="auto">
                <a:xfrm>
                  <a:off x="3915" y="2064"/>
                  <a:ext cx="96" cy="96"/>
                </a:xfrm>
                <a:prstGeom prst="rect">
                  <a:avLst/>
                </a:prstGeom>
                <a:solidFill>
                  <a:srgbClr val="99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82" name="Rectangle 918"/>
                <p:cNvSpPr>
                  <a:spLocks noChangeArrowheads="1"/>
                </p:cNvSpPr>
                <p:nvPr/>
              </p:nvSpPr>
              <p:spPr bwMode="auto">
                <a:xfrm>
                  <a:off x="4308" y="2064"/>
                  <a:ext cx="96" cy="96"/>
                </a:xfrm>
                <a:prstGeom prst="rect">
                  <a:avLst/>
                </a:prstGeom>
                <a:solidFill>
                  <a:srgbClr val="99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83" name="Rectangle 1010"/>
                <p:cNvSpPr>
                  <a:spLocks noChangeArrowheads="1"/>
                </p:cNvSpPr>
                <p:nvPr/>
              </p:nvSpPr>
              <p:spPr bwMode="auto">
                <a:xfrm>
                  <a:off x="2736" y="2457"/>
                  <a:ext cx="96" cy="96"/>
                </a:xfrm>
                <a:prstGeom prst="rect">
                  <a:avLst/>
                </a:prstGeom>
                <a:solidFill>
                  <a:srgbClr val="99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84" name="Rectangle 1033"/>
                <p:cNvSpPr>
                  <a:spLocks noChangeArrowheads="1"/>
                </p:cNvSpPr>
                <p:nvPr/>
              </p:nvSpPr>
              <p:spPr bwMode="auto">
                <a:xfrm>
                  <a:off x="3129" y="2457"/>
                  <a:ext cx="96" cy="96"/>
                </a:xfrm>
                <a:prstGeom prst="rect">
                  <a:avLst/>
                </a:prstGeom>
                <a:solidFill>
                  <a:srgbClr val="99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85" name="Rectangle 1056"/>
                <p:cNvSpPr>
                  <a:spLocks noChangeArrowheads="1"/>
                </p:cNvSpPr>
                <p:nvPr/>
              </p:nvSpPr>
              <p:spPr bwMode="auto">
                <a:xfrm>
                  <a:off x="3522" y="2457"/>
                  <a:ext cx="96" cy="96"/>
                </a:xfrm>
                <a:prstGeom prst="rect">
                  <a:avLst/>
                </a:prstGeom>
                <a:solidFill>
                  <a:srgbClr val="99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86" name="Rectangle 1079"/>
                <p:cNvSpPr>
                  <a:spLocks noChangeArrowheads="1"/>
                </p:cNvSpPr>
                <p:nvPr/>
              </p:nvSpPr>
              <p:spPr bwMode="auto">
                <a:xfrm>
                  <a:off x="3915" y="2457"/>
                  <a:ext cx="96" cy="96"/>
                </a:xfrm>
                <a:prstGeom prst="rect">
                  <a:avLst/>
                </a:prstGeom>
                <a:solidFill>
                  <a:srgbClr val="99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87" name="Rectangle 1102"/>
                <p:cNvSpPr>
                  <a:spLocks noChangeArrowheads="1"/>
                </p:cNvSpPr>
                <p:nvPr/>
              </p:nvSpPr>
              <p:spPr bwMode="auto">
                <a:xfrm>
                  <a:off x="4308" y="2457"/>
                  <a:ext cx="96" cy="96"/>
                </a:xfrm>
                <a:prstGeom prst="rect">
                  <a:avLst/>
                </a:prstGeom>
                <a:solidFill>
                  <a:srgbClr val="99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88" name="Rectangle 1171"/>
                <p:cNvSpPr>
                  <a:spLocks noChangeArrowheads="1"/>
                </p:cNvSpPr>
                <p:nvPr/>
              </p:nvSpPr>
              <p:spPr bwMode="auto">
                <a:xfrm>
                  <a:off x="2736" y="2850"/>
                  <a:ext cx="96" cy="96"/>
                </a:xfrm>
                <a:prstGeom prst="rect">
                  <a:avLst/>
                </a:prstGeom>
                <a:solidFill>
                  <a:srgbClr val="99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89" name="Rectangle 1194"/>
                <p:cNvSpPr>
                  <a:spLocks noChangeArrowheads="1"/>
                </p:cNvSpPr>
                <p:nvPr/>
              </p:nvSpPr>
              <p:spPr bwMode="auto">
                <a:xfrm>
                  <a:off x="3129" y="2850"/>
                  <a:ext cx="96" cy="96"/>
                </a:xfrm>
                <a:prstGeom prst="rect">
                  <a:avLst/>
                </a:prstGeom>
                <a:solidFill>
                  <a:srgbClr val="99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90" name="Rectangle 1217"/>
                <p:cNvSpPr>
                  <a:spLocks noChangeArrowheads="1"/>
                </p:cNvSpPr>
                <p:nvPr/>
              </p:nvSpPr>
              <p:spPr bwMode="auto">
                <a:xfrm>
                  <a:off x="3522" y="2850"/>
                  <a:ext cx="96" cy="96"/>
                </a:xfrm>
                <a:prstGeom prst="rect">
                  <a:avLst/>
                </a:prstGeom>
                <a:solidFill>
                  <a:srgbClr val="99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91" name="Rectangle 1240"/>
                <p:cNvSpPr>
                  <a:spLocks noChangeArrowheads="1"/>
                </p:cNvSpPr>
                <p:nvPr/>
              </p:nvSpPr>
              <p:spPr bwMode="auto">
                <a:xfrm>
                  <a:off x="3915" y="2850"/>
                  <a:ext cx="96" cy="96"/>
                </a:xfrm>
                <a:prstGeom prst="rect">
                  <a:avLst/>
                </a:prstGeom>
                <a:solidFill>
                  <a:srgbClr val="99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92" name="Rectangle 1263"/>
                <p:cNvSpPr>
                  <a:spLocks noChangeArrowheads="1"/>
                </p:cNvSpPr>
                <p:nvPr/>
              </p:nvSpPr>
              <p:spPr bwMode="auto">
                <a:xfrm>
                  <a:off x="4308" y="2850"/>
                  <a:ext cx="96" cy="96"/>
                </a:xfrm>
                <a:prstGeom prst="rect">
                  <a:avLst/>
                </a:prstGeom>
                <a:solidFill>
                  <a:srgbClr val="99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93" name="Rectangle 1332"/>
                <p:cNvSpPr>
                  <a:spLocks noChangeArrowheads="1"/>
                </p:cNvSpPr>
                <p:nvPr/>
              </p:nvSpPr>
              <p:spPr bwMode="auto">
                <a:xfrm>
                  <a:off x="2736" y="3243"/>
                  <a:ext cx="96" cy="96"/>
                </a:xfrm>
                <a:prstGeom prst="rect">
                  <a:avLst/>
                </a:prstGeom>
                <a:solidFill>
                  <a:srgbClr val="99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94" name="Rectangle 1355"/>
                <p:cNvSpPr>
                  <a:spLocks noChangeArrowheads="1"/>
                </p:cNvSpPr>
                <p:nvPr/>
              </p:nvSpPr>
              <p:spPr bwMode="auto">
                <a:xfrm>
                  <a:off x="3129" y="3243"/>
                  <a:ext cx="96" cy="96"/>
                </a:xfrm>
                <a:prstGeom prst="rect">
                  <a:avLst/>
                </a:prstGeom>
                <a:solidFill>
                  <a:srgbClr val="99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95" name="Rectangle 1378"/>
                <p:cNvSpPr>
                  <a:spLocks noChangeArrowheads="1"/>
                </p:cNvSpPr>
                <p:nvPr/>
              </p:nvSpPr>
              <p:spPr bwMode="auto">
                <a:xfrm>
                  <a:off x="3522" y="3243"/>
                  <a:ext cx="96" cy="96"/>
                </a:xfrm>
                <a:prstGeom prst="rect">
                  <a:avLst/>
                </a:prstGeom>
                <a:solidFill>
                  <a:srgbClr val="99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96" name="Rectangle 1401"/>
                <p:cNvSpPr>
                  <a:spLocks noChangeArrowheads="1"/>
                </p:cNvSpPr>
                <p:nvPr/>
              </p:nvSpPr>
              <p:spPr bwMode="auto">
                <a:xfrm>
                  <a:off x="3915" y="3243"/>
                  <a:ext cx="96" cy="96"/>
                </a:xfrm>
                <a:prstGeom prst="rect">
                  <a:avLst/>
                </a:prstGeom>
                <a:solidFill>
                  <a:srgbClr val="99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97" name="Rectangle 1424"/>
                <p:cNvSpPr>
                  <a:spLocks noChangeArrowheads="1"/>
                </p:cNvSpPr>
                <p:nvPr/>
              </p:nvSpPr>
              <p:spPr bwMode="auto">
                <a:xfrm>
                  <a:off x="4308" y="3243"/>
                  <a:ext cx="96" cy="96"/>
                </a:xfrm>
                <a:prstGeom prst="rect">
                  <a:avLst/>
                </a:prstGeom>
                <a:solidFill>
                  <a:srgbClr val="99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98" name="Rectangle 1493"/>
                <p:cNvSpPr>
                  <a:spLocks noChangeArrowheads="1"/>
                </p:cNvSpPr>
                <p:nvPr/>
              </p:nvSpPr>
              <p:spPr bwMode="auto">
                <a:xfrm>
                  <a:off x="2736" y="3636"/>
                  <a:ext cx="96" cy="96"/>
                </a:xfrm>
                <a:prstGeom prst="rect">
                  <a:avLst/>
                </a:prstGeom>
                <a:solidFill>
                  <a:srgbClr val="99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99" name="Rectangle 1516"/>
                <p:cNvSpPr>
                  <a:spLocks noChangeArrowheads="1"/>
                </p:cNvSpPr>
                <p:nvPr/>
              </p:nvSpPr>
              <p:spPr bwMode="auto">
                <a:xfrm>
                  <a:off x="3129" y="3636"/>
                  <a:ext cx="96" cy="96"/>
                </a:xfrm>
                <a:prstGeom prst="rect">
                  <a:avLst/>
                </a:prstGeom>
                <a:solidFill>
                  <a:srgbClr val="99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8000" name="Rectangle 1539"/>
                <p:cNvSpPr>
                  <a:spLocks noChangeArrowheads="1"/>
                </p:cNvSpPr>
                <p:nvPr/>
              </p:nvSpPr>
              <p:spPr bwMode="auto">
                <a:xfrm>
                  <a:off x="3522" y="3636"/>
                  <a:ext cx="96" cy="96"/>
                </a:xfrm>
                <a:prstGeom prst="rect">
                  <a:avLst/>
                </a:prstGeom>
                <a:solidFill>
                  <a:srgbClr val="99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8001" name="Rectangle 1562"/>
                <p:cNvSpPr>
                  <a:spLocks noChangeArrowheads="1"/>
                </p:cNvSpPr>
                <p:nvPr/>
              </p:nvSpPr>
              <p:spPr bwMode="auto">
                <a:xfrm>
                  <a:off x="3915" y="3636"/>
                  <a:ext cx="96" cy="96"/>
                </a:xfrm>
                <a:prstGeom prst="rect">
                  <a:avLst/>
                </a:prstGeom>
                <a:solidFill>
                  <a:srgbClr val="99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8002" name="Rectangle 1585"/>
                <p:cNvSpPr>
                  <a:spLocks noChangeArrowheads="1"/>
                </p:cNvSpPr>
                <p:nvPr/>
              </p:nvSpPr>
              <p:spPr bwMode="auto">
                <a:xfrm>
                  <a:off x="4308" y="3636"/>
                  <a:ext cx="96" cy="96"/>
                </a:xfrm>
                <a:prstGeom prst="rect">
                  <a:avLst/>
                </a:prstGeom>
                <a:solidFill>
                  <a:srgbClr val="99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</p:grpSp>
          <p:grpSp>
            <p:nvGrpSpPr>
              <p:cNvPr id="23" name="Group 1655"/>
              <p:cNvGrpSpPr>
                <a:grpSpLocks/>
              </p:cNvGrpSpPr>
              <p:nvPr/>
            </p:nvGrpSpPr>
            <p:grpSpPr bwMode="auto">
              <a:xfrm>
                <a:off x="5529748" y="2165667"/>
                <a:ext cx="2434034" cy="2785285"/>
                <a:chOff x="2736" y="2160"/>
                <a:chExt cx="1668" cy="1668"/>
              </a:xfrm>
            </p:grpSpPr>
            <p:sp>
              <p:nvSpPr>
                <p:cNvPr id="17953" name="Rectangle 827"/>
                <p:cNvSpPr>
                  <a:spLocks noChangeArrowheads="1"/>
                </p:cNvSpPr>
                <p:nvPr/>
              </p:nvSpPr>
              <p:spPr bwMode="auto">
                <a:xfrm>
                  <a:off x="2736" y="2160"/>
                  <a:ext cx="96" cy="96"/>
                </a:xfrm>
                <a:prstGeom prst="rect">
                  <a:avLst/>
                </a:prstGeom>
                <a:solidFill>
                  <a:srgbClr val="00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54" name="Rectangle 850"/>
                <p:cNvSpPr>
                  <a:spLocks noChangeArrowheads="1"/>
                </p:cNvSpPr>
                <p:nvPr/>
              </p:nvSpPr>
              <p:spPr bwMode="auto">
                <a:xfrm>
                  <a:off x="3129" y="2160"/>
                  <a:ext cx="96" cy="96"/>
                </a:xfrm>
                <a:prstGeom prst="rect">
                  <a:avLst/>
                </a:prstGeom>
                <a:solidFill>
                  <a:srgbClr val="00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55" name="Rectangle 873"/>
                <p:cNvSpPr>
                  <a:spLocks noChangeArrowheads="1"/>
                </p:cNvSpPr>
                <p:nvPr/>
              </p:nvSpPr>
              <p:spPr bwMode="auto">
                <a:xfrm>
                  <a:off x="3522" y="2160"/>
                  <a:ext cx="96" cy="96"/>
                </a:xfrm>
                <a:prstGeom prst="rect">
                  <a:avLst/>
                </a:prstGeom>
                <a:solidFill>
                  <a:srgbClr val="00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56" name="Rectangle 896"/>
                <p:cNvSpPr>
                  <a:spLocks noChangeArrowheads="1"/>
                </p:cNvSpPr>
                <p:nvPr/>
              </p:nvSpPr>
              <p:spPr bwMode="auto">
                <a:xfrm>
                  <a:off x="3915" y="2160"/>
                  <a:ext cx="96" cy="96"/>
                </a:xfrm>
                <a:prstGeom prst="rect">
                  <a:avLst/>
                </a:prstGeom>
                <a:solidFill>
                  <a:srgbClr val="00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57" name="Rectangle 919"/>
                <p:cNvSpPr>
                  <a:spLocks noChangeArrowheads="1"/>
                </p:cNvSpPr>
                <p:nvPr/>
              </p:nvSpPr>
              <p:spPr bwMode="auto">
                <a:xfrm>
                  <a:off x="4308" y="2160"/>
                  <a:ext cx="96" cy="96"/>
                </a:xfrm>
                <a:prstGeom prst="rect">
                  <a:avLst/>
                </a:prstGeom>
                <a:solidFill>
                  <a:srgbClr val="00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58" name="Rectangle 1011"/>
                <p:cNvSpPr>
                  <a:spLocks noChangeArrowheads="1"/>
                </p:cNvSpPr>
                <p:nvPr/>
              </p:nvSpPr>
              <p:spPr bwMode="auto">
                <a:xfrm>
                  <a:off x="2736" y="2553"/>
                  <a:ext cx="96" cy="96"/>
                </a:xfrm>
                <a:prstGeom prst="rect">
                  <a:avLst/>
                </a:prstGeom>
                <a:solidFill>
                  <a:srgbClr val="00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59" name="Rectangle 1034"/>
                <p:cNvSpPr>
                  <a:spLocks noChangeArrowheads="1"/>
                </p:cNvSpPr>
                <p:nvPr/>
              </p:nvSpPr>
              <p:spPr bwMode="auto">
                <a:xfrm>
                  <a:off x="3129" y="2553"/>
                  <a:ext cx="96" cy="96"/>
                </a:xfrm>
                <a:prstGeom prst="rect">
                  <a:avLst/>
                </a:prstGeom>
                <a:solidFill>
                  <a:srgbClr val="00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60" name="Rectangle 1057"/>
                <p:cNvSpPr>
                  <a:spLocks noChangeArrowheads="1"/>
                </p:cNvSpPr>
                <p:nvPr/>
              </p:nvSpPr>
              <p:spPr bwMode="auto">
                <a:xfrm>
                  <a:off x="3522" y="2553"/>
                  <a:ext cx="96" cy="96"/>
                </a:xfrm>
                <a:prstGeom prst="rect">
                  <a:avLst/>
                </a:prstGeom>
                <a:solidFill>
                  <a:srgbClr val="00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61" name="Rectangle 1080"/>
                <p:cNvSpPr>
                  <a:spLocks noChangeArrowheads="1"/>
                </p:cNvSpPr>
                <p:nvPr/>
              </p:nvSpPr>
              <p:spPr bwMode="auto">
                <a:xfrm>
                  <a:off x="3915" y="2553"/>
                  <a:ext cx="96" cy="96"/>
                </a:xfrm>
                <a:prstGeom prst="rect">
                  <a:avLst/>
                </a:prstGeom>
                <a:solidFill>
                  <a:srgbClr val="00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62" name="Rectangle 1103"/>
                <p:cNvSpPr>
                  <a:spLocks noChangeArrowheads="1"/>
                </p:cNvSpPr>
                <p:nvPr/>
              </p:nvSpPr>
              <p:spPr bwMode="auto">
                <a:xfrm>
                  <a:off x="4308" y="2553"/>
                  <a:ext cx="96" cy="96"/>
                </a:xfrm>
                <a:prstGeom prst="rect">
                  <a:avLst/>
                </a:prstGeom>
                <a:solidFill>
                  <a:srgbClr val="00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63" name="Rectangle 1172"/>
                <p:cNvSpPr>
                  <a:spLocks noChangeArrowheads="1"/>
                </p:cNvSpPr>
                <p:nvPr/>
              </p:nvSpPr>
              <p:spPr bwMode="auto">
                <a:xfrm>
                  <a:off x="2736" y="2946"/>
                  <a:ext cx="96" cy="96"/>
                </a:xfrm>
                <a:prstGeom prst="rect">
                  <a:avLst/>
                </a:prstGeom>
                <a:solidFill>
                  <a:srgbClr val="00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64" name="Rectangle 1195"/>
                <p:cNvSpPr>
                  <a:spLocks noChangeArrowheads="1"/>
                </p:cNvSpPr>
                <p:nvPr/>
              </p:nvSpPr>
              <p:spPr bwMode="auto">
                <a:xfrm>
                  <a:off x="3129" y="2946"/>
                  <a:ext cx="96" cy="96"/>
                </a:xfrm>
                <a:prstGeom prst="rect">
                  <a:avLst/>
                </a:prstGeom>
                <a:solidFill>
                  <a:srgbClr val="00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65" name="Rectangle 1218"/>
                <p:cNvSpPr>
                  <a:spLocks noChangeArrowheads="1"/>
                </p:cNvSpPr>
                <p:nvPr/>
              </p:nvSpPr>
              <p:spPr bwMode="auto">
                <a:xfrm>
                  <a:off x="3522" y="2946"/>
                  <a:ext cx="96" cy="96"/>
                </a:xfrm>
                <a:prstGeom prst="rect">
                  <a:avLst/>
                </a:prstGeom>
                <a:solidFill>
                  <a:srgbClr val="00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66" name="Rectangle 1241"/>
                <p:cNvSpPr>
                  <a:spLocks noChangeArrowheads="1"/>
                </p:cNvSpPr>
                <p:nvPr/>
              </p:nvSpPr>
              <p:spPr bwMode="auto">
                <a:xfrm>
                  <a:off x="3915" y="2946"/>
                  <a:ext cx="96" cy="96"/>
                </a:xfrm>
                <a:prstGeom prst="rect">
                  <a:avLst/>
                </a:prstGeom>
                <a:solidFill>
                  <a:srgbClr val="00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67" name="Rectangle 1264"/>
                <p:cNvSpPr>
                  <a:spLocks noChangeArrowheads="1"/>
                </p:cNvSpPr>
                <p:nvPr/>
              </p:nvSpPr>
              <p:spPr bwMode="auto">
                <a:xfrm>
                  <a:off x="4308" y="2946"/>
                  <a:ext cx="96" cy="96"/>
                </a:xfrm>
                <a:prstGeom prst="rect">
                  <a:avLst/>
                </a:prstGeom>
                <a:solidFill>
                  <a:srgbClr val="00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68" name="Rectangle 1333"/>
                <p:cNvSpPr>
                  <a:spLocks noChangeArrowheads="1"/>
                </p:cNvSpPr>
                <p:nvPr/>
              </p:nvSpPr>
              <p:spPr bwMode="auto">
                <a:xfrm>
                  <a:off x="2736" y="3339"/>
                  <a:ext cx="96" cy="96"/>
                </a:xfrm>
                <a:prstGeom prst="rect">
                  <a:avLst/>
                </a:prstGeom>
                <a:solidFill>
                  <a:srgbClr val="00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69" name="Rectangle 1356"/>
                <p:cNvSpPr>
                  <a:spLocks noChangeArrowheads="1"/>
                </p:cNvSpPr>
                <p:nvPr/>
              </p:nvSpPr>
              <p:spPr bwMode="auto">
                <a:xfrm>
                  <a:off x="3129" y="3339"/>
                  <a:ext cx="96" cy="96"/>
                </a:xfrm>
                <a:prstGeom prst="rect">
                  <a:avLst/>
                </a:prstGeom>
                <a:solidFill>
                  <a:srgbClr val="00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70" name="Rectangle 1379"/>
                <p:cNvSpPr>
                  <a:spLocks noChangeArrowheads="1"/>
                </p:cNvSpPr>
                <p:nvPr/>
              </p:nvSpPr>
              <p:spPr bwMode="auto">
                <a:xfrm>
                  <a:off x="3522" y="3339"/>
                  <a:ext cx="96" cy="96"/>
                </a:xfrm>
                <a:prstGeom prst="rect">
                  <a:avLst/>
                </a:prstGeom>
                <a:solidFill>
                  <a:srgbClr val="00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71" name="Rectangle 1402"/>
                <p:cNvSpPr>
                  <a:spLocks noChangeArrowheads="1"/>
                </p:cNvSpPr>
                <p:nvPr/>
              </p:nvSpPr>
              <p:spPr bwMode="auto">
                <a:xfrm>
                  <a:off x="3915" y="3339"/>
                  <a:ext cx="96" cy="96"/>
                </a:xfrm>
                <a:prstGeom prst="rect">
                  <a:avLst/>
                </a:prstGeom>
                <a:solidFill>
                  <a:srgbClr val="00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72" name="Rectangle 1425"/>
                <p:cNvSpPr>
                  <a:spLocks noChangeArrowheads="1"/>
                </p:cNvSpPr>
                <p:nvPr/>
              </p:nvSpPr>
              <p:spPr bwMode="auto">
                <a:xfrm>
                  <a:off x="4308" y="3339"/>
                  <a:ext cx="96" cy="96"/>
                </a:xfrm>
                <a:prstGeom prst="rect">
                  <a:avLst/>
                </a:prstGeom>
                <a:solidFill>
                  <a:srgbClr val="00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73" name="Rectangle 1494"/>
                <p:cNvSpPr>
                  <a:spLocks noChangeArrowheads="1"/>
                </p:cNvSpPr>
                <p:nvPr/>
              </p:nvSpPr>
              <p:spPr bwMode="auto">
                <a:xfrm>
                  <a:off x="2736" y="3732"/>
                  <a:ext cx="96" cy="96"/>
                </a:xfrm>
                <a:prstGeom prst="rect">
                  <a:avLst/>
                </a:prstGeom>
                <a:solidFill>
                  <a:srgbClr val="00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74" name="Rectangle 1517"/>
                <p:cNvSpPr>
                  <a:spLocks noChangeArrowheads="1"/>
                </p:cNvSpPr>
                <p:nvPr/>
              </p:nvSpPr>
              <p:spPr bwMode="auto">
                <a:xfrm>
                  <a:off x="3129" y="3732"/>
                  <a:ext cx="96" cy="96"/>
                </a:xfrm>
                <a:prstGeom prst="rect">
                  <a:avLst/>
                </a:prstGeom>
                <a:solidFill>
                  <a:srgbClr val="00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75" name="Rectangle 1540"/>
                <p:cNvSpPr>
                  <a:spLocks noChangeArrowheads="1"/>
                </p:cNvSpPr>
                <p:nvPr/>
              </p:nvSpPr>
              <p:spPr bwMode="auto">
                <a:xfrm>
                  <a:off x="3522" y="3732"/>
                  <a:ext cx="96" cy="96"/>
                </a:xfrm>
                <a:prstGeom prst="rect">
                  <a:avLst/>
                </a:prstGeom>
                <a:solidFill>
                  <a:srgbClr val="00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76" name="Rectangle 1563"/>
                <p:cNvSpPr>
                  <a:spLocks noChangeArrowheads="1"/>
                </p:cNvSpPr>
                <p:nvPr/>
              </p:nvSpPr>
              <p:spPr bwMode="auto">
                <a:xfrm>
                  <a:off x="3915" y="3732"/>
                  <a:ext cx="96" cy="96"/>
                </a:xfrm>
                <a:prstGeom prst="rect">
                  <a:avLst/>
                </a:prstGeom>
                <a:solidFill>
                  <a:srgbClr val="00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77" name="Rectangle 1586"/>
                <p:cNvSpPr>
                  <a:spLocks noChangeArrowheads="1"/>
                </p:cNvSpPr>
                <p:nvPr/>
              </p:nvSpPr>
              <p:spPr bwMode="auto">
                <a:xfrm>
                  <a:off x="4308" y="3732"/>
                  <a:ext cx="96" cy="96"/>
                </a:xfrm>
                <a:prstGeom prst="rect">
                  <a:avLst/>
                </a:prstGeom>
                <a:solidFill>
                  <a:srgbClr val="00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</p:grpSp>
          <p:grpSp>
            <p:nvGrpSpPr>
              <p:cNvPr id="24" name="Group 1656"/>
              <p:cNvGrpSpPr>
                <a:grpSpLocks/>
              </p:cNvGrpSpPr>
              <p:nvPr/>
            </p:nvGrpSpPr>
            <p:grpSpPr bwMode="auto">
              <a:xfrm>
                <a:off x="5253948" y="1684754"/>
                <a:ext cx="2434034" cy="2785285"/>
                <a:chOff x="2544" y="1872"/>
                <a:chExt cx="1668" cy="1668"/>
              </a:xfrm>
            </p:grpSpPr>
            <p:sp>
              <p:nvSpPr>
                <p:cNvPr id="17928" name="Rectangle 828"/>
                <p:cNvSpPr>
                  <a:spLocks noChangeArrowheads="1"/>
                </p:cNvSpPr>
                <p:nvPr/>
              </p:nvSpPr>
              <p:spPr bwMode="auto">
                <a:xfrm>
                  <a:off x="2544" y="1872"/>
                  <a:ext cx="96" cy="96"/>
                </a:xfrm>
                <a:prstGeom prst="rect">
                  <a:avLst/>
                </a:prstGeom>
                <a:solidFill>
                  <a:srgbClr val="6600CC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29" name="Rectangle 851"/>
                <p:cNvSpPr>
                  <a:spLocks noChangeArrowheads="1"/>
                </p:cNvSpPr>
                <p:nvPr/>
              </p:nvSpPr>
              <p:spPr bwMode="auto">
                <a:xfrm>
                  <a:off x="2937" y="1872"/>
                  <a:ext cx="96" cy="96"/>
                </a:xfrm>
                <a:prstGeom prst="rect">
                  <a:avLst/>
                </a:prstGeom>
                <a:solidFill>
                  <a:srgbClr val="6600CC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30" name="Rectangle 874"/>
                <p:cNvSpPr>
                  <a:spLocks noChangeArrowheads="1"/>
                </p:cNvSpPr>
                <p:nvPr/>
              </p:nvSpPr>
              <p:spPr bwMode="auto">
                <a:xfrm>
                  <a:off x="3330" y="1872"/>
                  <a:ext cx="96" cy="96"/>
                </a:xfrm>
                <a:prstGeom prst="rect">
                  <a:avLst/>
                </a:prstGeom>
                <a:solidFill>
                  <a:srgbClr val="6600CC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31" name="Rectangle 897"/>
                <p:cNvSpPr>
                  <a:spLocks noChangeArrowheads="1"/>
                </p:cNvSpPr>
                <p:nvPr/>
              </p:nvSpPr>
              <p:spPr bwMode="auto">
                <a:xfrm>
                  <a:off x="3723" y="1872"/>
                  <a:ext cx="96" cy="96"/>
                </a:xfrm>
                <a:prstGeom prst="rect">
                  <a:avLst/>
                </a:prstGeom>
                <a:solidFill>
                  <a:srgbClr val="6600CC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32" name="Rectangle 920"/>
                <p:cNvSpPr>
                  <a:spLocks noChangeArrowheads="1"/>
                </p:cNvSpPr>
                <p:nvPr/>
              </p:nvSpPr>
              <p:spPr bwMode="auto">
                <a:xfrm>
                  <a:off x="4116" y="1872"/>
                  <a:ext cx="96" cy="96"/>
                </a:xfrm>
                <a:prstGeom prst="rect">
                  <a:avLst/>
                </a:prstGeom>
                <a:solidFill>
                  <a:srgbClr val="6600CC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33" name="Rectangle 1012"/>
                <p:cNvSpPr>
                  <a:spLocks noChangeArrowheads="1"/>
                </p:cNvSpPr>
                <p:nvPr/>
              </p:nvSpPr>
              <p:spPr bwMode="auto">
                <a:xfrm>
                  <a:off x="2544" y="2265"/>
                  <a:ext cx="96" cy="96"/>
                </a:xfrm>
                <a:prstGeom prst="rect">
                  <a:avLst/>
                </a:prstGeom>
                <a:solidFill>
                  <a:srgbClr val="6600CC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34" name="Rectangle 1035"/>
                <p:cNvSpPr>
                  <a:spLocks noChangeArrowheads="1"/>
                </p:cNvSpPr>
                <p:nvPr/>
              </p:nvSpPr>
              <p:spPr bwMode="auto">
                <a:xfrm>
                  <a:off x="2937" y="2265"/>
                  <a:ext cx="96" cy="96"/>
                </a:xfrm>
                <a:prstGeom prst="rect">
                  <a:avLst/>
                </a:prstGeom>
                <a:solidFill>
                  <a:srgbClr val="6600CC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35" name="Rectangle 1058"/>
                <p:cNvSpPr>
                  <a:spLocks noChangeArrowheads="1"/>
                </p:cNvSpPr>
                <p:nvPr/>
              </p:nvSpPr>
              <p:spPr bwMode="auto">
                <a:xfrm>
                  <a:off x="3330" y="2265"/>
                  <a:ext cx="96" cy="96"/>
                </a:xfrm>
                <a:prstGeom prst="rect">
                  <a:avLst/>
                </a:prstGeom>
                <a:solidFill>
                  <a:srgbClr val="6600CC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36" name="Rectangle 1081"/>
                <p:cNvSpPr>
                  <a:spLocks noChangeArrowheads="1"/>
                </p:cNvSpPr>
                <p:nvPr/>
              </p:nvSpPr>
              <p:spPr bwMode="auto">
                <a:xfrm>
                  <a:off x="3723" y="2265"/>
                  <a:ext cx="96" cy="96"/>
                </a:xfrm>
                <a:prstGeom prst="rect">
                  <a:avLst/>
                </a:prstGeom>
                <a:solidFill>
                  <a:srgbClr val="6600CC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37" name="Rectangle 1104"/>
                <p:cNvSpPr>
                  <a:spLocks noChangeArrowheads="1"/>
                </p:cNvSpPr>
                <p:nvPr/>
              </p:nvSpPr>
              <p:spPr bwMode="auto">
                <a:xfrm>
                  <a:off x="4116" y="2265"/>
                  <a:ext cx="96" cy="96"/>
                </a:xfrm>
                <a:prstGeom prst="rect">
                  <a:avLst/>
                </a:prstGeom>
                <a:solidFill>
                  <a:srgbClr val="6600CC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38" name="Rectangle 1173"/>
                <p:cNvSpPr>
                  <a:spLocks noChangeArrowheads="1"/>
                </p:cNvSpPr>
                <p:nvPr/>
              </p:nvSpPr>
              <p:spPr bwMode="auto">
                <a:xfrm>
                  <a:off x="2544" y="2658"/>
                  <a:ext cx="96" cy="96"/>
                </a:xfrm>
                <a:prstGeom prst="rect">
                  <a:avLst/>
                </a:prstGeom>
                <a:solidFill>
                  <a:srgbClr val="6600CC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39" name="Rectangle 1196"/>
                <p:cNvSpPr>
                  <a:spLocks noChangeArrowheads="1"/>
                </p:cNvSpPr>
                <p:nvPr/>
              </p:nvSpPr>
              <p:spPr bwMode="auto">
                <a:xfrm>
                  <a:off x="2937" y="2658"/>
                  <a:ext cx="96" cy="96"/>
                </a:xfrm>
                <a:prstGeom prst="rect">
                  <a:avLst/>
                </a:prstGeom>
                <a:solidFill>
                  <a:srgbClr val="6600CC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40" name="Rectangle 1219"/>
                <p:cNvSpPr>
                  <a:spLocks noChangeArrowheads="1"/>
                </p:cNvSpPr>
                <p:nvPr/>
              </p:nvSpPr>
              <p:spPr bwMode="auto">
                <a:xfrm>
                  <a:off x="3330" y="2658"/>
                  <a:ext cx="96" cy="96"/>
                </a:xfrm>
                <a:prstGeom prst="rect">
                  <a:avLst/>
                </a:prstGeom>
                <a:solidFill>
                  <a:srgbClr val="6600CC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41" name="Rectangle 1242"/>
                <p:cNvSpPr>
                  <a:spLocks noChangeArrowheads="1"/>
                </p:cNvSpPr>
                <p:nvPr/>
              </p:nvSpPr>
              <p:spPr bwMode="auto">
                <a:xfrm>
                  <a:off x="3723" y="2658"/>
                  <a:ext cx="96" cy="96"/>
                </a:xfrm>
                <a:prstGeom prst="rect">
                  <a:avLst/>
                </a:prstGeom>
                <a:solidFill>
                  <a:srgbClr val="6600CC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42" name="Rectangle 1265"/>
                <p:cNvSpPr>
                  <a:spLocks noChangeArrowheads="1"/>
                </p:cNvSpPr>
                <p:nvPr/>
              </p:nvSpPr>
              <p:spPr bwMode="auto">
                <a:xfrm>
                  <a:off x="4116" y="2658"/>
                  <a:ext cx="96" cy="96"/>
                </a:xfrm>
                <a:prstGeom prst="rect">
                  <a:avLst/>
                </a:prstGeom>
                <a:solidFill>
                  <a:srgbClr val="6600CC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43" name="Rectangle 1334"/>
                <p:cNvSpPr>
                  <a:spLocks noChangeArrowheads="1"/>
                </p:cNvSpPr>
                <p:nvPr/>
              </p:nvSpPr>
              <p:spPr bwMode="auto">
                <a:xfrm>
                  <a:off x="2544" y="3051"/>
                  <a:ext cx="96" cy="96"/>
                </a:xfrm>
                <a:prstGeom prst="rect">
                  <a:avLst/>
                </a:prstGeom>
                <a:solidFill>
                  <a:srgbClr val="6600CC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44" name="Rectangle 1357"/>
                <p:cNvSpPr>
                  <a:spLocks noChangeArrowheads="1"/>
                </p:cNvSpPr>
                <p:nvPr/>
              </p:nvSpPr>
              <p:spPr bwMode="auto">
                <a:xfrm>
                  <a:off x="2937" y="3051"/>
                  <a:ext cx="96" cy="96"/>
                </a:xfrm>
                <a:prstGeom prst="rect">
                  <a:avLst/>
                </a:prstGeom>
                <a:solidFill>
                  <a:srgbClr val="6600CC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45" name="Rectangle 1380"/>
                <p:cNvSpPr>
                  <a:spLocks noChangeArrowheads="1"/>
                </p:cNvSpPr>
                <p:nvPr/>
              </p:nvSpPr>
              <p:spPr bwMode="auto">
                <a:xfrm>
                  <a:off x="3330" y="3051"/>
                  <a:ext cx="96" cy="96"/>
                </a:xfrm>
                <a:prstGeom prst="rect">
                  <a:avLst/>
                </a:prstGeom>
                <a:solidFill>
                  <a:srgbClr val="6600CC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46" name="Rectangle 1403"/>
                <p:cNvSpPr>
                  <a:spLocks noChangeArrowheads="1"/>
                </p:cNvSpPr>
                <p:nvPr/>
              </p:nvSpPr>
              <p:spPr bwMode="auto">
                <a:xfrm>
                  <a:off x="3723" y="3051"/>
                  <a:ext cx="96" cy="96"/>
                </a:xfrm>
                <a:prstGeom prst="rect">
                  <a:avLst/>
                </a:prstGeom>
                <a:solidFill>
                  <a:srgbClr val="6600CC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47" name="Rectangle 1426"/>
                <p:cNvSpPr>
                  <a:spLocks noChangeArrowheads="1"/>
                </p:cNvSpPr>
                <p:nvPr/>
              </p:nvSpPr>
              <p:spPr bwMode="auto">
                <a:xfrm>
                  <a:off x="4116" y="3051"/>
                  <a:ext cx="96" cy="96"/>
                </a:xfrm>
                <a:prstGeom prst="rect">
                  <a:avLst/>
                </a:prstGeom>
                <a:solidFill>
                  <a:srgbClr val="6600CC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48" name="Rectangle 1495"/>
                <p:cNvSpPr>
                  <a:spLocks noChangeArrowheads="1"/>
                </p:cNvSpPr>
                <p:nvPr/>
              </p:nvSpPr>
              <p:spPr bwMode="auto">
                <a:xfrm>
                  <a:off x="2544" y="3444"/>
                  <a:ext cx="96" cy="96"/>
                </a:xfrm>
                <a:prstGeom prst="rect">
                  <a:avLst/>
                </a:prstGeom>
                <a:solidFill>
                  <a:srgbClr val="6600CC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49" name="Rectangle 1518"/>
                <p:cNvSpPr>
                  <a:spLocks noChangeArrowheads="1"/>
                </p:cNvSpPr>
                <p:nvPr/>
              </p:nvSpPr>
              <p:spPr bwMode="auto">
                <a:xfrm>
                  <a:off x="2937" y="3444"/>
                  <a:ext cx="96" cy="96"/>
                </a:xfrm>
                <a:prstGeom prst="rect">
                  <a:avLst/>
                </a:prstGeom>
                <a:solidFill>
                  <a:srgbClr val="6600CC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50" name="Rectangle 1541"/>
                <p:cNvSpPr>
                  <a:spLocks noChangeArrowheads="1"/>
                </p:cNvSpPr>
                <p:nvPr/>
              </p:nvSpPr>
              <p:spPr bwMode="auto">
                <a:xfrm>
                  <a:off x="3330" y="3444"/>
                  <a:ext cx="96" cy="96"/>
                </a:xfrm>
                <a:prstGeom prst="rect">
                  <a:avLst/>
                </a:prstGeom>
                <a:solidFill>
                  <a:srgbClr val="6600CC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51" name="Rectangle 1564"/>
                <p:cNvSpPr>
                  <a:spLocks noChangeArrowheads="1"/>
                </p:cNvSpPr>
                <p:nvPr/>
              </p:nvSpPr>
              <p:spPr bwMode="auto">
                <a:xfrm>
                  <a:off x="3723" y="3444"/>
                  <a:ext cx="96" cy="96"/>
                </a:xfrm>
                <a:prstGeom prst="rect">
                  <a:avLst/>
                </a:prstGeom>
                <a:solidFill>
                  <a:srgbClr val="6600CC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52" name="Rectangle 1587"/>
                <p:cNvSpPr>
                  <a:spLocks noChangeArrowheads="1"/>
                </p:cNvSpPr>
                <p:nvPr/>
              </p:nvSpPr>
              <p:spPr bwMode="auto">
                <a:xfrm>
                  <a:off x="4116" y="3444"/>
                  <a:ext cx="96" cy="96"/>
                </a:xfrm>
                <a:prstGeom prst="rect">
                  <a:avLst/>
                </a:prstGeom>
                <a:solidFill>
                  <a:srgbClr val="6600CC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</p:grpSp>
          <p:grpSp>
            <p:nvGrpSpPr>
              <p:cNvPr id="25" name="Group 1651"/>
              <p:cNvGrpSpPr>
                <a:grpSpLocks/>
              </p:cNvGrpSpPr>
              <p:nvPr/>
            </p:nvGrpSpPr>
            <p:grpSpPr bwMode="auto">
              <a:xfrm>
                <a:off x="5674213" y="1684754"/>
                <a:ext cx="2434034" cy="2785285"/>
                <a:chOff x="2832" y="1872"/>
                <a:chExt cx="1668" cy="1668"/>
              </a:xfrm>
            </p:grpSpPr>
            <p:sp>
              <p:nvSpPr>
                <p:cNvPr id="17903" name="Rectangle 829"/>
                <p:cNvSpPr>
                  <a:spLocks noChangeArrowheads="1"/>
                </p:cNvSpPr>
                <p:nvPr/>
              </p:nvSpPr>
              <p:spPr bwMode="auto">
                <a:xfrm>
                  <a:off x="2832" y="1872"/>
                  <a:ext cx="96" cy="96"/>
                </a:xfrm>
                <a:prstGeom prst="rect">
                  <a:avLst/>
                </a:prstGeom>
                <a:solidFill>
                  <a:srgbClr val="66FF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04" name="Rectangle 852"/>
                <p:cNvSpPr>
                  <a:spLocks noChangeArrowheads="1"/>
                </p:cNvSpPr>
                <p:nvPr/>
              </p:nvSpPr>
              <p:spPr bwMode="auto">
                <a:xfrm>
                  <a:off x="3225" y="1872"/>
                  <a:ext cx="96" cy="96"/>
                </a:xfrm>
                <a:prstGeom prst="rect">
                  <a:avLst/>
                </a:prstGeom>
                <a:solidFill>
                  <a:srgbClr val="66FF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05" name="Rectangle 875"/>
                <p:cNvSpPr>
                  <a:spLocks noChangeArrowheads="1"/>
                </p:cNvSpPr>
                <p:nvPr/>
              </p:nvSpPr>
              <p:spPr bwMode="auto">
                <a:xfrm>
                  <a:off x="3618" y="1872"/>
                  <a:ext cx="96" cy="96"/>
                </a:xfrm>
                <a:prstGeom prst="rect">
                  <a:avLst/>
                </a:prstGeom>
                <a:solidFill>
                  <a:srgbClr val="66FF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06" name="Rectangle 898"/>
                <p:cNvSpPr>
                  <a:spLocks noChangeArrowheads="1"/>
                </p:cNvSpPr>
                <p:nvPr/>
              </p:nvSpPr>
              <p:spPr bwMode="auto">
                <a:xfrm>
                  <a:off x="4011" y="1872"/>
                  <a:ext cx="96" cy="96"/>
                </a:xfrm>
                <a:prstGeom prst="rect">
                  <a:avLst/>
                </a:prstGeom>
                <a:solidFill>
                  <a:srgbClr val="66FF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07" name="Rectangle 921"/>
                <p:cNvSpPr>
                  <a:spLocks noChangeArrowheads="1"/>
                </p:cNvSpPr>
                <p:nvPr/>
              </p:nvSpPr>
              <p:spPr bwMode="auto">
                <a:xfrm>
                  <a:off x="4404" y="1872"/>
                  <a:ext cx="96" cy="96"/>
                </a:xfrm>
                <a:prstGeom prst="rect">
                  <a:avLst/>
                </a:prstGeom>
                <a:solidFill>
                  <a:srgbClr val="66FF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08" name="Rectangle 1013"/>
                <p:cNvSpPr>
                  <a:spLocks noChangeArrowheads="1"/>
                </p:cNvSpPr>
                <p:nvPr/>
              </p:nvSpPr>
              <p:spPr bwMode="auto">
                <a:xfrm>
                  <a:off x="2832" y="2265"/>
                  <a:ext cx="96" cy="96"/>
                </a:xfrm>
                <a:prstGeom prst="rect">
                  <a:avLst/>
                </a:prstGeom>
                <a:solidFill>
                  <a:srgbClr val="66FF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09" name="Rectangle 1036"/>
                <p:cNvSpPr>
                  <a:spLocks noChangeArrowheads="1"/>
                </p:cNvSpPr>
                <p:nvPr/>
              </p:nvSpPr>
              <p:spPr bwMode="auto">
                <a:xfrm>
                  <a:off x="3225" y="2265"/>
                  <a:ext cx="96" cy="96"/>
                </a:xfrm>
                <a:prstGeom prst="rect">
                  <a:avLst/>
                </a:prstGeom>
                <a:solidFill>
                  <a:srgbClr val="66FF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10" name="Rectangle 1059"/>
                <p:cNvSpPr>
                  <a:spLocks noChangeArrowheads="1"/>
                </p:cNvSpPr>
                <p:nvPr/>
              </p:nvSpPr>
              <p:spPr bwMode="auto">
                <a:xfrm>
                  <a:off x="3618" y="2265"/>
                  <a:ext cx="96" cy="96"/>
                </a:xfrm>
                <a:prstGeom prst="rect">
                  <a:avLst/>
                </a:prstGeom>
                <a:solidFill>
                  <a:srgbClr val="66FF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11" name="Rectangle 1082"/>
                <p:cNvSpPr>
                  <a:spLocks noChangeArrowheads="1"/>
                </p:cNvSpPr>
                <p:nvPr/>
              </p:nvSpPr>
              <p:spPr bwMode="auto">
                <a:xfrm>
                  <a:off x="4011" y="2265"/>
                  <a:ext cx="96" cy="96"/>
                </a:xfrm>
                <a:prstGeom prst="rect">
                  <a:avLst/>
                </a:prstGeom>
                <a:solidFill>
                  <a:srgbClr val="66FF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12" name="Rectangle 1105"/>
                <p:cNvSpPr>
                  <a:spLocks noChangeArrowheads="1"/>
                </p:cNvSpPr>
                <p:nvPr/>
              </p:nvSpPr>
              <p:spPr bwMode="auto">
                <a:xfrm>
                  <a:off x="4404" y="2265"/>
                  <a:ext cx="96" cy="96"/>
                </a:xfrm>
                <a:prstGeom prst="rect">
                  <a:avLst/>
                </a:prstGeom>
                <a:solidFill>
                  <a:srgbClr val="66FF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13" name="Rectangle 1174"/>
                <p:cNvSpPr>
                  <a:spLocks noChangeArrowheads="1"/>
                </p:cNvSpPr>
                <p:nvPr/>
              </p:nvSpPr>
              <p:spPr bwMode="auto">
                <a:xfrm>
                  <a:off x="2832" y="2658"/>
                  <a:ext cx="96" cy="96"/>
                </a:xfrm>
                <a:prstGeom prst="rect">
                  <a:avLst/>
                </a:prstGeom>
                <a:solidFill>
                  <a:srgbClr val="66FF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14" name="Rectangle 1197"/>
                <p:cNvSpPr>
                  <a:spLocks noChangeArrowheads="1"/>
                </p:cNvSpPr>
                <p:nvPr/>
              </p:nvSpPr>
              <p:spPr bwMode="auto">
                <a:xfrm>
                  <a:off x="3225" y="2658"/>
                  <a:ext cx="96" cy="96"/>
                </a:xfrm>
                <a:prstGeom prst="rect">
                  <a:avLst/>
                </a:prstGeom>
                <a:solidFill>
                  <a:srgbClr val="66FF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15" name="Rectangle 1220"/>
                <p:cNvSpPr>
                  <a:spLocks noChangeArrowheads="1"/>
                </p:cNvSpPr>
                <p:nvPr/>
              </p:nvSpPr>
              <p:spPr bwMode="auto">
                <a:xfrm>
                  <a:off x="3618" y="2658"/>
                  <a:ext cx="96" cy="96"/>
                </a:xfrm>
                <a:prstGeom prst="rect">
                  <a:avLst/>
                </a:prstGeom>
                <a:solidFill>
                  <a:srgbClr val="66FF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16" name="Rectangle 1243"/>
                <p:cNvSpPr>
                  <a:spLocks noChangeArrowheads="1"/>
                </p:cNvSpPr>
                <p:nvPr/>
              </p:nvSpPr>
              <p:spPr bwMode="auto">
                <a:xfrm>
                  <a:off x="4011" y="2658"/>
                  <a:ext cx="96" cy="96"/>
                </a:xfrm>
                <a:prstGeom prst="rect">
                  <a:avLst/>
                </a:prstGeom>
                <a:solidFill>
                  <a:srgbClr val="66FF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17" name="Rectangle 1266"/>
                <p:cNvSpPr>
                  <a:spLocks noChangeArrowheads="1"/>
                </p:cNvSpPr>
                <p:nvPr/>
              </p:nvSpPr>
              <p:spPr bwMode="auto">
                <a:xfrm>
                  <a:off x="4404" y="2658"/>
                  <a:ext cx="96" cy="96"/>
                </a:xfrm>
                <a:prstGeom prst="rect">
                  <a:avLst/>
                </a:prstGeom>
                <a:solidFill>
                  <a:srgbClr val="66FF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18" name="Rectangle 1335"/>
                <p:cNvSpPr>
                  <a:spLocks noChangeArrowheads="1"/>
                </p:cNvSpPr>
                <p:nvPr/>
              </p:nvSpPr>
              <p:spPr bwMode="auto">
                <a:xfrm>
                  <a:off x="2832" y="3051"/>
                  <a:ext cx="96" cy="96"/>
                </a:xfrm>
                <a:prstGeom prst="rect">
                  <a:avLst/>
                </a:prstGeom>
                <a:solidFill>
                  <a:srgbClr val="66FF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19" name="Rectangle 1358"/>
                <p:cNvSpPr>
                  <a:spLocks noChangeArrowheads="1"/>
                </p:cNvSpPr>
                <p:nvPr/>
              </p:nvSpPr>
              <p:spPr bwMode="auto">
                <a:xfrm>
                  <a:off x="3225" y="3051"/>
                  <a:ext cx="96" cy="96"/>
                </a:xfrm>
                <a:prstGeom prst="rect">
                  <a:avLst/>
                </a:prstGeom>
                <a:solidFill>
                  <a:srgbClr val="66FF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20" name="Rectangle 1381"/>
                <p:cNvSpPr>
                  <a:spLocks noChangeArrowheads="1"/>
                </p:cNvSpPr>
                <p:nvPr/>
              </p:nvSpPr>
              <p:spPr bwMode="auto">
                <a:xfrm>
                  <a:off x="3618" y="3051"/>
                  <a:ext cx="96" cy="96"/>
                </a:xfrm>
                <a:prstGeom prst="rect">
                  <a:avLst/>
                </a:prstGeom>
                <a:solidFill>
                  <a:srgbClr val="66FF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21" name="Rectangle 1404"/>
                <p:cNvSpPr>
                  <a:spLocks noChangeArrowheads="1"/>
                </p:cNvSpPr>
                <p:nvPr/>
              </p:nvSpPr>
              <p:spPr bwMode="auto">
                <a:xfrm>
                  <a:off x="4011" y="3051"/>
                  <a:ext cx="96" cy="96"/>
                </a:xfrm>
                <a:prstGeom prst="rect">
                  <a:avLst/>
                </a:prstGeom>
                <a:solidFill>
                  <a:srgbClr val="66FF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22" name="Rectangle 1427"/>
                <p:cNvSpPr>
                  <a:spLocks noChangeArrowheads="1"/>
                </p:cNvSpPr>
                <p:nvPr/>
              </p:nvSpPr>
              <p:spPr bwMode="auto">
                <a:xfrm>
                  <a:off x="4404" y="3051"/>
                  <a:ext cx="96" cy="96"/>
                </a:xfrm>
                <a:prstGeom prst="rect">
                  <a:avLst/>
                </a:prstGeom>
                <a:solidFill>
                  <a:srgbClr val="66FF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23" name="Rectangle 1496"/>
                <p:cNvSpPr>
                  <a:spLocks noChangeArrowheads="1"/>
                </p:cNvSpPr>
                <p:nvPr/>
              </p:nvSpPr>
              <p:spPr bwMode="auto">
                <a:xfrm>
                  <a:off x="2832" y="3444"/>
                  <a:ext cx="96" cy="96"/>
                </a:xfrm>
                <a:prstGeom prst="rect">
                  <a:avLst/>
                </a:prstGeom>
                <a:solidFill>
                  <a:srgbClr val="66FF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24" name="Rectangle 1519"/>
                <p:cNvSpPr>
                  <a:spLocks noChangeArrowheads="1"/>
                </p:cNvSpPr>
                <p:nvPr/>
              </p:nvSpPr>
              <p:spPr bwMode="auto">
                <a:xfrm>
                  <a:off x="3225" y="3444"/>
                  <a:ext cx="96" cy="96"/>
                </a:xfrm>
                <a:prstGeom prst="rect">
                  <a:avLst/>
                </a:prstGeom>
                <a:solidFill>
                  <a:srgbClr val="66FF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25" name="Rectangle 1542"/>
                <p:cNvSpPr>
                  <a:spLocks noChangeArrowheads="1"/>
                </p:cNvSpPr>
                <p:nvPr/>
              </p:nvSpPr>
              <p:spPr bwMode="auto">
                <a:xfrm>
                  <a:off x="3618" y="3444"/>
                  <a:ext cx="96" cy="96"/>
                </a:xfrm>
                <a:prstGeom prst="rect">
                  <a:avLst/>
                </a:prstGeom>
                <a:solidFill>
                  <a:srgbClr val="66FF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26" name="Rectangle 1565"/>
                <p:cNvSpPr>
                  <a:spLocks noChangeArrowheads="1"/>
                </p:cNvSpPr>
                <p:nvPr/>
              </p:nvSpPr>
              <p:spPr bwMode="auto">
                <a:xfrm>
                  <a:off x="4011" y="3444"/>
                  <a:ext cx="96" cy="96"/>
                </a:xfrm>
                <a:prstGeom prst="rect">
                  <a:avLst/>
                </a:prstGeom>
                <a:solidFill>
                  <a:srgbClr val="66FF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27" name="Rectangle 1588"/>
                <p:cNvSpPr>
                  <a:spLocks noChangeArrowheads="1"/>
                </p:cNvSpPr>
                <p:nvPr/>
              </p:nvSpPr>
              <p:spPr bwMode="auto">
                <a:xfrm>
                  <a:off x="4404" y="3444"/>
                  <a:ext cx="96" cy="96"/>
                </a:xfrm>
                <a:prstGeom prst="rect">
                  <a:avLst/>
                </a:prstGeom>
                <a:solidFill>
                  <a:srgbClr val="66FF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</p:grpSp>
          <p:grpSp>
            <p:nvGrpSpPr>
              <p:cNvPr id="26" name="Group 1650"/>
              <p:cNvGrpSpPr>
                <a:grpSpLocks/>
              </p:cNvGrpSpPr>
              <p:nvPr/>
            </p:nvGrpSpPr>
            <p:grpSpPr bwMode="auto">
              <a:xfrm>
                <a:off x="5394037" y="2165667"/>
                <a:ext cx="2434034" cy="2785285"/>
                <a:chOff x="2640" y="2160"/>
                <a:chExt cx="1668" cy="1668"/>
              </a:xfrm>
            </p:grpSpPr>
            <p:sp>
              <p:nvSpPr>
                <p:cNvPr id="17878" name="Rectangle 830"/>
                <p:cNvSpPr>
                  <a:spLocks noChangeArrowheads="1"/>
                </p:cNvSpPr>
                <p:nvPr/>
              </p:nvSpPr>
              <p:spPr bwMode="auto">
                <a:xfrm>
                  <a:off x="2640" y="2160"/>
                  <a:ext cx="96" cy="96"/>
                </a:xfrm>
                <a:prstGeom prst="rect">
                  <a:avLst/>
                </a:prstGeom>
                <a:solidFill>
                  <a:srgbClr val="00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79" name="Rectangle 853"/>
                <p:cNvSpPr>
                  <a:spLocks noChangeArrowheads="1"/>
                </p:cNvSpPr>
                <p:nvPr/>
              </p:nvSpPr>
              <p:spPr bwMode="auto">
                <a:xfrm>
                  <a:off x="3033" y="2160"/>
                  <a:ext cx="96" cy="96"/>
                </a:xfrm>
                <a:prstGeom prst="rect">
                  <a:avLst/>
                </a:prstGeom>
                <a:solidFill>
                  <a:srgbClr val="00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80" name="Rectangle 876"/>
                <p:cNvSpPr>
                  <a:spLocks noChangeArrowheads="1"/>
                </p:cNvSpPr>
                <p:nvPr/>
              </p:nvSpPr>
              <p:spPr bwMode="auto">
                <a:xfrm>
                  <a:off x="3426" y="2160"/>
                  <a:ext cx="96" cy="96"/>
                </a:xfrm>
                <a:prstGeom prst="rect">
                  <a:avLst/>
                </a:prstGeom>
                <a:solidFill>
                  <a:srgbClr val="00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81" name="Rectangle 899"/>
                <p:cNvSpPr>
                  <a:spLocks noChangeArrowheads="1"/>
                </p:cNvSpPr>
                <p:nvPr/>
              </p:nvSpPr>
              <p:spPr bwMode="auto">
                <a:xfrm>
                  <a:off x="3819" y="2160"/>
                  <a:ext cx="96" cy="96"/>
                </a:xfrm>
                <a:prstGeom prst="rect">
                  <a:avLst/>
                </a:prstGeom>
                <a:solidFill>
                  <a:srgbClr val="00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82" name="Rectangle 922"/>
                <p:cNvSpPr>
                  <a:spLocks noChangeArrowheads="1"/>
                </p:cNvSpPr>
                <p:nvPr/>
              </p:nvSpPr>
              <p:spPr bwMode="auto">
                <a:xfrm>
                  <a:off x="4212" y="2160"/>
                  <a:ext cx="96" cy="96"/>
                </a:xfrm>
                <a:prstGeom prst="rect">
                  <a:avLst/>
                </a:prstGeom>
                <a:solidFill>
                  <a:srgbClr val="00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83" name="Rectangle 1014"/>
                <p:cNvSpPr>
                  <a:spLocks noChangeArrowheads="1"/>
                </p:cNvSpPr>
                <p:nvPr/>
              </p:nvSpPr>
              <p:spPr bwMode="auto">
                <a:xfrm>
                  <a:off x="2640" y="2553"/>
                  <a:ext cx="96" cy="96"/>
                </a:xfrm>
                <a:prstGeom prst="rect">
                  <a:avLst/>
                </a:prstGeom>
                <a:solidFill>
                  <a:srgbClr val="00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84" name="Rectangle 1037"/>
                <p:cNvSpPr>
                  <a:spLocks noChangeArrowheads="1"/>
                </p:cNvSpPr>
                <p:nvPr/>
              </p:nvSpPr>
              <p:spPr bwMode="auto">
                <a:xfrm>
                  <a:off x="3033" y="2553"/>
                  <a:ext cx="96" cy="96"/>
                </a:xfrm>
                <a:prstGeom prst="rect">
                  <a:avLst/>
                </a:prstGeom>
                <a:solidFill>
                  <a:srgbClr val="00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85" name="Rectangle 1060"/>
                <p:cNvSpPr>
                  <a:spLocks noChangeArrowheads="1"/>
                </p:cNvSpPr>
                <p:nvPr/>
              </p:nvSpPr>
              <p:spPr bwMode="auto">
                <a:xfrm>
                  <a:off x="3426" y="2553"/>
                  <a:ext cx="96" cy="96"/>
                </a:xfrm>
                <a:prstGeom prst="rect">
                  <a:avLst/>
                </a:prstGeom>
                <a:solidFill>
                  <a:srgbClr val="00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86" name="Rectangle 1083"/>
                <p:cNvSpPr>
                  <a:spLocks noChangeArrowheads="1"/>
                </p:cNvSpPr>
                <p:nvPr/>
              </p:nvSpPr>
              <p:spPr bwMode="auto">
                <a:xfrm>
                  <a:off x="3819" y="2553"/>
                  <a:ext cx="96" cy="96"/>
                </a:xfrm>
                <a:prstGeom prst="rect">
                  <a:avLst/>
                </a:prstGeom>
                <a:solidFill>
                  <a:srgbClr val="00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87" name="Rectangle 1106"/>
                <p:cNvSpPr>
                  <a:spLocks noChangeArrowheads="1"/>
                </p:cNvSpPr>
                <p:nvPr/>
              </p:nvSpPr>
              <p:spPr bwMode="auto">
                <a:xfrm>
                  <a:off x="4212" y="2553"/>
                  <a:ext cx="96" cy="96"/>
                </a:xfrm>
                <a:prstGeom prst="rect">
                  <a:avLst/>
                </a:prstGeom>
                <a:solidFill>
                  <a:srgbClr val="00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88" name="Rectangle 1175"/>
                <p:cNvSpPr>
                  <a:spLocks noChangeArrowheads="1"/>
                </p:cNvSpPr>
                <p:nvPr/>
              </p:nvSpPr>
              <p:spPr bwMode="auto">
                <a:xfrm>
                  <a:off x="2640" y="2946"/>
                  <a:ext cx="96" cy="96"/>
                </a:xfrm>
                <a:prstGeom prst="rect">
                  <a:avLst/>
                </a:prstGeom>
                <a:solidFill>
                  <a:srgbClr val="00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89" name="Rectangle 1198"/>
                <p:cNvSpPr>
                  <a:spLocks noChangeArrowheads="1"/>
                </p:cNvSpPr>
                <p:nvPr/>
              </p:nvSpPr>
              <p:spPr bwMode="auto">
                <a:xfrm>
                  <a:off x="3033" y="2946"/>
                  <a:ext cx="96" cy="96"/>
                </a:xfrm>
                <a:prstGeom prst="rect">
                  <a:avLst/>
                </a:prstGeom>
                <a:solidFill>
                  <a:srgbClr val="00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90" name="Rectangle 1221"/>
                <p:cNvSpPr>
                  <a:spLocks noChangeArrowheads="1"/>
                </p:cNvSpPr>
                <p:nvPr/>
              </p:nvSpPr>
              <p:spPr bwMode="auto">
                <a:xfrm>
                  <a:off x="3426" y="2946"/>
                  <a:ext cx="96" cy="96"/>
                </a:xfrm>
                <a:prstGeom prst="rect">
                  <a:avLst/>
                </a:prstGeom>
                <a:solidFill>
                  <a:srgbClr val="00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91" name="Rectangle 1244"/>
                <p:cNvSpPr>
                  <a:spLocks noChangeArrowheads="1"/>
                </p:cNvSpPr>
                <p:nvPr/>
              </p:nvSpPr>
              <p:spPr bwMode="auto">
                <a:xfrm>
                  <a:off x="3819" y="2946"/>
                  <a:ext cx="96" cy="96"/>
                </a:xfrm>
                <a:prstGeom prst="rect">
                  <a:avLst/>
                </a:prstGeom>
                <a:solidFill>
                  <a:srgbClr val="00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92" name="Rectangle 1267"/>
                <p:cNvSpPr>
                  <a:spLocks noChangeArrowheads="1"/>
                </p:cNvSpPr>
                <p:nvPr/>
              </p:nvSpPr>
              <p:spPr bwMode="auto">
                <a:xfrm>
                  <a:off x="4212" y="2946"/>
                  <a:ext cx="96" cy="96"/>
                </a:xfrm>
                <a:prstGeom prst="rect">
                  <a:avLst/>
                </a:prstGeom>
                <a:solidFill>
                  <a:srgbClr val="00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93" name="Rectangle 1336"/>
                <p:cNvSpPr>
                  <a:spLocks noChangeArrowheads="1"/>
                </p:cNvSpPr>
                <p:nvPr/>
              </p:nvSpPr>
              <p:spPr bwMode="auto">
                <a:xfrm>
                  <a:off x="2640" y="3339"/>
                  <a:ext cx="96" cy="96"/>
                </a:xfrm>
                <a:prstGeom prst="rect">
                  <a:avLst/>
                </a:prstGeom>
                <a:solidFill>
                  <a:srgbClr val="00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94" name="Rectangle 1359"/>
                <p:cNvSpPr>
                  <a:spLocks noChangeArrowheads="1"/>
                </p:cNvSpPr>
                <p:nvPr/>
              </p:nvSpPr>
              <p:spPr bwMode="auto">
                <a:xfrm>
                  <a:off x="3033" y="3339"/>
                  <a:ext cx="96" cy="96"/>
                </a:xfrm>
                <a:prstGeom prst="rect">
                  <a:avLst/>
                </a:prstGeom>
                <a:solidFill>
                  <a:srgbClr val="00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95" name="Rectangle 1382"/>
                <p:cNvSpPr>
                  <a:spLocks noChangeArrowheads="1"/>
                </p:cNvSpPr>
                <p:nvPr/>
              </p:nvSpPr>
              <p:spPr bwMode="auto">
                <a:xfrm>
                  <a:off x="3426" y="3339"/>
                  <a:ext cx="96" cy="96"/>
                </a:xfrm>
                <a:prstGeom prst="rect">
                  <a:avLst/>
                </a:prstGeom>
                <a:solidFill>
                  <a:srgbClr val="00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96" name="Rectangle 1405"/>
                <p:cNvSpPr>
                  <a:spLocks noChangeArrowheads="1"/>
                </p:cNvSpPr>
                <p:nvPr/>
              </p:nvSpPr>
              <p:spPr bwMode="auto">
                <a:xfrm>
                  <a:off x="3819" y="3339"/>
                  <a:ext cx="96" cy="96"/>
                </a:xfrm>
                <a:prstGeom prst="rect">
                  <a:avLst/>
                </a:prstGeom>
                <a:solidFill>
                  <a:srgbClr val="00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97" name="Rectangle 1428"/>
                <p:cNvSpPr>
                  <a:spLocks noChangeArrowheads="1"/>
                </p:cNvSpPr>
                <p:nvPr/>
              </p:nvSpPr>
              <p:spPr bwMode="auto">
                <a:xfrm>
                  <a:off x="4212" y="3339"/>
                  <a:ext cx="96" cy="96"/>
                </a:xfrm>
                <a:prstGeom prst="rect">
                  <a:avLst/>
                </a:prstGeom>
                <a:solidFill>
                  <a:srgbClr val="00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98" name="Rectangle 1497"/>
                <p:cNvSpPr>
                  <a:spLocks noChangeArrowheads="1"/>
                </p:cNvSpPr>
                <p:nvPr/>
              </p:nvSpPr>
              <p:spPr bwMode="auto">
                <a:xfrm>
                  <a:off x="2640" y="3732"/>
                  <a:ext cx="96" cy="96"/>
                </a:xfrm>
                <a:prstGeom prst="rect">
                  <a:avLst/>
                </a:prstGeom>
                <a:solidFill>
                  <a:srgbClr val="00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99" name="Rectangle 1520"/>
                <p:cNvSpPr>
                  <a:spLocks noChangeArrowheads="1"/>
                </p:cNvSpPr>
                <p:nvPr/>
              </p:nvSpPr>
              <p:spPr bwMode="auto">
                <a:xfrm>
                  <a:off x="3033" y="3732"/>
                  <a:ext cx="96" cy="96"/>
                </a:xfrm>
                <a:prstGeom prst="rect">
                  <a:avLst/>
                </a:prstGeom>
                <a:solidFill>
                  <a:srgbClr val="00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00" name="Rectangle 1543"/>
                <p:cNvSpPr>
                  <a:spLocks noChangeArrowheads="1"/>
                </p:cNvSpPr>
                <p:nvPr/>
              </p:nvSpPr>
              <p:spPr bwMode="auto">
                <a:xfrm>
                  <a:off x="3426" y="3732"/>
                  <a:ext cx="96" cy="96"/>
                </a:xfrm>
                <a:prstGeom prst="rect">
                  <a:avLst/>
                </a:prstGeom>
                <a:solidFill>
                  <a:srgbClr val="00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01" name="Rectangle 1566"/>
                <p:cNvSpPr>
                  <a:spLocks noChangeArrowheads="1"/>
                </p:cNvSpPr>
                <p:nvPr/>
              </p:nvSpPr>
              <p:spPr bwMode="auto">
                <a:xfrm>
                  <a:off x="3819" y="3732"/>
                  <a:ext cx="96" cy="96"/>
                </a:xfrm>
                <a:prstGeom prst="rect">
                  <a:avLst/>
                </a:prstGeom>
                <a:solidFill>
                  <a:srgbClr val="00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02" name="Rectangle 1589"/>
                <p:cNvSpPr>
                  <a:spLocks noChangeArrowheads="1"/>
                </p:cNvSpPr>
                <p:nvPr/>
              </p:nvSpPr>
              <p:spPr bwMode="auto">
                <a:xfrm>
                  <a:off x="4212" y="3732"/>
                  <a:ext cx="96" cy="96"/>
                </a:xfrm>
                <a:prstGeom prst="rect">
                  <a:avLst/>
                </a:prstGeom>
                <a:solidFill>
                  <a:srgbClr val="00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</p:grpSp>
          <p:grpSp>
            <p:nvGrpSpPr>
              <p:cNvPr id="27" name="Group 1658"/>
              <p:cNvGrpSpPr>
                <a:grpSpLocks/>
              </p:cNvGrpSpPr>
              <p:nvPr/>
            </p:nvGrpSpPr>
            <p:grpSpPr bwMode="auto">
              <a:xfrm>
                <a:off x="5674213" y="1845058"/>
                <a:ext cx="2434034" cy="2785285"/>
                <a:chOff x="2832" y="1968"/>
                <a:chExt cx="1668" cy="1668"/>
              </a:xfrm>
            </p:grpSpPr>
            <p:sp>
              <p:nvSpPr>
                <p:cNvPr id="17853" name="Rectangle 831"/>
                <p:cNvSpPr>
                  <a:spLocks noChangeArrowheads="1"/>
                </p:cNvSpPr>
                <p:nvPr/>
              </p:nvSpPr>
              <p:spPr bwMode="auto">
                <a:xfrm>
                  <a:off x="2832" y="1968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54" name="Rectangle 854"/>
                <p:cNvSpPr>
                  <a:spLocks noChangeArrowheads="1"/>
                </p:cNvSpPr>
                <p:nvPr/>
              </p:nvSpPr>
              <p:spPr bwMode="auto">
                <a:xfrm>
                  <a:off x="3225" y="1968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55" name="Rectangle 877"/>
                <p:cNvSpPr>
                  <a:spLocks noChangeArrowheads="1"/>
                </p:cNvSpPr>
                <p:nvPr/>
              </p:nvSpPr>
              <p:spPr bwMode="auto">
                <a:xfrm>
                  <a:off x="3618" y="1968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56" name="Rectangle 900"/>
                <p:cNvSpPr>
                  <a:spLocks noChangeArrowheads="1"/>
                </p:cNvSpPr>
                <p:nvPr/>
              </p:nvSpPr>
              <p:spPr bwMode="auto">
                <a:xfrm>
                  <a:off x="4011" y="1968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57" name="Rectangle 923"/>
                <p:cNvSpPr>
                  <a:spLocks noChangeArrowheads="1"/>
                </p:cNvSpPr>
                <p:nvPr/>
              </p:nvSpPr>
              <p:spPr bwMode="auto">
                <a:xfrm>
                  <a:off x="4404" y="1968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58" name="Rectangle 1015"/>
                <p:cNvSpPr>
                  <a:spLocks noChangeArrowheads="1"/>
                </p:cNvSpPr>
                <p:nvPr/>
              </p:nvSpPr>
              <p:spPr bwMode="auto">
                <a:xfrm>
                  <a:off x="2832" y="2361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59" name="Rectangle 1038"/>
                <p:cNvSpPr>
                  <a:spLocks noChangeArrowheads="1"/>
                </p:cNvSpPr>
                <p:nvPr/>
              </p:nvSpPr>
              <p:spPr bwMode="auto">
                <a:xfrm>
                  <a:off x="3225" y="2361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60" name="Rectangle 1061"/>
                <p:cNvSpPr>
                  <a:spLocks noChangeArrowheads="1"/>
                </p:cNvSpPr>
                <p:nvPr/>
              </p:nvSpPr>
              <p:spPr bwMode="auto">
                <a:xfrm>
                  <a:off x="3618" y="2361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61" name="Rectangle 1084"/>
                <p:cNvSpPr>
                  <a:spLocks noChangeArrowheads="1"/>
                </p:cNvSpPr>
                <p:nvPr/>
              </p:nvSpPr>
              <p:spPr bwMode="auto">
                <a:xfrm>
                  <a:off x="4011" y="2361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62" name="Rectangle 1107"/>
                <p:cNvSpPr>
                  <a:spLocks noChangeArrowheads="1"/>
                </p:cNvSpPr>
                <p:nvPr/>
              </p:nvSpPr>
              <p:spPr bwMode="auto">
                <a:xfrm>
                  <a:off x="4404" y="2361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63" name="Rectangle 1176"/>
                <p:cNvSpPr>
                  <a:spLocks noChangeArrowheads="1"/>
                </p:cNvSpPr>
                <p:nvPr/>
              </p:nvSpPr>
              <p:spPr bwMode="auto">
                <a:xfrm>
                  <a:off x="2832" y="2754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64" name="Rectangle 1199"/>
                <p:cNvSpPr>
                  <a:spLocks noChangeArrowheads="1"/>
                </p:cNvSpPr>
                <p:nvPr/>
              </p:nvSpPr>
              <p:spPr bwMode="auto">
                <a:xfrm>
                  <a:off x="3225" y="2754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65" name="Rectangle 1222"/>
                <p:cNvSpPr>
                  <a:spLocks noChangeArrowheads="1"/>
                </p:cNvSpPr>
                <p:nvPr/>
              </p:nvSpPr>
              <p:spPr bwMode="auto">
                <a:xfrm>
                  <a:off x="3618" y="2754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66" name="Rectangle 1245"/>
                <p:cNvSpPr>
                  <a:spLocks noChangeArrowheads="1"/>
                </p:cNvSpPr>
                <p:nvPr/>
              </p:nvSpPr>
              <p:spPr bwMode="auto">
                <a:xfrm>
                  <a:off x="4011" y="2754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67" name="Rectangle 1268"/>
                <p:cNvSpPr>
                  <a:spLocks noChangeArrowheads="1"/>
                </p:cNvSpPr>
                <p:nvPr/>
              </p:nvSpPr>
              <p:spPr bwMode="auto">
                <a:xfrm>
                  <a:off x="4404" y="2754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68" name="Rectangle 1337"/>
                <p:cNvSpPr>
                  <a:spLocks noChangeArrowheads="1"/>
                </p:cNvSpPr>
                <p:nvPr/>
              </p:nvSpPr>
              <p:spPr bwMode="auto">
                <a:xfrm>
                  <a:off x="2832" y="3147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69" name="Rectangle 1360"/>
                <p:cNvSpPr>
                  <a:spLocks noChangeArrowheads="1"/>
                </p:cNvSpPr>
                <p:nvPr/>
              </p:nvSpPr>
              <p:spPr bwMode="auto">
                <a:xfrm>
                  <a:off x="3225" y="3147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70" name="Rectangle 1383"/>
                <p:cNvSpPr>
                  <a:spLocks noChangeArrowheads="1"/>
                </p:cNvSpPr>
                <p:nvPr/>
              </p:nvSpPr>
              <p:spPr bwMode="auto">
                <a:xfrm>
                  <a:off x="3618" y="3147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71" name="Rectangle 1406"/>
                <p:cNvSpPr>
                  <a:spLocks noChangeArrowheads="1"/>
                </p:cNvSpPr>
                <p:nvPr/>
              </p:nvSpPr>
              <p:spPr bwMode="auto">
                <a:xfrm>
                  <a:off x="4011" y="3147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72" name="Rectangle 1429"/>
                <p:cNvSpPr>
                  <a:spLocks noChangeArrowheads="1"/>
                </p:cNvSpPr>
                <p:nvPr/>
              </p:nvSpPr>
              <p:spPr bwMode="auto">
                <a:xfrm>
                  <a:off x="4404" y="3147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73" name="Rectangle 1498"/>
                <p:cNvSpPr>
                  <a:spLocks noChangeArrowheads="1"/>
                </p:cNvSpPr>
                <p:nvPr/>
              </p:nvSpPr>
              <p:spPr bwMode="auto">
                <a:xfrm>
                  <a:off x="2832" y="3540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74" name="Rectangle 1521"/>
                <p:cNvSpPr>
                  <a:spLocks noChangeArrowheads="1"/>
                </p:cNvSpPr>
                <p:nvPr/>
              </p:nvSpPr>
              <p:spPr bwMode="auto">
                <a:xfrm>
                  <a:off x="3225" y="3540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75" name="Rectangle 1544"/>
                <p:cNvSpPr>
                  <a:spLocks noChangeArrowheads="1"/>
                </p:cNvSpPr>
                <p:nvPr/>
              </p:nvSpPr>
              <p:spPr bwMode="auto">
                <a:xfrm>
                  <a:off x="3618" y="3540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76" name="Rectangle 1567"/>
                <p:cNvSpPr>
                  <a:spLocks noChangeArrowheads="1"/>
                </p:cNvSpPr>
                <p:nvPr/>
              </p:nvSpPr>
              <p:spPr bwMode="auto">
                <a:xfrm>
                  <a:off x="4011" y="3540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77" name="Rectangle 1590"/>
                <p:cNvSpPr>
                  <a:spLocks noChangeArrowheads="1"/>
                </p:cNvSpPr>
                <p:nvPr/>
              </p:nvSpPr>
              <p:spPr bwMode="auto">
                <a:xfrm>
                  <a:off x="4404" y="3540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</p:grpSp>
          <p:grpSp>
            <p:nvGrpSpPr>
              <p:cNvPr id="28" name="Group 1661"/>
              <p:cNvGrpSpPr>
                <a:grpSpLocks/>
              </p:cNvGrpSpPr>
              <p:nvPr/>
            </p:nvGrpSpPr>
            <p:grpSpPr bwMode="auto">
              <a:xfrm>
                <a:off x="5534125" y="1684754"/>
                <a:ext cx="2434034" cy="2785285"/>
                <a:chOff x="2544" y="2064"/>
                <a:chExt cx="1668" cy="1668"/>
              </a:xfrm>
            </p:grpSpPr>
            <p:sp>
              <p:nvSpPr>
                <p:cNvPr id="17828" name="Rectangle 832"/>
                <p:cNvSpPr>
                  <a:spLocks noChangeArrowheads="1"/>
                </p:cNvSpPr>
                <p:nvPr/>
              </p:nvSpPr>
              <p:spPr bwMode="auto">
                <a:xfrm>
                  <a:off x="2544" y="2064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29" name="Rectangle 855"/>
                <p:cNvSpPr>
                  <a:spLocks noChangeArrowheads="1"/>
                </p:cNvSpPr>
                <p:nvPr/>
              </p:nvSpPr>
              <p:spPr bwMode="auto">
                <a:xfrm>
                  <a:off x="2937" y="2064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30" name="Rectangle 878"/>
                <p:cNvSpPr>
                  <a:spLocks noChangeArrowheads="1"/>
                </p:cNvSpPr>
                <p:nvPr/>
              </p:nvSpPr>
              <p:spPr bwMode="auto">
                <a:xfrm>
                  <a:off x="3330" y="2064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31" name="Rectangle 901"/>
                <p:cNvSpPr>
                  <a:spLocks noChangeArrowheads="1"/>
                </p:cNvSpPr>
                <p:nvPr/>
              </p:nvSpPr>
              <p:spPr bwMode="auto">
                <a:xfrm>
                  <a:off x="3723" y="2064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32" name="Rectangle 924"/>
                <p:cNvSpPr>
                  <a:spLocks noChangeArrowheads="1"/>
                </p:cNvSpPr>
                <p:nvPr/>
              </p:nvSpPr>
              <p:spPr bwMode="auto">
                <a:xfrm>
                  <a:off x="4116" y="2064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33" name="Rectangle 1016"/>
                <p:cNvSpPr>
                  <a:spLocks noChangeArrowheads="1"/>
                </p:cNvSpPr>
                <p:nvPr/>
              </p:nvSpPr>
              <p:spPr bwMode="auto">
                <a:xfrm>
                  <a:off x="2544" y="2457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34" name="Rectangle 1039"/>
                <p:cNvSpPr>
                  <a:spLocks noChangeArrowheads="1"/>
                </p:cNvSpPr>
                <p:nvPr/>
              </p:nvSpPr>
              <p:spPr bwMode="auto">
                <a:xfrm>
                  <a:off x="2937" y="2457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35" name="Rectangle 1062"/>
                <p:cNvSpPr>
                  <a:spLocks noChangeArrowheads="1"/>
                </p:cNvSpPr>
                <p:nvPr/>
              </p:nvSpPr>
              <p:spPr bwMode="auto">
                <a:xfrm>
                  <a:off x="3330" y="2457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36" name="Rectangle 1085"/>
                <p:cNvSpPr>
                  <a:spLocks noChangeArrowheads="1"/>
                </p:cNvSpPr>
                <p:nvPr/>
              </p:nvSpPr>
              <p:spPr bwMode="auto">
                <a:xfrm>
                  <a:off x="3723" y="2457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37" name="Rectangle 1108"/>
                <p:cNvSpPr>
                  <a:spLocks noChangeArrowheads="1"/>
                </p:cNvSpPr>
                <p:nvPr/>
              </p:nvSpPr>
              <p:spPr bwMode="auto">
                <a:xfrm>
                  <a:off x="4116" y="2457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38" name="Rectangle 1177"/>
                <p:cNvSpPr>
                  <a:spLocks noChangeArrowheads="1"/>
                </p:cNvSpPr>
                <p:nvPr/>
              </p:nvSpPr>
              <p:spPr bwMode="auto">
                <a:xfrm>
                  <a:off x="2544" y="2850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39" name="Rectangle 1200"/>
                <p:cNvSpPr>
                  <a:spLocks noChangeArrowheads="1"/>
                </p:cNvSpPr>
                <p:nvPr/>
              </p:nvSpPr>
              <p:spPr bwMode="auto">
                <a:xfrm>
                  <a:off x="2937" y="2850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40" name="Rectangle 1223"/>
                <p:cNvSpPr>
                  <a:spLocks noChangeArrowheads="1"/>
                </p:cNvSpPr>
                <p:nvPr/>
              </p:nvSpPr>
              <p:spPr bwMode="auto">
                <a:xfrm>
                  <a:off x="3330" y="2850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41" name="Rectangle 1246"/>
                <p:cNvSpPr>
                  <a:spLocks noChangeArrowheads="1"/>
                </p:cNvSpPr>
                <p:nvPr/>
              </p:nvSpPr>
              <p:spPr bwMode="auto">
                <a:xfrm>
                  <a:off x="3723" y="2850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42" name="Rectangle 1269"/>
                <p:cNvSpPr>
                  <a:spLocks noChangeArrowheads="1"/>
                </p:cNvSpPr>
                <p:nvPr/>
              </p:nvSpPr>
              <p:spPr bwMode="auto">
                <a:xfrm>
                  <a:off x="4116" y="2850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43" name="Rectangle 1338"/>
                <p:cNvSpPr>
                  <a:spLocks noChangeArrowheads="1"/>
                </p:cNvSpPr>
                <p:nvPr/>
              </p:nvSpPr>
              <p:spPr bwMode="auto">
                <a:xfrm>
                  <a:off x="2544" y="3243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44" name="Rectangle 1361"/>
                <p:cNvSpPr>
                  <a:spLocks noChangeArrowheads="1"/>
                </p:cNvSpPr>
                <p:nvPr/>
              </p:nvSpPr>
              <p:spPr bwMode="auto">
                <a:xfrm>
                  <a:off x="2937" y="3243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45" name="Rectangle 1384"/>
                <p:cNvSpPr>
                  <a:spLocks noChangeArrowheads="1"/>
                </p:cNvSpPr>
                <p:nvPr/>
              </p:nvSpPr>
              <p:spPr bwMode="auto">
                <a:xfrm>
                  <a:off x="3330" y="3243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46" name="Rectangle 1407"/>
                <p:cNvSpPr>
                  <a:spLocks noChangeArrowheads="1"/>
                </p:cNvSpPr>
                <p:nvPr/>
              </p:nvSpPr>
              <p:spPr bwMode="auto">
                <a:xfrm>
                  <a:off x="3723" y="3243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47" name="Rectangle 1430"/>
                <p:cNvSpPr>
                  <a:spLocks noChangeArrowheads="1"/>
                </p:cNvSpPr>
                <p:nvPr/>
              </p:nvSpPr>
              <p:spPr bwMode="auto">
                <a:xfrm>
                  <a:off x="4116" y="3243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48" name="Rectangle 1499"/>
                <p:cNvSpPr>
                  <a:spLocks noChangeArrowheads="1"/>
                </p:cNvSpPr>
                <p:nvPr/>
              </p:nvSpPr>
              <p:spPr bwMode="auto">
                <a:xfrm>
                  <a:off x="2544" y="3636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49" name="Rectangle 1522"/>
                <p:cNvSpPr>
                  <a:spLocks noChangeArrowheads="1"/>
                </p:cNvSpPr>
                <p:nvPr/>
              </p:nvSpPr>
              <p:spPr bwMode="auto">
                <a:xfrm>
                  <a:off x="2937" y="3636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50" name="Rectangle 1545"/>
                <p:cNvSpPr>
                  <a:spLocks noChangeArrowheads="1"/>
                </p:cNvSpPr>
                <p:nvPr/>
              </p:nvSpPr>
              <p:spPr bwMode="auto">
                <a:xfrm>
                  <a:off x="3330" y="3636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51" name="Rectangle 1568"/>
                <p:cNvSpPr>
                  <a:spLocks noChangeArrowheads="1"/>
                </p:cNvSpPr>
                <p:nvPr/>
              </p:nvSpPr>
              <p:spPr bwMode="auto">
                <a:xfrm>
                  <a:off x="3723" y="3636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52" name="Rectangle 1591"/>
                <p:cNvSpPr>
                  <a:spLocks noChangeArrowheads="1"/>
                </p:cNvSpPr>
                <p:nvPr/>
              </p:nvSpPr>
              <p:spPr bwMode="auto">
                <a:xfrm>
                  <a:off x="4116" y="3636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</p:grpSp>
          <p:grpSp>
            <p:nvGrpSpPr>
              <p:cNvPr id="29" name="Group 1649"/>
              <p:cNvGrpSpPr>
                <a:grpSpLocks/>
              </p:cNvGrpSpPr>
              <p:nvPr/>
            </p:nvGrpSpPr>
            <p:grpSpPr bwMode="auto">
              <a:xfrm>
                <a:off x="5534125" y="1845058"/>
                <a:ext cx="2434034" cy="2785285"/>
                <a:chOff x="2736" y="1968"/>
                <a:chExt cx="1668" cy="1668"/>
              </a:xfrm>
            </p:grpSpPr>
            <p:sp>
              <p:nvSpPr>
                <p:cNvPr id="17803" name="Rectangle 833"/>
                <p:cNvSpPr>
                  <a:spLocks noChangeArrowheads="1"/>
                </p:cNvSpPr>
                <p:nvPr/>
              </p:nvSpPr>
              <p:spPr bwMode="auto">
                <a:xfrm>
                  <a:off x="2736" y="1968"/>
                  <a:ext cx="96" cy="96"/>
                </a:xfrm>
                <a:prstGeom prst="rect">
                  <a:avLst/>
                </a:prstGeom>
                <a:solidFill>
                  <a:srgbClr val="99FF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04" name="Rectangle 856"/>
                <p:cNvSpPr>
                  <a:spLocks noChangeArrowheads="1"/>
                </p:cNvSpPr>
                <p:nvPr/>
              </p:nvSpPr>
              <p:spPr bwMode="auto">
                <a:xfrm>
                  <a:off x="3129" y="1968"/>
                  <a:ext cx="96" cy="96"/>
                </a:xfrm>
                <a:prstGeom prst="rect">
                  <a:avLst/>
                </a:prstGeom>
                <a:solidFill>
                  <a:srgbClr val="99FF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05" name="Rectangle 879"/>
                <p:cNvSpPr>
                  <a:spLocks noChangeArrowheads="1"/>
                </p:cNvSpPr>
                <p:nvPr/>
              </p:nvSpPr>
              <p:spPr bwMode="auto">
                <a:xfrm>
                  <a:off x="3522" y="1968"/>
                  <a:ext cx="96" cy="96"/>
                </a:xfrm>
                <a:prstGeom prst="rect">
                  <a:avLst/>
                </a:prstGeom>
                <a:solidFill>
                  <a:srgbClr val="99FF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06" name="Rectangle 902"/>
                <p:cNvSpPr>
                  <a:spLocks noChangeArrowheads="1"/>
                </p:cNvSpPr>
                <p:nvPr/>
              </p:nvSpPr>
              <p:spPr bwMode="auto">
                <a:xfrm>
                  <a:off x="3915" y="1968"/>
                  <a:ext cx="96" cy="96"/>
                </a:xfrm>
                <a:prstGeom prst="rect">
                  <a:avLst/>
                </a:prstGeom>
                <a:solidFill>
                  <a:srgbClr val="99FF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07" name="Rectangle 925"/>
                <p:cNvSpPr>
                  <a:spLocks noChangeArrowheads="1"/>
                </p:cNvSpPr>
                <p:nvPr/>
              </p:nvSpPr>
              <p:spPr bwMode="auto">
                <a:xfrm>
                  <a:off x="4308" y="1968"/>
                  <a:ext cx="96" cy="96"/>
                </a:xfrm>
                <a:prstGeom prst="rect">
                  <a:avLst/>
                </a:prstGeom>
                <a:solidFill>
                  <a:srgbClr val="99FF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08" name="Rectangle 1017"/>
                <p:cNvSpPr>
                  <a:spLocks noChangeArrowheads="1"/>
                </p:cNvSpPr>
                <p:nvPr/>
              </p:nvSpPr>
              <p:spPr bwMode="auto">
                <a:xfrm>
                  <a:off x="2736" y="2361"/>
                  <a:ext cx="96" cy="96"/>
                </a:xfrm>
                <a:prstGeom prst="rect">
                  <a:avLst/>
                </a:prstGeom>
                <a:solidFill>
                  <a:srgbClr val="99FF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09" name="Rectangle 1040"/>
                <p:cNvSpPr>
                  <a:spLocks noChangeArrowheads="1"/>
                </p:cNvSpPr>
                <p:nvPr/>
              </p:nvSpPr>
              <p:spPr bwMode="auto">
                <a:xfrm>
                  <a:off x="3129" y="2361"/>
                  <a:ext cx="96" cy="96"/>
                </a:xfrm>
                <a:prstGeom prst="rect">
                  <a:avLst/>
                </a:prstGeom>
                <a:solidFill>
                  <a:srgbClr val="99FF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10" name="Rectangle 1063"/>
                <p:cNvSpPr>
                  <a:spLocks noChangeArrowheads="1"/>
                </p:cNvSpPr>
                <p:nvPr/>
              </p:nvSpPr>
              <p:spPr bwMode="auto">
                <a:xfrm>
                  <a:off x="3522" y="2361"/>
                  <a:ext cx="96" cy="96"/>
                </a:xfrm>
                <a:prstGeom prst="rect">
                  <a:avLst/>
                </a:prstGeom>
                <a:solidFill>
                  <a:srgbClr val="99FF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11" name="Rectangle 1086"/>
                <p:cNvSpPr>
                  <a:spLocks noChangeArrowheads="1"/>
                </p:cNvSpPr>
                <p:nvPr/>
              </p:nvSpPr>
              <p:spPr bwMode="auto">
                <a:xfrm>
                  <a:off x="3915" y="2361"/>
                  <a:ext cx="96" cy="96"/>
                </a:xfrm>
                <a:prstGeom prst="rect">
                  <a:avLst/>
                </a:prstGeom>
                <a:solidFill>
                  <a:srgbClr val="99FF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12" name="Rectangle 1109"/>
                <p:cNvSpPr>
                  <a:spLocks noChangeArrowheads="1"/>
                </p:cNvSpPr>
                <p:nvPr/>
              </p:nvSpPr>
              <p:spPr bwMode="auto">
                <a:xfrm>
                  <a:off x="4308" y="2361"/>
                  <a:ext cx="96" cy="96"/>
                </a:xfrm>
                <a:prstGeom prst="rect">
                  <a:avLst/>
                </a:prstGeom>
                <a:solidFill>
                  <a:srgbClr val="99FF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13" name="Rectangle 1178"/>
                <p:cNvSpPr>
                  <a:spLocks noChangeArrowheads="1"/>
                </p:cNvSpPr>
                <p:nvPr/>
              </p:nvSpPr>
              <p:spPr bwMode="auto">
                <a:xfrm>
                  <a:off x="2736" y="2754"/>
                  <a:ext cx="96" cy="96"/>
                </a:xfrm>
                <a:prstGeom prst="rect">
                  <a:avLst/>
                </a:prstGeom>
                <a:solidFill>
                  <a:srgbClr val="99FF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14" name="Rectangle 1201"/>
                <p:cNvSpPr>
                  <a:spLocks noChangeArrowheads="1"/>
                </p:cNvSpPr>
                <p:nvPr/>
              </p:nvSpPr>
              <p:spPr bwMode="auto">
                <a:xfrm>
                  <a:off x="3129" y="2754"/>
                  <a:ext cx="96" cy="96"/>
                </a:xfrm>
                <a:prstGeom prst="rect">
                  <a:avLst/>
                </a:prstGeom>
                <a:solidFill>
                  <a:srgbClr val="99FF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15" name="Rectangle 1224"/>
                <p:cNvSpPr>
                  <a:spLocks noChangeArrowheads="1"/>
                </p:cNvSpPr>
                <p:nvPr/>
              </p:nvSpPr>
              <p:spPr bwMode="auto">
                <a:xfrm>
                  <a:off x="3522" y="2754"/>
                  <a:ext cx="96" cy="96"/>
                </a:xfrm>
                <a:prstGeom prst="rect">
                  <a:avLst/>
                </a:prstGeom>
                <a:solidFill>
                  <a:srgbClr val="99FF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16" name="Rectangle 1247"/>
                <p:cNvSpPr>
                  <a:spLocks noChangeArrowheads="1"/>
                </p:cNvSpPr>
                <p:nvPr/>
              </p:nvSpPr>
              <p:spPr bwMode="auto">
                <a:xfrm>
                  <a:off x="3915" y="2754"/>
                  <a:ext cx="96" cy="96"/>
                </a:xfrm>
                <a:prstGeom prst="rect">
                  <a:avLst/>
                </a:prstGeom>
                <a:solidFill>
                  <a:srgbClr val="99FF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17" name="Rectangle 1270"/>
                <p:cNvSpPr>
                  <a:spLocks noChangeArrowheads="1"/>
                </p:cNvSpPr>
                <p:nvPr/>
              </p:nvSpPr>
              <p:spPr bwMode="auto">
                <a:xfrm>
                  <a:off x="4308" y="2754"/>
                  <a:ext cx="96" cy="96"/>
                </a:xfrm>
                <a:prstGeom prst="rect">
                  <a:avLst/>
                </a:prstGeom>
                <a:solidFill>
                  <a:srgbClr val="99FF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18" name="Rectangle 1339"/>
                <p:cNvSpPr>
                  <a:spLocks noChangeArrowheads="1"/>
                </p:cNvSpPr>
                <p:nvPr/>
              </p:nvSpPr>
              <p:spPr bwMode="auto">
                <a:xfrm>
                  <a:off x="2736" y="3147"/>
                  <a:ext cx="96" cy="96"/>
                </a:xfrm>
                <a:prstGeom prst="rect">
                  <a:avLst/>
                </a:prstGeom>
                <a:solidFill>
                  <a:srgbClr val="99FF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19" name="Rectangle 1362"/>
                <p:cNvSpPr>
                  <a:spLocks noChangeArrowheads="1"/>
                </p:cNvSpPr>
                <p:nvPr/>
              </p:nvSpPr>
              <p:spPr bwMode="auto">
                <a:xfrm>
                  <a:off x="3129" y="3147"/>
                  <a:ext cx="96" cy="96"/>
                </a:xfrm>
                <a:prstGeom prst="rect">
                  <a:avLst/>
                </a:prstGeom>
                <a:solidFill>
                  <a:srgbClr val="99FF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20" name="Rectangle 1385"/>
                <p:cNvSpPr>
                  <a:spLocks noChangeArrowheads="1"/>
                </p:cNvSpPr>
                <p:nvPr/>
              </p:nvSpPr>
              <p:spPr bwMode="auto">
                <a:xfrm>
                  <a:off x="3522" y="3147"/>
                  <a:ext cx="96" cy="96"/>
                </a:xfrm>
                <a:prstGeom prst="rect">
                  <a:avLst/>
                </a:prstGeom>
                <a:solidFill>
                  <a:srgbClr val="99FF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21" name="Rectangle 1408"/>
                <p:cNvSpPr>
                  <a:spLocks noChangeArrowheads="1"/>
                </p:cNvSpPr>
                <p:nvPr/>
              </p:nvSpPr>
              <p:spPr bwMode="auto">
                <a:xfrm>
                  <a:off x="3915" y="3147"/>
                  <a:ext cx="96" cy="96"/>
                </a:xfrm>
                <a:prstGeom prst="rect">
                  <a:avLst/>
                </a:prstGeom>
                <a:solidFill>
                  <a:srgbClr val="99FF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22" name="Rectangle 1431"/>
                <p:cNvSpPr>
                  <a:spLocks noChangeArrowheads="1"/>
                </p:cNvSpPr>
                <p:nvPr/>
              </p:nvSpPr>
              <p:spPr bwMode="auto">
                <a:xfrm>
                  <a:off x="4308" y="3147"/>
                  <a:ext cx="96" cy="96"/>
                </a:xfrm>
                <a:prstGeom prst="rect">
                  <a:avLst/>
                </a:prstGeom>
                <a:solidFill>
                  <a:srgbClr val="99FF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23" name="Rectangle 1500"/>
                <p:cNvSpPr>
                  <a:spLocks noChangeArrowheads="1"/>
                </p:cNvSpPr>
                <p:nvPr/>
              </p:nvSpPr>
              <p:spPr bwMode="auto">
                <a:xfrm>
                  <a:off x="2736" y="3540"/>
                  <a:ext cx="96" cy="96"/>
                </a:xfrm>
                <a:prstGeom prst="rect">
                  <a:avLst/>
                </a:prstGeom>
                <a:solidFill>
                  <a:srgbClr val="99FF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24" name="Rectangle 1523"/>
                <p:cNvSpPr>
                  <a:spLocks noChangeArrowheads="1"/>
                </p:cNvSpPr>
                <p:nvPr/>
              </p:nvSpPr>
              <p:spPr bwMode="auto">
                <a:xfrm>
                  <a:off x="3129" y="3540"/>
                  <a:ext cx="96" cy="96"/>
                </a:xfrm>
                <a:prstGeom prst="rect">
                  <a:avLst/>
                </a:prstGeom>
                <a:solidFill>
                  <a:srgbClr val="99FF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25" name="Rectangle 1546"/>
                <p:cNvSpPr>
                  <a:spLocks noChangeArrowheads="1"/>
                </p:cNvSpPr>
                <p:nvPr/>
              </p:nvSpPr>
              <p:spPr bwMode="auto">
                <a:xfrm>
                  <a:off x="3522" y="3540"/>
                  <a:ext cx="96" cy="96"/>
                </a:xfrm>
                <a:prstGeom prst="rect">
                  <a:avLst/>
                </a:prstGeom>
                <a:solidFill>
                  <a:srgbClr val="99FF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26" name="Rectangle 1569"/>
                <p:cNvSpPr>
                  <a:spLocks noChangeArrowheads="1"/>
                </p:cNvSpPr>
                <p:nvPr/>
              </p:nvSpPr>
              <p:spPr bwMode="auto">
                <a:xfrm>
                  <a:off x="3915" y="3540"/>
                  <a:ext cx="96" cy="96"/>
                </a:xfrm>
                <a:prstGeom prst="rect">
                  <a:avLst/>
                </a:prstGeom>
                <a:solidFill>
                  <a:srgbClr val="99FF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27" name="Rectangle 1592"/>
                <p:cNvSpPr>
                  <a:spLocks noChangeArrowheads="1"/>
                </p:cNvSpPr>
                <p:nvPr/>
              </p:nvSpPr>
              <p:spPr bwMode="auto">
                <a:xfrm>
                  <a:off x="4308" y="3540"/>
                  <a:ext cx="96" cy="96"/>
                </a:xfrm>
                <a:prstGeom prst="rect">
                  <a:avLst/>
                </a:prstGeom>
                <a:solidFill>
                  <a:srgbClr val="99FF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</p:grpSp>
          <p:grpSp>
            <p:nvGrpSpPr>
              <p:cNvPr id="30" name="Group 1659"/>
              <p:cNvGrpSpPr>
                <a:grpSpLocks/>
              </p:cNvGrpSpPr>
              <p:nvPr/>
            </p:nvGrpSpPr>
            <p:grpSpPr bwMode="auto">
              <a:xfrm>
                <a:off x="5674213" y="2165667"/>
                <a:ext cx="2434034" cy="2785285"/>
                <a:chOff x="2832" y="2160"/>
                <a:chExt cx="1668" cy="1668"/>
              </a:xfrm>
            </p:grpSpPr>
            <p:sp>
              <p:nvSpPr>
                <p:cNvPr id="17778" name="Rectangle 834"/>
                <p:cNvSpPr>
                  <a:spLocks noChangeArrowheads="1"/>
                </p:cNvSpPr>
                <p:nvPr/>
              </p:nvSpPr>
              <p:spPr bwMode="auto">
                <a:xfrm>
                  <a:off x="2832" y="2160"/>
                  <a:ext cx="96" cy="96"/>
                </a:xfrm>
                <a:prstGeom prst="rect">
                  <a:avLst/>
                </a:prstGeom>
                <a:solidFill>
                  <a:srgbClr val="CC0066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79" name="Rectangle 857"/>
                <p:cNvSpPr>
                  <a:spLocks noChangeArrowheads="1"/>
                </p:cNvSpPr>
                <p:nvPr/>
              </p:nvSpPr>
              <p:spPr bwMode="auto">
                <a:xfrm>
                  <a:off x="3225" y="2160"/>
                  <a:ext cx="96" cy="96"/>
                </a:xfrm>
                <a:prstGeom prst="rect">
                  <a:avLst/>
                </a:prstGeom>
                <a:solidFill>
                  <a:srgbClr val="CC0066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80" name="Rectangle 880"/>
                <p:cNvSpPr>
                  <a:spLocks noChangeArrowheads="1"/>
                </p:cNvSpPr>
                <p:nvPr/>
              </p:nvSpPr>
              <p:spPr bwMode="auto">
                <a:xfrm>
                  <a:off x="3618" y="2160"/>
                  <a:ext cx="96" cy="96"/>
                </a:xfrm>
                <a:prstGeom prst="rect">
                  <a:avLst/>
                </a:prstGeom>
                <a:solidFill>
                  <a:srgbClr val="CC0066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81" name="Rectangle 903"/>
                <p:cNvSpPr>
                  <a:spLocks noChangeArrowheads="1"/>
                </p:cNvSpPr>
                <p:nvPr/>
              </p:nvSpPr>
              <p:spPr bwMode="auto">
                <a:xfrm>
                  <a:off x="4011" y="2160"/>
                  <a:ext cx="96" cy="96"/>
                </a:xfrm>
                <a:prstGeom prst="rect">
                  <a:avLst/>
                </a:prstGeom>
                <a:solidFill>
                  <a:srgbClr val="CC0066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82" name="Rectangle 926"/>
                <p:cNvSpPr>
                  <a:spLocks noChangeArrowheads="1"/>
                </p:cNvSpPr>
                <p:nvPr/>
              </p:nvSpPr>
              <p:spPr bwMode="auto">
                <a:xfrm>
                  <a:off x="4404" y="2160"/>
                  <a:ext cx="96" cy="96"/>
                </a:xfrm>
                <a:prstGeom prst="rect">
                  <a:avLst/>
                </a:prstGeom>
                <a:solidFill>
                  <a:srgbClr val="CC0066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83" name="Rectangle 1018"/>
                <p:cNvSpPr>
                  <a:spLocks noChangeArrowheads="1"/>
                </p:cNvSpPr>
                <p:nvPr/>
              </p:nvSpPr>
              <p:spPr bwMode="auto">
                <a:xfrm>
                  <a:off x="2832" y="2553"/>
                  <a:ext cx="96" cy="96"/>
                </a:xfrm>
                <a:prstGeom prst="rect">
                  <a:avLst/>
                </a:prstGeom>
                <a:solidFill>
                  <a:srgbClr val="CC0066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84" name="Rectangle 1041"/>
                <p:cNvSpPr>
                  <a:spLocks noChangeArrowheads="1"/>
                </p:cNvSpPr>
                <p:nvPr/>
              </p:nvSpPr>
              <p:spPr bwMode="auto">
                <a:xfrm>
                  <a:off x="3225" y="2553"/>
                  <a:ext cx="96" cy="96"/>
                </a:xfrm>
                <a:prstGeom prst="rect">
                  <a:avLst/>
                </a:prstGeom>
                <a:solidFill>
                  <a:srgbClr val="CC0066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85" name="Rectangle 1064"/>
                <p:cNvSpPr>
                  <a:spLocks noChangeArrowheads="1"/>
                </p:cNvSpPr>
                <p:nvPr/>
              </p:nvSpPr>
              <p:spPr bwMode="auto">
                <a:xfrm>
                  <a:off x="3618" y="2553"/>
                  <a:ext cx="96" cy="96"/>
                </a:xfrm>
                <a:prstGeom prst="rect">
                  <a:avLst/>
                </a:prstGeom>
                <a:solidFill>
                  <a:srgbClr val="CC0066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86" name="Rectangle 1087"/>
                <p:cNvSpPr>
                  <a:spLocks noChangeArrowheads="1"/>
                </p:cNvSpPr>
                <p:nvPr/>
              </p:nvSpPr>
              <p:spPr bwMode="auto">
                <a:xfrm>
                  <a:off x="4011" y="2553"/>
                  <a:ext cx="96" cy="96"/>
                </a:xfrm>
                <a:prstGeom prst="rect">
                  <a:avLst/>
                </a:prstGeom>
                <a:solidFill>
                  <a:srgbClr val="CC0066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87" name="Rectangle 1110"/>
                <p:cNvSpPr>
                  <a:spLocks noChangeArrowheads="1"/>
                </p:cNvSpPr>
                <p:nvPr/>
              </p:nvSpPr>
              <p:spPr bwMode="auto">
                <a:xfrm>
                  <a:off x="4404" y="2553"/>
                  <a:ext cx="96" cy="96"/>
                </a:xfrm>
                <a:prstGeom prst="rect">
                  <a:avLst/>
                </a:prstGeom>
                <a:solidFill>
                  <a:srgbClr val="CC0066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88" name="Rectangle 1179"/>
                <p:cNvSpPr>
                  <a:spLocks noChangeArrowheads="1"/>
                </p:cNvSpPr>
                <p:nvPr/>
              </p:nvSpPr>
              <p:spPr bwMode="auto">
                <a:xfrm>
                  <a:off x="2832" y="2946"/>
                  <a:ext cx="96" cy="96"/>
                </a:xfrm>
                <a:prstGeom prst="rect">
                  <a:avLst/>
                </a:prstGeom>
                <a:solidFill>
                  <a:srgbClr val="CC0066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89" name="Rectangle 1202"/>
                <p:cNvSpPr>
                  <a:spLocks noChangeArrowheads="1"/>
                </p:cNvSpPr>
                <p:nvPr/>
              </p:nvSpPr>
              <p:spPr bwMode="auto">
                <a:xfrm>
                  <a:off x="3225" y="2946"/>
                  <a:ext cx="96" cy="96"/>
                </a:xfrm>
                <a:prstGeom prst="rect">
                  <a:avLst/>
                </a:prstGeom>
                <a:solidFill>
                  <a:srgbClr val="CC0066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90" name="Rectangle 1225"/>
                <p:cNvSpPr>
                  <a:spLocks noChangeArrowheads="1"/>
                </p:cNvSpPr>
                <p:nvPr/>
              </p:nvSpPr>
              <p:spPr bwMode="auto">
                <a:xfrm>
                  <a:off x="3618" y="2946"/>
                  <a:ext cx="96" cy="96"/>
                </a:xfrm>
                <a:prstGeom prst="rect">
                  <a:avLst/>
                </a:prstGeom>
                <a:solidFill>
                  <a:srgbClr val="CC0066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91" name="Rectangle 1248"/>
                <p:cNvSpPr>
                  <a:spLocks noChangeArrowheads="1"/>
                </p:cNvSpPr>
                <p:nvPr/>
              </p:nvSpPr>
              <p:spPr bwMode="auto">
                <a:xfrm>
                  <a:off x="4011" y="2946"/>
                  <a:ext cx="96" cy="96"/>
                </a:xfrm>
                <a:prstGeom prst="rect">
                  <a:avLst/>
                </a:prstGeom>
                <a:solidFill>
                  <a:srgbClr val="CC0066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92" name="Rectangle 1271"/>
                <p:cNvSpPr>
                  <a:spLocks noChangeArrowheads="1"/>
                </p:cNvSpPr>
                <p:nvPr/>
              </p:nvSpPr>
              <p:spPr bwMode="auto">
                <a:xfrm>
                  <a:off x="4404" y="2946"/>
                  <a:ext cx="96" cy="96"/>
                </a:xfrm>
                <a:prstGeom prst="rect">
                  <a:avLst/>
                </a:prstGeom>
                <a:solidFill>
                  <a:srgbClr val="CC0066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93" name="Rectangle 1340"/>
                <p:cNvSpPr>
                  <a:spLocks noChangeArrowheads="1"/>
                </p:cNvSpPr>
                <p:nvPr/>
              </p:nvSpPr>
              <p:spPr bwMode="auto">
                <a:xfrm>
                  <a:off x="2832" y="3339"/>
                  <a:ext cx="96" cy="96"/>
                </a:xfrm>
                <a:prstGeom prst="rect">
                  <a:avLst/>
                </a:prstGeom>
                <a:solidFill>
                  <a:srgbClr val="CC0066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94" name="Rectangle 1363"/>
                <p:cNvSpPr>
                  <a:spLocks noChangeArrowheads="1"/>
                </p:cNvSpPr>
                <p:nvPr/>
              </p:nvSpPr>
              <p:spPr bwMode="auto">
                <a:xfrm>
                  <a:off x="3225" y="3339"/>
                  <a:ext cx="96" cy="96"/>
                </a:xfrm>
                <a:prstGeom prst="rect">
                  <a:avLst/>
                </a:prstGeom>
                <a:solidFill>
                  <a:srgbClr val="CC0066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95" name="Rectangle 1386"/>
                <p:cNvSpPr>
                  <a:spLocks noChangeArrowheads="1"/>
                </p:cNvSpPr>
                <p:nvPr/>
              </p:nvSpPr>
              <p:spPr bwMode="auto">
                <a:xfrm>
                  <a:off x="3618" y="3339"/>
                  <a:ext cx="96" cy="96"/>
                </a:xfrm>
                <a:prstGeom prst="rect">
                  <a:avLst/>
                </a:prstGeom>
                <a:solidFill>
                  <a:srgbClr val="CC0066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96" name="Rectangle 1409"/>
                <p:cNvSpPr>
                  <a:spLocks noChangeArrowheads="1"/>
                </p:cNvSpPr>
                <p:nvPr/>
              </p:nvSpPr>
              <p:spPr bwMode="auto">
                <a:xfrm>
                  <a:off x="4011" y="3339"/>
                  <a:ext cx="96" cy="96"/>
                </a:xfrm>
                <a:prstGeom prst="rect">
                  <a:avLst/>
                </a:prstGeom>
                <a:solidFill>
                  <a:srgbClr val="CC0066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97" name="Rectangle 1432"/>
                <p:cNvSpPr>
                  <a:spLocks noChangeArrowheads="1"/>
                </p:cNvSpPr>
                <p:nvPr/>
              </p:nvSpPr>
              <p:spPr bwMode="auto">
                <a:xfrm>
                  <a:off x="4404" y="3339"/>
                  <a:ext cx="96" cy="96"/>
                </a:xfrm>
                <a:prstGeom prst="rect">
                  <a:avLst/>
                </a:prstGeom>
                <a:solidFill>
                  <a:srgbClr val="CC0066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98" name="Rectangle 1501"/>
                <p:cNvSpPr>
                  <a:spLocks noChangeArrowheads="1"/>
                </p:cNvSpPr>
                <p:nvPr/>
              </p:nvSpPr>
              <p:spPr bwMode="auto">
                <a:xfrm>
                  <a:off x="2832" y="3732"/>
                  <a:ext cx="96" cy="96"/>
                </a:xfrm>
                <a:prstGeom prst="rect">
                  <a:avLst/>
                </a:prstGeom>
                <a:solidFill>
                  <a:srgbClr val="CC0066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99" name="Rectangle 1524"/>
                <p:cNvSpPr>
                  <a:spLocks noChangeArrowheads="1"/>
                </p:cNvSpPr>
                <p:nvPr/>
              </p:nvSpPr>
              <p:spPr bwMode="auto">
                <a:xfrm>
                  <a:off x="3225" y="3732"/>
                  <a:ext cx="96" cy="96"/>
                </a:xfrm>
                <a:prstGeom prst="rect">
                  <a:avLst/>
                </a:prstGeom>
                <a:solidFill>
                  <a:srgbClr val="CC0066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00" name="Rectangle 1547"/>
                <p:cNvSpPr>
                  <a:spLocks noChangeArrowheads="1"/>
                </p:cNvSpPr>
                <p:nvPr/>
              </p:nvSpPr>
              <p:spPr bwMode="auto">
                <a:xfrm>
                  <a:off x="3618" y="3732"/>
                  <a:ext cx="96" cy="96"/>
                </a:xfrm>
                <a:prstGeom prst="rect">
                  <a:avLst/>
                </a:prstGeom>
                <a:solidFill>
                  <a:srgbClr val="CC0066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01" name="Rectangle 1570"/>
                <p:cNvSpPr>
                  <a:spLocks noChangeArrowheads="1"/>
                </p:cNvSpPr>
                <p:nvPr/>
              </p:nvSpPr>
              <p:spPr bwMode="auto">
                <a:xfrm>
                  <a:off x="4011" y="3732"/>
                  <a:ext cx="96" cy="96"/>
                </a:xfrm>
                <a:prstGeom prst="rect">
                  <a:avLst/>
                </a:prstGeom>
                <a:solidFill>
                  <a:srgbClr val="CC0066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02" name="Rectangle 1593"/>
                <p:cNvSpPr>
                  <a:spLocks noChangeArrowheads="1"/>
                </p:cNvSpPr>
                <p:nvPr/>
              </p:nvSpPr>
              <p:spPr bwMode="auto">
                <a:xfrm>
                  <a:off x="4404" y="3732"/>
                  <a:ext cx="96" cy="96"/>
                </a:xfrm>
                <a:prstGeom prst="rect">
                  <a:avLst/>
                </a:prstGeom>
                <a:solidFill>
                  <a:srgbClr val="CC0066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</p:grpSp>
          <p:grpSp>
            <p:nvGrpSpPr>
              <p:cNvPr id="31" name="Group 1652"/>
              <p:cNvGrpSpPr>
                <a:grpSpLocks/>
              </p:cNvGrpSpPr>
              <p:nvPr/>
            </p:nvGrpSpPr>
            <p:grpSpPr bwMode="auto">
              <a:xfrm>
                <a:off x="5394037" y="1684754"/>
                <a:ext cx="2434034" cy="2785285"/>
                <a:chOff x="2640" y="1872"/>
                <a:chExt cx="1668" cy="1668"/>
              </a:xfrm>
            </p:grpSpPr>
            <p:sp>
              <p:nvSpPr>
                <p:cNvPr id="17753" name="Rectangle 835"/>
                <p:cNvSpPr>
                  <a:spLocks noChangeArrowheads="1"/>
                </p:cNvSpPr>
                <p:nvPr/>
              </p:nvSpPr>
              <p:spPr bwMode="auto">
                <a:xfrm>
                  <a:off x="2640" y="1872"/>
                  <a:ext cx="96" cy="96"/>
                </a:xfrm>
                <a:prstGeom prst="rect">
                  <a:avLst/>
                </a:prstGeom>
                <a:solidFill>
                  <a:srgbClr val="00FF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54" name="Rectangle 858"/>
                <p:cNvSpPr>
                  <a:spLocks noChangeArrowheads="1"/>
                </p:cNvSpPr>
                <p:nvPr/>
              </p:nvSpPr>
              <p:spPr bwMode="auto">
                <a:xfrm>
                  <a:off x="3033" y="1872"/>
                  <a:ext cx="96" cy="96"/>
                </a:xfrm>
                <a:prstGeom prst="rect">
                  <a:avLst/>
                </a:prstGeom>
                <a:solidFill>
                  <a:srgbClr val="00FF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55" name="Rectangle 881"/>
                <p:cNvSpPr>
                  <a:spLocks noChangeArrowheads="1"/>
                </p:cNvSpPr>
                <p:nvPr/>
              </p:nvSpPr>
              <p:spPr bwMode="auto">
                <a:xfrm>
                  <a:off x="3426" y="1872"/>
                  <a:ext cx="96" cy="96"/>
                </a:xfrm>
                <a:prstGeom prst="rect">
                  <a:avLst/>
                </a:prstGeom>
                <a:solidFill>
                  <a:srgbClr val="00FF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56" name="Rectangle 904"/>
                <p:cNvSpPr>
                  <a:spLocks noChangeArrowheads="1"/>
                </p:cNvSpPr>
                <p:nvPr/>
              </p:nvSpPr>
              <p:spPr bwMode="auto">
                <a:xfrm>
                  <a:off x="3819" y="1872"/>
                  <a:ext cx="96" cy="96"/>
                </a:xfrm>
                <a:prstGeom prst="rect">
                  <a:avLst/>
                </a:prstGeom>
                <a:solidFill>
                  <a:srgbClr val="00FF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57" name="Rectangle 927"/>
                <p:cNvSpPr>
                  <a:spLocks noChangeArrowheads="1"/>
                </p:cNvSpPr>
                <p:nvPr/>
              </p:nvSpPr>
              <p:spPr bwMode="auto">
                <a:xfrm>
                  <a:off x="4212" y="1872"/>
                  <a:ext cx="96" cy="96"/>
                </a:xfrm>
                <a:prstGeom prst="rect">
                  <a:avLst/>
                </a:prstGeom>
                <a:solidFill>
                  <a:srgbClr val="00FF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58" name="Rectangle 1019"/>
                <p:cNvSpPr>
                  <a:spLocks noChangeArrowheads="1"/>
                </p:cNvSpPr>
                <p:nvPr/>
              </p:nvSpPr>
              <p:spPr bwMode="auto">
                <a:xfrm>
                  <a:off x="2640" y="2265"/>
                  <a:ext cx="96" cy="96"/>
                </a:xfrm>
                <a:prstGeom prst="rect">
                  <a:avLst/>
                </a:prstGeom>
                <a:solidFill>
                  <a:srgbClr val="00FF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59" name="Rectangle 1042"/>
                <p:cNvSpPr>
                  <a:spLocks noChangeArrowheads="1"/>
                </p:cNvSpPr>
                <p:nvPr/>
              </p:nvSpPr>
              <p:spPr bwMode="auto">
                <a:xfrm>
                  <a:off x="3033" y="2265"/>
                  <a:ext cx="96" cy="96"/>
                </a:xfrm>
                <a:prstGeom prst="rect">
                  <a:avLst/>
                </a:prstGeom>
                <a:solidFill>
                  <a:srgbClr val="00FF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60" name="Rectangle 1065"/>
                <p:cNvSpPr>
                  <a:spLocks noChangeArrowheads="1"/>
                </p:cNvSpPr>
                <p:nvPr/>
              </p:nvSpPr>
              <p:spPr bwMode="auto">
                <a:xfrm>
                  <a:off x="3426" y="2265"/>
                  <a:ext cx="96" cy="96"/>
                </a:xfrm>
                <a:prstGeom prst="rect">
                  <a:avLst/>
                </a:prstGeom>
                <a:solidFill>
                  <a:srgbClr val="00FF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61" name="Rectangle 1088"/>
                <p:cNvSpPr>
                  <a:spLocks noChangeArrowheads="1"/>
                </p:cNvSpPr>
                <p:nvPr/>
              </p:nvSpPr>
              <p:spPr bwMode="auto">
                <a:xfrm>
                  <a:off x="3819" y="2265"/>
                  <a:ext cx="96" cy="96"/>
                </a:xfrm>
                <a:prstGeom prst="rect">
                  <a:avLst/>
                </a:prstGeom>
                <a:solidFill>
                  <a:srgbClr val="00FF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62" name="Rectangle 1111"/>
                <p:cNvSpPr>
                  <a:spLocks noChangeArrowheads="1"/>
                </p:cNvSpPr>
                <p:nvPr/>
              </p:nvSpPr>
              <p:spPr bwMode="auto">
                <a:xfrm>
                  <a:off x="4212" y="2265"/>
                  <a:ext cx="96" cy="96"/>
                </a:xfrm>
                <a:prstGeom prst="rect">
                  <a:avLst/>
                </a:prstGeom>
                <a:solidFill>
                  <a:srgbClr val="00FF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63" name="Rectangle 1180"/>
                <p:cNvSpPr>
                  <a:spLocks noChangeArrowheads="1"/>
                </p:cNvSpPr>
                <p:nvPr/>
              </p:nvSpPr>
              <p:spPr bwMode="auto">
                <a:xfrm>
                  <a:off x="2640" y="2658"/>
                  <a:ext cx="96" cy="96"/>
                </a:xfrm>
                <a:prstGeom prst="rect">
                  <a:avLst/>
                </a:prstGeom>
                <a:solidFill>
                  <a:srgbClr val="00FF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64" name="Rectangle 1203"/>
                <p:cNvSpPr>
                  <a:spLocks noChangeArrowheads="1"/>
                </p:cNvSpPr>
                <p:nvPr/>
              </p:nvSpPr>
              <p:spPr bwMode="auto">
                <a:xfrm>
                  <a:off x="3033" y="2658"/>
                  <a:ext cx="96" cy="96"/>
                </a:xfrm>
                <a:prstGeom prst="rect">
                  <a:avLst/>
                </a:prstGeom>
                <a:solidFill>
                  <a:srgbClr val="00FF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65" name="Rectangle 1226"/>
                <p:cNvSpPr>
                  <a:spLocks noChangeArrowheads="1"/>
                </p:cNvSpPr>
                <p:nvPr/>
              </p:nvSpPr>
              <p:spPr bwMode="auto">
                <a:xfrm>
                  <a:off x="3426" y="2658"/>
                  <a:ext cx="96" cy="96"/>
                </a:xfrm>
                <a:prstGeom prst="rect">
                  <a:avLst/>
                </a:prstGeom>
                <a:solidFill>
                  <a:srgbClr val="00FF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66" name="Rectangle 1249"/>
                <p:cNvSpPr>
                  <a:spLocks noChangeArrowheads="1"/>
                </p:cNvSpPr>
                <p:nvPr/>
              </p:nvSpPr>
              <p:spPr bwMode="auto">
                <a:xfrm>
                  <a:off x="3819" y="2658"/>
                  <a:ext cx="96" cy="96"/>
                </a:xfrm>
                <a:prstGeom prst="rect">
                  <a:avLst/>
                </a:prstGeom>
                <a:solidFill>
                  <a:srgbClr val="00FF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67" name="Rectangle 1272"/>
                <p:cNvSpPr>
                  <a:spLocks noChangeArrowheads="1"/>
                </p:cNvSpPr>
                <p:nvPr/>
              </p:nvSpPr>
              <p:spPr bwMode="auto">
                <a:xfrm>
                  <a:off x="4212" y="2658"/>
                  <a:ext cx="96" cy="96"/>
                </a:xfrm>
                <a:prstGeom prst="rect">
                  <a:avLst/>
                </a:prstGeom>
                <a:solidFill>
                  <a:srgbClr val="00FF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68" name="Rectangle 1341"/>
                <p:cNvSpPr>
                  <a:spLocks noChangeArrowheads="1"/>
                </p:cNvSpPr>
                <p:nvPr/>
              </p:nvSpPr>
              <p:spPr bwMode="auto">
                <a:xfrm>
                  <a:off x="2640" y="3051"/>
                  <a:ext cx="96" cy="96"/>
                </a:xfrm>
                <a:prstGeom prst="rect">
                  <a:avLst/>
                </a:prstGeom>
                <a:solidFill>
                  <a:srgbClr val="00FF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69" name="Rectangle 1364"/>
                <p:cNvSpPr>
                  <a:spLocks noChangeArrowheads="1"/>
                </p:cNvSpPr>
                <p:nvPr/>
              </p:nvSpPr>
              <p:spPr bwMode="auto">
                <a:xfrm>
                  <a:off x="3033" y="3051"/>
                  <a:ext cx="96" cy="96"/>
                </a:xfrm>
                <a:prstGeom prst="rect">
                  <a:avLst/>
                </a:prstGeom>
                <a:solidFill>
                  <a:srgbClr val="00FF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70" name="Rectangle 1387"/>
                <p:cNvSpPr>
                  <a:spLocks noChangeArrowheads="1"/>
                </p:cNvSpPr>
                <p:nvPr/>
              </p:nvSpPr>
              <p:spPr bwMode="auto">
                <a:xfrm>
                  <a:off x="3426" y="3051"/>
                  <a:ext cx="96" cy="96"/>
                </a:xfrm>
                <a:prstGeom prst="rect">
                  <a:avLst/>
                </a:prstGeom>
                <a:solidFill>
                  <a:srgbClr val="00FF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71" name="Rectangle 1410"/>
                <p:cNvSpPr>
                  <a:spLocks noChangeArrowheads="1"/>
                </p:cNvSpPr>
                <p:nvPr/>
              </p:nvSpPr>
              <p:spPr bwMode="auto">
                <a:xfrm>
                  <a:off x="3819" y="3051"/>
                  <a:ext cx="96" cy="96"/>
                </a:xfrm>
                <a:prstGeom prst="rect">
                  <a:avLst/>
                </a:prstGeom>
                <a:solidFill>
                  <a:srgbClr val="00FF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72" name="Rectangle 1433"/>
                <p:cNvSpPr>
                  <a:spLocks noChangeArrowheads="1"/>
                </p:cNvSpPr>
                <p:nvPr/>
              </p:nvSpPr>
              <p:spPr bwMode="auto">
                <a:xfrm>
                  <a:off x="4212" y="3051"/>
                  <a:ext cx="96" cy="96"/>
                </a:xfrm>
                <a:prstGeom prst="rect">
                  <a:avLst/>
                </a:prstGeom>
                <a:solidFill>
                  <a:srgbClr val="00FF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73" name="Rectangle 1502"/>
                <p:cNvSpPr>
                  <a:spLocks noChangeArrowheads="1"/>
                </p:cNvSpPr>
                <p:nvPr/>
              </p:nvSpPr>
              <p:spPr bwMode="auto">
                <a:xfrm>
                  <a:off x="2640" y="3444"/>
                  <a:ext cx="96" cy="96"/>
                </a:xfrm>
                <a:prstGeom prst="rect">
                  <a:avLst/>
                </a:prstGeom>
                <a:solidFill>
                  <a:srgbClr val="00FF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74" name="Rectangle 1525"/>
                <p:cNvSpPr>
                  <a:spLocks noChangeArrowheads="1"/>
                </p:cNvSpPr>
                <p:nvPr/>
              </p:nvSpPr>
              <p:spPr bwMode="auto">
                <a:xfrm>
                  <a:off x="3033" y="3444"/>
                  <a:ext cx="96" cy="96"/>
                </a:xfrm>
                <a:prstGeom prst="rect">
                  <a:avLst/>
                </a:prstGeom>
                <a:solidFill>
                  <a:srgbClr val="00FF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75" name="Rectangle 1548"/>
                <p:cNvSpPr>
                  <a:spLocks noChangeArrowheads="1"/>
                </p:cNvSpPr>
                <p:nvPr/>
              </p:nvSpPr>
              <p:spPr bwMode="auto">
                <a:xfrm>
                  <a:off x="3426" y="3444"/>
                  <a:ext cx="96" cy="96"/>
                </a:xfrm>
                <a:prstGeom prst="rect">
                  <a:avLst/>
                </a:prstGeom>
                <a:solidFill>
                  <a:srgbClr val="00FF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76" name="Rectangle 1571"/>
                <p:cNvSpPr>
                  <a:spLocks noChangeArrowheads="1"/>
                </p:cNvSpPr>
                <p:nvPr/>
              </p:nvSpPr>
              <p:spPr bwMode="auto">
                <a:xfrm>
                  <a:off x="3819" y="3444"/>
                  <a:ext cx="96" cy="96"/>
                </a:xfrm>
                <a:prstGeom prst="rect">
                  <a:avLst/>
                </a:prstGeom>
                <a:solidFill>
                  <a:srgbClr val="00FF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77" name="Rectangle 1594"/>
                <p:cNvSpPr>
                  <a:spLocks noChangeArrowheads="1"/>
                </p:cNvSpPr>
                <p:nvPr/>
              </p:nvSpPr>
              <p:spPr bwMode="auto">
                <a:xfrm>
                  <a:off x="4212" y="3444"/>
                  <a:ext cx="96" cy="96"/>
                </a:xfrm>
                <a:prstGeom prst="rect">
                  <a:avLst/>
                </a:prstGeom>
                <a:solidFill>
                  <a:srgbClr val="00FF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</p:grpSp>
          <p:grpSp>
            <p:nvGrpSpPr>
              <p:cNvPr id="18568" name="Group 1654"/>
              <p:cNvGrpSpPr>
                <a:grpSpLocks/>
              </p:cNvGrpSpPr>
              <p:nvPr/>
            </p:nvGrpSpPr>
            <p:grpSpPr bwMode="auto">
              <a:xfrm>
                <a:off x="5394037" y="1845058"/>
                <a:ext cx="2434034" cy="2785285"/>
                <a:chOff x="2832" y="2064"/>
                <a:chExt cx="1668" cy="1668"/>
              </a:xfrm>
            </p:grpSpPr>
            <p:sp>
              <p:nvSpPr>
                <p:cNvPr id="17728" name="Rectangle 836"/>
                <p:cNvSpPr>
                  <a:spLocks noChangeArrowheads="1"/>
                </p:cNvSpPr>
                <p:nvPr/>
              </p:nvSpPr>
              <p:spPr bwMode="auto">
                <a:xfrm>
                  <a:off x="2832" y="2064"/>
                  <a:ext cx="96" cy="96"/>
                </a:xfrm>
                <a:prstGeom prst="rect">
                  <a:avLst/>
                </a:prstGeom>
                <a:solidFill>
                  <a:srgbClr val="0066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29" name="Rectangle 859"/>
                <p:cNvSpPr>
                  <a:spLocks noChangeArrowheads="1"/>
                </p:cNvSpPr>
                <p:nvPr/>
              </p:nvSpPr>
              <p:spPr bwMode="auto">
                <a:xfrm>
                  <a:off x="3225" y="2064"/>
                  <a:ext cx="96" cy="96"/>
                </a:xfrm>
                <a:prstGeom prst="rect">
                  <a:avLst/>
                </a:prstGeom>
                <a:solidFill>
                  <a:srgbClr val="0066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30" name="Rectangle 882"/>
                <p:cNvSpPr>
                  <a:spLocks noChangeArrowheads="1"/>
                </p:cNvSpPr>
                <p:nvPr/>
              </p:nvSpPr>
              <p:spPr bwMode="auto">
                <a:xfrm>
                  <a:off x="3618" y="2064"/>
                  <a:ext cx="96" cy="96"/>
                </a:xfrm>
                <a:prstGeom prst="rect">
                  <a:avLst/>
                </a:prstGeom>
                <a:solidFill>
                  <a:srgbClr val="0066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31" name="Rectangle 905"/>
                <p:cNvSpPr>
                  <a:spLocks noChangeArrowheads="1"/>
                </p:cNvSpPr>
                <p:nvPr/>
              </p:nvSpPr>
              <p:spPr bwMode="auto">
                <a:xfrm>
                  <a:off x="4011" y="2064"/>
                  <a:ext cx="96" cy="96"/>
                </a:xfrm>
                <a:prstGeom prst="rect">
                  <a:avLst/>
                </a:prstGeom>
                <a:solidFill>
                  <a:srgbClr val="0066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32" name="Rectangle 928"/>
                <p:cNvSpPr>
                  <a:spLocks noChangeArrowheads="1"/>
                </p:cNvSpPr>
                <p:nvPr/>
              </p:nvSpPr>
              <p:spPr bwMode="auto">
                <a:xfrm>
                  <a:off x="4404" y="2064"/>
                  <a:ext cx="96" cy="96"/>
                </a:xfrm>
                <a:prstGeom prst="rect">
                  <a:avLst/>
                </a:prstGeom>
                <a:solidFill>
                  <a:srgbClr val="0066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33" name="Rectangle 1020"/>
                <p:cNvSpPr>
                  <a:spLocks noChangeArrowheads="1"/>
                </p:cNvSpPr>
                <p:nvPr/>
              </p:nvSpPr>
              <p:spPr bwMode="auto">
                <a:xfrm>
                  <a:off x="2832" y="2457"/>
                  <a:ext cx="96" cy="96"/>
                </a:xfrm>
                <a:prstGeom prst="rect">
                  <a:avLst/>
                </a:prstGeom>
                <a:solidFill>
                  <a:srgbClr val="0066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34" name="Rectangle 1043"/>
                <p:cNvSpPr>
                  <a:spLocks noChangeArrowheads="1"/>
                </p:cNvSpPr>
                <p:nvPr/>
              </p:nvSpPr>
              <p:spPr bwMode="auto">
                <a:xfrm>
                  <a:off x="3225" y="2457"/>
                  <a:ext cx="96" cy="96"/>
                </a:xfrm>
                <a:prstGeom prst="rect">
                  <a:avLst/>
                </a:prstGeom>
                <a:solidFill>
                  <a:srgbClr val="0066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35" name="Rectangle 1066"/>
                <p:cNvSpPr>
                  <a:spLocks noChangeArrowheads="1"/>
                </p:cNvSpPr>
                <p:nvPr/>
              </p:nvSpPr>
              <p:spPr bwMode="auto">
                <a:xfrm>
                  <a:off x="3618" y="2457"/>
                  <a:ext cx="96" cy="96"/>
                </a:xfrm>
                <a:prstGeom prst="rect">
                  <a:avLst/>
                </a:prstGeom>
                <a:solidFill>
                  <a:srgbClr val="0066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36" name="Rectangle 1089"/>
                <p:cNvSpPr>
                  <a:spLocks noChangeArrowheads="1"/>
                </p:cNvSpPr>
                <p:nvPr/>
              </p:nvSpPr>
              <p:spPr bwMode="auto">
                <a:xfrm>
                  <a:off x="4011" y="2457"/>
                  <a:ext cx="96" cy="96"/>
                </a:xfrm>
                <a:prstGeom prst="rect">
                  <a:avLst/>
                </a:prstGeom>
                <a:solidFill>
                  <a:srgbClr val="0066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37" name="Rectangle 1112"/>
                <p:cNvSpPr>
                  <a:spLocks noChangeArrowheads="1"/>
                </p:cNvSpPr>
                <p:nvPr/>
              </p:nvSpPr>
              <p:spPr bwMode="auto">
                <a:xfrm>
                  <a:off x="4404" y="2457"/>
                  <a:ext cx="96" cy="96"/>
                </a:xfrm>
                <a:prstGeom prst="rect">
                  <a:avLst/>
                </a:prstGeom>
                <a:solidFill>
                  <a:srgbClr val="0066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38" name="Rectangle 1181"/>
                <p:cNvSpPr>
                  <a:spLocks noChangeArrowheads="1"/>
                </p:cNvSpPr>
                <p:nvPr/>
              </p:nvSpPr>
              <p:spPr bwMode="auto">
                <a:xfrm>
                  <a:off x="2832" y="2850"/>
                  <a:ext cx="96" cy="96"/>
                </a:xfrm>
                <a:prstGeom prst="rect">
                  <a:avLst/>
                </a:prstGeom>
                <a:solidFill>
                  <a:srgbClr val="0066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39" name="Rectangle 1204"/>
                <p:cNvSpPr>
                  <a:spLocks noChangeArrowheads="1"/>
                </p:cNvSpPr>
                <p:nvPr/>
              </p:nvSpPr>
              <p:spPr bwMode="auto">
                <a:xfrm>
                  <a:off x="3225" y="2850"/>
                  <a:ext cx="96" cy="96"/>
                </a:xfrm>
                <a:prstGeom prst="rect">
                  <a:avLst/>
                </a:prstGeom>
                <a:solidFill>
                  <a:srgbClr val="0066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40" name="Rectangle 1227"/>
                <p:cNvSpPr>
                  <a:spLocks noChangeArrowheads="1"/>
                </p:cNvSpPr>
                <p:nvPr/>
              </p:nvSpPr>
              <p:spPr bwMode="auto">
                <a:xfrm>
                  <a:off x="3618" y="2850"/>
                  <a:ext cx="96" cy="96"/>
                </a:xfrm>
                <a:prstGeom prst="rect">
                  <a:avLst/>
                </a:prstGeom>
                <a:solidFill>
                  <a:srgbClr val="0066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41" name="Rectangle 1250"/>
                <p:cNvSpPr>
                  <a:spLocks noChangeArrowheads="1"/>
                </p:cNvSpPr>
                <p:nvPr/>
              </p:nvSpPr>
              <p:spPr bwMode="auto">
                <a:xfrm>
                  <a:off x="4011" y="2850"/>
                  <a:ext cx="96" cy="96"/>
                </a:xfrm>
                <a:prstGeom prst="rect">
                  <a:avLst/>
                </a:prstGeom>
                <a:solidFill>
                  <a:srgbClr val="0066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42" name="Rectangle 1273"/>
                <p:cNvSpPr>
                  <a:spLocks noChangeArrowheads="1"/>
                </p:cNvSpPr>
                <p:nvPr/>
              </p:nvSpPr>
              <p:spPr bwMode="auto">
                <a:xfrm>
                  <a:off x="4404" y="2850"/>
                  <a:ext cx="96" cy="96"/>
                </a:xfrm>
                <a:prstGeom prst="rect">
                  <a:avLst/>
                </a:prstGeom>
                <a:solidFill>
                  <a:srgbClr val="0066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43" name="Rectangle 1342"/>
                <p:cNvSpPr>
                  <a:spLocks noChangeArrowheads="1"/>
                </p:cNvSpPr>
                <p:nvPr/>
              </p:nvSpPr>
              <p:spPr bwMode="auto">
                <a:xfrm>
                  <a:off x="2832" y="3243"/>
                  <a:ext cx="96" cy="96"/>
                </a:xfrm>
                <a:prstGeom prst="rect">
                  <a:avLst/>
                </a:prstGeom>
                <a:solidFill>
                  <a:srgbClr val="0066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44" name="Rectangle 1365"/>
                <p:cNvSpPr>
                  <a:spLocks noChangeArrowheads="1"/>
                </p:cNvSpPr>
                <p:nvPr/>
              </p:nvSpPr>
              <p:spPr bwMode="auto">
                <a:xfrm>
                  <a:off x="3225" y="3243"/>
                  <a:ext cx="96" cy="96"/>
                </a:xfrm>
                <a:prstGeom prst="rect">
                  <a:avLst/>
                </a:prstGeom>
                <a:solidFill>
                  <a:srgbClr val="0066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45" name="Rectangle 1388"/>
                <p:cNvSpPr>
                  <a:spLocks noChangeArrowheads="1"/>
                </p:cNvSpPr>
                <p:nvPr/>
              </p:nvSpPr>
              <p:spPr bwMode="auto">
                <a:xfrm>
                  <a:off x="3618" y="3243"/>
                  <a:ext cx="96" cy="96"/>
                </a:xfrm>
                <a:prstGeom prst="rect">
                  <a:avLst/>
                </a:prstGeom>
                <a:solidFill>
                  <a:srgbClr val="0066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46" name="Rectangle 1411"/>
                <p:cNvSpPr>
                  <a:spLocks noChangeArrowheads="1"/>
                </p:cNvSpPr>
                <p:nvPr/>
              </p:nvSpPr>
              <p:spPr bwMode="auto">
                <a:xfrm>
                  <a:off x="4011" y="3243"/>
                  <a:ext cx="96" cy="96"/>
                </a:xfrm>
                <a:prstGeom prst="rect">
                  <a:avLst/>
                </a:prstGeom>
                <a:solidFill>
                  <a:srgbClr val="0066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47" name="Rectangle 1434"/>
                <p:cNvSpPr>
                  <a:spLocks noChangeArrowheads="1"/>
                </p:cNvSpPr>
                <p:nvPr/>
              </p:nvSpPr>
              <p:spPr bwMode="auto">
                <a:xfrm>
                  <a:off x="4404" y="3243"/>
                  <a:ext cx="96" cy="96"/>
                </a:xfrm>
                <a:prstGeom prst="rect">
                  <a:avLst/>
                </a:prstGeom>
                <a:solidFill>
                  <a:srgbClr val="0066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48" name="Rectangle 1503"/>
                <p:cNvSpPr>
                  <a:spLocks noChangeArrowheads="1"/>
                </p:cNvSpPr>
                <p:nvPr/>
              </p:nvSpPr>
              <p:spPr bwMode="auto">
                <a:xfrm>
                  <a:off x="2832" y="3636"/>
                  <a:ext cx="96" cy="96"/>
                </a:xfrm>
                <a:prstGeom prst="rect">
                  <a:avLst/>
                </a:prstGeom>
                <a:solidFill>
                  <a:srgbClr val="0066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49" name="Rectangle 1526"/>
                <p:cNvSpPr>
                  <a:spLocks noChangeArrowheads="1"/>
                </p:cNvSpPr>
                <p:nvPr/>
              </p:nvSpPr>
              <p:spPr bwMode="auto">
                <a:xfrm>
                  <a:off x="3225" y="3636"/>
                  <a:ext cx="96" cy="96"/>
                </a:xfrm>
                <a:prstGeom prst="rect">
                  <a:avLst/>
                </a:prstGeom>
                <a:solidFill>
                  <a:srgbClr val="0066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50" name="Rectangle 1549"/>
                <p:cNvSpPr>
                  <a:spLocks noChangeArrowheads="1"/>
                </p:cNvSpPr>
                <p:nvPr/>
              </p:nvSpPr>
              <p:spPr bwMode="auto">
                <a:xfrm>
                  <a:off x="3618" y="3636"/>
                  <a:ext cx="96" cy="96"/>
                </a:xfrm>
                <a:prstGeom prst="rect">
                  <a:avLst/>
                </a:prstGeom>
                <a:solidFill>
                  <a:srgbClr val="0066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51" name="Rectangle 1572"/>
                <p:cNvSpPr>
                  <a:spLocks noChangeArrowheads="1"/>
                </p:cNvSpPr>
                <p:nvPr/>
              </p:nvSpPr>
              <p:spPr bwMode="auto">
                <a:xfrm>
                  <a:off x="4011" y="3636"/>
                  <a:ext cx="96" cy="96"/>
                </a:xfrm>
                <a:prstGeom prst="rect">
                  <a:avLst/>
                </a:prstGeom>
                <a:solidFill>
                  <a:srgbClr val="0066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52" name="Rectangle 1595"/>
                <p:cNvSpPr>
                  <a:spLocks noChangeArrowheads="1"/>
                </p:cNvSpPr>
                <p:nvPr/>
              </p:nvSpPr>
              <p:spPr bwMode="auto">
                <a:xfrm>
                  <a:off x="4404" y="3636"/>
                  <a:ext cx="96" cy="96"/>
                </a:xfrm>
                <a:prstGeom prst="rect">
                  <a:avLst/>
                </a:prstGeom>
                <a:solidFill>
                  <a:srgbClr val="0066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</p:grpSp>
          <p:grpSp>
            <p:nvGrpSpPr>
              <p:cNvPr id="18569" name="Group 1662"/>
              <p:cNvGrpSpPr>
                <a:grpSpLocks/>
              </p:cNvGrpSpPr>
              <p:nvPr/>
            </p:nvGrpSpPr>
            <p:grpSpPr bwMode="auto">
              <a:xfrm>
                <a:off x="5253948" y="2165667"/>
                <a:ext cx="2434034" cy="2785285"/>
                <a:chOff x="2544" y="2160"/>
                <a:chExt cx="1668" cy="1668"/>
              </a:xfrm>
            </p:grpSpPr>
            <p:sp>
              <p:nvSpPr>
                <p:cNvPr id="17703" name="Rectangle 837"/>
                <p:cNvSpPr>
                  <a:spLocks noChangeArrowheads="1"/>
                </p:cNvSpPr>
                <p:nvPr/>
              </p:nvSpPr>
              <p:spPr bwMode="auto">
                <a:xfrm>
                  <a:off x="2544" y="2160"/>
                  <a:ext cx="96" cy="96"/>
                </a:xfrm>
                <a:prstGeom prst="rect">
                  <a:avLst/>
                </a:prstGeom>
                <a:solidFill>
                  <a:srgbClr val="FF00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04" name="Rectangle 860"/>
                <p:cNvSpPr>
                  <a:spLocks noChangeArrowheads="1"/>
                </p:cNvSpPr>
                <p:nvPr/>
              </p:nvSpPr>
              <p:spPr bwMode="auto">
                <a:xfrm>
                  <a:off x="2937" y="2160"/>
                  <a:ext cx="96" cy="96"/>
                </a:xfrm>
                <a:prstGeom prst="rect">
                  <a:avLst/>
                </a:prstGeom>
                <a:solidFill>
                  <a:srgbClr val="FF00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05" name="Rectangle 883"/>
                <p:cNvSpPr>
                  <a:spLocks noChangeArrowheads="1"/>
                </p:cNvSpPr>
                <p:nvPr/>
              </p:nvSpPr>
              <p:spPr bwMode="auto">
                <a:xfrm>
                  <a:off x="3330" y="2160"/>
                  <a:ext cx="96" cy="96"/>
                </a:xfrm>
                <a:prstGeom prst="rect">
                  <a:avLst/>
                </a:prstGeom>
                <a:solidFill>
                  <a:srgbClr val="FF00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06" name="Rectangle 906"/>
                <p:cNvSpPr>
                  <a:spLocks noChangeArrowheads="1"/>
                </p:cNvSpPr>
                <p:nvPr/>
              </p:nvSpPr>
              <p:spPr bwMode="auto">
                <a:xfrm>
                  <a:off x="3723" y="2160"/>
                  <a:ext cx="96" cy="96"/>
                </a:xfrm>
                <a:prstGeom prst="rect">
                  <a:avLst/>
                </a:prstGeom>
                <a:solidFill>
                  <a:srgbClr val="FF00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07" name="Rectangle 929"/>
                <p:cNvSpPr>
                  <a:spLocks noChangeArrowheads="1"/>
                </p:cNvSpPr>
                <p:nvPr/>
              </p:nvSpPr>
              <p:spPr bwMode="auto">
                <a:xfrm>
                  <a:off x="4116" y="2160"/>
                  <a:ext cx="96" cy="96"/>
                </a:xfrm>
                <a:prstGeom prst="rect">
                  <a:avLst/>
                </a:prstGeom>
                <a:solidFill>
                  <a:srgbClr val="FF00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08" name="Rectangle 1021"/>
                <p:cNvSpPr>
                  <a:spLocks noChangeArrowheads="1"/>
                </p:cNvSpPr>
                <p:nvPr/>
              </p:nvSpPr>
              <p:spPr bwMode="auto">
                <a:xfrm>
                  <a:off x="2544" y="2553"/>
                  <a:ext cx="96" cy="96"/>
                </a:xfrm>
                <a:prstGeom prst="rect">
                  <a:avLst/>
                </a:prstGeom>
                <a:solidFill>
                  <a:srgbClr val="FF00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09" name="Rectangle 1044"/>
                <p:cNvSpPr>
                  <a:spLocks noChangeArrowheads="1"/>
                </p:cNvSpPr>
                <p:nvPr/>
              </p:nvSpPr>
              <p:spPr bwMode="auto">
                <a:xfrm>
                  <a:off x="2937" y="2553"/>
                  <a:ext cx="96" cy="96"/>
                </a:xfrm>
                <a:prstGeom prst="rect">
                  <a:avLst/>
                </a:prstGeom>
                <a:solidFill>
                  <a:srgbClr val="FF00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10" name="Rectangle 1067"/>
                <p:cNvSpPr>
                  <a:spLocks noChangeArrowheads="1"/>
                </p:cNvSpPr>
                <p:nvPr/>
              </p:nvSpPr>
              <p:spPr bwMode="auto">
                <a:xfrm>
                  <a:off x="3330" y="2553"/>
                  <a:ext cx="96" cy="96"/>
                </a:xfrm>
                <a:prstGeom prst="rect">
                  <a:avLst/>
                </a:prstGeom>
                <a:solidFill>
                  <a:srgbClr val="FF00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11" name="Rectangle 1090"/>
                <p:cNvSpPr>
                  <a:spLocks noChangeArrowheads="1"/>
                </p:cNvSpPr>
                <p:nvPr/>
              </p:nvSpPr>
              <p:spPr bwMode="auto">
                <a:xfrm>
                  <a:off x="3723" y="2553"/>
                  <a:ext cx="96" cy="96"/>
                </a:xfrm>
                <a:prstGeom prst="rect">
                  <a:avLst/>
                </a:prstGeom>
                <a:solidFill>
                  <a:srgbClr val="FF00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12" name="Rectangle 1113"/>
                <p:cNvSpPr>
                  <a:spLocks noChangeArrowheads="1"/>
                </p:cNvSpPr>
                <p:nvPr/>
              </p:nvSpPr>
              <p:spPr bwMode="auto">
                <a:xfrm>
                  <a:off x="4116" y="2553"/>
                  <a:ext cx="96" cy="96"/>
                </a:xfrm>
                <a:prstGeom prst="rect">
                  <a:avLst/>
                </a:prstGeom>
                <a:solidFill>
                  <a:srgbClr val="FF00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13" name="Rectangle 1182"/>
                <p:cNvSpPr>
                  <a:spLocks noChangeArrowheads="1"/>
                </p:cNvSpPr>
                <p:nvPr/>
              </p:nvSpPr>
              <p:spPr bwMode="auto">
                <a:xfrm>
                  <a:off x="2544" y="2946"/>
                  <a:ext cx="96" cy="96"/>
                </a:xfrm>
                <a:prstGeom prst="rect">
                  <a:avLst/>
                </a:prstGeom>
                <a:solidFill>
                  <a:srgbClr val="FF00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14" name="Rectangle 1205"/>
                <p:cNvSpPr>
                  <a:spLocks noChangeArrowheads="1"/>
                </p:cNvSpPr>
                <p:nvPr/>
              </p:nvSpPr>
              <p:spPr bwMode="auto">
                <a:xfrm>
                  <a:off x="2937" y="2946"/>
                  <a:ext cx="96" cy="96"/>
                </a:xfrm>
                <a:prstGeom prst="rect">
                  <a:avLst/>
                </a:prstGeom>
                <a:solidFill>
                  <a:srgbClr val="FF00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15" name="Rectangle 1228"/>
                <p:cNvSpPr>
                  <a:spLocks noChangeArrowheads="1"/>
                </p:cNvSpPr>
                <p:nvPr/>
              </p:nvSpPr>
              <p:spPr bwMode="auto">
                <a:xfrm>
                  <a:off x="3330" y="2946"/>
                  <a:ext cx="96" cy="96"/>
                </a:xfrm>
                <a:prstGeom prst="rect">
                  <a:avLst/>
                </a:prstGeom>
                <a:solidFill>
                  <a:srgbClr val="FF00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16" name="Rectangle 1251"/>
                <p:cNvSpPr>
                  <a:spLocks noChangeArrowheads="1"/>
                </p:cNvSpPr>
                <p:nvPr/>
              </p:nvSpPr>
              <p:spPr bwMode="auto">
                <a:xfrm>
                  <a:off x="3723" y="2946"/>
                  <a:ext cx="96" cy="96"/>
                </a:xfrm>
                <a:prstGeom prst="rect">
                  <a:avLst/>
                </a:prstGeom>
                <a:solidFill>
                  <a:srgbClr val="FF00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17" name="Rectangle 1274"/>
                <p:cNvSpPr>
                  <a:spLocks noChangeArrowheads="1"/>
                </p:cNvSpPr>
                <p:nvPr/>
              </p:nvSpPr>
              <p:spPr bwMode="auto">
                <a:xfrm>
                  <a:off x="4116" y="2946"/>
                  <a:ext cx="96" cy="96"/>
                </a:xfrm>
                <a:prstGeom prst="rect">
                  <a:avLst/>
                </a:prstGeom>
                <a:solidFill>
                  <a:srgbClr val="FF00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18" name="Rectangle 1343"/>
                <p:cNvSpPr>
                  <a:spLocks noChangeArrowheads="1"/>
                </p:cNvSpPr>
                <p:nvPr/>
              </p:nvSpPr>
              <p:spPr bwMode="auto">
                <a:xfrm>
                  <a:off x="2544" y="3339"/>
                  <a:ext cx="96" cy="96"/>
                </a:xfrm>
                <a:prstGeom prst="rect">
                  <a:avLst/>
                </a:prstGeom>
                <a:solidFill>
                  <a:srgbClr val="FF00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19" name="Rectangle 1366"/>
                <p:cNvSpPr>
                  <a:spLocks noChangeArrowheads="1"/>
                </p:cNvSpPr>
                <p:nvPr/>
              </p:nvSpPr>
              <p:spPr bwMode="auto">
                <a:xfrm>
                  <a:off x="2937" y="3339"/>
                  <a:ext cx="96" cy="96"/>
                </a:xfrm>
                <a:prstGeom prst="rect">
                  <a:avLst/>
                </a:prstGeom>
                <a:solidFill>
                  <a:srgbClr val="FF00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20" name="Rectangle 1389"/>
                <p:cNvSpPr>
                  <a:spLocks noChangeArrowheads="1"/>
                </p:cNvSpPr>
                <p:nvPr/>
              </p:nvSpPr>
              <p:spPr bwMode="auto">
                <a:xfrm>
                  <a:off x="3330" y="3339"/>
                  <a:ext cx="96" cy="96"/>
                </a:xfrm>
                <a:prstGeom prst="rect">
                  <a:avLst/>
                </a:prstGeom>
                <a:solidFill>
                  <a:srgbClr val="FF00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21" name="Rectangle 1412"/>
                <p:cNvSpPr>
                  <a:spLocks noChangeArrowheads="1"/>
                </p:cNvSpPr>
                <p:nvPr/>
              </p:nvSpPr>
              <p:spPr bwMode="auto">
                <a:xfrm>
                  <a:off x="3723" y="3339"/>
                  <a:ext cx="96" cy="96"/>
                </a:xfrm>
                <a:prstGeom prst="rect">
                  <a:avLst/>
                </a:prstGeom>
                <a:solidFill>
                  <a:srgbClr val="FF00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22" name="Rectangle 1435"/>
                <p:cNvSpPr>
                  <a:spLocks noChangeArrowheads="1"/>
                </p:cNvSpPr>
                <p:nvPr/>
              </p:nvSpPr>
              <p:spPr bwMode="auto">
                <a:xfrm>
                  <a:off x="4116" y="3339"/>
                  <a:ext cx="96" cy="96"/>
                </a:xfrm>
                <a:prstGeom prst="rect">
                  <a:avLst/>
                </a:prstGeom>
                <a:solidFill>
                  <a:srgbClr val="FF00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23" name="Rectangle 1504"/>
                <p:cNvSpPr>
                  <a:spLocks noChangeArrowheads="1"/>
                </p:cNvSpPr>
                <p:nvPr/>
              </p:nvSpPr>
              <p:spPr bwMode="auto">
                <a:xfrm>
                  <a:off x="2544" y="3732"/>
                  <a:ext cx="96" cy="96"/>
                </a:xfrm>
                <a:prstGeom prst="rect">
                  <a:avLst/>
                </a:prstGeom>
                <a:solidFill>
                  <a:srgbClr val="FF00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24" name="Rectangle 1527"/>
                <p:cNvSpPr>
                  <a:spLocks noChangeArrowheads="1"/>
                </p:cNvSpPr>
                <p:nvPr/>
              </p:nvSpPr>
              <p:spPr bwMode="auto">
                <a:xfrm>
                  <a:off x="2937" y="3732"/>
                  <a:ext cx="96" cy="96"/>
                </a:xfrm>
                <a:prstGeom prst="rect">
                  <a:avLst/>
                </a:prstGeom>
                <a:solidFill>
                  <a:srgbClr val="FF00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25" name="Rectangle 1550"/>
                <p:cNvSpPr>
                  <a:spLocks noChangeArrowheads="1"/>
                </p:cNvSpPr>
                <p:nvPr/>
              </p:nvSpPr>
              <p:spPr bwMode="auto">
                <a:xfrm>
                  <a:off x="3330" y="3732"/>
                  <a:ext cx="96" cy="96"/>
                </a:xfrm>
                <a:prstGeom prst="rect">
                  <a:avLst/>
                </a:prstGeom>
                <a:solidFill>
                  <a:srgbClr val="FF00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26" name="Rectangle 1573"/>
                <p:cNvSpPr>
                  <a:spLocks noChangeArrowheads="1"/>
                </p:cNvSpPr>
                <p:nvPr/>
              </p:nvSpPr>
              <p:spPr bwMode="auto">
                <a:xfrm>
                  <a:off x="3723" y="3732"/>
                  <a:ext cx="96" cy="96"/>
                </a:xfrm>
                <a:prstGeom prst="rect">
                  <a:avLst/>
                </a:prstGeom>
                <a:solidFill>
                  <a:srgbClr val="FF00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27" name="Rectangle 1596"/>
                <p:cNvSpPr>
                  <a:spLocks noChangeArrowheads="1"/>
                </p:cNvSpPr>
                <p:nvPr/>
              </p:nvSpPr>
              <p:spPr bwMode="auto">
                <a:xfrm>
                  <a:off x="4116" y="3732"/>
                  <a:ext cx="96" cy="96"/>
                </a:xfrm>
                <a:prstGeom prst="rect">
                  <a:avLst/>
                </a:prstGeom>
                <a:solidFill>
                  <a:srgbClr val="FF00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</p:grpSp>
          <p:grpSp>
            <p:nvGrpSpPr>
              <p:cNvPr id="18570" name="Group 1660"/>
              <p:cNvGrpSpPr>
                <a:grpSpLocks/>
              </p:cNvGrpSpPr>
              <p:nvPr/>
            </p:nvGrpSpPr>
            <p:grpSpPr bwMode="auto">
              <a:xfrm>
                <a:off x="5394037" y="2005362"/>
                <a:ext cx="2434034" cy="2785285"/>
                <a:chOff x="2640" y="2064"/>
                <a:chExt cx="1668" cy="1668"/>
              </a:xfrm>
            </p:grpSpPr>
            <p:sp>
              <p:nvSpPr>
                <p:cNvPr id="17678" name="Rectangle 838"/>
                <p:cNvSpPr>
                  <a:spLocks noChangeArrowheads="1"/>
                </p:cNvSpPr>
                <p:nvPr/>
              </p:nvSpPr>
              <p:spPr bwMode="auto">
                <a:xfrm>
                  <a:off x="2640" y="2064"/>
                  <a:ext cx="96" cy="96"/>
                </a:xfrm>
                <a:prstGeom prst="rect">
                  <a:avLst/>
                </a:prstGeom>
                <a:solidFill>
                  <a:srgbClr val="0099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79" name="Rectangle 861"/>
                <p:cNvSpPr>
                  <a:spLocks noChangeArrowheads="1"/>
                </p:cNvSpPr>
                <p:nvPr/>
              </p:nvSpPr>
              <p:spPr bwMode="auto">
                <a:xfrm>
                  <a:off x="3033" y="2064"/>
                  <a:ext cx="96" cy="96"/>
                </a:xfrm>
                <a:prstGeom prst="rect">
                  <a:avLst/>
                </a:prstGeom>
                <a:solidFill>
                  <a:srgbClr val="0099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80" name="Rectangle 884"/>
                <p:cNvSpPr>
                  <a:spLocks noChangeArrowheads="1"/>
                </p:cNvSpPr>
                <p:nvPr/>
              </p:nvSpPr>
              <p:spPr bwMode="auto">
                <a:xfrm>
                  <a:off x="3426" y="2064"/>
                  <a:ext cx="96" cy="96"/>
                </a:xfrm>
                <a:prstGeom prst="rect">
                  <a:avLst/>
                </a:prstGeom>
                <a:solidFill>
                  <a:srgbClr val="0099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81" name="Rectangle 907"/>
                <p:cNvSpPr>
                  <a:spLocks noChangeArrowheads="1"/>
                </p:cNvSpPr>
                <p:nvPr/>
              </p:nvSpPr>
              <p:spPr bwMode="auto">
                <a:xfrm>
                  <a:off x="3819" y="2064"/>
                  <a:ext cx="96" cy="96"/>
                </a:xfrm>
                <a:prstGeom prst="rect">
                  <a:avLst/>
                </a:prstGeom>
                <a:solidFill>
                  <a:srgbClr val="0099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82" name="Rectangle 930"/>
                <p:cNvSpPr>
                  <a:spLocks noChangeArrowheads="1"/>
                </p:cNvSpPr>
                <p:nvPr/>
              </p:nvSpPr>
              <p:spPr bwMode="auto">
                <a:xfrm>
                  <a:off x="4212" y="2064"/>
                  <a:ext cx="96" cy="96"/>
                </a:xfrm>
                <a:prstGeom prst="rect">
                  <a:avLst/>
                </a:prstGeom>
                <a:solidFill>
                  <a:srgbClr val="0099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83" name="Rectangle 1022"/>
                <p:cNvSpPr>
                  <a:spLocks noChangeArrowheads="1"/>
                </p:cNvSpPr>
                <p:nvPr/>
              </p:nvSpPr>
              <p:spPr bwMode="auto">
                <a:xfrm>
                  <a:off x="2640" y="2457"/>
                  <a:ext cx="96" cy="96"/>
                </a:xfrm>
                <a:prstGeom prst="rect">
                  <a:avLst/>
                </a:prstGeom>
                <a:solidFill>
                  <a:srgbClr val="0099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84" name="Rectangle 1045"/>
                <p:cNvSpPr>
                  <a:spLocks noChangeArrowheads="1"/>
                </p:cNvSpPr>
                <p:nvPr/>
              </p:nvSpPr>
              <p:spPr bwMode="auto">
                <a:xfrm>
                  <a:off x="3033" y="2457"/>
                  <a:ext cx="96" cy="96"/>
                </a:xfrm>
                <a:prstGeom prst="rect">
                  <a:avLst/>
                </a:prstGeom>
                <a:solidFill>
                  <a:srgbClr val="0099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85" name="Rectangle 1068"/>
                <p:cNvSpPr>
                  <a:spLocks noChangeArrowheads="1"/>
                </p:cNvSpPr>
                <p:nvPr/>
              </p:nvSpPr>
              <p:spPr bwMode="auto">
                <a:xfrm>
                  <a:off x="3426" y="2457"/>
                  <a:ext cx="96" cy="96"/>
                </a:xfrm>
                <a:prstGeom prst="rect">
                  <a:avLst/>
                </a:prstGeom>
                <a:solidFill>
                  <a:srgbClr val="0099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86" name="Rectangle 1091"/>
                <p:cNvSpPr>
                  <a:spLocks noChangeArrowheads="1"/>
                </p:cNvSpPr>
                <p:nvPr/>
              </p:nvSpPr>
              <p:spPr bwMode="auto">
                <a:xfrm>
                  <a:off x="3819" y="2457"/>
                  <a:ext cx="96" cy="96"/>
                </a:xfrm>
                <a:prstGeom prst="rect">
                  <a:avLst/>
                </a:prstGeom>
                <a:solidFill>
                  <a:srgbClr val="0099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87" name="Rectangle 1114"/>
                <p:cNvSpPr>
                  <a:spLocks noChangeArrowheads="1"/>
                </p:cNvSpPr>
                <p:nvPr/>
              </p:nvSpPr>
              <p:spPr bwMode="auto">
                <a:xfrm>
                  <a:off x="4212" y="2457"/>
                  <a:ext cx="96" cy="96"/>
                </a:xfrm>
                <a:prstGeom prst="rect">
                  <a:avLst/>
                </a:prstGeom>
                <a:solidFill>
                  <a:srgbClr val="0099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88" name="Rectangle 1183"/>
                <p:cNvSpPr>
                  <a:spLocks noChangeArrowheads="1"/>
                </p:cNvSpPr>
                <p:nvPr/>
              </p:nvSpPr>
              <p:spPr bwMode="auto">
                <a:xfrm>
                  <a:off x="2640" y="2850"/>
                  <a:ext cx="96" cy="96"/>
                </a:xfrm>
                <a:prstGeom prst="rect">
                  <a:avLst/>
                </a:prstGeom>
                <a:solidFill>
                  <a:srgbClr val="0099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89" name="Rectangle 1206"/>
                <p:cNvSpPr>
                  <a:spLocks noChangeArrowheads="1"/>
                </p:cNvSpPr>
                <p:nvPr/>
              </p:nvSpPr>
              <p:spPr bwMode="auto">
                <a:xfrm>
                  <a:off x="3033" y="2850"/>
                  <a:ext cx="96" cy="96"/>
                </a:xfrm>
                <a:prstGeom prst="rect">
                  <a:avLst/>
                </a:prstGeom>
                <a:solidFill>
                  <a:srgbClr val="0099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90" name="Rectangle 1229"/>
                <p:cNvSpPr>
                  <a:spLocks noChangeArrowheads="1"/>
                </p:cNvSpPr>
                <p:nvPr/>
              </p:nvSpPr>
              <p:spPr bwMode="auto">
                <a:xfrm>
                  <a:off x="3426" y="2850"/>
                  <a:ext cx="96" cy="96"/>
                </a:xfrm>
                <a:prstGeom prst="rect">
                  <a:avLst/>
                </a:prstGeom>
                <a:solidFill>
                  <a:srgbClr val="0099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91" name="Rectangle 1252"/>
                <p:cNvSpPr>
                  <a:spLocks noChangeArrowheads="1"/>
                </p:cNvSpPr>
                <p:nvPr/>
              </p:nvSpPr>
              <p:spPr bwMode="auto">
                <a:xfrm>
                  <a:off x="3819" y="2850"/>
                  <a:ext cx="96" cy="96"/>
                </a:xfrm>
                <a:prstGeom prst="rect">
                  <a:avLst/>
                </a:prstGeom>
                <a:solidFill>
                  <a:srgbClr val="0099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92" name="Rectangle 1275"/>
                <p:cNvSpPr>
                  <a:spLocks noChangeArrowheads="1"/>
                </p:cNvSpPr>
                <p:nvPr/>
              </p:nvSpPr>
              <p:spPr bwMode="auto">
                <a:xfrm>
                  <a:off x="4212" y="2850"/>
                  <a:ext cx="96" cy="96"/>
                </a:xfrm>
                <a:prstGeom prst="rect">
                  <a:avLst/>
                </a:prstGeom>
                <a:solidFill>
                  <a:srgbClr val="0099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93" name="Rectangle 1344"/>
                <p:cNvSpPr>
                  <a:spLocks noChangeArrowheads="1"/>
                </p:cNvSpPr>
                <p:nvPr/>
              </p:nvSpPr>
              <p:spPr bwMode="auto">
                <a:xfrm>
                  <a:off x="2640" y="3243"/>
                  <a:ext cx="96" cy="96"/>
                </a:xfrm>
                <a:prstGeom prst="rect">
                  <a:avLst/>
                </a:prstGeom>
                <a:solidFill>
                  <a:srgbClr val="0099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94" name="Rectangle 1367"/>
                <p:cNvSpPr>
                  <a:spLocks noChangeArrowheads="1"/>
                </p:cNvSpPr>
                <p:nvPr/>
              </p:nvSpPr>
              <p:spPr bwMode="auto">
                <a:xfrm>
                  <a:off x="3033" y="3243"/>
                  <a:ext cx="96" cy="96"/>
                </a:xfrm>
                <a:prstGeom prst="rect">
                  <a:avLst/>
                </a:prstGeom>
                <a:solidFill>
                  <a:srgbClr val="0099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95" name="Rectangle 1390"/>
                <p:cNvSpPr>
                  <a:spLocks noChangeArrowheads="1"/>
                </p:cNvSpPr>
                <p:nvPr/>
              </p:nvSpPr>
              <p:spPr bwMode="auto">
                <a:xfrm>
                  <a:off x="3426" y="3243"/>
                  <a:ext cx="96" cy="96"/>
                </a:xfrm>
                <a:prstGeom prst="rect">
                  <a:avLst/>
                </a:prstGeom>
                <a:solidFill>
                  <a:srgbClr val="0099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96" name="Rectangle 1413"/>
                <p:cNvSpPr>
                  <a:spLocks noChangeArrowheads="1"/>
                </p:cNvSpPr>
                <p:nvPr/>
              </p:nvSpPr>
              <p:spPr bwMode="auto">
                <a:xfrm>
                  <a:off x="3819" y="3243"/>
                  <a:ext cx="96" cy="96"/>
                </a:xfrm>
                <a:prstGeom prst="rect">
                  <a:avLst/>
                </a:prstGeom>
                <a:solidFill>
                  <a:srgbClr val="0099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97" name="Rectangle 1436"/>
                <p:cNvSpPr>
                  <a:spLocks noChangeArrowheads="1"/>
                </p:cNvSpPr>
                <p:nvPr/>
              </p:nvSpPr>
              <p:spPr bwMode="auto">
                <a:xfrm>
                  <a:off x="4212" y="3243"/>
                  <a:ext cx="96" cy="96"/>
                </a:xfrm>
                <a:prstGeom prst="rect">
                  <a:avLst/>
                </a:prstGeom>
                <a:solidFill>
                  <a:srgbClr val="0099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98" name="Rectangle 1505"/>
                <p:cNvSpPr>
                  <a:spLocks noChangeArrowheads="1"/>
                </p:cNvSpPr>
                <p:nvPr/>
              </p:nvSpPr>
              <p:spPr bwMode="auto">
                <a:xfrm>
                  <a:off x="2640" y="3636"/>
                  <a:ext cx="96" cy="96"/>
                </a:xfrm>
                <a:prstGeom prst="rect">
                  <a:avLst/>
                </a:prstGeom>
                <a:solidFill>
                  <a:srgbClr val="0099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99" name="Rectangle 1528"/>
                <p:cNvSpPr>
                  <a:spLocks noChangeArrowheads="1"/>
                </p:cNvSpPr>
                <p:nvPr/>
              </p:nvSpPr>
              <p:spPr bwMode="auto">
                <a:xfrm>
                  <a:off x="3033" y="3636"/>
                  <a:ext cx="96" cy="96"/>
                </a:xfrm>
                <a:prstGeom prst="rect">
                  <a:avLst/>
                </a:prstGeom>
                <a:solidFill>
                  <a:srgbClr val="0099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00" name="Rectangle 1551"/>
                <p:cNvSpPr>
                  <a:spLocks noChangeArrowheads="1"/>
                </p:cNvSpPr>
                <p:nvPr/>
              </p:nvSpPr>
              <p:spPr bwMode="auto">
                <a:xfrm>
                  <a:off x="3426" y="3636"/>
                  <a:ext cx="96" cy="96"/>
                </a:xfrm>
                <a:prstGeom prst="rect">
                  <a:avLst/>
                </a:prstGeom>
                <a:solidFill>
                  <a:srgbClr val="0099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01" name="Rectangle 1574"/>
                <p:cNvSpPr>
                  <a:spLocks noChangeArrowheads="1"/>
                </p:cNvSpPr>
                <p:nvPr/>
              </p:nvSpPr>
              <p:spPr bwMode="auto">
                <a:xfrm>
                  <a:off x="3819" y="3636"/>
                  <a:ext cx="96" cy="96"/>
                </a:xfrm>
                <a:prstGeom prst="rect">
                  <a:avLst/>
                </a:prstGeom>
                <a:solidFill>
                  <a:srgbClr val="0099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02" name="Rectangle 1597"/>
                <p:cNvSpPr>
                  <a:spLocks noChangeArrowheads="1"/>
                </p:cNvSpPr>
                <p:nvPr/>
              </p:nvSpPr>
              <p:spPr bwMode="auto">
                <a:xfrm>
                  <a:off x="4212" y="3636"/>
                  <a:ext cx="96" cy="96"/>
                </a:xfrm>
                <a:prstGeom prst="rect">
                  <a:avLst/>
                </a:prstGeom>
                <a:solidFill>
                  <a:srgbClr val="0099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</p:grpSp>
          <p:grpSp>
            <p:nvGrpSpPr>
              <p:cNvPr id="18571" name="Group 1663"/>
              <p:cNvGrpSpPr>
                <a:grpSpLocks/>
              </p:cNvGrpSpPr>
              <p:nvPr/>
            </p:nvGrpSpPr>
            <p:grpSpPr bwMode="auto">
              <a:xfrm>
                <a:off x="5674213" y="2005362"/>
                <a:ext cx="2434034" cy="2785285"/>
                <a:chOff x="2640" y="1968"/>
                <a:chExt cx="1668" cy="1668"/>
              </a:xfrm>
            </p:grpSpPr>
            <p:sp>
              <p:nvSpPr>
                <p:cNvPr id="17653" name="Rectangle 839"/>
                <p:cNvSpPr>
                  <a:spLocks noChangeArrowheads="1"/>
                </p:cNvSpPr>
                <p:nvPr/>
              </p:nvSpPr>
              <p:spPr bwMode="auto">
                <a:xfrm>
                  <a:off x="2640" y="1968"/>
                  <a:ext cx="96" cy="96"/>
                </a:xfrm>
                <a:prstGeom prst="rect">
                  <a:avLst/>
                </a:prstGeom>
                <a:solidFill>
                  <a:srgbClr val="FF99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54" name="Rectangle 862"/>
                <p:cNvSpPr>
                  <a:spLocks noChangeArrowheads="1"/>
                </p:cNvSpPr>
                <p:nvPr/>
              </p:nvSpPr>
              <p:spPr bwMode="auto">
                <a:xfrm>
                  <a:off x="3033" y="1968"/>
                  <a:ext cx="96" cy="96"/>
                </a:xfrm>
                <a:prstGeom prst="rect">
                  <a:avLst/>
                </a:prstGeom>
                <a:solidFill>
                  <a:srgbClr val="FF99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55" name="Rectangle 885"/>
                <p:cNvSpPr>
                  <a:spLocks noChangeArrowheads="1"/>
                </p:cNvSpPr>
                <p:nvPr/>
              </p:nvSpPr>
              <p:spPr bwMode="auto">
                <a:xfrm>
                  <a:off x="3426" y="1968"/>
                  <a:ext cx="96" cy="96"/>
                </a:xfrm>
                <a:prstGeom prst="rect">
                  <a:avLst/>
                </a:prstGeom>
                <a:solidFill>
                  <a:srgbClr val="FF99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56" name="Rectangle 908"/>
                <p:cNvSpPr>
                  <a:spLocks noChangeArrowheads="1"/>
                </p:cNvSpPr>
                <p:nvPr/>
              </p:nvSpPr>
              <p:spPr bwMode="auto">
                <a:xfrm>
                  <a:off x="3819" y="1968"/>
                  <a:ext cx="96" cy="96"/>
                </a:xfrm>
                <a:prstGeom prst="rect">
                  <a:avLst/>
                </a:prstGeom>
                <a:solidFill>
                  <a:srgbClr val="FF99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57" name="Rectangle 931"/>
                <p:cNvSpPr>
                  <a:spLocks noChangeArrowheads="1"/>
                </p:cNvSpPr>
                <p:nvPr/>
              </p:nvSpPr>
              <p:spPr bwMode="auto">
                <a:xfrm>
                  <a:off x="4212" y="1968"/>
                  <a:ext cx="96" cy="96"/>
                </a:xfrm>
                <a:prstGeom prst="rect">
                  <a:avLst/>
                </a:prstGeom>
                <a:solidFill>
                  <a:srgbClr val="FF99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58" name="Rectangle 1023"/>
                <p:cNvSpPr>
                  <a:spLocks noChangeArrowheads="1"/>
                </p:cNvSpPr>
                <p:nvPr/>
              </p:nvSpPr>
              <p:spPr bwMode="auto">
                <a:xfrm>
                  <a:off x="2640" y="2361"/>
                  <a:ext cx="96" cy="96"/>
                </a:xfrm>
                <a:prstGeom prst="rect">
                  <a:avLst/>
                </a:prstGeom>
                <a:solidFill>
                  <a:srgbClr val="FF99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59" name="Rectangle 1046"/>
                <p:cNvSpPr>
                  <a:spLocks noChangeArrowheads="1"/>
                </p:cNvSpPr>
                <p:nvPr/>
              </p:nvSpPr>
              <p:spPr bwMode="auto">
                <a:xfrm>
                  <a:off x="3033" y="2361"/>
                  <a:ext cx="96" cy="96"/>
                </a:xfrm>
                <a:prstGeom prst="rect">
                  <a:avLst/>
                </a:prstGeom>
                <a:solidFill>
                  <a:srgbClr val="FF99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60" name="Rectangle 1069"/>
                <p:cNvSpPr>
                  <a:spLocks noChangeArrowheads="1"/>
                </p:cNvSpPr>
                <p:nvPr/>
              </p:nvSpPr>
              <p:spPr bwMode="auto">
                <a:xfrm>
                  <a:off x="3426" y="2361"/>
                  <a:ext cx="96" cy="96"/>
                </a:xfrm>
                <a:prstGeom prst="rect">
                  <a:avLst/>
                </a:prstGeom>
                <a:solidFill>
                  <a:srgbClr val="FF99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61" name="Rectangle 1092"/>
                <p:cNvSpPr>
                  <a:spLocks noChangeArrowheads="1"/>
                </p:cNvSpPr>
                <p:nvPr/>
              </p:nvSpPr>
              <p:spPr bwMode="auto">
                <a:xfrm>
                  <a:off x="3819" y="2361"/>
                  <a:ext cx="96" cy="96"/>
                </a:xfrm>
                <a:prstGeom prst="rect">
                  <a:avLst/>
                </a:prstGeom>
                <a:solidFill>
                  <a:srgbClr val="FF99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62" name="Rectangle 1115"/>
                <p:cNvSpPr>
                  <a:spLocks noChangeArrowheads="1"/>
                </p:cNvSpPr>
                <p:nvPr/>
              </p:nvSpPr>
              <p:spPr bwMode="auto">
                <a:xfrm>
                  <a:off x="4212" y="2361"/>
                  <a:ext cx="96" cy="96"/>
                </a:xfrm>
                <a:prstGeom prst="rect">
                  <a:avLst/>
                </a:prstGeom>
                <a:solidFill>
                  <a:srgbClr val="FF99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63" name="Rectangle 1184"/>
                <p:cNvSpPr>
                  <a:spLocks noChangeArrowheads="1"/>
                </p:cNvSpPr>
                <p:nvPr/>
              </p:nvSpPr>
              <p:spPr bwMode="auto">
                <a:xfrm>
                  <a:off x="2640" y="2754"/>
                  <a:ext cx="96" cy="96"/>
                </a:xfrm>
                <a:prstGeom prst="rect">
                  <a:avLst/>
                </a:prstGeom>
                <a:solidFill>
                  <a:srgbClr val="FF99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64" name="Rectangle 1207"/>
                <p:cNvSpPr>
                  <a:spLocks noChangeArrowheads="1"/>
                </p:cNvSpPr>
                <p:nvPr/>
              </p:nvSpPr>
              <p:spPr bwMode="auto">
                <a:xfrm>
                  <a:off x="3033" y="2754"/>
                  <a:ext cx="96" cy="96"/>
                </a:xfrm>
                <a:prstGeom prst="rect">
                  <a:avLst/>
                </a:prstGeom>
                <a:solidFill>
                  <a:srgbClr val="FF99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65" name="Rectangle 1230"/>
                <p:cNvSpPr>
                  <a:spLocks noChangeArrowheads="1"/>
                </p:cNvSpPr>
                <p:nvPr/>
              </p:nvSpPr>
              <p:spPr bwMode="auto">
                <a:xfrm>
                  <a:off x="3426" y="2754"/>
                  <a:ext cx="96" cy="96"/>
                </a:xfrm>
                <a:prstGeom prst="rect">
                  <a:avLst/>
                </a:prstGeom>
                <a:solidFill>
                  <a:srgbClr val="FF99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66" name="Rectangle 1253"/>
                <p:cNvSpPr>
                  <a:spLocks noChangeArrowheads="1"/>
                </p:cNvSpPr>
                <p:nvPr/>
              </p:nvSpPr>
              <p:spPr bwMode="auto">
                <a:xfrm>
                  <a:off x="3819" y="2754"/>
                  <a:ext cx="96" cy="96"/>
                </a:xfrm>
                <a:prstGeom prst="rect">
                  <a:avLst/>
                </a:prstGeom>
                <a:solidFill>
                  <a:srgbClr val="FF99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67" name="Rectangle 1276"/>
                <p:cNvSpPr>
                  <a:spLocks noChangeArrowheads="1"/>
                </p:cNvSpPr>
                <p:nvPr/>
              </p:nvSpPr>
              <p:spPr bwMode="auto">
                <a:xfrm>
                  <a:off x="4212" y="2754"/>
                  <a:ext cx="96" cy="96"/>
                </a:xfrm>
                <a:prstGeom prst="rect">
                  <a:avLst/>
                </a:prstGeom>
                <a:solidFill>
                  <a:srgbClr val="FF99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68" name="Rectangle 1345"/>
                <p:cNvSpPr>
                  <a:spLocks noChangeArrowheads="1"/>
                </p:cNvSpPr>
                <p:nvPr/>
              </p:nvSpPr>
              <p:spPr bwMode="auto">
                <a:xfrm>
                  <a:off x="2640" y="3147"/>
                  <a:ext cx="96" cy="96"/>
                </a:xfrm>
                <a:prstGeom prst="rect">
                  <a:avLst/>
                </a:prstGeom>
                <a:solidFill>
                  <a:srgbClr val="FF99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69" name="Rectangle 1368"/>
                <p:cNvSpPr>
                  <a:spLocks noChangeArrowheads="1"/>
                </p:cNvSpPr>
                <p:nvPr/>
              </p:nvSpPr>
              <p:spPr bwMode="auto">
                <a:xfrm>
                  <a:off x="3033" y="3147"/>
                  <a:ext cx="96" cy="96"/>
                </a:xfrm>
                <a:prstGeom prst="rect">
                  <a:avLst/>
                </a:prstGeom>
                <a:solidFill>
                  <a:srgbClr val="FF99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70" name="Rectangle 1391"/>
                <p:cNvSpPr>
                  <a:spLocks noChangeArrowheads="1"/>
                </p:cNvSpPr>
                <p:nvPr/>
              </p:nvSpPr>
              <p:spPr bwMode="auto">
                <a:xfrm>
                  <a:off x="3426" y="3147"/>
                  <a:ext cx="96" cy="96"/>
                </a:xfrm>
                <a:prstGeom prst="rect">
                  <a:avLst/>
                </a:prstGeom>
                <a:solidFill>
                  <a:srgbClr val="FF99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71" name="Rectangle 1414"/>
                <p:cNvSpPr>
                  <a:spLocks noChangeArrowheads="1"/>
                </p:cNvSpPr>
                <p:nvPr/>
              </p:nvSpPr>
              <p:spPr bwMode="auto">
                <a:xfrm>
                  <a:off x="3819" y="3147"/>
                  <a:ext cx="96" cy="96"/>
                </a:xfrm>
                <a:prstGeom prst="rect">
                  <a:avLst/>
                </a:prstGeom>
                <a:solidFill>
                  <a:srgbClr val="FF99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72" name="Rectangle 1437"/>
                <p:cNvSpPr>
                  <a:spLocks noChangeArrowheads="1"/>
                </p:cNvSpPr>
                <p:nvPr/>
              </p:nvSpPr>
              <p:spPr bwMode="auto">
                <a:xfrm>
                  <a:off x="4212" y="3147"/>
                  <a:ext cx="96" cy="96"/>
                </a:xfrm>
                <a:prstGeom prst="rect">
                  <a:avLst/>
                </a:prstGeom>
                <a:solidFill>
                  <a:srgbClr val="FF99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73" name="Rectangle 1506"/>
                <p:cNvSpPr>
                  <a:spLocks noChangeArrowheads="1"/>
                </p:cNvSpPr>
                <p:nvPr/>
              </p:nvSpPr>
              <p:spPr bwMode="auto">
                <a:xfrm>
                  <a:off x="2640" y="3540"/>
                  <a:ext cx="96" cy="96"/>
                </a:xfrm>
                <a:prstGeom prst="rect">
                  <a:avLst/>
                </a:prstGeom>
                <a:solidFill>
                  <a:srgbClr val="FF99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74" name="Rectangle 1529"/>
                <p:cNvSpPr>
                  <a:spLocks noChangeArrowheads="1"/>
                </p:cNvSpPr>
                <p:nvPr/>
              </p:nvSpPr>
              <p:spPr bwMode="auto">
                <a:xfrm>
                  <a:off x="3033" y="3540"/>
                  <a:ext cx="96" cy="96"/>
                </a:xfrm>
                <a:prstGeom prst="rect">
                  <a:avLst/>
                </a:prstGeom>
                <a:solidFill>
                  <a:srgbClr val="FF99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75" name="Rectangle 1552"/>
                <p:cNvSpPr>
                  <a:spLocks noChangeArrowheads="1"/>
                </p:cNvSpPr>
                <p:nvPr/>
              </p:nvSpPr>
              <p:spPr bwMode="auto">
                <a:xfrm>
                  <a:off x="3426" y="3540"/>
                  <a:ext cx="96" cy="96"/>
                </a:xfrm>
                <a:prstGeom prst="rect">
                  <a:avLst/>
                </a:prstGeom>
                <a:solidFill>
                  <a:srgbClr val="FF99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76" name="Rectangle 1575"/>
                <p:cNvSpPr>
                  <a:spLocks noChangeArrowheads="1"/>
                </p:cNvSpPr>
                <p:nvPr/>
              </p:nvSpPr>
              <p:spPr bwMode="auto">
                <a:xfrm>
                  <a:off x="3819" y="3540"/>
                  <a:ext cx="96" cy="96"/>
                </a:xfrm>
                <a:prstGeom prst="rect">
                  <a:avLst/>
                </a:prstGeom>
                <a:solidFill>
                  <a:srgbClr val="FF99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77" name="Rectangle 1598"/>
                <p:cNvSpPr>
                  <a:spLocks noChangeArrowheads="1"/>
                </p:cNvSpPr>
                <p:nvPr/>
              </p:nvSpPr>
              <p:spPr bwMode="auto">
                <a:xfrm>
                  <a:off x="4212" y="3540"/>
                  <a:ext cx="96" cy="96"/>
                </a:xfrm>
                <a:prstGeom prst="rect">
                  <a:avLst/>
                </a:prstGeom>
                <a:solidFill>
                  <a:srgbClr val="FF99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</p:grpSp>
          <p:grpSp>
            <p:nvGrpSpPr>
              <p:cNvPr id="18572" name="Group 1648"/>
              <p:cNvGrpSpPr>
                <a:grpSpLocks/>
              </p:cNvGrpSpPr>
              <p:nvPr/>
            </p:nvGrpSpPr>
            <p:grpSpPr bwMode="auto">
              <a:xfrm>
                <a:off x="5253948" y="1845058"/>
                <a:ext cx="2434034" cy="2785285"/>
                <a:chOff x="2544" y="1968"/>
                <a:chExt cx="1668" cy="1668"/>
              </a:xfrm>
            </p:grpSpPr>
            <p:sp>
              <p:nvSpPr>
                <p:cNvPr id="17628" name="Rectangle 840"/>
                <p:cNvSpPr>
                  <a:spLocks noChangeArrowheads="1"/>
                </p:cNvSpPr>
                <p:nvPr/>
              </p:nvSpPr>
              <p:spPr bwMode="auto">
                <a:xfrm>
                  <a:off x="2544" y="1968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29" name="Rectangle 863"/>
                <p:cNvSpPr>
                  <a:spLocks noChangeArrowheads="1"/>
                </p:cNvSpPr>
                <p:nvPr/>
              </p:nvSpPr>
              <p:spPr bwMode="auto">
                <a:xfrm>
                  <a:off x="2937" y="1968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30" name="Rectangle 886"/>
                <p:cNvSpPr>
                  <a:spLocks noChangeArrowheads="1"/>
                </p:cNvSpPr>
                <p:nvPr/>
              </p:nvSpPr>
              <p:spPr bwMode="auto">
                <a:xfrm>
                  <a:off x="3330" y="1968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31" name="Rectangle 909"/>
                <p:cNvSpPr>
                  <a:spLocks noChangeArrowheads="1"/>
                </p:cNvSpPr>
                <p:nvPr/>
              </p:nvSpPr>
              <p:spPr bwMode="auto">
                <a:xfrm>
                  <a:off x="3723" y="1968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32" name="Rectangle 932"/>
                <p:cNvSpPr>
                  <a:spLocks noChangeArrowheads="1"/>
                </p:cNvSpPr>
                <p:nvPr/>
              </p:nvSpPr>
              <p:spPr bwMode="auto">
                <a:xfrm>
                  <a:off x="4116" y="1968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33" name="Rectangle 1024"/>
                <p:cNvSpPr>
                  <a:spLocks noChangeArrowheads="1"/>
                </p:cNvSpPr>
                <p:nvPr/>
              </p:nvSpPr>
              <p:spPr bwMode="auto">
                <a:xfrm>
                  <a:off x="2544" y="2361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34" name="Rectangle 1047"/>
                <p:cNvSpPr>
                  <a:spLocks noChangeArrowheads="1"/>
                </p:cNvSpPr>
                <p:nvPr/>
              </p:nvSpPr>
              <p:spPr bwMode="auto">
                <a:xfrm>
                  <a:off x="2937" y="2361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35" name="Rectangle 1070"/>
                <p:cNvSpPr>
                  <a:spLocks noChangeArrowheads="1"/>
                </p:cNvSpPr>
                <p:nvPr/>
              </p:nvSpPr>
              <p:spPr bwMode="auto">
                <a:xfrm>
                  <a:off x="3330" y="2361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36" name="Rectangle 1093"/>
                <p:cNvSpPr>
                  <a:spLocks noChangeArrowheads="1"/>
                </p:cNvSpPr>
                <p:nvPr/>
              </p:nvSpPr>
              <p:spPr bwMode="auto">
                <a:xfrm>
                  <a:off x="3723" y="2361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37" name="Rectangle 1116"/>
                <p:cNvSpPr>
                  <a:spLocks noChangeArrowheads="1"/>
                </p:cNvSpPr>
                <p:nvPr/>
              </p:nvSpPr>
              <p:spPr bwMode="auto">
                <a:xfrm>
                  <a:off x="4116" y="2361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38" name="Rectangle 1185"/>
                <p:cNvSpPr>
                  <a:spLocks noChangeArrowheads="1"/>
                </p:cNvSpPr>
                <p:nvPr/>
              </p:nvSpPr>
              <p:spPr bwMode="auto">
                <a:xfrm>
                  <a:off x="2544" y="2754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39" name="Rectangle 1208"/>
                <p:cNvSpPr>
                  <a:spLocks noChangeArrowheads="1"/>
                </p:cNvSpPr>
                <p:nvPr/>
              </p:nvSpPr>
              <p:spPr bwMode="auto">
                <a:xfrm>
                  <a:off x="2937" y="2754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40" name="Rectangle 1231"/>
                <p:cNvSpPr>
                  <a:spLocks noChangeArrowheads="1"/>
                </p:cNvSpPr>
                <p:nvPr/>
              </p:nvSpPr>
              <p:spPr bwMode="auto">
                <a:xfrm>
                  <a:off x="3330" y="2754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41" name="Rectangle 1254"/>
                <p:cNvSpPr>
                  <a:spLocks noChangeArrowheads="1"/>
                </p:cNvSpPr>
                <p:nvPr/>
              </p:nvSpPr>
              <p:spPr bwMode="auto">
                <a:xfrm>
                  <a:off x="3723" y="2754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42" name="Rectangle 1277"/>
                <p:cNvSpPr>
                  <a:spLocks noChangeArrowheads="1"/>
                </p:cNvSpPr>
                <p:nvPr/>
              </p:nvSpPr>
              <p:spPr bwMode="auto">
                <a:xfrm>
                  <a:off x="4116" y="2754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43" name="Rectangle 1346"/>
                <p:cNvSpPr>
                  <a:spLocks noChangeArrowheads="1"/>
                </p:cNvSpPr>
                <p:nvPr/>
              </p:nvSpPr>
              <p:spPr bwMode="auto">
                <a:xfrm>
                  <a:off x="2544" y="3147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44" name="Rectangle 1369"/>
                <p:cNvSpPr>
                  <a:spLocks noChangeArrowheads="1"/>
                </p:cNvSpPr>
                <p:nvPr/>
              </p:nvSpPr>
              <p:spPr bwMode="auto">
                <a:xfrm>
                  <a:off x="2937" y="3147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45" name="Rectangle 1392"/>
                <p:cNvSpPr>
                  <a:spLocks noChangeArrowheads="1"/>
                </p:cNvSpPr>
                <p:nvPr/>
              </p:nvSpPr>
              <p:spPr bwMode="auto">
                <a:xfrm>
                  <a:off x="3330" y="3147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46" name="Rectangle 1415"/>
                <p:cNvSpPr>
                  <a:spLocks noChangeArrowheads="1"/>
                </p:cNvSpPr>
                <p:nvPr/>
              </p:nvSpPr>
              <p:spPr bwMode="auto">
                <a:xfrm>
                  <a:off x="3723" y="3147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47" name="Rectangle 1438"/>
                <p:cNvSpPr>
                  <a:spLocks noChangeArrowheads="1"/>
                </p:cNvSpPr>
                <p:nvPr/>
              </p:nvSpPr>
              <p:spPr bwMode="auto">
                <a:xfrm>
                  <a:off x="4116" y="3147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48" name="Rectangle 1507"/>
                <p:cNvSpPr>
                  <a:spLocks noChangeArrowheads="1"/>
                </p:cNvSpPr>
                <p:nvPr/>
              </p:nvSpPr>
              <p:spPr bwMode="auto">
                <a:xfrm>
                  <a:off x="2544" y="3540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49" name="Rectangle 1530"/>
                <p:cNvSpPr>
                  <a:spLocks noChangeArrowheads="1"/>
                </p:cNvSpPr>
                <p:nvPr/>
              </p:nvSpPr>
              <p:spPr bwMode="auto">
                <a:xfrm>
                  <a:off x="2937" y="3540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50" name="Rectangle 1553"/>
                <p:cNvSpPr>
                  <a:spLocks noChangeArrowheads="1"/>
                </p:cNvSpPr>
                <p:nvPr/>
              </p:nvSpPr>
              <p:spPr bwMode="auto">
                <a:xfrm>
                  <a:off x="3330" y="3540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51" name="Rectangle 1576"/>
                <p:cNvSpPr>
                  <a:spLocks noChangeArrowheads="1"/>
                </p:cNvSpPr>
                <p:nvPr/>
              </p:nvSpPr>
              <p:spPr bwMode="auto">
                <a:xfrm>
                  <a:off x="3723" y="3540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52" name="Rectangle 1599"/>
                <p:cNvSpPr>
                  <a:spLocks noChangeArrowheads="1"/>
                </p:cNvSpPr>
                <p:nvPr/>
              </p:nvSpPr>
              <p:spPr bwMode="auto">
                <a:xfrm>
                  <a:off x="4116" y="3540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</p:grpSp>
          <p:grpSp>
            <p:nvGrpSpPr>
              <p:cNvPr id="18573" name="Group 1653"/>
              <p:cNvGrpSpPr>
                <a:grpSpLocks/>
              </p:cNvGrpSpPr>
              <p:nvPr/>
            </p:nvGrpSpPr>
            <p:grpSpPr bwMode="auto">
              <a:xfrm>
                <a:off x="5253948" y="2005362"/>
                <a:ext cx="2434034" cy="2785285"/>
                <a:chOff x="2736" y="1872"/>
                <a:chExt cx="1668" cy="1668"/>
              </a:xfrm>
            </p:grpSpPr>
            <p:sp>
              <p:nvSpPr>
                <p:cNvPr id="17603" name="Rectangle 841"/>
                <p:cNvSpPr>
                  <a:spLocks noChangeArrowheads="1"/>
                </p:cNvSpPr>
                <p:nvPr/>
              </p:nvSpPr>
              <p:spPr bwMode="auto">
                <a:xfrm>
                  <a:off x="2736" y="1872"/>
                  <a:ext cx="96" cy="96"/>
                </a:xfrm>
                <a:prstGeom prst="rect">
                  <a:avLst/>
                </a:prstGeom>
                <a:solidFill>
                  <a:srgbClr val="3399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04" name="Rectangle 864"/>
                <p:cNvSpPr>
                  <a:spLocks noChangeArrowheads="1"/>
                </p:cNvSpPr>
                <p:nvPr/>
              </p:nvSpPr>
              <p:spPr bwMode="auto">
                <a:xfrm>
                  <a:off x="3129" y="1872"/>
                  <a:ext cx="96" cy="96"/>
                </a:xfrm>
                <a:prstGeom prst="rect">
                  <a:avLst/>
                </a:prstGeom>
                <a:solidFill>
                  <a:srgbClr val="3399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05" name="Rectangle 887"/>
                <p:cNvSpPr>
                  <a:spLocks noChangeArrowheads="1"/>
                </p:cNvSpPr>
                <p:nvPr/>
              </p:nvSpPr>
              <p:spPr bwMode="auto">
                <a:xfrm>
                  <a:off x="3522" y="1872"/>
                  <a:ext cx="96" cy="96"/>
                </a:xfrm>
                <a:prstGeom prst="rect">
                  <a:avLst/>
                </a:prstGeom>
                <a:solidFill>
                  <a:srgbClr val="3399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06" name="Rectangle 910"/>
                <p:cNvSpPr>
                  <a:spLocks noChangeArrowheads="1"/>
                </p:cNvSpPr>
                <p:nvPr/>
              </p:nvSpPr>
              <p:spPr bwMode="auto">
                <a:xfrm>
                  <a:off x="3915" y="1872"/>
                  <a:ext cx="96" cy="96"/>
                </a:xfrm>
                <a:prstGeom prst="rect">
                  <a:avLst/>
                </a:prstGeom>
                <a:solidFill>
                  <a:srgbClr val="3399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07" name="Rectangle 933"/>
                <p:cNvSpPr>
                  <a:spLocks noChangeArrowheads="1"/>
                </p:cNvSpPr>
                <p:nvPr/>
              </p:nvSpPr>
              <p:spPr bwMode="auto">
                <a:xfrm>
                  <a:off x="4308" y="1872"/>
                  <a:ext cx="96" cy="96"/>
                </a:xfrm>
                <a:prstGeom prst="rect">
                  <a:avLst/>
                </a:prstGeom>
                <a:solidFill>
                  <a:srgbClr val="3399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08" name="Rectangle 1025"/>
                <p:cNvSpPr>
                  <a:spLocks noChangeArrowheads="1"/>
                </p:cNvSpPr>
                <p:nvPr/>
              </p:nvSpPr>
              <p:spPr bwMode="auto">
                <a:xfrm>
                  <a:off x="2736" y="2265"/>
                  <a:ext cx="96" cy="96"/>
                </a:xfrm>
                <a:prstGeom prst="rect">
                  <a:avLst/>
                </a:prstGeom>
                <a:solidFill>
                  <a:srgbClr val="3399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09" name="Rectangle 1048"/>
                <p:cNvSpPr>
                  <a:spLocks noChangeArrowheads="1"/>
                </p:cNvSpPr>
                <p:nvPr/>
              </p:nvSpPr>
              <p:spPr bwMode="auto">
                <a:xfrm>
                  <a:off x="3129" y="2265"/>
                  <a:ext cx="96" cy="96"/>
                </a:xfrm>
                <a:prstGeom prst="rect">
                  <a:avLst/>
                </a:prstGeom>
                <a:solidFill>
                  <a:srgbClr val="3399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10" name="Rectangle 1071"/>
                <p:cNvSpPr>
                  <a:spLocks noChangeArrowheads="1"/>
                </p:cNvSpPr>
                <p:nvPr/>
              </p:nvSpPr>
              <p:spPr bwMode="auto">
                <a:xfrm>
                  <a:off x="3522" y="2265"/>
                  <a:ext cx="96" cy="96"/>
                </a:xfrm>
                <a:prstGeom prst="rect">
                  <a:avLst/>
                </a:prstGeom>
                <a:solidFill>
                  <a:srgbClr val="3399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11" name="Rectangle 1094"/>
                <p:cNvSpPr>
                  <a:spLocks noChangeArrowheads="1"/>
                </p:cNvSpPr>
                <p:nvPr/>
              </p:nvSpPr>
              <p:spPr bwMode="auto">
                <a:xfrm>
                  <a:off x="3915" y="2265"/>
                  <a:ext cx="96" cy="96"/>
                </a:xfrm>
                <a:prstGeom prst="rect">
                  <a:avLst/>
                </a:prstGeom>
                <a:solidFill>
                  <a:srgbClr val="3399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12" name="Rectangle 1117"/>
                <p:cNvSpPr>
                  <a:spLocks noChangeArrowheads="1"/>
                </p:cNvSpPr>
                <p:nvPr/>
              </p:nvSpPr>
              <p:spPr bwMode="auto">
                <a:xfrm>
                  <a:off x="4308" y="2265"/>
                  <a:ext cx="96" cy="96"/>
                </a:xfrm>
                <a:prstGeom prst="rect">
                  <a:avLst/>
                </a:prstGeom>
                <a:solidFill>
                  <a:srgbClr val="3399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13" name="Rectangle 1186"/>
                <p:cNvSpPr>
                  <a:spLocks noChangeArrowheads="1"/>
                </p:cNvSpPr>
                <p:nvPr/>
              </p:nvSpPr>
              <p:spPr bwMode="auto">
                <a:xfrm>
                  <a:off x="2736" y="2658"/>
                  <a:ext cx="96" cy="96"/>
                </a:xfrm>
                <a:prstGeom prst="rect">
                  <a:avLst/>
                </a:prstGeom>
                <a:solidFill>
                  <a:srgbClr val="3399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14" name="Rectangle 1209"/>
                <p:cNvSpPr>
                  <a:spLocks noChangeArrowheads="1"/>
                </p:cNvSpPr>
                <p:nvPr/>
              </p:nvSpPr>
              <p:spPr bwMode="auto">
                <a:xfrm>
                  <a:off x="3129" y="2658"/>
                  <a:ext cx="96" cy="96"/>
                </a:xfrm>
                <a:prstGeom prst="rect">
                  <a:avLst/>
                </a:prstGeom>
                <a:solidFill>
                  <a:srgbClr val="3399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15" name="Rectangle 1232"/>
                <p:cNvSpPr>
                  <a:spLocks noChangeArrowheads="1"/>
                </p:cNvSpPr>
                <p:nvPr/>
              </p:nvSpPr>
              <p:spPr bwMode="auto">
                <a:xfrm>
                  <a:off x="3522" y="2658"/>
                  <a:ext cx="96" cy="96"/>
                </a:xfrm>
                <a:prstGeom prst="rect">
                  <a:avLst/>
                </a:prstGeom>
                <a:solidFill>
                  <a:srgbClr val="3399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16" name="Rectangle 1255"/>
                <p:cNvSpPr>
                  <a:spLocks noChangeArrowheads="1"/>
                </p:cNvSpPr>
                <p:nvPr/>
              </p:nvSpPr>
              <p:spPr bwMode="auto">
                <a:xfrm>
                  <a:off x="3915" y="2658"/>
                  <a:ext cx="96" cy="96"/>
                </a:xfrm>
                <a:prstGeom prst="rect">
                  <a:avLst/>
                </a:prstGeom>
                <a:solidFill>
                  <a:srgbClr val="3399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17" name="Rectangle 1278"/>
                <p:cNvSpPr>
                  <a:spLocks noChangeArrowheads="1"/>
                </p:cNvSpPr>
                <p:nvPr/>
              </p:nvSpPr>
              <p:spPr bwMode="auto">
                <a:xfrm>
                  <a:off x="4308" y="2658"/>
                  <a:ext cx="96" cy="96"/>
                </a:xfrm>
                <a:prstGeom prst="rect">
                  <a:avLst/>
                </a:prstGeom>
                <a:solidFill>
                  <a:srgbClr val="3399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18" name="Rectangle 1347"/>
                <p:cNvSpPr>
                  <a:spLocks noChangeArrowheads="1"/>
                </p:cNvSpPr>
                <p:nvPr/>
              </p:nvSpPr>
              <p:spPr bwMode="auto">
                <a:xfrm>
                  <a:off x="2736" y="3051"/>
                  <a:ext cx="96" cy="96"/>
                </a:xfrm>
                <a:prstGeom prst="rect">
                  <a:avLst/>
                </a:prstGeom>
                <a:solidFill>
                  <a:srgbClr val="3399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19" name="Rectangle 1370"/>
                <p:cNvSpPr>
                  <a:spLocks noChangeArrowheads="1"/>
                </p:cNvSpPr>
                <p:nvPr/>
              </p:nvSpPr>
              <p:spPr bwMode="auto">
                <a:xfrm>
                  <a:off x="3129" y="3051"/>
                  <a:ext cx="96" cy="96"/>
                </a:xfrm>
                <a:prstGeom prst="rect">
                  <a:avLst/>
                </a:prstGeom>
                <a:solidFill>
                  <a:srgbClr val="3399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20" name="Rectangle 1393"/>
                <p:cNvSpPr>
                  <a:spLocks noChangeArrowheads="1"/>
                </p:cNvSpPr>
                <p:nvPr/>
              </p:nvSpPr>
              <p:spPr bwMode="auto">
                <a:xfrm>
                  <a:off x="3522" y="3051"/>
                  <a:ext cx="96" cy="96"/>
                </a:xfrm>
                <a:prstGeom prst="rect">
                  <a:avLst/>
                </a:prstGeom>
                <a:solidFill>
                  <a:srgbClr val="3399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21" name="Rectangle 1416"/>
                <p:cNvSpPr>
                  <a:spLocks noChangeArrowheads="1"/>
                </p:cNvSpPr>
                <p:nvPr/>
              </p:nvSpPr>
              <p:spPr bwMode="auto">
                <a:xfrm>
                  <a:off x="3915" y="3051"/>
                  <a:ext cx="96" cy="96"/>
                </a:xfrm>
                <a:prstGeom prst="rect">
                  <a:avLst/>
                </a:prstGeom>
                <a:solidFill>
                  <a:srgbClr val="3399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22" name="Rectangle 1439"/>
                <p:cNvSpPr>
                  <a:spLocks noChangeArrowheads="1"/>
                </p:cNvSpPr>
                <p:nvPr/>
              </p:nvSpPr>
              <p:spPr bwMode="auto">
                <a:xfrm>
                  <a:off x="4308" y="3051"/>
                  <a:ext cx="96" cy="96"/>
                </a:xfrm>
                <a:prstGeom prst="rect">
                  <a:avLst/>
                </a:prstGeom>
                <a:solidFill>
                  <a:srgbClr val="3399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23" name="Rectangle 1508"/>
                <p:cNvSpPr>
                  <a:spLocks noChangeArrowheads="1"/>
                </p:cNvSpPr>
                <p:nvPr/>
              </p:nvSpPr>
              <p:spPr bwMode="auto">
                <a:xfrm>
                  <a:off x="2736" y="3444"/>
                  <a:ext cx="96" cy="96"/>
                </a:xfrm>
                <a:prstGeom prst="rect">
                  <a:avLst/>
                </a:prstGeom>
                <a:solidFill>
                  <a:srgbClr val="3399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24" name="Rectangle 1531"/>
                <p:cNvSpPr>
                  <a:spLocks noChangeArrowheads="1"/>
                </p:cNvSpPr>
                <p:nvPr/>
              </p:nvSpPr>
              <p:spPr bwMode="auto">
                <a:xfrm>
                  <a:off x="3129" y="3444"/>
                  <a:ext cx="96" cy="96"/>
                </a:xfrm>
                <a:prstGeom prst="rect">
                  <a:avLst/>
                </a:prstGeom>
                <a:solidFill>
                  <a:srgbClr val="3399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25" name="Rectangle 1554"/>
                <p:cNvSpPr>
                  <a:spLocks noChangeArrowheads="1"/>
                </p:cNvSpPr>
                <p:nvPr/>
              </p:nvSpPr>
              <p:spPr bwMode="auto">
                <a:xfrm>
                  <a:off x="3522" y="3444"/>
                  <a:ext cx="96" cy="96"/>
                </a:xfrm>
                <a:prstGeom prst="rect">
                  <a:avLst/>
                </a:prstGeom>
                <a:solidFill>
                  <a:srgbClr val="3399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26" name="Rectangle 1577"/>
                <p:cNvSpPr>
                  <a:spLocks noChangeArrowheads="1"/>
                </p:cNvSpPr>
                <p:nvPr/>
              </p:nvSpPr>
              <p:spPr bwMode="auto">
                <a:xfrm>
                  <a:off x="3915" y="3444"/>
                  <a:ext cx="96" cy="96"/>
                </a:xfrm>
                <a:prstGeom prst="rect">
                  <a:avLst/>
                </a:prstGeom>
                <a:solidFill>
                  <a:srgbClr val="3399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27" name="Rectangle 1600"/>
                <p:cNvSpPr>
                  <a:spLocks noChangeArrowheads="1"/>
                </p:cNvSpPr>
                <p:nvPr/>
              </p:nvSpPr>
              <p:spPr bwMode="auto">
                <a:xfrm>
                  <a:off x="4308" y="3444"/>
                  <a:ext cx="96" cy="96"/>
                </a:xfrm>
                <a:prstGeom prst="rect">
                  <a:avLst/>
                </a:prstGeom>
                <a:solidFill>
                  <a:srgbClr val="3399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</p:grpSp>
          <p:sp>
            <p:nvSpPr>
              <p:cNvPr id="17589" name="Line 1667"/>
              <p:cNvSpPr>
                <a:spLocks noChangeShapeType="1"/>
              </p:cNvSpPr>
              <p:nvPr/>
            </p:nvSpPr>
            <p:spPr bwMode="auto">
              <a:xfrm>
                <a:off x="8108247" y="1678075"/>
                <a:ext cx="280177" cy="0"/>
              </a:xfrm>
              <a:prstGeom prst="line">
                <a:avLst/>
              </a:prstGeom>
              <a:noFill/>
              <a:ln w="254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90" name="Line 1673"/>
              <p:cNvSpPr>
                <a:spLocks noChangeShapeType="1"/>
              </p:cNvSpPr>
              <p:nvPr/>
            </p:nvSpPr>
            <p:spPr bwMode="auto">
              <a:xfrm>
                <a:off x="8108247" y="2339329"/>
                <a:ext cx="280177" cy="0"/>
              </a:xfrm>
              <a:prstGeom prst="line">
                <a:avLst/>
              </a:prstGeom>
              <a:noFill/>
              <a:ln w="254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91" name="Line 1674"/>
              <p:cNvSpPr>
                <a:spLocks noChangeShapeType="1"/>
              </p:cNvSpPr>
              <p:nvPr/>
            </p:nvSpPr>
            <p:spPr bwMode="auto">
              <a:xfrm>
                <a:off x="8108247" y="2993905"/>
                <a:ext cx="280177" cy="0"/>
              </a:xfrm>
              <a:prstGeom prst="line">
                <a:avLst/>
              </a:prstGeom>
              <a:noFill/>
              <a:ln w="254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92" name="Line 1675"/>
              <p:cNvSpPr>
                <a:spLocks noChangeShapeType="1"/>
              </p:cNvSpPr>
              <p:nvPr/>
            </p:nvSpPr>
            <p:spPr bwMode="auto">
              <a:xfrm>
                <a:off x="8108247" y="3641801"/>
                <a:ext cx="280177" cy="0"/>
              </a:xfrm>
              <a:prstGeom prst="line">
                <a:avLst/>
              </a:prstGeom>
              <a:noFill/>
              <a:ln w="254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93" name="Line 1676"/>
              <p:cNvSpPr>
                <a:spLocks noChangeShapeType="1"/>
              </p:cNvSpPr>
              <p:nvPr/>
            </p:nvSpPr>
            <p:spPr bwMode="auto">
              <a:xfrm>
                <a:off x="8108247" y="4303056"/>
                <a:ext cx="280177" cy="0"/>
              </a:xfrm>
              <a:prstGeom prst="line">
                <a:avLst/>
              </a:prstGeom>
              <a:noFill/>
              <a:ln w="254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94" name="Line 1677"/>
              <p:cNvSpPr>
                <a:spLocks noChangeShapeType="1"/>
              </p:cNvSpPr>
              <p:nvPr/>
            </p:nvSpPr>
            <p:spPr bwMode="auto">
              <a:xfrm>
                <a:off x="8108247" y="4957631"/>
                <a:ext cx="280177" cy="0"/>
              </a:xfrm>
              <a:prstGeom prst="line">
                <a:avLst/>
              </a:prstGeom>
              <a:noFill/>
              <a:ln w="254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95" name="Line 1678"/>
              <p:cNvSpPr>
                <a:spLocks noChangeShapeType="1"/>
              </p:cNvSpPr>
              <p:nvPr/>
            </p:nvSpPr>
            <p:spPr bwMode="auto">
              <a:xfrm>
                <a:off x="8114084" y="4957631"/>
                <a:ext cx="0" cy="247136"/>
              </a:xfrm>
              <a:prstGeom prst="line">
                <a:avLst/>
              </a:prstGeom>
              <a:noFill/>
              <a:ln w="254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96" name="Line 1679"/>
              <p:cNvSpPr>
                <a:spLocks noChangeShapeType="1"/>
              </p:cNvSpPr>
              <p:nvPr/>
            </p:nvSpPr>
            <p:spPr bwMode="auto">
              <a:xfrm>
                <a:off x="7536220" y="4950952"/>
                <a:ext cx="0" cy="247136"/>
              </a:xfrm>
              <a:prstGeom prst="line">
                <a:avLst/>
              </a:prstGeom>
              <a:noFill/>
              <a:ln w="254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97" name="Line 1680"/>
              <p:cNvSpPr>
                <a:spLocks noChangeShapeType="1"/>
              </p:cNvSpPr>
              <p:nvPr/>
            </p:nvSpPr>
            <p:spPr bwMode="auto">
              <a:xfrm>
                <a:off x="6964193" y="4950952"/>
                <a:ext cx="0" cy="247136"/>
              </a:xfrm>
              <a:prstGeom prst="line">
                <a:avLst/>
              </a:prstGeom>
              <a:noFill/>
              <a:ln w="254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98" name="Line 1681"/>
              <p:cNvSpPr>
                <a:spLocks noChangeShapeType="1"/>
              </p:cNvSpPr>
              <p:nvPr/>
            </p:nvSpPr>
            <p:spPr bwMode="auto">
              <a:xfrm>
                <a:off x="6386329" y="4950952"/>
                <a:ext cx="0" cy="247136"/>
              </a:xfrm>
              <a:prstGeom prst="line">
                <a:avLst/>
              </a:prstGeom>
              <a:noFill/>
              <a:ln w="254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99" name="Line 1682"/>
              <p:cNvSpPr>
                <a:spLocks noChangeShapeType="1"/>
              </p:cNvSpPr>
              <p:nvPr/>
            </p:nvSpPr>
            <p:spPr bwMode="auto">
              <a:xfrm>
                <a:off x="5820139" y="4944272"/>
                <a:ext cx="0" cy="247136"/>
              </a:xfrm>
              <a:prstGeom prst="line">
                <a:avLst/>
              </a:prstGeom>
              <a:noFill/>
              <a:ln w="254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600" name="Line 1683"/>
              <p:cNvSpPr>
                <a:spLocks noChangeShapeType="1"/>
              </p:cNvSpPr>
              <p:nvPr/>
            </p:nvSpPr>
            <p:spPr bwMode="auto">
              <a:xfrm>
                <a:off x="5253948" y="4950952"/>
                <a:ext cx="0" cy="247136"/>
              </a:xfrm>
              <a:prstGeom prst="line">
                <a:avLst/>
              </a:prstGeom>
              <a:noFill/>
              <a:ln w="254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601" name="Text Box 1684"/>
              <p:cNvSpPr txBox="1">
                <a:spLocks noChangeArrowheads="1"/>
              </p:cNvSpPr>
              <p:nvPr/>
            </p:nvSpPr>
            <p:spPr bwMode="auto">
              <a:xfrm>
                <a:off x="3851920" y="1844824"/>
                <a:ext cx="2311457" cy="40011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/>
                  <a:t>4</a:t>
                </a:r>
                <a:r>
                  <a:rPr lang="en-US" sz="2000" i="1">
                    <a:latin typeface="Times" pitchFamily="18" charset="0"/>
                  </a:rPr>
                  <a:t>n </a:t>
                </a:r>
                <a:r>
                  <a:rPr lang="en-US"/>
                  <a:t>x</a:t>
                </a:r>
                <a:r>
                  <a:rPr lang="en-US" sz="2000"/>
                  <a:t> 4</a:t>
                </a:r>
                <a:r>
                  <a:rPr lang="en-US" sz="2000" i="1">
                    <a:latin typeface="Times" pitchFamily="18" charset="0"/>
                  </a:rPr>
                  <a:t>n</a:t>
                </a:r>
                <a:r>
                  <a:rPr lang="en-US" sz="2000"/>
                  <a:t> px</a:t>
                </a:r>
              </a:p>
            </p:txBody>
          </p:sp>
          <p:sp>
            <p:nvSpPr>
              <p:cNvPr id="17602" name="Text Box 1685"/>
              <p:cNvSpPr txBox="1">
                <a:spLocks noChangeArrowheads="1"/>
              </p:cNvSpPr>
              <p:nvPr/>
            </p:nvSpPr>
            <p:spPr bwMode="auto">
              <a:xfrm>
                <a:off x="179512" y="2492896"/>
                <a:ext cx="2311457" cy="40011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i="1">
                    <a:latin typeface="Times" pitchFamily="18" charset="0"/>
                  </a:rPr>
                  <a:t>n</a:t>
                </a:r>
                <a:r>
                  <a:rPr lang="en-US" sz="2000"/>
                  <a:t> </a:t>
                </a:r>
                <a:r>
                  <a:rPr lang="en-US" sz="1600"/>
                  <a:t>x</a:t>
                </a:r>
                <a:r>
                  <a:rPr lang="en-US" sz="2000"/>
                  <a:t> </a:t>
                </a:r>
                <a:r>
                  <a:rPr lang="en-US" sz="2000" i="1">
                    <a:latin typeface="Times" pitchFamily="18" charset="0"/>
                  </a:rPr>
                  <a:t>n</a:t>
                </a:r>
                <a:r>
                  <a:rPr lang="en-US" sz="2000"/>
                  <a:t> px</a:t>
                </a:r>
              </a:p>
            </p:txBody>
          </p:sp>
        </p:grpSp>
      </p:grpSp>
      <p:sp>
        <p:nvSpPr>
          <p:cNvPr id="17413" name="Textfeld 1161"/>
          <p:cNvSpPr txBox="1">
            <a:spLocks noChangeArrowheads="1"/>
          </p:cNvSpPr>
          <p:nvPr/>
        </p:nvSpPr>
        <p:spPr bwMode="auto">
          <a:xfrm>
            <a:off x="7956550" y="5013325"/>
            <a:ext cx="1079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400">
                <a:latin typeface="Calibri" pitchFamily="34" charset="0"/>
              </a:rPr>
              <a:t>Quelle: [1]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Probleme</a:t>
            </a:r>
          </a:p>
        </p:txBody>
      </p:sp>
      <p:sp>
        <p:nvSpPr>
          <p:cNvPr id="1945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Netzwerkverbindung</a:t>
            </a:r>
          </a:p>
          <a:p>
            <a:pPr lvl="1"/>
            <a:r>
              <a:rPr lang="de-DE" smtClean="0"/>
              <a:t>werden Einzelbilder versendet, ist die Framerate zu niedrig</a:t>
            </a:r>
          </a:p>
          <a:p>
            <a:pPr lvl="2"/>
            <a:r>
              <a:rPr lang="de-DE" smtClean="0"/>
              <a:t>Wert vom CV-Tag: 2,5 Bilder/Sekunde </a:t>
            </a:r>
          </a:p>
          <a:p>
            <a:pPr lvl="2">
              <a:buFont typeface="Arial" pitchFamily="34" charset="0"/>
              <a:buNone/>
            </a:pPr>
            <a:r>
              <a:rPr lang="de-DE" smtClean="0"/>
              <a:t>	→ bei 16 Frames vergehen 6 Sekunden</a:t>
            </a:r>
          </a:p>
          <a:p>
            <a:r>
              <a:rPr lang="de-DE" smtClean="0"/>
              <a:t>Rechenleistung des Clients</a:t>
            </a:r>
          </a:p>
          <a:p>
            <a:pPr lvl="1"/>
            <a:r>
              <a:rPr lang="de-DE" smtClean="0"/>
              <a:t>Nachberechnungen zu aufwendig (Glanzpunkte, Schatten, …)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Zielsetzung</a:t>
            </a:r>
          </a:p>
        </p:txBody>
      </p:sp>
      <p:sp>
        <p:nvSpPr>
          <p:cNvPr id="11267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Kombinierter Renderer</a:t>
            </a:r>
          </a:p>
          <a:p>
            <a:pPr lvl="1"/>
            <a:r>
              <a:rPr lang="de-DE" smtClean="0"/>
              <a:t>Verteilung der Rechenlast auf Client und Server</a:t>
            </a:r>
          </a:p>
          <a:p>
            <a:pPr lvl="1"/>
            <a:r>
              <a:rPr lang="de-DE" smtClean="0"/>
              <a:t>serverseitiges Rendern hochqualitativer Bilder</a:t>
            </a:r>
          </a:p>
          <a:p>
            <a:pPr lvl="1"/>
            <a:r>
              <a:rPr lang="de-DE" smtClean="0"/>
              <a:t>clientseitiges Warping</a:t>
            </a:r>
          </a:p>
          <a:p>
            <a:pPr lvl="1"/>
            <a:r>
              <a:rPr lang="de-DE" smtClean="0"/>
              <a:t>ggf. geeignete Erweiterungen zur Optimierung von Grafik  und Latenz (Region of Interest, Upsampling, …)</a:t>
            </a:r>
          </a:p>
          <a:p>
            <a:r>
              <a:rPr lang="de-DE" smtClean="0"/>
              <a:t>Plattformunabhängigkeit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de-DE" dirty="0" err="1" smtClean="0"/>
              <a:t>Upsampling</a:t>
            </a:r>
            <a:r>
              <a:rPr lang="de-DE" dirty="0" smtClean="0"/>
              <a:t> mittels Faltung im Frequenzraum</a:t>
            </a:r>
          </a:p>
        </p:txBody>
      </p:sp>
      <p:sp>
        <p:nvSpPr>
          <p:cNvPr id="20483" name="Inhaltsplatzhalter 2"/>
          <p:cNvSpPr>
            <a:spLocks noGrp="1"/>
          </p:cNvSpPr>
          <p:nvPr>
            <p:ph idx="1"/>
          </p:nvPr>
        </p:nvSpPr>
        <p:spPr>
          <a:xfrm>
            <a:off x="457200" y="4581525"/>
            <a:ext cx="8229600" cy="1544638"/>
          </a:xfrm>
        </p:spPr>
        <p:txBody>
          <a:bodyPr/>
          <a:lstStyle/>
          <a:p>
            <a:r>
              <a:rPr lang="de-DE" smtClean="0"/>
              <a:t>ortsgebundenes Upsampling</a:t>
            </a:r>
          </a:p>
          <a:p>
            <a:pPr>
              <a:buFont typeface="Arial" pitchFamily="34" charset="0"/>
              <a:buNone/>
            </a:pPr>
            <a:r>
              <a:rPr lang="de-DE" smtClean="0">
                <a:sym typeface="Wingdings" pitchFamily="2" charset="2"/>
              </a:rPr>
              <a:t>	 keine zeitliche Komponente</a:t>
            </a:r>
            <a:endParaRPr lang="de-DE" smtClean="0"/>
          </a:p>
        </p:txBody>
      </p:sp>
      <p:pic>
        <p:nvPicPr>
          <p:cNvPr id="2048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2060575"/>
            <a:ext cx="8362950" cy="20907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0485" name="Textfeld 5"/>
          <p:cNvSpPr txBox="1">
            <a:spLocks noChangeArrowheads="1"/>
          </p:cNvSpPr>
          <p:nvPr/>
        </p:nvSpPr>
        <p:spPr bwMode="auto">
          <a:xfrm>
            <a:off x="6227763" y="4221163"/>
            <a:ext cx="10810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400">
                <a:latin typeface="Calibri" pitchFamily="34" charset="0"/>
              </a:rPr>
              <a:t>Quelle: [2]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Probleme</a:t>
            </a:r>
          </a:p>
        </p:txBody>
      </p:sp>
      <p:sp>
        <p:nvSpPr>
          <p:cNvPr id="21507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Latenz</a:t>
            </a:r>
          </a:p>
          <a:p>
            <a:pPr lvl="1"/>
            <a:r>
              <a:rPr lang="de-DE" dirty="0" smtClean="0"/>
              <a:t>Umsetzung auf GPU*: </a:t>
            </a:r>
          </a:p>
          <a:p>
            <a:pPr lvl="1">
              <a:buFont typeface="Arial" pitchFamily="34" charset="0"/>
              <a:buNone/>
            </a:pPr>
            <a:r>
              <a:rPr lang="de-DE" dirty="0" smtClean="0"/>
              <a:t>		540 </a:t>
            </a:r>
            <a:r>
              <a:rPr lang="de-DE" dirty="0" err="1" smtClean="0"/>
              <a:t>ms</a:t>
            </a:r>
            <a:r>
              <a:rPr lang="de-DE" dirty="0" smtClean="0"/>
              <a:t> für 800x600 </a:t>
            </a:r>
            <a:r>
              <a:rPr lang="de-DE" dirty="0" err="1" smtClean="0"/>
              <a:t>px</a:t>
            </a:r>
            <a:r>
              <a:rPr lang="de-DE" dirty="0" smtClean="0"/>
              <a:t>, </a:t>
            </a:r>
            <a:br>
              <a:rPr lang="de-DE" dirty="0" smtClean="0"/>
            </a:br>
            <a:r>
              <a:rPr lang="de-DE" dirty="0" smtClean="0"/>
              <a:t>	2230 </a:t>
            </a:r>
            <a:r>
              <a:rPr lang="de-DE" dirty="0" err="1" smtClean="0"/>
              <a:t>ms</a:t>
            </a:r>
            <a:r>
              <a:rPr lang="de-DE" dirty="0" smtClean="0"/>
              <a:t> für 1920x1080px </a:t>
            </a:r>
          </a:p>
          <a:p>
            <a:pPr lvl="1">
              <a:buFont typeface="Arial" pitchFamily="34" charset="0"/>
              <a:buNone/>
            </a:pPr>
            <a:endParaRPr lang="de-DE" dirty="0" smtClean="0"/>
          </a:p>
          <a:p>
            <a:pPr lvl="1">
              <a:buFont typeface="Arial" pitchFamily="34" charset="0"/>
              <a:buNone/>
            </a:pPr>
            <a:endParaRPr lang="de-DE" dirty="0" smtClean="0"/>
          </a:p>
          <a:p>
            <a:pPr lvl="1">
              <a:buFont typeface="Arial" pitchFamily="34" charset="0"/>
              <a:buNone/>
            </a:pPr>
            <a:endParaRPr lang="de-DE" dirty="0" smtClean="0"/>
          </a:p>
          <a:p>
            <a:pPr lvl="1" algn="r">
              <a:buFont typeface="Arial" pitchFamily="34" charset="0"/>
              <a:buNone/>
            </a:pPr>
            <a:endParaRPr lang="de-DE" sz="1600" dirty="0" smtClean="0"/>
          </a:p>
          <a:p>
            <a:pPr lvl="1" algn="r">
              <a:buFont typeface="Arial" pitchFamily="34" charset="0"/>
              <a:buNone/>
            </a:pPr>
            <a:endParaRPr lang="de-DE" sz="1600" dirty="0" smtClean="0"/>
          </a:p>
          <a:p>
            <a:pPr lvl="1" algn="r">
              <a:buFont typeface="Arial" pitchFamily="34" charset="0"/>
              <a:buNone/>
            </a:pPr>
            <a:r>
              <a:rPr lang="de-DE" sz="1600" dirty="0" smtClean="0"/>
              <a:t>* Referenzgerät</a:t>
            </a:r>
            <a:r>
              <a:rPr lang="de-DE" sz="1600" dirty="0" smtClean="0"/>
              <a:t>: Samsung </a:t>
            </a:r>
            <a:r>
              <a:rPr lang="de-DE" sz="1600" dirty="0" err="1" smtClean="0"/>
              <a:t>Galaxy</a:t>
            </a:r>
            <a:r>
              <a:rPr lang="de-DE" sz="1600" dirty="0" smtClean="0"/>
              <a:t> </a:t>
            </a:r>
            <a:r>
              <a:rPr lang="de-DE" sz="1600" dirty="0" smtClean="0"/>
              <a:t>S4</a:t>
            </a:r>
          </a:p>
          <a:p>
            <a:pPr lvl="1" algn="r">
              <a:buFont typeface="Arial" pitchFamily="34" charset="0"/>
              <a:buNone/>
            </a:pPr>
            <a:r>
              <a:rPr lang="de-DE" sz="1600" dirty="0" smtClean="0"/>
              <a:t>Quelle: [2] </a:t>
            </a:r>
            <a:endParaRPr lang="de-DE" sz="1600" dirty="0" smtClean="0"/>
          </a:p>
          <a:p>
            <a:pPr lvl="1"/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de-DE" dirty="0" err="1" smtClean="0"/>
              <a:t>Upsampling</a:t>
            </a:r>
            <a:r>
              <a:rPr lang="de-DE" dirty="0" smtClean="0"/>
              <a:t> ausgewählter Regionen von Interesse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868863"/>
            <a:ext cx="8229600" cy="1439862"/>
          </a:xfrm>
        </p:spPr>
        <p:txBody>
          <a:bodyPr rtlCol="0">
            <a:normAutofit fontScale="700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de-DE" dirty="0" smtClean="0"/>
              <a:t>Hohe Auflösung nur für nahe / relevante Objekte mittels Faltung berechnen</a:t>
            </a:r>
          </a:p>
          <a:p>
            <a:pPr fontAlgn="auto">
              <a:spcAft>
                <a:spcPts val="0"/>
              </a:spcAft>
              <a:defRPr/>
            </a:pPr>
            <a:r>
              <a:rPr lang="de-DE" dirty="0" smtClean="0"/>
              <a:t>ansonsten </a:t>
            </a:r>
            <a:r>
              <a:rPr lang="de-DE" dirty="0" err="1" smtClean="0"/>
              <a:t>bikubisch</a:t>
            </a:r>
            <a:r>
              <a:rPr lang="de-DE" dirty="0" smtClean="0"/>
              <a:t> / linear hochrechnen</a:t>
            </a:r>
          </a:p>
          <a:p>
            <a:pPr fontAlgn="auto">
              <a:spcAft>
                <a:spcPts val="0"/>
              </a:spcAft>
              <a:defRPr/>
            </a:pPr>
            <a:r>
              <a:rPr lang="de-DE" dirty="0" smtClean="0"/>
              <a:t>Nebeneffekt: Tiefenunschärfe</a:t>
            </a:r>
          </a:p>
        </p:txBody>
      </p:sp>
      <p:pic>
        <p:nvPicPr>
          <p:cNvPr id="2253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513" y="1557338"/>
            <a:ext cx="4703762" cy="3152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2533" name="Textfeld 5"/>
          <p:cNvSpPr txBox="1">
            <a:spLocks noChangeArrowheads="1"/>
          </p:cNvSpPr>
          <p:nvPr/>
        </p:nvSpPr>
        <p:spPr bwMode="auto">
          <a:xfrm>
            <a:off x="6948488" y="4365625"/>
            <a:ext cx="1079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400">
                <a:latin typeface="Calibri" pitchFamily="34" charset="0"/>
              </a:rPr>
              <a:t>Quelle: [3]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Probleme</a:t>
            </a:r>
          </a:p>
        </p:txBody>
      </p:sp>
      <p:sp>
        <p:nvSpPr>
          <p:cNvPr id="23555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Frequenzraum</a:t>
            </a:r>
          </a:p>
          <a:p>
            <a:pPr lvl="1"/>
            <a:r>
              <a:rPr lang="de-DE" smtClean="0"/>
              <a:t>Fourier-Transformation ist nur auf das gesamte Bild anwendbar</a:t>
            </a:r>
          </a:p>
          <a:p>
            <a:pPr lvl="1">
              <a:buFont typeface="Arial" pitchFamily="34" charset="0"/>
              <a:buNone/>
            </a:pPr>
            <a:r>
              <a:rPr lang="de-DE" smtClean="0"/>
              <a:t>	</a:t>
            </a:r>
            <a:r>
              <a:rPr lang="de-DE" smtClean="0">
                <a:sym typeface="Wingdings" pitchFamily="2" charset="2"/>
              </a:rPr>
              <a:t> keine Reduktion des Rechenaufwands möglich</a:t>
            </a:r>
            <a:endParaRPr lang="de-DE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Vorerst </a:t>
            </a:r>
            <a:r>
              <a:rPr lang="de-DE" i="1" smtClean="0"/>
              <a:t>kein</a:t>
            </a:r>
            <a:r>
              <a:rPr lang="de-DE" smtClean="0"/>
              <a:t> Upsampling.</a:t>
            </a:r>
          </a:p>
        </p:txBody>
      </p:sp>
      <p:sp>
        <p:nvSpPr>
          <p:cNvPr id="2457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aktuelle Ansätze zu langsam bzw. angestrebte Endgeräte zu rechenschwach</a:t>
            </a:r>
          </a:p>
          <a:p>
            <a:endParaRPr lang="de-DE" smtClean="0"/>
          </a:p>
          <a:p>
            <a:r>
              <a:rPr lang="de-DE" smtClean="0"/>
              <a:t>Projektstand erfordert noch kein Upsampling</a:t>
            </a:r>
          </a:p>
          <a:p>
            <a:pPr>
              <a:buFont typeface="Arial" pitchFamily="34" charset="0"/>
              <a:buNone/>
            </a:pPr>
            <a:r>
              <a:rPr lang="de-DE" smtClean="0"/>
              <a:t>	</a:t>
            </a:r>
            <a:r>
              <a:rPr lang="de-DE" smtClean="0">
                <a:sym typeface="Wingdings" pitchFamily="2" charset="2"/>
              </a:rPr>
              <a:t> wieder relevant bei mehreren Clients / 	höherer Netzwerkauslastung</a:t>
            </a:r>
          </a:p>
          <a:p>
            <a:pPr>
              <a:buFont typeface="Arial" pitchFamily="34" charset="0"/>
              <a:buNone/>
            </a:pPr>
            <a:endParaRPr lang="de-DE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/>
          </p:cNvSpPr>
          <p:nvPr/>
        </p:nvSpPr>
        <p:spPr bwMode="auto">
          <a:xfrm>
            <a:off x="-303213" y="-196850"/>
            <a:ext cx="10144126" cy="7180263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de-DE">
              <a:latin typeface="Calibri" pitchFamily="34" charset="0"/>
            </a:endParaRPr>
          </a:p>
        </p:txBody>
      </p:sp>
      <p:sp>
        <p:nvSpPr>
          <p:cNvPr id="82" name="Rectangle 7"/>
          <p:cNvSpPr>
            <a:spLocks/>
          </p:cNvSpPr>
          <p:nvPr/>
        </p:nvSpPr>
        <p:spPr bwMode="auto">
          <a:xfrm>
            <a:off x="1763713" y="2420938"/>
            <a:ext cx="892175" cy="5619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Einzelbild</a:t>
            </a: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-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Codierer</a:t>
            </a:r>
            <a:endParaRPr lang="en-US" sz="1100" dirty="0">
              <a:solidFill>
                <a:srgbClr val="000000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83" name="Rectangle 17"/>
          <p:cNvSpPr>
            <a:spLocks/>
          </p:cNvSpPr>
          <p:nvPr/>
        </p:nvSpPr>
        <p:spPr bwMode="auto">
          <a:xfrm>
            <a:off x="1706563" y="3724275"/>
            <a:ext cx="982662" cy="571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Einzelbild</a:t>
            </a:r>
            <a:endParaRPr lang="en-US" sz="1100" dirty="0">
              <a:solidFill>
                <a:srgbClr val="000000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Decodierer</a:t>
            </a:r>
            <a:endParaRPr lang="en-US" sz="1100" dirty="0">
              <a:solidFill>
                <a:srgbClr val="000000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20482" name="Rectangle 2"/>
          <p:cNvSpPr>
            <a:spLocks/>
          </p:cNvSpPr>
          <p:nvPr/>
        </p:nvSpPr>
        <p:spPr bwMode="auto">
          <a:xfrm>
            <a:off x="296863" y="409575"/>
            <a:ext cx="990600" cy="1527175"/>
          </a:xfrm>
          <a:prstGeom prst="rect">
            <a:avLst/>
          </a:prstGeom>
          <a:solidFill>
            <a:srgbClr val="98B7FE"/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High Quality Renderer</a:t>
            </a:r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>
            <a:off x="1216025" y="1539875"/>
            <a:ext cx="384175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8199" name="Line 8"/>
          <p:cNvSpPr>
            <a:spLocks noChangeShapeType="1"/>
          </p:cNvSpPr>
          <p:nvPr/>
        </p:nvSpPr>
        <p:spPr bwMode="auto">
          <a:xfrm>
            <a:off x="2224088" y="1817688"/>
            <a:ext cx="7937" cy="6111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8200" name="Line 9"/>
          <p:cNvSpPr>
            <a:spLocks noChangeShapeType="1"/>
          </p:cNvSpPr>
          <p:nvPr/>
        </p:nvSpPr>
        <p:spPr bwMode="auto">
          <a:xfrm rot="10800000" flipH="1">
            <a:off x="804863" y="1866900"/>
            <a:ext cx="1587" cy="5651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95275" y="2430463"/>
            <a:ext cx="1000125" cy="552450"/>
            <a:chOff x="0" y="0"/>
            <a:chExt cx="896" cy="495"/>
          </a:xfrm>
        </p:grpSpPr>
        <p:sp>
          <p:nvSpPr>
            <p:cNvPr id="20490" name="AutoShape 10"/>
            <p:cNvSpPr>
              <a:spLocks/>
            </p:cNvSpPr>
            <p:nvPr/>
          </p:nvSpPr>
          <p:spPr bwMode="auto">
            <a:xfrm>
              <a:off x="0" y="14"/>
              <a:ext cx="896" cy="467"/>
            </a:xfrm>
            <a:prstGeom prst="roundRect">
              <a:avLst>
                <a:gd name="adj" fmla="val 11287"/>
              </a:avLst>
            </a:prstGeom>
            <a:solidFill>
              <a:srgbClr val="92D050"/>
            </a:solidFill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8234" name="Rectangle 11"/>
            <p:cNvSpPr>
              <a:spLocks/>
            </p:cNvSpPr>
            <p:nvPr/>
          </p:nvSpPr>
          <p:spPr bwMode="auto">
            <a:xfrm>
              <a:off x="74" y="0"/>
              <a:ext cx="747" cy="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Kamera Matrix</a:t>
              </a:r>
            </a:p>
          </p:txBody>
        </p:sp>
      </p:grpSp>
      <p:sp>
        <p:nvSpPr>
          <p:cNvPr id="8202" name="Line 13"/>
          <p:cNvSpPr>
            <a:spLocks noChangeShapeType="1"/>
          </p:cNvSpPr>
          <p:nvPr/>
        </p:nvSpPr>
        <p:spPr bwMode="auto">
          <a:xfrm>
            <a:off x="358775" y="3386138"/>
            <a:ext cx="8429625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8203" name="Line 14"/>
          <p:cNvSpPr>
            <a:spLocks noChangeShapeType="1"/>
          </p:cNvSpPr>
          <p:nvPr/>
        </p:nvSpPr>
        <p:spPr bwMode="auto">
          <a:xfrm rot="10800000">
            <a:off x="800100" y="2990850"/>
            <a:ext cx="4763" cy="3698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8204" name="Line 15"/>
          <p:cNvSpPr>
            <a:spLocks noChangeShapeType="1"/>
          </p:cNvSpPr>
          <p:nvPr/>
        </p:nvSpPr>
        <p:spPr bwMode="auto">
          <a:xfrm flipH="1">
            <a:off x="2212975" y="2979738"/>
            <a:ext cx="3175" cy="3857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277813" y="3683000"/>
            <a:ext cx="1062037" cy="517525"/>
            <a:chOff x="0" y="0"/>
            <a:chExt cx="952" cy="464"/>
          </a:xfrm>
        </p:grpSpPr>
        <p:sp>
          <p:nvSpPr>
            <p:cNvPr id="20498" name="AutoShape 18"/>
            <p:cNvSpPr>
              <a:spLocks/>
            </p:cNvSpPr>
            <p:nvPr/>
          </p:nvSpPr>
          <p:spPr bwMode="auto">
            <a:xfrm>
              <a:off x="0" y="11"/>
              <a:ext cx="952" cy="440"/>
            </a:xfrm>
            <a:prstGeom prst="roundRect">
              <a:avLst>
                <a:gd name="adj" fmla="val 12065"/>
              </a:avLst>
            </a:prstGeom>
            <a:solidFill>
              <a:srgbClr val="92D050"/>
            </a:solidFill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8232" name="Rectangle 19"/>
            <p:cNvSpPr>
              <a:spLocks/>
            </p:cNvSpPr>
            <p:nvPr/>
          </p:nvSpPr>
          <p:spPr bwMode="auto">
            <a:xfrm>
              <a:off x="79" y="0"/>
              <a:ext cx="793" cy="4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Kamera</a:t>
              </a:r>
            </a:p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Matrix</a:t>
              </a:r>
            </a:p>
          </p:txBody>
        </p:sp>
      </p:grpSp>
      <p:sp>
        <p:nvSpPr>
          <p:cNvPr id="8206" name="Line 24"/>
          <p:cNvSpPr>
            <a:spLocks noChangeShapeType="1"/>
          </p:cNvSpPr>
          <p:nvPr/>
        </p:nvSpPr>
        <p:spPr bwMode="auto">
          <a:xfrm flipH="1">
            <a:off x="2220913" y="3413125"/>
            <a:ext cx="1587" cy="2841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8207" name="Line 25"/>
          <p:cNvSpPr>
            <a:spLocks noChangeShapeType="1"/>
          </p:cNvSpPr>
          <p:nvPr/>
        </p:nvSpPr>
        <p:spPr bwMode="auto">
          <a:xfrm rot="10800000">
            <a:off x="809625" y="3413125"/>
            <a:ext cx="1588" cy="2841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8208" name="Line 26"/>
          <p:cNvSpPr>
            <a:spLocks noChangeShapeType="1"/>
          </p:cNvSpPr>
          <p:nvPr/>
        </p:nvSpPr>
        <p:spPr bwMode="auto">
          <a:xfrm rot="10800000">
            <a:off x="803275" y="4248150"/>
            <a:ext cx="7938" cy="508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4572000" y="4929188"/>
            <a:ext cx="1517650" cy="723900"/>
            <a:chOff x="0" y="0"/>
            <a:chExt cx="1359" cy="648"/>
          </a:xfrm>
        </p:grpSpPr>
        <p:sp>
          <p:nvSpPr>
            <p:cNvPr id="20510" name="AutoShape 30"/>
            <p:cNvSpPr>
              <a:spLocks/>
            </p:cNvSpPr>
            <p:nvPr/>
          </p:nvSpPr>
          <p:spPr bwMode="auto">
            <a:xfrm>
              <a:off x="65" y="0"/>
              <a:ext cx="1228" cy="648"/>
            </a:xfrm>
            <a:prstGeom prst="roundRect">
              <a:avLst>
                <a:gd name="adj" fmla="val 9310"/>
              </a:avLst>
            </a:prstGeom>
            <a:solidFill>
              <a:srgbClr val="FFA49F"/>
            </a:solidFill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8230" name="Rectangle 31"/>
            <p:cNvSpPr>
              <a:spLocks/>
            </p:cNvSpPr>
            <p:nvPr/>
          </p:nvSpPr>
          <p:spPr bwMode="auto">
            <a:xfrm>
              <a:off x="0" y="23"/>
              <a:ext cx="1359" cy="60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High-res.</a:t>
              </a:r>
              <a:endParaRPr lang="en-US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endParaRPr>
            </a:p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Frame H(t)</a:t>
              </a:r>
            </a:p>
          </p:txBody>
        </p:sp>
      </p:grpSp>
      <p:sp>
        <p:nvSpPr>
          <p:cNvPr id="8210" name="Rectangle 34"/>
          <p:cNvSpPr>
            <a:spLocks/>
          </p:cNvSpPr>
          <p:nvPr/>
        </p:nvSpPr>
        <p:spPr bwMode="auto">
          <a:xfrm>
            <a:off x="6015038" y="2497138"/>
            <a:ext cx="2800350" cy="741362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  <p:txBody>
          <a:bodyPr lIns="26788" tIns="26788" rIns="26788" bIns="26788"/>
          <a:lstStyle/>
          <a:p>
            <a:r>
              <a:rPr lang="en-US">
                <a:solidFill>
                  <a:srgbClr val="BFBFBF"/>
                </a:solidFill>
                <a:latin typeface="Lucida Grande"/>
                <a:ea typeface="Lucida Grande"/>
                <a:cs typeface="Lucida Grande"/>
                <a:sym typeface="Lucida Grande"/>
              </a:rPr>
              <a:t>Server</a:t>
            </a:r>
          </a:p>
        </p:txBody>
      </p:sp>
      <p:sp>
        <p:nvSpPr>
          <p:cNvPr id="8211" name="Rectangle 35"/>
          <p:cNvSpPr>
            <a:spLocks/>
          </p:cNvSpPr>
          <p:nvPr/>
        </p:nvSpPr>
        <p:spPr bwMode="auto">
          <a:xfrm>
            <a:off x="6015038" y="3630613"/>
            <a:ext cx="2800350" cy="742950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  <p:txBody>
          <a:bodyPr lIns="26788" tIns="26788" rIns="26788" bIns="26788"/>
          <a:lstStyle/>
          <a:p>
            <a:r>
              <a:rPr lang="en-US">
                <a:solidFill>
                  <a:srgbClr val="BFBFBF"/>
                </a:solidFill>
                <a:latin typeface="Lucida Grande"/>
                <a:ea typeface="Lucida Grande"/>
                <a:cs typeface="Lucida Grande"/>
                <a:sym typeface="Lucida Grande"/>
              </a:rPr>
              <a:t>Client</a:t>
            </a:r>
          </a:p>
        </p:txBody>
      </p:sp>
      <p:sp>
        <p:nvSpPr>
          <p:cNvPr id="8212" name="Line 44"/>
          <p:cNvSpPr>
            <a:spLocks noChangeShapeType="1"/>
          </p:cNvSpPr>
          <p:nvPr/>
        </p:nvSpPr>
        <p:spPr bwMode="auto">
          <a:xfrm rot="10800000" flipH="1">
            <a:off x="6021388" y="5311775"/>
            <a:ext cx="2016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526" name="Rectangle 46"/>
          <p:cNvSpPr>
            <a:spLocks/>
          </p:cNvSpPr>
          <p:nvPr/>
        </p:nvSpPr>
        <p:spPr bwMode="auto">
          <a:xfrm>
            <a:off x="6224588" y="5089525"/>
            <a:ext cx="830262" cy="1303338"/>
          </a:xfrm>
          <a:prstGeom prst="rect">
            <a:avLst/>
          </a:prstGeom>
          <a:solidFill>
            <a:srgbClr val="FFFF00"/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Warping</a:t>
            </a:r>
          </a:p>
        </p:txBody>
      </p:sp>
      <p:grpSp>
        <p:nvGrpSpPr>
          <p:cNvPr id="5" name="Group 49"/>
          <p:cNvGrpSpPr>
            <a:grpSpLocks/>
          </p:cNvGrpSpPr>
          <p:nvPr/>
        </p:nvGrpSpPr>
        <p:grpSpPr bwMode="auto">
          <a:xfrm>
            <a:off x="7188200" y="5375275"/>
            <a:ext cx="1517650" cy="723900"/>
            <a:chOff x="0" y="0"/>
            <a:chExt cx="1359" cy="648"/>
          </a:xfrm>
        </p:grpSpPr>
        <p:sp>
          <p:nvSpPr>
            <p:cNvPr id="20527" name="AutoShape 47"/>
            <p:cNvSpPr>
              <a:spLocks/>
            </p:cNvSpPr>
            <p:nvPr/>
          </p:nvSpPr>
          <p:spPr bwMode="auto">
            <a:xfrm>
              <a:off x="65" y="0"/>
              <a:ext cx="1228" cy="648"/>
            </a:xfrm>
            <a:prstGeom prst="roundRect">
              <a:avLst>
                <a:gd name="adj" fmla="val 9310"/>
              </a:avLst>
            </a:prstGeom>
            <a:solidFill>
              <a:srgbClr val="FFA49F"/>
            </a:solidFill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8228" name="Rectangle 48"/>
            <p:cNvSpPr>
              <a:spLocks/>
            </p:cNvSpPr>
            <p:nvPr/>
          </p:nvSpPr>
          <p:spPr bwMode="auto">
            <a:xfrm>
              <a:off x="0" y="23"/>
              <a:ext cx="1359" cy="60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High-res. &amp; Quality</a:t>
              </a:r>
              <a:endParaRPr lang="en-US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endParaRPr>
            </a:p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Frame H(t+0.x)</a:t>
              </a:r>
            </a:p>
          </p:txBody>
        </p:sp>
      </p:grpSp>
      <p:sp>
        <p:nvSpPr>
          <p:cNvPr id="8215" name="Line 50"/>
          <p:cNvSpPr>
            <a:spLocks noChangeShapeType="1"/>
          </p:cNvSpPr>
          <p:nvPr/>
        </p:nvSpPr>
        <p:spPr bwMode="auto">
          <a:xfrm rot="10800000" flipH="1">
            <a:off x="7072313" y="5732463"/>
            <a:ext cx="201612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grpSp>
        <p:nvGrpSpPr>
          <p:cNvPr id="6" name="Gruppieren 80"/>
          <p:cNvGrpSpPr>
            <a:grpSpLocks/>
          </p:cNvGrpSpPr>
          <p:nvPr/>
        </p:nvGrpSpPr>
        <p:grpSpPr bwMode="auto">
          <a:xfrm>
            <a:off x="1547813" y="1125538"/>
            <a:ext cx="1517650" cy="722312"/>
            <a:chOff x="1619672" y="1340768"/>
            <a:chExt cx="1518047" cy="723305"/>
          </a:xfrm>
        </p:grpSpPr>
        <p:sp>
          <p:nvSpPr>
            <p:cNvPr id="72" name="AutoShape 30"/>
            <p:cNvSpPr>
              <a:spLocks/>
            </p:cNvSpPr>
            <p:nvPr/>
          </p:nvSpPr>
          <p:spPr bwMode="auto">
            <a:xfrm>
              <a:off x="1691128" y="1340768"/>
              <a:ext cx="1370371" cy="723305"/>
            </a:xfrm>
            <a:prstGeom prst="roundRect">
              <a:avLst>
                <a:gd name="adj" fmla="val 9310"/>
              </a:avLst>
            </a:prstGeom>
            <a:solidFill>
              <a:srgbClr val="FFA49F"/>
            </a:solidFill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dirty="0">
                <a:latin typeface="+mn-lt"/>
                <a:cs typeface="+mn-cs"/>
              </a:endParaRPr>
            </a:p>
          </p:txBody>
        </p:sp>
        <p:sp>
          <p:nvSpPr>
            <p:cNvPr id="8226" name="Rectangle 31"/>
            <p:cNvSpPr>
              <a:spLocks/>
            </p:cNvSpPr>
            <p:nvPr/>
          </p:nvSpPr>
          <p:spPr bwMode="auto">
            <a:xfrm>
              <a:off x="1619672" y="1340768"/>
              <a:ext cx="1518047" cy="6708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High Quality.</a:t>
              </a:r>
              <a:endParaRPr lang="en-US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endParaRPr>
            </a:p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Frame H(t)</a:t>
              </a:r>
            </a:p>
          </p:txBody>
        </p:sp>
      </p:grpSp>
      <p:sp>
        <p:nvSpPr>
          <p:cNvPr id="8217" name="Rectangle 66"/>
          <p:cNvSpPr>
            <a:spLocks/>
          </p:cNvSpPr>
          <p:nvPr/>
        </p:nvSpPr>
        <p:spPr bwMode="auto">
          <a:xfrm rot="-1170754">
            <a:off x="57150" y="406400"/>
            <a:ext cx="1497013" cy="384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2500" i="1">
                <a:solidFill>
                  <a:srgbClr val="A40800"/>
                </a:solidFill>
                <a:latin typeface="Gill Sans"/>
                <a:ea typeface="Gill Sans"/>
                <a:cs typeface="Gill Sans"/>
                <a:sym typeface="Gill Sans"/>
              </a:rPr>
              <a:t>Geometrie</a:t>
            </a:r>
          </a:p>
        </p:txBody>
      </p:sp>
      <p:sp>
        <p:nvSpPr>
          <p:cNvPr id="8218" name="Line 36"/>
          <p:cNvSpPr>
            <a:spLocks noChangeShapeType="1"/>
          </p:cNvSpPr>
          <p:nvPr/>
        </p:nvSpPr>
        <p:spPr bwMode="auto">
          <a:xfrm>
            <a:off x="1331913" y="5373688"/>
            <a:ext cx="33115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75" name="AutoShape 30"/>
          <p:cNvSpPr>
            <a:spLocks/>
          </p:cNvSpPr>
          <p:nvPr/>
        </p:nvSpPr>
        <p:spPr bwMode="auto">
          <a:xfrm>
            <a:off x="1476375" y="4508500"/>
            <a:ext cx="1370013" cy="723900"/>
          </a:xfrm>
          <a:prstGeom prst="roundRect">
            <a:avLst>
              <a:gd name="adj" fmla="val 9310"/>
            </a:avLst>
          </a:prstGeom>
          <a:solidFill>
            <a:srgbClr val="FFA49F"/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latin typeface="+mn-lt"/>
              <a:cs typeface="+mn-cs"/>
            </a:endParaRPr>
          </a:p>
        </p:txBody>
      </p:sp>
      <p:sp>
        <p:nvSpPr>
          <p:cNvPr id="8220" name="Rectangle 31"/>
          <p:cNvSpPr>
            <a:spLocks/>
          </p:cNvSpPr>
          <p:nvPr/>
        </p:nvSpPr>
        <p:spPr bwMode="auto">
          <a:xfrm>
            <a:off x="1403350" y="4508500"/>
            <a:ext cx="1517650" cy="671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38100" bIns="38100" anchor="ctr"/>
          <a:lstStyle/>
          <a:p>
            <a:pPr algn="ctr"/>
            <a:r>
              <a:rPr lang="en-US" sz="1100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High Quality.</a:t>
            </a:r>
            <a:endParaRPr lang="en-US">
              <a:solidFill>
                <a:srgbClr val="000000"/>
              </a:solidFill>
              <a:latin typeface="Lucida Grande"/>
              <a:ea typeface="Lucida Grande"/>
              <a:cs typeface="Lucida Grande"/>
              <a:sym typeface="Lucida Grande"/>
            </a:endParaRPr>
          </a:p>
          <a:p>
            <a:pPr algn="ctr"/>
            <a:r>
              <a:rPr lang="en-US" sz="1100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Frame H(t)</a:t>
            </a:r>
          </a:p>
        </p:txBody>
      </p:sp>
      <p:sp>
        <p:nvSpPr>
          <p:cNvPr id="8221" name="Line 24"/>
          <p:cNvSpPr>
            <a:spLocks noChangeShapeType="1"/>
          </p:cNvSpPr>
          <p:nvPr/>
        </p:nvSpPr>
        <p:spPr bwMode="auto">
          <a:xfrm flipH="1">
            <a:off x="2195513" y="4221163"/>
            <a:ext cx="3175" cy="2841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8222" name="Line 36"/>
          <p:cNvSpPr>
            <a:spLocks noChangeShapeType="1"/>
          </p:cNvSpPr>
          <p:nvPr/>
        </p:nvSpPr>
        <p:spPr bwMode="auto">
          <a:xfrm>
            <a:off x="2843213" y="5013325"/>
            <a:ext cx="18002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79" name="Rectangle 29"/>
          <p:cNvSpPr>
            <a:spLocks/>
          </p:cNvSpPr>
          <p:nvPr/>
        </p:nvSpPr>
        <p:spPr bwMode="auto">
          <a:xfrm>
            <a:off x="295275" y="4705350"/>
            <a:ext cx="990600" cy="1527175"/>
          </a:xfrm>
          <a:prstGeom prst="rect">
            <a:avLst/>
          </a:prstGeom>
          <a:solidFill>
            <a:srgbClr val="98B7FE"/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Diffuser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Renderer</a:t>
            </a:r>
          </a:p>
        </p:txBody>
      </p:sp>
      <p:sp>
        <p:nvSpPr>
          <p:cNvPr id="8224" name="Rectangle 67"/>
          <p:cNvSpPr>
            <a:spLocks/>
          </p:cNvSpPr>
          <p:nvPr/>
        </p:nvSpPr>
        <p:spPr bwMode="auto">
          <a:xfrm rot="-1170754">
            <a:off x="39688" y="5951538"/>
            <a:ext cx="1497012" cy="384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2500" i="1">
                <a:solidFill>
                  <a:srgbClr val="A40800"/>
                </a:solidFill>
                <a:latin typeface="Gill Sans"/>
                <a:ea typeface="Gill Sans"/>
                <a:cs typeface="Gill Sans"/>
                <a:sym typeface="Gill Sans"/>
              </a:rPr>
              <a:t>Geometrie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  <a:ln/>
        </p:spPr>
        <p:txBody>
          <a:bodyPr tIns="35268"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de-DE" dirty="0"/>
              <a:t>Demo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1" y="1604329"/>
            <a:ext cx="8228160" cy="4552318"/>
          </a:xfrm>
          <a:ln/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  <a:ln/>
        </p:spPr>
        <p:txBody>
          <a:bodyPr tIns="35268"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de-DE" dirty="0"/>
              <a:t>Ergebnis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9761" y="1670575"/>
            <a:ext cx="1268640" cy="126877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98881" y="1828992"/>
            <a:ext cx="1231200" cy="123133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graphicFrame>
        <p:nvGraphicFramePr>
          <p:cNvPr id="3077" name="Group 5"/>
          <p:cNvGraphicFramePr>
            <a:graphicFrameLocks noGrp="1"/>
          </p:cNvGraphicFramePr>
          <p:nvPr/>
        </p:nvGraphicFramePr>
        <p:xfrm>
          <a:off x="465120" y="3104966"/>
          <a:ext cx="3692160" cy="986142"/>
        </p:xfrm>
        <a:graphic>
          <a:graphicData uri="http://schemas.openxmlformats.org/drawingml/2006/table">
            <a:tbl>
              <a:tblPr/>
              <a:tblGrid>
                <a:gridCol w="1733760"/>
                <a:gridCol w="1958400"/>
              </a:tblGrid>
              <a:tr h="371197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icrosoft YaHei" pitchFamily="34" charset="-122"/>
                        </a:rPr>
                        <a:t>Render Zeit:</a:t>
                      </a:r>
                    </a:p>
                  </a:txBody>
                  <a:tcPr marL="81638" marR="81638" marT="88178" marB="4245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icrosoft YaHei" pitchFamily="34" charset="-122"/>
                        </a:rPr>
                        <a:t>0,016 Sek</a:t>
                      </a:r>
                    </a:p>
                  </a:txBody>
                  <a:tcPr marL="81638" marR="81638" marT="83573" marB="4245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1494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icrosoft YaHei" pitchFamily="34" charset="-122"/>
                        </a:rPr>
                        <a:t>Bild decodieren:</a:t>
                      </a:r>
                    </a:p>
                  </a:txBody>
                  <a:tcPr marL="81638" marR="81638" marT="88178" marB="4245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icrosoft YaHei" pitchFamily="34" charset="-122"/>
                        </a:rPr>
                        <a:t>0,08 Sek.</a:t>
                      </a:r>
                    </a:p>
                  </a:txBody>
                  <a:tcPr marL="81638" marR="81638" marT="83573" marB="4245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82" name="Group 10"/>
          <p:cNvGraphicFramePr>
            <a:graphicFrameLocks noGrp="1"/>
          </p:cNvGraphicFramePr>
          <p:nvPr/>
        </p:nvGraphicFramePr>
        <p:xfrm>
          <a:off x="4910400" y="3123689"/>
          <a:ext cx="3916800" cy="1385426"/>
        </p:xfrm>
        <a:graphic>
          <a:graphicData uri="http://schemas.openxmlformats.org/drawingml/2006/table">
            <a:tbl>
              <a:tblPr/>
              <a:tblGrid>
                <a:gridCol w="1838880"/>
                <a:gridCol w="2077920"/>
              </a:tblGrid>
              <a:tr h="69271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de-DE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icrosoft YaHei" pitchFamily="34" charset="-122"/>
                        </a:rPr>
                        <a:t>Render Zeit:</a:t>
                      </a:r>
                    </a:p>
                  </a:txBody>
                  <a:tcPr marL="81638" marR="81638" marT="74364" marB="4245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de-DE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Microsoft YaHei" pitchFamily="34" charset="-122"/>
                      </a:endParaRPr>
                    </a:p>
                  </a:txBody>
                  <a:tcPr marL="81638" marR="81638" marT="83573" marB="4245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9271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de-DE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icrosoft YaHei" pitchFamily="34" charset="-122"/>
                        </a:rPr>
                        <a:t>Bild decodieren:</a:t>
                      </a:r>
                    </a:p>
                  </a:txBody>
                  <a:tcPr marL="81638" marR="81638" marT="74364" marB="4245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de-DE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Microsoft YaHei" pitchFamily="34" charset="-122"/>
                      </a:endParaRPr>
                    </a:p>
                  </a:txBody>
                  <a:tcPr marL="81638" marR="81638" marT="83573" marB="4245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87" name="Group 15"/>
          <p:cNvGraphicFramePr>
            <a:graphicFrameLocks noGrp="1"/>
          </p:cNvGraphicFramePr>
          <p:nvPr/>
        </p:nvGraphicFramePr>
        <p:xfrm>
          <a:off x="4910400" y="3123689"/>
          <a:ext cx="3916800" cy="1385426"/>
        </p:xfrm>
        <a:graphic>
          <a:graphicData uri="http://schemas.openxmlformats.org/drawingml/2006/table">
            <a:tbl>
              <a:tblPr/>
              <a:tblGrid>
                <a:gridCol w="1838880"/>
                <a:gridCol w="2077920"/>
              </a:tblGrid>
              <a:tr h="623586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icrosoft YaHei" pitchFamily="34" charset="-122"/>
                        </a:rPr>
                        <a:t>Render Zeit:</a:t>
                      </a:r>
                    </a:p>
                  </a:txBody>
                  <a:tcPr marL="81638" marR="81638" marT="88178" marB="4245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icrosoft YaHei" pitchFamily="34" charset="-122"/>
                        </a:rPr>
                        <a:t>0,008 Sek.</a:t>
                      </a:r>
                    </a:p>
                  </a:txBody>
                  <a:tcPr marL="81638" marR="81638" marT="83573" marB="4245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6184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icrosoft YaHei" pitchFamily="34" charset="-122"/>
                        </a:rPr>
                        <a:t>Bild encodieren:</a:t>
                      </a:r>
                    </a:p>
                  </a:txBody>
                  <a:tcPr marL="81638" marR="81638" marT="88178" marB="4245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icrosoft YaHei" pitchFamily="34" charset="-122"/>
                        </a:rPr>
                        <a:t>0,084 Sek.</a:t>
                      </a:r>
                    </a:p>
                  </a:txBody>
                  <a:tcPr marL="81638" marR="81638" marT="83573" marB="4245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92" name="Group 20"/>
          <p:cNvGraphicFramePr>
            <a:graphicFrameLocks noGrp="1"/>
          </p:cNvGraphicFramePr>
          <p:nvPr/>
        </p:nvGraphicFramePr>
        <p:xfrm>
          <a:off x="6209281" y="2256717"/>
          <a:ext cx="2181600" cy="585202"/>
        </p:xfrm>
        <a:graphic>
          <a:graphicData uri="http://schemas.openxmlformats.org/drawingml/2006/table">
            <a:tbl>
              <a:tblPr/>
              <a:tblGrid>
                <a:gridCol w="2181600"/>
              </a:tblGrid>
              <a:tr h="47813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de-DE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icrosoft YaHei" pitchFamily="34" charset="-122"/>
                        </a:rPr>
                        <a:t>Intel Core i7-920 (2,67GHZ)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de-DE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icrosoft YaHei" pitchFamily="34" charset="-122"/>
                        </a:rPr>
                        <a:t>6GB Ram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de-DE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icrosoft YaHei" pitchFamily="34" charset="-122"/>
                        </a:rPr>
                        <a:t>NVIDIA </a:t>
                      </a:r>
                      <a:r>
                        <a:rPr kumimoji="0" lang="de-DE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icrosoft YaHei" pitchFamily="34" charset="-122"/>
                        </a:rPr>
                        <a:t>GeForce</a:t>
                      </a:r>
                      <a:r>
                        <a:rPr kumimoji="0" lang="de-DE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icrosoft YaHei" pitchFamily="34" charset="-122"/>
                        </a:rPr>
                        <a:t> GTX 660 TI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de-DE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icrosoft YaHei" pitchFamily="34" charset="-122"/>
                        </a:rPr>
                        <a:t>Windows Vista 64Bit</a:t>
                      </a:r>
                    </a:p>
                  </a:txBody>
                  <a:tcPr marL="81638" marR="81638" marT="65480" marB="4245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94" name="Group 22"/>
          <p:cNvGraphicFramePr>
            <a:graphicFrameLocks noGrp="1"/>
          </p:cNvGraphicFramePr>
          <p:nvPr/>
        </p:nvGraphicFramePr>
        <p:xfrm>
          <a:off x="2072160" y="2200551"/>
          <a:ext cx="2181600" cy="606304"/>
        </p:xfrm>
        <a:graphic>
          <a:graphicData uri="http://schemas.openxmlformats.org/drawingml/2006/table">
            <a:tbl>
              <a:tblPr/>
              <a:tblGrid>
                <a:gridCol w="2181600"/>
              </a:tblGrid>
              <a:tr h="606304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de-DE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icrosoft YaHei" pitchFamily="34" charset="-122"/>
                        </a:rPr>
                        <a:t>Intel Core i5-25430M (2,4GHZ)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de-DE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icrosoft YaHei" pitchFamily="34" charset="-122"/>
                        </a:rPr>
                        <a:t>4GB Ram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de-DE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icrosoft YaHei" pitchFamily="34" charset="-122"/>
                        </a:rPr>
                        <a:t>ATI Radeon HD 6470M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de-DE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icrosoft YaHei" pitchFamily="34" charset="-122"/>
                        </a:rPr>
                        <a:t>Windows 8 Pro 64Bit</a:t>
                      </a:r>
                    </a:p>
                  </a:txBody>
                  <a:tcPr marL="81638" marR="81638" marT="65480" marB="4245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Plattformunabhängigkeit</a:t>
            </a:r>
          </a:p>
        </p:txBody>
      </p:sp>
      <p:sp>
        <p:nvSpPr>
          <p:cNvPr id="2560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Client</a:t>
            </a:r>
          </a:p>
          <a:p>
            <a:pPr lvl="1"/>
            <a:r>
              <a:rPr lang="de-DE" dirty="0" smtClean="0"/>
              <a:t>Windows (</a:t>
            </a:r>
            <a:r>
              <a:rPr lang="de-DE" dirty="0" err="1" smtClean="0"/>
              <a:t>MinGW</a:t>
            </a:r>
            <a:r>
              <a:rPr lang="de-DE" dirty="0" smtClean="0"/>
              <a:t>, Visual Studio)</a:t>
            </a:r>
          </a:p>
          <a:p>
            <a:pPr lvl="1"/>
            <a:r>
              <a:rPr lang="de-DE" dirty="0" smtClean="0"/>
              <a:t>Mac OS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Server</a:t>
            </a:r>
          </a:p>
          <a:p>
            <a:pPr lvl="1"/>
            <a:r>
              <a:rPr lang="de-DE" dirty="0" smtClean="0"/>
              <a:t>Windows (Visual Studio)</a:t>
            </a:r>
          </a:p>
          <a:p>
            <a:pPr lvl="1"/>
            <a:r>
              <a:rPr lang="de-DE" dirty="0" smtClean="0"/>
              <a:t>aktuell nicht Mac OS </a:t>
            </a:r>
            <a:r>
              <a:rPr lang="de-DE" dirty="0" smtClean="0"/>
              <a:t>kompatibel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Integration von Erweiterungen und </a:t>
            </a:r>
            <a:r>
              <a:rPr lang="de-DE" dirty="0" err="1" smtClean="0"/>
              <a:t>Optimierungen</a:t>
            </a:r>
            <a:r>
              <a:rPr lang="de-DE" dirty="0" smtClean="0"/>
              <a:t> </a:t>
            </a:r>
            <a:r>
              <a:rPr lang="de-DE" dirty="0" smtClean="0"/>
              <a:t>möglich</a:t>
            </a:r>
          </a:p>
          <a:p>
            <a:pPr lvl="1"/>
            <a:r>
              <a:rPr lang="de-DE" dirty="0" smtClean="0"/>
              <a:t>Multiframe </a:t>
            </a:r>
            <a:r>
              <a:rPr lang="de-DE" dirty="0" err="1" smtClean="0"/>
              <a:t>Warping</a:t>
            </a:r>
            <a:endParaRPr lang="de-DE" dirty="0" smtClean="0"/>
          </a:p>
          <a:p>
            <a:pPr lvl="1"/>
            <a:r>
              <a:rPr lang="de-DE" dirty="0" smtClean="0"/>
              <a:t>GPU </a:t>
            </a:r>
            <a:r>
              <a:rPr lang="de-DE" dirty="0" err="1" smtClean="0"/>
              <a:t>Encoding</a:t>
            </a:r>
            <a:endParaRPr lang="de-DE" dirty="0" smtClean="0"/>
          </a:p>
          <a:p>
            <a:pPr lvl="1"/>
            <a:r>
              <a:rPr lang="de-DE" dirty="0" smtClean="0"/>
              <a:t>Dynamische Komprimierung</a:t>
            </a:r>
          </a:p>
          <a:p>
            <a:pPr lvl="1"/>
            <a:r>
              <a:rPr lang="de-DE" dirty="0" smtClean="0"/>
              <a:t>…</a:t>
            </a:r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/>
          </p:cNvSpPr>
          <p:nvPr/>
        </p:nvSpPr>
        <p:spPr bwMode="auto">
          <a:xfrm>
            <a:off x="-303213" y="-196850"/>
            <a:ext cx="10144126" cy="7180263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de-DE">
              <a:latin typeface="Calibri" pitchFamily="34" charset="0"/>
            </a:endParaRPr>
          </a:p>
        </p:txBody>
      </p:sp>
      <p:sp>
        <p:nvSpPr>
          <p:cNvPr id="20482" name="Rectangle 2"/>
          <p:cNvSpPr>
            <a:spLocks/>
          </p:cNvSpPr>
          <p:nvPr/>
        </p:nvSpPr>
        <p:spPr bwMode="auto">
          <a:xfrm>
            <a:off x="296863" y="409575"/>
            <a:ext cx="990600" cy="1527175"/>
          </a:xfrm>
          <a:prstGeom prst="rect">
            <a:avLst/>
          </a:prstGeom>
          <a:solidFill>
            <a:srgbClr val="98B7FE"/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High Quality Renderer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544638" y="1182688"/>
            <a:ext cx="1428750" cy="722312"/>
            <a:chOff x="0" y="0"/>
            <a:chExt cx="1280" cy="648"/>
          </a:xfrm>
        </p:grpSpPr>
        <p:sp>
          <p:nvSpPr>
            <p:cNvPr id="20483" name="AutoShape 3"/>
            <p:cNvSpPr>
              <a:spLocks/>
            </p:cNvSpPr>
            <p:nvPr/>
          </p:nvSpPr>
          <p:spPr bwMode="auto">
            <a:xfrm>
              <a:off x="24" y="0"/>
              <a:ext cx="1232" cy="648"/>
            </a:xfrm>
            <a:prstGeom prst="roundRect">
              <a:avLst>
                <a:gd name="adj" fmla="val 9310"/>
              </a:avLst>
            </a:prstGeom>
            <a:solidFill>
              <a:srgbClr val="92D050"/>
            </a:solidFill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115" name="Rectangle 4"/>
            <p:cNvSpPr>
              <a:spLocks/>
            </p:cNvSpPr>
            <p:nvPr/>
          </p:nvSpPr>
          <p:spPr bwMode="auto">
            <a:xfrm>
              <a:off x="0" y="46"/>
              <a:ext cx="1280" cy="5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Low-res.</a:t>
              </a:r>
              <a:endParaRPr lang="en-US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endParaRPr>
            </a:p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Environment Map H(t)</a:t>
              </a:r>
            </a:p>
          </p:txBody>
        </p:sp>
      </p:grpSp>
      <p:sp>
        <p:nvSpPr>
          <p:cNvPr id="2053" name="Line 6"/>
          <p:cNvSpPr>
            <a:spLocks noChangeShapeType="1"/>
          </p:cNvSpPr>
          <p:nvPr/>
        </p:nvSpPr>
        <p:spPr bwMode="auto">
          <a:xfrm>
            <a:off x="1216025" y="1539875"/>
            <a:ext cx="384175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487" name="Rectangle 7"/>
          <p:cNvSpPr>
            <a:spLocks/>
          </p:cNvSpPr>
          <p:nvPr/>
        </p:nvSpPr>
        <p:spPr bwMode="auto">
          <a:xfrm>
            <a:off x="1747838" y="2422525"/>
            <a:ext cx="893762" cy="563563"/>
          </a:xfrm>
          <a:prstGeom prst="rect">
            <a:avLst/>
          </a:prstGeom>
          <a:solidFill>
            <a:srgbClr val="FADA7A"/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H.264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Codierer</a:t>
            </a:r>
            <a:endParaRPr lang="en-US" sz="1100" dirty="0">
              <a:solidFill>
                <a:srgbClr val="000000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2055" name="Line 8"/>
          <p:cNvSpPr>
            <a:spLocks noChangeShapeType="1"/>
          </p:cNvSpPr>
          <p:nvPr/>
        </p:nvSpPr>
        <p:spPr bwMode="auto">
          <a:xfrm>
            <a:off x="2224088" y="1817688"/>
            <a:ext cx="7937" cy="6111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56" name="Line 9"/>
          <p:cNvSpPr>
            <a:spLocks noChangeShapeType="1"/>
          </p:cNvSpPr>
          <p:nvPr/>
        </p:nvSpPr>
        <p:spPr bwMode="auto">
          <a:xfrm rot="10800000" flipH="1">
            <a:off x="804863" y="1866900"/>
            <a:ext cx="1587" cy="5651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95275" y="2430463"/>
            <a:ext cx="1000125" cy="552450"/>
            <a:chOff x="0" y="0"/>
            <a:chExt cx="896" cy="495"/>
          </a:xfrm>
        </p:grpSpPr>
        <p:sp>
          <p:nvSpPr>
            <p:cNvPr id="20490" name="AutoShape 10"/>
            <p:cNvSpPr>
              <a:spLocks/>
            </p:cNvSpPr>
            <p:nvPr/>
          </p:nvSpPr>
          <p:spPr bwMode="auto">
            <a:xfrm>
              <a:off x="0" y="14"/>
              <a:ext cx="896" cy="467"/>
            </a:xfrm>
            <a:prstGeom prst="roundRect">
              <a:avLst>
                <a:gd name="adj" fmla="val 11287"/>
              </a:avLst>
            </a:prstGeom>
            <a:solidFill>
              <a:srgbClr val="92D050"/>
            </a:solidFill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113" name="Rectangle 11"/>
            <p:cNvSpPr>
              <a:spLocks/>
            </p:cNvSpPr>
            <p:nvPr/>
          </p:nvSpPr>
          <p:spPr bwMode="auto">
            <a:xfrm>
              <a:off x="74" y="0"/>
              <a:ext cx="747" cy="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Kamera Matrix</a:t>
              </a:r>
            </a:p>
          </p:txBody>
        </p:sp>
      </p:grpSp>
      <p:sp>
        <p:nvSpPr>
          <p:cNvPr id="2058" name="Line 13"/>
          <p:cNvSpPr>
            <a:spLocks noChangeShapeType="1"/>
          </p:cNvSpPr>
          <p:nvPr/>
        </p:nvSpPr>
        <p:spPr bwMode="auto">
          <a:xfrm>
            <a:off x="358775" y="3386138"/>
            <a:ext cx="8429625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59" name="Line 14"/>
          <p:cNvSpPr>
            <a:spLocks noChangeShapeType="1"/>
          </p:cNvSpPr>
          <p:nvPr/>
        </p:nvSpPr>
        <p:spPr bwMode="auto">
          <a:xfrm rot="10800000">
            <a:off x="800100" y="2990850"/>
            <a:ext cx="4763" cy="3698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60" name="Line 15"/>
          <p:cNvSpPr>
            <a:spLocks noChangeShapeType="1"/>
          </p:cNvSpPr>
          <p:nvPr/>
        </p:nvSpPr>
        <p:spPr bwMode="auto">
          <a:xfrm flipH="1">
            <a:off x="2212975" y="2979738"/>
            <a:ext cx="3175" cy="3857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496" name="Rectangle 16"/>
          <p:cNvSpPr>
            <a:spLocks/>
          </p:cNvSpPr>
          <p:nvPr/>
        </p:nvSpPr>
        <p:spPr bwMode="auto">
          <a:xfrm>
            <a:off x="3195638" y="4818063"/>
            <a:ext cx="1071562" cy="1303337"/>
          </a:xfrm>
          <a:prstGeom prst="rect">
            <a:avLst/>
          </a:prstGeom>
          <a:solidFill>
            <a:srgbClr val="FFFF00"/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Upsampling</a:t>
            </a:r>
            <a:endParaRPr lang="en-US" sz="1100" dirty="0">
              <a:solidFill>
                <a:srgbClr val="000000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20497" name="Rectangle 17"/>
          <p:cNvSpPr>
            <a:spLocks/>
          </p:cNvSpPr>
          <p:nvPr/>
        </p:nvSpPr>
        <p:spPr bwMode="auto">
          <a:xfrm>
            <a:off x="1690688" y="3725863"/>
            <a:ext cx="982662" cy="571500"/>
          </a:xfrm>
          <a:prstGeom prst="rect">
            <a:avLst/>
          </a:prstGeom>
          <a:solidFill>
            <a:srgbClr val="FADA7A"/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H.264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Decodierer</a:t>
            </a:r>
            <a:endParaRPr lang="en-US" sz="1100" dirty="0">
              <a:solidFill>
                <a:srgbClr val="000000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277813" y="3683000"/>
            <a:ext cx="1062037" cy="517525"/>
            <a:chOff x="0" y="0"/>
            <a:chExt cx="952" cy="464"/>
          </a:xfrm>
        </p:grpSpPr>
        <p:sp>
          <p:nvSpPr>
            <p:cNvPr id="20498" name="AutoShape 18"/>
            <p:cNvSpPr>
              <a:spLocks/>
            </p:cNvSpPr>
            <p:nvPr/>
          </p:nvSpPr>
          <p:spPr bwMode="auto">
            <a:xfrm>
              <a:off x="0" y="11"/>
              <a:ext cx="952" cy="440"/>
            </a:xfrm>
            <a:prstGeom prst="roundRect">
              <a:avLst>
                <a:gd name="adj" fmla="val 12065"/>
              </a:avLst>
            </a:prstGeom>
            <a:solidFill>
              <a:srgbClr val="92D050"/>
            </a:solidFill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111" name="Rectangle 19"/>
            <p:cNvSpPr>
              <a:spLocks/>
            </p:cNvSpPr>
            <p:nvPr/>
          </p:nvSpPr>
          <p:spPr bwMode="auto">
            <a:xfrm>
              <a:off x="79" y="0"/>
              <a:ext cx="793" cy="4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Kamera</a:t>
              </a:r>
            </a:p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Matrix</a:t>
              </a:r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1560513" y="5430838"/>
            <a:ext cx="1446212" cy="947737"/>
            <a:chOff x="0" y="0"/>
            <a:chExt cx="1296" cy="848"/>
          </a:xfrm>
        </p:grpSpPr>
        <p:sp>
          <p:nvSpPr>
            <p:cNvPr id="20501" name="AutoShape 21"/>
            <p:cNvSpPr>
              <a:spLocks/>
            </p:cNvSpPr>
            <p:nvPr/>
          </p:nvSpPr>
          <p:spPr bwMode="auto">
            <a:xfrm>
              <a:off x="14" y="0"/>
              <a:ext cx="1266" cy="848"/>
            </a:xfrm>
            <a:prstGeom prst="roundRect">
              <a:avLst>
                <a:gd name="adj" fmla="val 10690"/>
              </a:avLst>
            </a:prstGeom>
            <a:solidFill>
              <a:srgbClr val="92D050"/>
            </a:solidFill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109" name="Rectangle 22"/>
            <p:cNvSpPr>
              <a:spLocks/>
            </p:cNvSpPr>
            <p:nvPr/>
          </p:nvSpPr>
          <p:spPr bwMode="auto">
            <a:xfrm>
              <a:off x="0" y="49"/>
              <a:ext cx="1296" cy="74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High-res. Tiefen- u. Bewegungs-informationen D(t) u. M(t)</a:t>
              </a:r>
            </a:p>
          </p:txBody>
        </p:sp>
      </p:grpSp>
      <p:sp>
        <p:nvSpPr>
          <p:cNvPr id="2065" name="Line 24"/>
          <p:cNvSpPr>
            <a:spLocks noChangeShapeType="1"/>
          </p:cNvSpPr>
          <p:nvPr/>
        </p:nvSpPr>
        <p:spPr bwMode="auto">
          <a:xfrm flipH="1">
            <a:off x="2220913" y="3413125"/>
            <a:ext cx="1587" cy="2841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66" name="Line 25"/>
          <p:cNvSpPr>
            <a:spLocks noChangeShapeType="1"/>
          </p:cNvSpPr>
          <p:nvPr/>
        </p:nvSpPr>
        <p:spPr bwMode="auto">
          <a:xfrm rot="10800000">
            <a:off x="809625" y="3413125"/>
            <a:ext cx="1588" cy="2841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67" name="Line 26"/>
          <p:cNvSpPr>
            <a:spLocks noChangeShapeType="1"/>
          </p:cNvSpPr>
          <p:nvPr/>
        </p:nvSpPr>
        <p:spPr bwMode="auto">
          <a:xfrm rot="10800000">
            <a:off x="803275" y="4248150"/>
            <a:ext cx="7938" cy="508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68" name="Line 27"/>
          <p:cNvSpPr>
            <a:spLocks noChangeShapeType="1"/>
          </p:cNvSpPr>
          <p:nvPr/>
        </p:nvSpPr>
        <p:spPr bwMode="auto">
          <a:xfrm>
            <a:off x="2886075" y="5054600"/>
            <a:ext cx="296863" cy="31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69" name="Line 28"/>
          <p:cNvSpPr>
            <a:spLocks noChangeShapeType="1"/>
          </p:cNvSpPr>
          <p:nvPr/>
        </p:nvSpPr>
        <p:spPr bwMode="auto">
          <a:xfrm>
            <a:off x="2979738" y="5780088"/>
            <a:ext cx="203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509" name="Rectangle 29"/>
          <p:cNvSpPr>
            <a:spLocks/>
          </p:cNvSpPr>
          <p:nvPr/>
        </p:nvSpPr>
        <p:spPr bwMode="auto">
          <a:xfrm>
            <a:off x="295275" y="4705350"/>
            <a:ext cx="990600" cy="1527175"/>
          </a:xfrm>
          <a:prstGeom prst="rect">
            <a:avLst/>
          </a:prstGeom>
          <a:solidFill>
            <a:srgbClr val="98B7FE"/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Attribute Buffer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Renderer</a:t>
            </a:r>
          </a:p>
        </p:txBody>
      </p: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4572000" y="4929188"/>
            <a:ext cx="1517650" cy="723900"/>
            <a:chOff x="0" y="0"/>
            <a:chExt cx="1359" cy="648"/>
          </a:xfrm>
        </p:grpSpPr>
        <p:sp>
          <p:nvSpPr>
            <p:cNvPr id="20510" name="AutoShape 30"/>
            <p:cNvSpPr>
              <a:spLocks/>
            </p:cNvSpPr>
            <p:nvPr/>
          </p:nvSpPr>
          <p:spPr bwMode="auto">
            <a:xfrm>
              <a:off x="65" y="0"/>
              <a:ext cx="1228" cy="648"/>
            </a:xfrm>
            <a:prstGeom prst="roundRect">
              <a:avLst>
                <a:gd name="adj" fmla="val 9310"/>
              </a:avLst>
            </a:prstGeom>
            <a:solidFill>
              <a:srgbClr val="FFA49F"/>
            </a:solidFill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107" name="Rectangle 31"/>
            <p:cNvSpPr>
              <a:spLocks/>
            </p:cNvSpPr>
            <p:nvPr/>
          </p:nvSpPr>
          <p:spPr bwMode="auto">
            <a:xfrm>
              <a:off x="0" y="23"/>
              <a:ext cx="1359" cy="60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High-res.</a:t>
              </a:r>
              <a:endParaRPr lang="en-US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endParaRPr>
            </a:p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Frame H(t)</a:t>
              </a:r>
            </a:p>
          </p:txBody>
        </p:sp>
      </p:grpSp>
      <p:sp>
        <p:nvSpPr>
          <p:cNvPr id="2072" name="Line 33"/>
          <p:cNvSpPr>
            <a:spLocks noChangeShapeType="1"/>
          </p:cNvSpPr>
          <p:nvPr/>
        </p:nvSpPr>
        <p:spPr bwMode="auto">
          <a:xfrm>
            <a:off x="4276725" y="5326063"/>
            <a:ext cx="3492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73" name="Rectangle 34"/>
          <p:cNvSpPr>
            <a:spLocks/>
          </p:cNvSpPr>
          <p:nvPr/>
        </p:nvSpPr>
        <p:spPr bwMode="auto">
          <a:xfrm>
            <a:off x="6015038" y="2497138"/>
            <a:ext cx="2800350" cy="741362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  <p:txBody>
          <a:bodyPr lIns="26788" tIns="26788" rIns="26788" bIns="26788"/>
          <a:lstStyle/>
          <a:p>
            <a:r>
              <a:rPr lang="en-US">
                <a:solidFill>
                  <a:srgbClr val="BFBFBF"/>
                </a:solidFill>
                <a:latin typeface="Lucida Grande"/>
                <a:ea typeface="Lucida Grande"/>
                <a:cs typeface="Lucida Grande"/>
                <a:sym typeface="Lucida Grande"/>
              </a:rPr>
              <a:t>Server</a:t>
            </a:r>
          </a:p>
        </p:txBody>
      </p:sp>
      <p:sp>
        <p:nvSpPr>
          <p:cNvPr id="2074" name="Rectangle 35"/>
          <p:cNvSpPr>
            <a:spLocks/>
          </p:cNvSpPr>
          <p:nvPr/>
        </p:nvSpPr>
        <p:spPr bwMode="auto">
          <a:xfrm>
            <a:off x="6015038" y="3630613"/>
            <a:ext cx="2800350" cy="742950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  <p:txBody>
          <a:bodyPr lIns="26788" tIns="26788" rIns="26788" bIns="26788"/>
          <a:lstStyle/>
          <a:p>
            <a:r>
              <a:rPr lang="en-US">
                <a:solidFill>
                  <a:srgbClr val="BFBFBF"/>
                </a:solidFill>
                <a:latin typeface="Lucida Grande"/>
                <a:ea typeface="Lucida Grande"/>
                <a:cs typeface="Lucida Grande"/>
                <a:sym typeface="Lucida Grande"/>
              </a:rPr>
              <a:t>Client</a:t>
            </a:r>
          </a:p>
        </p:txBody>
      </p:sp>
      <p:sp>
        <p:nvSpPr>
          <p:cNvPr id="2075" name="Line 36"/>
          <p:cNvSpPr>
            <a:spLocks noChangeShapeType="1"/>
          </p:cNvSpPr>
          <p:nvPr/>
        </p:nvSpPr>
        <p:spPr bwMode="auto">
          <a:xfrm>
            <a:off x="1301750" y="5765800"/>
            <a:ext cx="277813" cy="31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1571625" y="4616450"/>
            <a:ext cx="1428750" cy="723900"/>
            <a:chOff x="0" y="0"/>
            <a:chExt cx="1280" cy="648"/>
          </a:xfrm>
        </p:grpSpPr>
        <p:sp>
          <p:nvSpPr>
            <p:cNvPr id="20517" name="AutoShape 37"/>
            <p:cNvSpPr>
              <a:spLocks/>
            </p:cNvSpPr>
            <p:nvPr/>
          </p:nvSpPr>
          <p:spPr bwMode="auto">
            <a:xfrm>
              <a:off x="24" y="0"/>
              <a:ext cx="1232" cy="648"/>
            </a:xfrm>
            <a:prstGeom prst="roundRect">
              <a:avLst>
                <a:gd name="adj" fmla="val 9310"/>
              </a:avLst>
            </a:prstGeom>
            <a:solidFill>
              <a:srgbClr val="92D050"/>
            </a:solidFill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105" name="Rectangle 38"/>
            <p:cNvSpPr>
              <a:spLocks/>
            </p:cNvSpPr>
            <p:nvPr/>
          </p:nvSpPr>
          <p:spPr bwMode="auto">
            <a:xfrm>
              <a:off x="0" y="46"/>
              <a:ext cx="1280" cy="5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Low-res.</a:t>
              </a:r>
              <a:endParaRPr lang="en-US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endParaRPr>
            </a:p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Environment Map H(t)</a:t>
              </a:r>
            </a:p>
          </p:txBody>
        </p:sp>
      </p:grpSp>
      <p:sp>
        <p:nvSpPr>
          <p:cNvPr id="2077" name="Line 40"/>
          <p:cNvSpPr>
            <a:spLocks noChangeShapeType="1"/>
          </p:cNvSpPr>
          <p:nvPr/>
        </p:nvSpPr>
        <p:spPr bwMode="auto">
          <a:xfrm flipH="1">
            <a:off x="2214563" y="4232275"/>
            <a:ext cx="1587" cy="3841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4375150" y="5724525"/>
            <a:ext cx="1687513" cy="892175"/>
            <a:chOff x="0" y="0"/>
            <a:chExt cx="1512" cy="800"/>
          </a:xfrm>
        </p:grpSpPr>
        <p:sp>
          <p:nvSpPr>
            <p:cNvPr id="20521" name="AutoShape 41"/>
            <p:cNvSpPr>
              <a:spLocks/>
            </p:cNvSpPr>
            <p:nvPr/>
          </p:nvSpPr>
          <p:spPr bwMode="auto">
            <a:xfrm>
              <a:off x="17" y="0"/>
              <a:ext cx="1476" cy="800"/>
            </a:xfrm>
            <a:prstGeom prst="roundRect">
              <a:avLst>
                <a:gd name="adj" fmla="val 11333"/>
              </a:avLst>
            </a:prstGeom>
            <a:solidFill>
              <a:srgbClr val="92D050"/>
            </a:solidFill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103" name="Rectangle 42"/>
            <p:cNvSpPr>
              <a:spLocks/>
            </p:cNvSpPr>
            <p:nvPr/>
          </p:nvSpPr>
          <p:spPr bwMode="auto">
            <a:xfrm>
              <a:off x="0" y="47"/>
              <a:ext cx="1512" cy="70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High-res. Tiefen- u. Bewegungsinforma-tionen D(t+1) </a:t>
              </a:r>
            </a:p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u. M(t+1)</a:t>
              </a:r>
            </a:p>
          </p:txBody>
        </p:sp>
      </p:grpSp>
      <p:sp>
        <p:nvSpPr>
          <p:cNvPr id="2079" name="Line 44"/>
          <p:cNvSpPr>
            <a:spLocks noChangeShapeType="1"/>
          </p:cNvSpPr>
          <p:nvPr/>
        </p:nvSpPr>
        <p:spPr bwMode="auto">
          <a:xfrm rot="10800000" flipH="1">
            <a:off x="6021388" y="5311775"/>
            <a:ext cx="2016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80" name="Line 45"/>
          <p:cNvSpPr>
            <a:spLocks noChangeShapeType="1"/>
          </p:cNvSpPr>
          <p:nvPr/>
        </p:nvSpPr>
        <p:spPr bwMode="auto">
          <a:xfrm rot="10800000" flipH="1">
            <a:off x="6070600" y="6081713"/>
            <a:ext cx="1651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526" name="Rectangle 46"/>
          <p:cNvSpPr>
            <a:spLocks/>
          </p:cNvSpPr>
          <p:nvPr/>
        </p:nvSpPr>
        <p:spPr bwMode="auto">
          <a:xfrm>
            <a:off x="6224588" y="5089525"/>
            <a:ext cx="830262" cy="1303338"/>
          </a:xfrm>
          <a:prstGeom prst="rect">
            <a:avLst/>
          </a:prstGeom>
          <a:solidFill>
            <a:srgbClr val="FFFF00"/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Warping</a:t>
            </a:r>
          </a:p>
        </p:txBody>
      </p:sp>
      <p:grpSp>
        <p:nvGrpSpPr>
          <p:cNvPr id="9" name="Group 49"/>
          <p:cNvGrpSpPr>
            <a:grpSpLocks/>
          </p:cNvGrpSpPr>
          <p:nvPr/>
        </p:nvGrpSpPr>
        <p:grpSpPr bwMode="auto">
          <a:xfrm>
            <a:off x="7188200" y="5375275"/>
            <a:ext cx="1517650" cy="723900"/>
            <a:chOff x="0" y="0"/>
            <a:chExt cx="1359" cy="648"/>
          </a:xfrm>
        </p:grpSpPr>
        <p:sp>
          <p:nvSpPr>
            <p:cNvPr id="20527" name="AutoShape 47"/>
            <p:cNvSpPr>
              <a:spLocks/>
            </p:cNvSpPr>
            <p:nvPr/>
          </p:nvSpPr>
          <p:spPr bwMode="auto">
            <a:xfrm>
              <a:off x="65" y="0"/>
              <a:ext cx="1228" cy="648"/>
            </a:xfrm>
            <a:prstGeom prst="roundRect">
              <a:avLst>
                <a:gd name="adj" fmla="val 9310"/>
              </a:avLst>
            </a:prstGeom>
            <a:solidFill>
              <a:srgbClr val="FFA49F"/>
            </a:solidFill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101" name="Rectangle 48"/>
            <p:cNvSpPr>
              <a:spLocks/>
            </p:cNvSpPr>
            <p:nvPr/>
          </p:nvSpPr>
          <p:spPr bwMode="auto">
            <a:xfrm>
              <a:off x="0" y="23"/>
              <a:ext cx="1359" cy="60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High-res.</a:t>
              </a:r>
              <a:endParaRPr lang="en-US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endParaRPr>
            </a:p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Frame H(t+0.x)</a:t>
              </a:r>
            </a:p>
          </p:txBody>
        </p:sp>
      </p:grpSp>
      <p:sp>
        <p:nvSpPr>
          <p:cNvPr id="2083" name="Line 50"/>
          <p:cNvSpPr>
            <a:spLocks noChangeShapeType="1"/>
          </p:cNvSpPr>
          <p:nvPr/>
        </p:nvSpPr>
        <p:spPr bwMode="auto">
          <a:xfrm rot="10800000" flipH="1">
            <a:off x="7072313" y="5732463"/>
            <a:ext cx="201612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84" name="Line 51"/>
          <p:cNvSpPr>
            <a:spLocks noChangeShapeType="1"/>
          </p:cNvSpPr>
          <p:nvPr/>
        </p:nvSpPr>
        <p:spPr bwMode="auto">
          <a:xfrm rot="10800000">
            <a:off x="6637338" y="6445250"/>
            <a:ext cx="0" cy="2746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85" name="Line 52"/>
          <p:cNvSpPr>
            <a:spLocks noChangeShapeType="1"/>
          </p:cNvSpPr>
          <p:nvPr/>
        </p:nvSpPr>
        <p:spPr bwMode="auto">
          <a:xfrm>
            <a:off x="2144713" y="6715125"/>
            <a:ext cx="4498975" cy="17463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86" name="Line 53"/>
          <p:cNvSpPr>
            <a:spLocks noChangeShapeType="1"/>
          </p:cNvSpPr>
          <p:nvPr/>
        </p:nvSpPr>
        <p:spPr bwMode="auto">
          <a:xfrm flipH="1">
            <a:off x="2152650" y="6391275"/>
            <a:ext cx="1588" cy="323850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534" name="Rectangle 54"/>
          <p:cNvSpPr>
            <a:spLocks/>
          </p:cNvSpPr>
          <p:nvPr/>
        </p:nvSpPr>
        <p:spPr bwMode="auto">
          <a:xfrm>
            <a:off x="4795838" y="1500188"/>
            <a:ext cx="1071562" cy="1303337"/>
          </a:xfrm>
          <a:prstGeom prst="rect">
            <a:avLst/>
          </a:prstGeom>
          <a:solidFill>
            <a:srgbClr val="FFFF00"/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ROI</a:t>
            </a:r>
          </a:p>
        </p:txBody>
      </p:sp>
      <p:grpSp>
        <p:nvGrpSpPr>
          <p:cNvPr id="10" name="Group 57"/>
          <p:cNvGrpSpPr>
            <a:grpSpLocks/>
          </p:cNvGrpSpPr>
          <p:nvPr/>
        </p:nvGrpSpPr>
        <p:grpSpPr bwMode="auto">
          <a:xfrm>
            <a:off x="2679700" y="2816225"/>
            <a:ext cx="2657475" cy="1212850"/>
            <a:chOff x="0" y="0"/>
            <a:chExt cx="2380" cy="1087"/>
          </a:xfrm>
        </p:grpSpPr>
        <p:sp>
          <p:nvSpPr>
            <p:cNvPr id="2098" name="Line 55"/>
            <p:cNvSpPr>
              <a:spLocks noChangeShapeType="1"/>
            </p:cNvSpPr>
            <p:nvPr/>
          </p:nvSpPr>
          <p:spPr bwMode="auto">
            <a:xfrm rot="10800000" flipH="1">
              <a:off x="2376" y="0"/>
              <a:ext cx="2" cy="107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arrow" w="sm" len="sm"/>
            </a:ln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2099" name="Line 56"/>
            <p:cNvSpPr>
              <a:spLocks noChangeShapeType="1"/>
            </p:cNvSpPr>
            <p:nvPr/>
          </p:nvSpPr>
          <p:spPr bwMode="auto">
            <a:xfrm rot="10800000" flipH="1">
              <a:off x="0" y="1087"/>
              <a:ext cx="238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de-DE"/>
            </a:p>
          </p:txBody>
        </p:sp>
      </p:grpSp>
      <p:grpSp>
        <p:nvGrpSpPr>
          <p:cNvPr id="11" name="Group 60"/>
          <p:cNvGrpSpPr>
            <a:grpSpLocks/>
          </p:cNvGrpSpPr>
          <p:nvPr/>
        </p:nvGrpSpPr>
        <p:grpSpPr bwMode="auto">
          <a:xfrm>
            <a:off x="1363663" y="623888"/>
            <a:ext cx="3973512" cy="866775"/>
            <a:chOff x="0" y="0"/>
            <a:chExt cx="3560" cy="776"/>
          </a:xfrm>
        </p:grpSpPr>
        <p:sp>
          <p:nvSpPr>
            <p:cNvPr id="2096" name="Line 58"/>
            <p:cNvSpPr>
              <a:spLocks noChangeShapeType="1"/>
            </p:cNvSpPr>
            <p:nvPr/>
          </p:nvSpPr>
          <p:spPr bwMode="auto">
            <a:xfrm rot="10800000">
              <a:off x="0" y="0"/>
              <a:ext cx="3560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arrow" w="sm" len="sm"/>
            </a:ln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2097" name="Line 59"/>
            <p:cNvSpPr>
              <a:spLocks noChangeShapeType="1"/>
            </p:cNvSpPr>
            <p:nvPr/>
          </p:nvSpPr>
          <p:spPr bwMode="auto">
            <a:xfrm rot="10800000">
              <a:off x="3559" y="0"/>
              <a:ext cx="1" cy="77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de-DE"/>
            </a:p>
          </p:txBody>
        </p:sp>
      </p:grpSp>
      <p:sp>
        <p:nvSpPr>
          <p:cNvPr id="2090" name="Rectangle 66"/>
          <p:cNvSpPr>
            <a:spLocks/>
          </p:cNvSpPr>
          <p:nvPr/>
        </p:nvSpPr>
        <p:spPr bwMode="auto">
          <a:xfrm rot="-1170754">
            <a:off x="57150" y="406400"/>
            <a:ext cx="1497013" cy="384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2500" i="1">
                <a:solidFill>
                  <a:srgbClr val="A40800"/>
                </a:solidFill>
                <a:latin typeface="Gill Sans"/>
                <a:ea typeface="Gill Sans"/>
                <a:cs typeface="Gill Sans"/>
                <a:sym typeface="Gill Sans"/>
              </a:rPr>
              <a:t>Geometrie</a:t>
            </a:r>
          </a:p>
        </p:txBody>
      </p:sp>
      <p:sp>
        <p:nvSpPr>
          <p:cNvPr id="2091" name="Rectangle 67"/>
          <p:cNvSpPr>
            <a:spLocks/>
          </p:cNvSpPr>
          <p:nvPr/>
        </p:nvSpPr>
        <p:spPr bwMode="auto">
          <a:xfrm rot="-1170754">
            <a:off x="39688" y="5951538"/>
            <a:ext cx="1497012" cy="384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2500" i="1">
                <a:solidFill>
                  <a:srgbClr val="A40800"/>
                </a:solidFill>
                <a:latin typeface="Gill Sans"/>
                <a:ea typeface="Gill Sans"/>
                <a:cs typeface="Gill Sans"/>
                <a:sym typeface="Gill Sans"/>
              </a:rPr>
              <a:t>Geometrie</a:t>
            </a:r>
          </a:p>
        </p:txBody>
      </p:sp>
      <p:grpSp>
        <p:nvGrpSpPr>
          <p:cNvPr id="12" name="Group 70"/>
          <p:cNvGrpSpPr>
            <a:grpSpLocks/>
          </p:cNvGrpSpPr>
          <p:nvPr/>
        </p:nvGrpSpPr>
        <p:grpSpPr bwMode="auto">
          <a:xfrm>
            <a:off x="3089275" y="4098925"/>
            <a:ext cx="1938338" cy="561975"/>
            <a:chOff x="0" y="0"/>
            <a:chExt cx="1735" cy="504"/>
          </a:xfrm>
        </p:grpSpPr>
        <p:sp>
          <p:nvSpPr>
            <p:cNvPr id="20548" name="AutoShape 68"/>
            <p:cNvSpPr>
              <a:spLocks/>
            </p:cNvSpPr>
            <p:nvPr/>
          </p:nvSpPr>
          <p:spPr bwMode="auto">
            <a:xfrm>
              <a:off x="33" y="0"/>
              <a:ext cx="1670" cy="504"/>
            </a:xfrm>
            <a:prstGeom prst="roundRect">
              <a:avLst>
                <a:gd name="adj" fmla="val 11968"/>
              </a:avLst>
            </a:prstGeom>
            <a:solidFill>
              <a:srgbClr val="92D050"/>
            </a:solidFill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95" name="Rectangle 69"/>
            <p:cNvSpPr>
              <a:spLocks/>
            </p:cNvSpPr>
            <p:nvPr/>
          </p:nvSpPr>
          <p:spPr bwMode="auto">
            <a:xfrm>
              <a:off x="0" y="35"/>
              <a:ext cx="1735" cy="4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Low-res.</a:t>
              </a:r>
              <a:endParaRPr lang="en-US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endParaRPr>
            </a:p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Environment Map H(t-1)</a:t>
              </a:r>
            </a:p>
          </p:txBody>
        </p:sp>
      </p:grpSp>
      <p:sp>
        <p:nvSpPr>
          <p:cNvPr id="2093" name="Line 71"/>
          <p:cNvSpPr>
            <a:spLocks noChangeShapeType="1"/>
          </p:cNvSpPr>
          <p:nvPr/>
        </p:nvSpPr>
        <p:spPr bwMode="auto">
          <a:xfrm>
            <a:off x="3722688" y="4660900"/>
            <a:ext cx="1587" cy="1651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  <a:ln/>
        </p:spPr>
        <p:txBody>
          <a:bodyPr tIns="35203"/>
          <a:lstStyle/>
          <a:p>
            <a:pPr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</a:tabLst>
            </a:pPr>
            <a:r>
              <a:rPr lang="de-DE" dirty="0"/>
              <a:t>Multiframe </a:t>
            </a:r>
            <a:r>
              <a:rPr lang="de-DE" dirty="0" err="1"/>
              <a:t>Warping</a:t>
            </a:r>
            <a:endParaRPr lang="de-DE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0" y="1604329"/>
            <a:ext cx="8045280" cy="3977698"/>
          </a:xfrm>
          <a:ln/>
        </p:spPr>
        <p:txBody>
          <a:bodyPr/>
          <a:lstStyle/>
          <a:p>
            <a:pPr marL="391686" indent="-293764">
              <a:buSzPct val="45000"/>
              <a:buFont typeface="StarSymbol" charset="0"/>
              <a:buChar char="●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</a:tabLst>
            </a:pPr>
            <a:r>
              <a:rPr lang="de-DE" dirty="0"/>
              <a:t>Nutzen mehrerer Frames → Mehr Informationen</a:t>
            </a:r>
          </a:p>
          <a:p>
            <a:pPr marL="391686" indent="-293764">
              <a:buSzPct val="45000"/>
              <a:buFont typeface="StarSymbol" charset="0"/>
              <a:buChar char="●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</a:tabLst>
            </a:pPr>
            <a:r>
              <a:rPr lang="de-DE" dirty="0"/>
              <a:t>Weniger „Löcher“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  <a:ln/>
        </p:spPr>
        <p:txBody>
          <a:bodyPr tIns="35203"/>
          <a:lstStyle/>
          <a:p>
            <a:pPr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</a:tabLst>
            </a:pPr>
            <a:r>
              <a:rPr lang="de-DE" dirty="0" smtClean="0"/>
              <a:t>GPU </a:t>
            </a:r>
            <a:r>
              <a:rPr lang="de-DE" dirty="0" err="1" smtClean="0"/>
              <a:t>Encoding</a:t>
            </a:r>
            <a:endParaRPr lang="de-DE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0" y="1604329"/>
            <a:ext cx="8045280" cy="3977698"/>
          </a:xfrm>
          <a:ln/>
        </p:spPr>
        <p:txBody>
          <a:bodyPr/>
          <a:lstStyle/>
          <a:p>
            <a:pPr marL="391686" indent="-293764">
              <a:buSzPct val="45000"/>
              <a:buFont typeface="StarSymbol" charset="0"/>
              <a:buChar char="●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</a:tabLst>
            </a:pPr>
            <a:r>
              <a:rPr lang="de-DE" dirty="0"/>
              <a:t>Nutzung effizienterer </a:t>
            </a:r>
            <a:r>
              <a:rPr lang="de-DE" dirty="0" err="1"/>
              <a:t>Implementationen</a:t>
            </a:r>
            <a:endParaRPr lang="de-DE" dirty="0"/>
          </a:p>
          <a:p>
            <a:pPr marL="791736" lvl="1" indent="-293764">
              <a:buSzPct val="45000"/>
              <a:buFont typeface="StarSymbol" charset="0"/>
              <a:buChar char="●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</a:tabLst>
            </a:pPr>
            <a:r>
              <a:rPr lang="de-DE" dirty="0"/>
              <a:t>GPU-Implementierung </a:t>
            </a:r>
            <a:endParaRPr lang="de-DE" dirty="0"/>
          </a:p>
          <a:p>
            <a:pPr marL="791736" lvl="1" indent="-293764">
              <a:buSzPct val="45000"/>
              <a:buFont typeface="StarSymbol" charset="0"/>
              <a:buChar char="●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</a:tabLst>
            </a:pPr>
            <a:endParaRPr lang="de-DE" dirty="0"/>
          </a:p>
        </p:txBody>
      </p:sp>
      <p:pic>
        <p:nvPicPr>
          <p:cNvPr id="32770" name="Picture 2" descr="C:\Users\remote\Pictures\encod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2852936"/>
            <a:ext cx="5760640" cy="2228301"/>
          </a:xfrm>
          <a:prstGeom prst="rect">
            <a:avLst/>
          </a:prstGeom>
          <a:noFill/>
        </p:spPr>
      </p:pic>
      <p:sp>
        <p:nvSpPr>
          <p:cNvPr id="6" name="Textfeld 5"/>
          <p:cNvSpPr txBox="1"/>
          <p:nvPr/>
        </p:nvSpPr>
        <p:spPr>
          <a:xfrm>
            <a:off x="7812360" y="630932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Quelle: [4]</a:t>
            </a:r>
            <a:endParaRPr 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Dynamische Komprimierung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Bildergröße/-</a:t>
            </a:r>
            <a:r>
              <a:rPr lang="de-DE" dirty="0" err="1" smtClean="0"/>
              <a:t>komprimierung</a:t>
            </a:r>
            <a:r>
              <a:rPr lang="de-DE" dirty="0" smtClean="0"/>
              <a:t> dynamisch an Latenz anpassen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Neuartigen Hybrid Remote Rendering Ansatz entwickelt und umgesetzt</a:t>
            </a:r>
          </a:p>
          <a:p>
            <a:pPr lvl="1"/>
            <a:r>
              <a:rPr lang="de-DE" dirty="0" smtClean="0"/>
              <a:t>Serverrendering &lt;-&gt; Clientrendering &lt;-&gt; </a:t>
            </a:r>
            <a:r>
              <a:rPr lang="de-DE" dirty="0" err="1" smtClean="0"/>
              <a:t>Warping</a:t>
            </a:r>
            <a:endParaRPr lang="de-DE" dirty="0" smtClean="0"/>
          </a:p>
          <a:p>
            <a:r>
              <a:rPr lang="de-DE" dirty="0" smtClean="0"/>
              <a:t>Zukunftsweisend:</a:t>
            </a:r>
          </a:p>
          <a:p>
            <a:pPr lvl="1"/>
            <a:r>
              <a:rPr lang="de-DE" dirty="0" smtClean="0"/>
              <a:t>Immer mehr </a:t>
            </a:r>
            <a:r>
              <a:rPr lang="de-DE" dirty="0" err="1" smtClean="0"/>
              <a:t>Cloud</a:t>
            </a:r>
            <a:r>
              <a:rPr lang="de-DE" dirty="0" smtClean="0"/>
              <a:t>-Dienste</a:t>
            </a:r>
          </a:p>
          <a:p>
            <a:pPr lvl="1"/>
            <a:r>
              <a:rPr lang="de-DE" dirty="0" smtClean="0"/>
              <a:t>Netzausbau, auch im mobilen Bereich</a:t>
            </a:r>
          </a:p>
          <a:p>
            <a:pPr lvl="1"/>
            <a:r>
              <a:rPr lang="de-DE" dirty="0" smtClean="0"/>
              <a:t>Immer stärkere Clients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Bildquellen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de-DE" dirty="0" smtClean="0"/>
              <a:t>[1] Herzog, R., </a:t>
            </a:r>
            <a:r>
              <a:rPr lang="de-DE" dirty="0" err="1" smtClean="0"/>
              <a:t>Eisemann</a:t>
            </a:r>
            <a:r>
              <a:rPr lang="de-DE" dirty="0" smtClean="0"/>
              <a:t>, E., </a:t>
            </a:r>
            <a:r>
              <a:rPr lang="de-DE" dirty="0" err="1" smtClean="0"/>
              <a:t>Myszkowski</a:t>
            </a:r>
            <a:r>
              <a:rPr lang="de-DE" dirty="0" smtClean="0"/>
              <a:t>, K., &amp; Seidel, H. P. (2010, </a:t>
            </a:r>
            <a:r>
              <a:rPr lang="de-DE" dirty="0" err="1" smtClean="0"/>
              <a:t>February</a:t>
            </a:r>
            <a:r>
              <a:rPr lang="de-DE" dirty="0" smtClean="0"/>
              <a:t>). </a:t>
            </a:r>
            <a:r>
              <a:rPr lang="de-DE" i="1" dirty="0" err="1" smtClean="0"/>
              <a:t>Spatio</a:t>
            </a:r>
            <a:r>
              <a:rPr lang="de-DE" i="1" dirty="0" smtClean="0"/>
              <a:t>-temporal </a:t>
            </a:r>
            <a:r>
              <a:rPr lang="de-DE" i="1" dirty="0" err="1" smtClean="0"/>
              <a:t>upsampling</a:t>
            </a:r>
            <a:r>
              <a:rPr lang="de-DE" i="1" dirty="0" smtClean="0"/>
              <a:t> on </a:t>
            </a:r>
            <a:r>
              <a:rPr lang="de-DE" i="1" dirty="0" err="1" smtClean="0"/>
              <a:t>the</a:t>
            </a:r>
            <a:r>
              <a:rPr lang="de-DE" i="1" dirty="0" smtClean="0"/>
              <a:t> GPU. </a:t>
            </a:r>
            <a:r>
              <a:rPr lang="de-DE" dirty="0" smtClean="0"/>
              <a:t>In </a:t>
            </a:r>
            <a:r>
              <a:rPr lang="de-DE" dirty="0" err="1" smtClean="0"/>
              <a:t>Proceedings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2010 ACM SIGGRAPH </a:t>
            </a:r>
            <a:r>
              <a:rPr lang="de-DE" dirty="0" err="1" smtClean="0"/>
              <a:t>symposium</a:t>
            </a:r>
            <a:r>
              <a:rPr lang="de-DE" dirty="0" smtClean="0"/>
              <a:t> on Interactive 3D Graphics </a:t>
            </a:r>
            <a:r>
              <a:rPr lang="de-DE" dirty="0" err="1" smtClean="0"/>
              <a:t>and</a:t>
            </a:r>
            <a:r>
              <a:rPr lang="de-DE" dirty="0" smtClean="0"/>
              <a:t> Games (pp. 91-98). ACM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de-DE" dirty="0" smtClean="0"/>
              <a:t>[2] Shan, Q., Li, Z., </a:t>
            </a:r>
            <a:r>
              <a:rPr lang="de-DE" dirty="0" err="1" smtClean="0"/>
              <a:t>Jia</a:t>
            </a:r>
            <a:r>
              <a:rPr lang="de-DE" dirty="0" smtClean="0"/>
              <a:t>, J., &amp; Tang, C. K. (2008, </a:t>
            </a:r>
            <a:r>
              <a:rPr lang="de-DE" dirty="0" err="1" smtClean="0"/>
              <a:t>December</a:t>
            </a:r>
            <a:r>
              <a:rPr lang="de-DE" dirty="0" smtClean="0"/>
              <a:t>). </a:t>
            </a:r>
            <a:r>
              <a:rPr lang="de-DE" i="1" dirty="0" smtClean="0"/>
              <a:t>Fast </a:t>
            </a:r>
            <a:r>
              <a:rPr lang="de-DE" i="1" dirty="0" err="1" smtClean="0"/>
              <a:t>image</a:t>
            </a:r>
            <a:r>
              <a:rPr lang="de-DE" i="1" dirty="0" smtClean="0"/>
              <a:t>/</a:t>
            </a:r>
            <a:r>
              <a:rPr lang="de-DE" i="1" dirty="0" err="1" smtClean="0"/>
              <a:t>video</a:t>
            </a:r>
            <a:r>
              <a:rPr lang="de-DE" i="1" dirty="0" smtClean="0"/>
              <a:t> </a:t>
            </a:r>
            <a:r>
              <a:rPr lang="de-DE" i="1" dirty="0" err="1" smtClean="0"/>
              <a:t>upsampling</a:t>
            </a:r>
            <a:r>
              <a:rPr lang="de-DE" i="1" dirty="0" smtClean="0"/>
              <a:t>.</a:t>
            </a:r>
            <a:r>
              <a:rPr lang="de-DE" dirty="0" smtClean="0"/>
              <a:t> In ACM Transactions on Graphics (TOG) (Vol. 27, </a:t>
            </a:r>
            <a:r>
              <a:rPr lang="de-DE" dirty="0" err="1" smtClean="0"/>
              <a:t>No</a:t>
            </a:r>
            <a:r>
              <a:rPr lang="de-DE" dirty="0" smtClean="0"/>
              <a:t>. 5, p. 153). ACM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de-DE" dirty="0" smtClean="0"/>
              <a:t>[3] Lin, C. Y., Hsu, C. C., Lin, C. W., &amp; Kang, L. W. (2011, November). </a:t>
            </a:r>
            <a:r>
              <a:rPr lang="de-DE" i="1" dirty="0" smtClean="0"/>
              <a:t>Fast </a:t>
            </a:r>
            <a:r>
              <a:rPr lang="de-DE" i="1" dirty="0" err="1" smtClean="0"/>
              <a:t>deconvolution-based</a:t>
            </a:r>
            <a:r>
              <a:rPr lang="de-DE" i="1" dirty="0" smtClean="0"/>
              <a:t> </a:t>
            </a:r>
            <a:r>
              <a:rPr lang="de-DE" i="1" dirty="0" err="1" smtClean="0"/>
              <a:t>image</a:t>
            </a:r>
            <a:r>
              <a:rPr lang="de-DE" i="1" dirty="0" smtClean="0"/>
              <a:t> super-</a:t>
            </a:r>
            <a:r>
              <a:rPr lang="de-DE" i="1" dirty="0" err="1" smtClean="0"/>
              <a:t>resolution</a:t>
            </a:r>
            <a:r>
              <a:rPr lang="de-DE" i="1" dirty="0" smtClean="0"/>
              <a:t> </a:t>
            </a:r>
            <a:r>
              <a:rPr lang="de-DE" i="1" dirty="0" err="1" smtClean="0"/>
              <a:t>using</a:t>
            </a:r>
            <a:r>
              <a:rPr lang="de-DE" i="1" dirty="0" smtClean="0"/>
              <a:t> </a:t>
            </a:r>
            <a:r>
              <a:rPr lang="de-DE" i="1" dirty="0" err="1" smtClean="0"/>
              <a:t>gradient</a:t>
            </a:r>
            <a:r>
              <a:rPr lang="de-DE" i="1" dirty="0" smtClean="0"/>
              <a:t> </a:t>
            </a:r>
            <a:r>
              <a:rPr lang="de-DE" i="1" dirty="0" err="1" smtClean="0"/>
              <a:t>prior</a:t>
            </a:r>
            <a:r>
              <a:rPr lang="de-DE" i="1" dirty="0" smtClean="0"/>
              <a:t>. </a:t>
            </a:r>
            <a:r>
              <a:rPr lang="de-DE" dirty="0" smtClean="0"/>
              <a:t>In Visual Communications </a:t>
            </a:r>
            <a:r>
              <a:rPr lang="de-DE" dirty="0" err="1" smtClean="0"/>
              <a:t>and</a:t>
            </a:r>
            <a:r>
              <a:rPr lang="de-DE" dirty="0" smtClean="0"/>
              <a:t> Image Processing (VCIP), 2011 IEEE (pp. 1-4). </a:t>
            </a:r>
            <a:r>
              <a:rPr lang="de-DE" dirty="0" smtClean="0"/>
              <a:t>IEEE</a:t>
            </a:r>
            <a:r>
              <a:rPr lang="de-DE" dirty="0" smtClean="0"/>
              <a:t>.</a:t>
            </a:r>
          </a:p>
          <a:p>
            <a:pPr>
              <a:buNone/>
              <a:defRPr/>
            </a:pPr>
            <a:r>
              <a:rPr lang="de-DE" dirty="0" smtClean="0"/>
              <a:t>[4] http://on-demand.gputechconf.com/gtc/2012/presentations/S0273-GTC2012-JPEG-Coding-GPU.pdf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/>
          </p:cNvSpPr>
          <p:nvPr/>
        </p:nvSpPr>
        <p:spPr bwMode="auto">
          <a:xfrm>
            <a:off x="-303213" y="-196850"/>
            <a:ext cx="10144126" cy="7180263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de-DE">
              <a:latin typeface="Calibri" pitchFamily="34" charset="0"/>
            </a:endParaRPr>
          </a:p>
        </p:txBody>
      </p:sp>
      <p:sp>
        <p:nvSpPr>
          <p:cNvPr id="20482" name="Rectangle 2"/>
          <p:cNvSpPr>
            <a:spLocks/>
          </p:cNvSpPr>
          <p:nvPr/>
        </p:nvSpPr>
        <p:spPr bwMode="auto">
          <a:xfrm>
            <a:off x="296863" y="409575"/>
            <a:ext cx="990600" cy="1527175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High Quality Renderer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544836" y="1182068"/>
            <a:ext cx="1428750" cy="723305"/>
            <a:chOff x="0" y="0"/>
            <a:chExt cx="1280" cy="648"/>
          </a:xfrm>
          <a:solidFill>
            <a:schemeClr val="bg1">
              <a:lumMod val="65000"/>
            </a:schemeClr>
          </a:solidFill>
        </p:grpSpPr>
        <p:sp>
          <p:nvSpPr>
            <p:cNvPr id="20483" name="AutoShape 3"/>
            <p:cNvSpPr>
              <a:spLocks/>
            </p:cNvSpPr>
            <p:nvPr/>
          </p:nvSpPr>
          <p:spPr bwMode="auto">
            <a:xfrm>
              <a:off x="24" y="0"/>
              <a:ext cx="1232" cy="648"/>
            </a:xfrm>
            <a:prstGeom prst="roundRect">
              <a:avLst>
                <a:gd name="adj" fmla="val 9310"/>
              </a:avLst>
            </a:prstGeom>
            <a:grpFill/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484" name="Rectangle 4"/>
            <p:cNvSpPr>
              <a:spLocks/>
            </p:cNvSpPr>
            <p:nvPr/>
          </p:nvSpPr>
          <p:spPr bwMode="auto">
            <a:xfrm>
              <a:off x="0" y="46"/>
              <a:ext cx="1280" cy="552"/>
            </a:xfrm>
            <a:prstGeom prst="rect">
              <a:avLst/>
            </a:prstGeom>
            <a:grp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Low-res.</a:t>
              </a:r>
              <a:endParaRPr lang="en-US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Environment Map H(t)</a:t>
              </a:r>
            </a:p>
          </p:txBody>
        </p:sp>
      </p:grpSp>
      <p:sp>
        <p:nvSpPr>
          <p:cNvPr id="20486" name="Line 6"/>
          <p:cNvSpPr>
            <a:spLocks noChangeShapeType="1"/>
          </p:cNvSpPr>
          <p:nvPr/>
        </p:nvSpPr>
        <p:spPr bwMode="auto">
          <a:xfrm>
            <a:off x="1216025" y="1539875"/>
            <a:ext cx="384175" cy="1588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487" name="Rectangle 7"/>
          <p:cNvSpPr>
            <a:spLocks/>
          </p:cNvSpPr>
          <p:nvPr/>
        </p:nvSpPr>
        <p:spPr bwMode="auto">
          <a:xfrm>
            <a:off x="1747838" y="2422525"/>
            <a:ext cx="893762" cy="563563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H.264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Codierer</a:t>
            </a:r>
            <a:endParaRPr lang="en-US" sz="1100" dirty="0">
              <a:solidFill>
                <a:srgbClr val="000000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>
            <a:off x="2224088" y="1817688"/>
            <a:ext cx="7937" cy="611187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 rot="10800000" flipH="1">
            <a:off x="804863" y="1866900"/>
            <a:ext cx="1587" cy="56515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94680" y="2429991"/>
            <a:ext cx="1000125" cy="553641"/>
            <a:chOff x="0" y="0"/>
            <a:chExt cx="896" cy="495"/>
          </a:xfrm>
          <a:solidFill>
            <a:schemeClr val="bg1">
              <a:lumMod val="65000"/>
            </a:schemeClr>
          </a:solidFill>
        </p:grpSpPr>
        <p:sp>
          <p:nvSpPr>
            <p:cNvPr id="20490" name="AutoShape 10"/>
            <p:cNvSpPr>
              <a:spLocks/>
            </p:cNvSpPr>
            <p:nvPr/>
          </p:nvSpPr>
          <p:spPr bwMode="auto">
            <a:xfrm>
              <a:off x="0" y="14"/>
              <a:ext cx="896" cy="467"/>
            </a:xfrm>
            <a:prstGeom prst="roundRect">
              <a:avLst>
                <a:gd name="adj" fmla="val 11287"/>
              </a:avLst>
            </a:prstGeom>
            <a:grpFill/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491" name="Rectangle 11"/>
            <p:cNvSpPr>
              <a:spLocks/>
            </p:cNvSpPr>
            <p:nvPr/>
          </p:nvSpPr>
          <p:spPr bwMode="auto">
            <a:xfrm>
              <a:off x="74" y="0"/>
              <a:ext cx="747" cy="495"/>
            </a:xfrm>
            <a:prstGeom prst="rect">
              <a:avLst/>
            </a:prstGeom>
            <a:grp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 err="1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Kamera</a:t>
              </a: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 Matrix</a:t>
              </a:r>
            </a:p>
          </p:txBody>
        </p:sp>
      </p:grpSp>
      <p:sp>
        <p:nvSpPr>
          <p:cNvPr id="3082" name="Line 13"/>
          <p:cNvSpPr>
            <a:spLocks noChangeShapeType="1"/>
          </p:cNvSpPr>
          <p:nvPr/>
        </p:nvSpPr>
        <p:spPr bwMode="auto">
          <a:xfrm>
            <a:off x="358775" y="3386138"/>
            <a:ext cx="8429625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494" name="Line 14"/>
          <p:cNvSpPr>
            <a:spLocks noChangeShapeType="1"/>
          </p:cNvSpPr>
          <p:nvPr/>
        </p:nvSpPr>
        <p:spPr bwMode="auto">
          <a:xfrm rot="10800000">
            <a:off x="800100" y="2990850"/>
            <a:ext cx="4763" cy="369888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495" name="Line 15"/>
          <p:cNvSpPr>
            <a:spLocks noChangeShapeType="1"/>
          </p:cNvSpPr>
          <p:nvPr/>
        </p:nvSpPr>
        <p:spPr bwMode="auto">
          <a:xfrm flipH="1">
            <a:off x="2212975" y="2979738"/>
            <a:ext cx="3175" cy="385762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496" name="Rectangle 16"/>
          <p:cNvSpPr>
            <a:spLocks/>
          </p:cNvSpPr>
          <p:nvPr/>
        </p:nvSpPr>
        <p:spPr bwMode="auto">
          <a:xfrm>
            <a:off x="3195638" y="4818063"/>
            <a:ext cx="1071562" cy="1303337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Upsampling</a:t>
            </a:r>
            <a:endParaRPr lang="en-US" sz="1100" dirty="0">
              <a:solidFill>
                <a:srgbClr val="000000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20497" name="Rectangle 17"/>
          <p:cNvSpPr>
            <a:spLocks/>
          </p:cNvSpPr>
          <p:nvPr/>
        </p:nvSpPr>
        <p:spPr bwMode="auto">
          <a:xfrm>
            <a:off x="1690688" y="3725863"/>
            <a:ext cx="982662" cy="571500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H.264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Decodierer</a:t>
            </a:r>
            <a:endParaRPr lang="en-US" sz="1100" dirty="0">
              <a:solidFill>
                <a:srgbClr val="000000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277937" y="3682380"/>
            <a:ext cx="1062633" cy="517922"/>
            <a:chOff x="0" y="0"/>
            <a:chExt cx="952" cy="464"/>
          </a:xfrm>
          <a:solidFill>
            <a:schemeClr val="bg1">
              <a:lumMod val="65000"/>
            </a:schemeClr>
          </a:solidFill>
        </p:grpSpPr>
        <p:sp>
          <p:nvSpPr>
            <p:cNvPr id="20498" name="AutoShape 18"/>
            <p:cNvSpPr>
              <a:spLocks/>
            </p:cNvSpPr>
            <p:nvPr/>
          </p:nvSpPr>
          <p:spPr bwMode="auto">
            <a:xfrm>
              <a:off x="0" y="12"/>
              <a:ext cx="952" cy="439"/>
            </a:xfrm>
            <a:prstGeom prst="roundRect">
              <a:avLst>
                <a:gd name="adj" fmla="val 12065"/>
              </a:avLst>
            </a:prstGeom>
            <a:grpFill/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499" name="Rectangle 19"/>
            <p:cNvSpPr>
              <a:spLocks/>
            </p:cNvSpPr>
            <p:nvPr/>
          </p:nvSpPr>
          <p:spPr bwMode="auto">
            <a:xfrm>
              <a:off x="79" y="0"/>
              <a:ext cx="793" cy="464"/>
            </a:xfrm>
            <a:prstGeom prst="rect">
              <a:avLst/>
            </a:prstGeom>
            <a:grp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 err="1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Kamera</a:t>
              </a:r>
              <a:endPara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Matrix</a:t>
              </a:r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1560463" y="5431482"/>
            <a:ext cx="1446609" cy="946547"/>
            <a:chOff x="0" y="0"/>
            <a:chExt cx="1296" cy="848"/>
          </a:xfrm>
          <a:solidFill>
            <a:schemeClr val="bg1">
              <a:lumMod val="65000"/>
            </a:schemeClr>
          </a:solidFill>
        </p:grpSpPr>
        <p:sp>
          <p:nvSpPr>
            <p:cNvPr id="20501" name="AutoShape 21"/>
            <p:cNvSpPr>
              <a:spLocks/>
            </p:cNvSpPr>
            <p:nvPr/>
          </p:nvSpPr>
          <p:spPr bwMode="auto">
            <a:xfrm>
              <a:off x="14" y="0"/>
              <a:ext cx="1267" cy="848"/>
            </a:xfrm>
            <a:prstGeom prst="roundRect">
              <a:avLst>
                <a:gd name="adj" fmla="val 10690"/>
              </a:avLst>
            </a:prstGeom>
            <a:grpFill/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502" name="Rectangle 22"/>
            <p:cNvSpPr>
              <a:spLocks/>
            </p:cNvSpPr>
            <p:nvPr/>
          </p:nvSpPr>
          <p:spPr bwMode="auto">
            <a:xfrm>
              <a:off x="0" y="49"/>
              <a:ext cx="1296" cy="749"/>
            </a:xfrm>
            <a:prstGeom prst="rect">
              <a:avLst/>
            </a:prstGeom>
            <a:grp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High-res. </a:t>
              </a:r>
              <a:r>
                <a:rPr lang="en-US" sz="1100" dirty="0" err="1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Tiefen</a:t>
              </a: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- u. </a:t>
              </a:r>
              <a:r>
                <a:rPr lang="en-US" sz="1100" dirty="0" err="1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Bewegungs-informationen</a:t>
              </a: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 D(t) u. M(t)</a:t>
              </a:r>
            </a:p>
          </p:txBody>
        </p:sp>
      </p:grpSp>
      <p:sp>
        <p:nvSpPr>
          <p:cNvPr id="20504" name="Line 24"/>
          <p:cNvSpPr>
            <a:spLocks noChangeShapeType="1"/>
          </p:cNvSpPr>
          <p:nvPr/>
        </p:nvSpPr>
        <p:spPr bwMode="auto">
          <a:xfrm flipH="1">
            <a:off x="2220913" y="3413125"/>
            <a:ext cx="1587" cy="284163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505" name="Line 25"/>
          <p:cNvSpPr>
            <a:spLocks noChangeShapeType="1"/>
          </p:cNvSpPr>
          <p:nvPr/>
        </p:nvSpPr>
        <p:spPr bwMode="auto">
          <a:xfrm rot="10800000">
            <a:off x="809625" y="3413125"/>
            <a:ext cx="1588" cy="284163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506" name="Line 26"/>
          <p:cNvSpPr>
            <a:spLocks noChangeShapeType="1"/>
          </p:cNvSpPr>
          <p:nvPr/>
        </p:nvSpPr>
        <p:spPr bwMode="auto">
          <a:xfrm rot="10800000">
            <a:off x="803275" y="4248150"/>
            <a:ext cx="7938" cy="50800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507" name="Line 27"/>
          <p:cNvSpPr>
            <a:spLocks noChangeShapeType="1"/>
          </p:cNvSpPr>
          <p:nvPr/>
        </p:nvSpPr>
        <p:spPr bwMode="auto">
          <a:xfrm>
            <a:off x="2886075" y="5054600"/>
            <a:ext cx="296863" cy="3175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508" name="Line 28"/>
          <p:cNvSpPr>
            <a:spLocks noChangeShapeType="1"/>
          </p:cNvSpPr>
          <p:nvPr/>
        </p:nvSpPr>
        <p:spPr bwMode="auto">
          <a:xfrm>
            <a:off x="2979738" y="5780088"/>
            <a:ext cx="203200" cy="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509" name="Rectangle 29"/>
          <p:cNvSpPr>
            <a:spLocks/>
          </p:cNvSpPr>
          <p:nvPr/>
        </p:nvSpPr>
        <p:spPr bwMode="auto">
          <a:xfrm>
            <a:off x="295275" y="4705350"/>
            <a:ext cx="990600" cy="1527175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Attribute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Buffer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Renderer</a:t>
            </a:r>
          </a:p>
        </p:txBody>
      </p: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4572000" y="4929188"/>
            <a:ext cx="1517650" cy="723900"/>
            <a:chOff x="0" y="0"/>
            <a:chExt cx="1359" cy="648"/>
          </a:xfrm>
        </p:grpSpPr>
        <p:sp>
          <p:nvSpPr>
            <p:cNvPr id="20510" name="AutoShape 30"/>
            <p:cNvSpPr>
              <a:spLocks/>
            </p:cNvSpPr>
            <p:nvPr/>
          </p:nvSpPr>
          <p:spPr bwMode="auto">
            <a:xfrm>
              <a:off x="65" y="0"/>
              <a:ext cx="1228" cy="648"/>
            </a:xfrm>
            <a:prstGeom prst="roundRect">
              <a:avLst>
                <a:gd name="adj" fmla="val 9310"/>
              </a:avLst>
            </a:prstGeom>
            <a:solidFill>
              <a:srgbClr val="FFA49F"/>
            </a:solidFill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3125" name="Rectangle 31"/>
            <p:cNvSpPr>
              <a:spLocks/>
            </p:cNvSpPr>
            <p:nvPr/>
          </p:nvSpPr>
          <p:spPr bwMode="auto">
            <a:xfrm>
              <a:off x="0" y="23"/>
              <a:ext cx="1359" cy="60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High-res.</a:t>
              </a:r>
              <a:endParaRPr lang="en-US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endParaRPr>
            </a:p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Frame H(t)</a:t>
              </a:r>
            </a:p>
          </p:txBody>
        </p:sp>
      </p:grpSp>
      <p:sp>
        <p:nvSpPr>
          <p:cNvPr id="20513" name="Line 33"/>
          <p:cNvSpPr>
            <a:spLocks noChangeShapeType="1"/>
          </p:cNvSpPr>
          <p:nvPr/>
        </p:nvSpPr>
        <p:spPr bwMode="auto">
          <a:xfrm>
            <a:off x="4276725" y="5326063"/>
            <a:ext cx="349250" cy="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3097" name="Rectangle 34"/>
          <p:cNvSpPr>
            <a:spLocks/>
          </p:cNvSpPr>
          <p:nvPr/>
        </p:nvSpPr>
        <p:spPr bwMode="auto">
          <a:xfrm>
            <a:off x="6015038" y="2497138"/>
            <a:ext cx="2800350" cy="741362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  <p:txBody>
          <a:bodyPr lIns="26788" tIns="26788" rIns="26788" bIns="26788"/>
          <a:lstStyle/>
          <a:p>
            <a:r>
              <a:rPr lang="en-US">
                <a:solidFill>
                  <a:srgbClr val="BFBFBF"/>
                </a:solidFill>
                <a:latin typeface="Lucida Grande"/>
                <a:ea typeface="Lucida Grande"/>
                <a:cs typeface="Lucida Grande"/>
                <a:sym typeface="Lucida Grande"/>
              </a:rPr>
              <a:t>Server</a:t>
            </a:r>
          </a:p>
        </p:txBody>
      </p:sp>
      <p:sp>
        <p:nvSpPr>
          <p:cNvPr id="3098" name="Rectangle 35"/>
          <p:cNvSpPr>
            <a:spLocks/>
          </p:cNvSpPr>
          <p:nvPr/>
        </p:nvSpPr>
        <p:spPr bwMode="auto">
          <a:xfrm>
            <a:off x="6015038" y="3630613"/>
            <a:ext cx="2800350" cy="742950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  <p:txBody>
          <a:bodyPr lIns="26788" tIns="26788" rIns="26788" bIns="26788"/>
          <a:lstStyle/>
          <a:p>
            <a:r>
              <a:rPr lang="en-US">
                <a:solidFill>
                  <a:srgbClr val="BFBFBF"/>
                </a:solidFill>
                <a:latin typeface="Lucida Grande"/>
                <a:ea typeface="Lucida Grande"/>
                <a:cs typeface="Lucida Grande"/>
                <a:sym typeface="Lucida Grande"/>
              </a:rPr>
              <a:t>Client</a:t>
            </a:r>
          </a:p>
        </p:txBody>
      </p:sp>
      <p:sp>
        <p:nvSpPr>
          <p:cNvPr id="20516" name="Line 36"/>
          <p:cNvSpPr>
            <a:spLocks noChangeShapeType="1"/>
          </p:cNvSpPr>
          <p:nvPr/>
        </p:nvSpPr>
        <p:spPr bwMode="auto">
          <a:xfrm>
            <a:off x="1301750" y="5765800"/>
            <a:ext cx="277813" cy="3175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1571625" y="4616648"/>
            <a:ext cx="1428750" cy="723305"/>
            <a:chOff x="0" y="0"/>
            <a:chExt cx="1280" cy="648"/>
          </a:xfrm>
          <a:solidFill>
            <a:schemeClr val="bg1">
              <a:lumMod val="65000"/>
            </a:schemeClr>
          </a:solidFill>
        </p:grpSpPr>
        <p:sp>
          <p:nvSpPr>
            <p:cNvPr id="20517" name="AutoShape 37"/>
            <p:cNvSpPr>
              <a:spLocks/>
            </p:cNvSpPr>
            <p:nvPr/>
          </p:nvSpPr>
          <p:spPr bwMode="auto">
            <a:xfrm>
              <a:off x="24" y="0"/>
              <a:ext cx="1232" cy="648"/>
            </a:xfrm>
            <a:prstGeom prst="roundRect">
              <a:avLst>
                <a:gd name="adj" fmla="val 9310"/>
              </a:avLst>
            </a:prstGeom>
            <a:grpFill/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518" name="Rectangle 38"/>
            <p:cNvSpPr>
              <a:spLocks/>
            </p:cNvSpPr>
            <p:nvPr/>
          </p:nvSpPr>
          <p:spPr bwMode="auto">
            <a:xfrm>
              <a:off x="0" y="46"/>
              <a:ext cx="1280" cy="552"/>
            </a:xfrm>
            <a:prstGeom prst="rect">
              <a:avLst/>
            </a:prstGeom>
            <a:grp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Low-res.</a:t>
              </a:r>
              <a:endParaRPr lang="en-US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Environment Map H(t)</a:t>
              </a:r>
            </a:p>
          </p:txBody>
        </p:sp>
      </p:grpSp>
      <p:sp>
        <p:nvSpPr>
          <p:cNvPr id="20520" name="Line 40"/>
          <p:cNvSpPr>
            <a:spLocks noChangeShapeType="1"/>
          </p:cNvSpPr>
          <p:nvPr/>
        </p:nvSpPr>
        <p:spPr bwMode="auto">
          <a:xfrm flipH="1">
            <a:off x="2214563" y="4232275"/>
            <a:ext cx="1587" cy="384175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4374431" y="5723930"/>
            <a:ext cx="1688827" cy="892969"/>
            <a:chOff x="0" y="0"/>
            <a:chExt cx="1512" cy="800"/>
          </a:xfrm>
          <a:solidFill>
            <a:schemeClr val="bg1">
              <a:lumMod val="65000"/>
            </a:schemeClr>
          </a:solidFill>
        </p:grpSpPr>
        <p:sp>
          <p:nvSpPr>
            <p:cNvPr id="20521" name="AutoShape 41"/>
            <p:cNvSpPr>
              <a:spLocks/>
            </p:cNvSpPr>
            <p:nvPr/>
          </p:nvSpPr>
          <p:spPr bwMode="auto">
            <a:xfrm>
              <a:off x="17" y="0"/>
              <a:ext cx="1477" cy="800"/>
            </a:xfrm>
            <a:prstGeom prst="roundRect">
              <a:avLst>
                <a:gd name="adj" fmla="val 11333"/>
              </a:avLst>
            </a:prstGeom>
            <a:grpFill/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522" name="Rectangle 42"/>
            <p:cNvSpPr>
              <a:spLocks/>
            </p:cNvSpPr>
            <p:nvPr/>
          </p:nvSpPr>
          <p:spPr bwMode="auto">
            <a:xfrm>
              <a:off x="0" y="47"/>
              <a:ext cx="1512" cy="705"/>
            </a:xfrm>
            <a:prstGeom prst="rect">
              <a:avLst/>
            </a:prstGeom>
            <a:grp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High-res. </a:t>
              </a:r>
              <a:r>
                <a:rPr lang="en-US" sz="1100" dirty="0" err="1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Tiefen</a:t>
              </a: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- u. </a:t>
              </a:r>
              <a:r>
                <a:rPr lang="en-US" sz="1100" dirty="0" err="1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Bewegungsinforma-tionen</a:t>
              </a: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 D(t+1) 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u. M(t+1)</a:t>
              </a:r>
            </a:p>
          </p:txBody>
        </p:sp>
      </p:grpSp>
      <p:sp>
        <p:nvSpPr>
          <p:cNvPr id="3103" name="Line 44"/>
          <p:cNvSpPr>
            <a:spLocks noChangeShapeType="1"/>
          </p:cNvSpPr>
          <p:nvPr/>
        </p:nvSpPr>
        <p:spPr bwMode="auto">
          <a:xfrm rot="10800000" flipH="1">
            <a:off x="6021388" y="5311775"/>
            <a:ext cx="2016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525" name="Line 45"/>
          <p:cNvSpPr>
            <a:spLocks noChangeShapeType="1"/>
          </p:cNvSpPr>
          <p:nvPr/>
        </p:nvSpPr>
        <p:spPr bwMode="auto">
          <a:xfrm rot="10800000" flipH="1">
            <a:off x="6070600" y="6081713"/>
            <a:ext cx="165100" cy="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526" name="Rectangle 46"/>
          <p:cNvSpPr>
            <a:spLocks/>
          </p:cNvSpPr>
          <p:nvPr/>
        </p:nvSpPr>
        <p:spPr bwMode="auto">
          <a:xfrm>
            <a:off x="6224588" y="5089525"/>
            <a:ext cx="830262" cy="1303338"/>
          </a:xfrm>
          <a:prstGeom prst="rect">
            <a:avLst/>
          </a:prstGeom>
          <a:solidFill>
            <a:srgbClr val="FFFF00"/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Warping</a:t>
            </a:r>
          </a:p>
        </p:txBody>
      </p:sp>
      <p:grpSp>
        <p:nvGrpSpPr>
          <p:cNvPr id="9" name="Group 49"/>
          <p:cNvGrpSpPr>
            <a:grpSpLocks/>
          </p:cNvGrpSpPr>
          <p:nvPr/>
        </p:nvGrpSpPr>
        <p:grpSpPr bwMode="auto">
          <a:xfrm>
            <a:off x="7188200" y="5375275"/>
            <a:ext cx="1517650" cy="723900"/>
            <a:chOff x="0" y="0"/>
            <a:chExt cx="1359" cy="648"/>
          </a:xfrm>
        </p:grpSpPr>
        <p:sp>
          <p:nvSpPr>
            <p:cNvPr id="20527" name="AutoShape 47"/>
            <p:cNvSpPr>
              <a:spLocks/>
            </p:cNvSpPr>
            <p:nvPr/>
          </p:nvSpPr>
          <p:spPr bwMode="auto">
            <a:xfrm>
              <a:off x="65" y="0"/>
              <a:ext cx="1228" cy="648"/>
            </a:xfrm>
            <a:prstGeom prst="roundRect">
              <a:avLst>
                <a:gd name="adj" fmla="val 9310"/>
              </a:avLst>
            </a:prstGeom>
            <a:solidFill>
              <a:srgbClr val="FFA49F"/>
            </a:solidFill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3123" name="Rectangle 48"/>
            <p:cNvSpPr>
              <a:spLocks/>
            </p:cNvSpPr>
            <p:nvPr/>
          </p:nvSpPr>
          <p:spPr bwMode="auto">
            <a:xfrm>
              <a:off x="0" y="23"/>
              <a:ext cx="1359" cy="60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High-res.</a:t>
              </a:r>
              <a:endParaRPr lang="en-US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endParaRPr>
            </a:p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Frame H(t+0.x)</a:t>
              </a:r>
            </a:p>
          </p:txBody>
        </p:sp>
      </p:grpSp>
      <p:sp>
        <p:nvSpPr>
          <p:cNvPr id="3107" name="Line 50"/>
          <p:cNvSpPr>
            <a:spLocks noChangeShapeType="1"/>
          </p:cNvSpPr>
          <p:nvPr/>
        </p:nvSpPr>
        <p:spPr bwMode="auto">
          <a:xfrm rot="10800000" flipH="1">
            <a:off x="7072313" y="5732463"/>
            <a:ext cx="201612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531" name="Line 51"/>
          <p:cNvSpPr>
            <a:spLocks noChangeShapeType="1"/>
          </p:cNvSpPr>
          <p:nvPr/>
        </p:nvSpPr>
        <p:spPr bwMode="auto">
          <a:xfrm rot="10800000">
            <a:off x="6637338" y="6445250"/>
            <a:ext cx="0" cy="274638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532" name="Line 52"/>
          <p:cNvSpPr>
            <a:spLocks noChangeShapeType="1"/>
          </p:cNvSpPr>
          <p:nvPr/>
        </p:nvSpPr>
        <p:spPr bwMode="auto">
          <a:xfrm>
            <a:off x="2144713" y="6715125"/>
            <a:ext cx="4498975" cy="17463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533" name="Line 53"/>
          <p:cNvSpPr>
            <a:spLocks noChangeShapeType="1"/>
          </p:cNvSpPr>
          <p:nvPr/>
        </p:nvSpPr>
        <p:spPr bwMode="auto">
          <a:xfrm flipH="1">
            <a:off x="2152650" y="6391275"/>
            <a:ext cx="1588" cy="32385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534" name="Rectangle 54"/>
          <p:cNvSpPr>
            <a:spLocks/>
          </p:cNvSpPr>
          <p:nvPr/>
        </p:nvSpPr>
        <p:spPr bwMode="auto">
          <a:xfrm>
            <a:off x="4795838" y="1500188"/>
            <a:ext cx="1071562" cy="1303337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ROI</a:t>
            </a:r>
          </a:p>
        </p:txBody>
      </p:sp>
      <p:grpSp>
        <p:nvGrpSpPr>
          <p:cNvPr id="10" name="Group 57"/>
          <p:cNvGrpSpPr>
            <a:grpSpLocks/>
          </p:cNvGrpSpPr>
          <p:nvPr/>
        </p:nvGrpSpPr>
        <p:grpSpPr bwMode="auto">
          <a:xfrm>
            <a:off x="2679700" y="2816225"/>
            <a:ext cx="2657475" cy="1212850"/>
            <a:chOff x="0" y="0"/>
            <a:chExt cx="2380" cy="1087"/>
          </a:xfrm>
        </p:grpSpPr>
        <p:sp>
          <p:nvSpPr>
            <p:cNvPr id="20535" name="Line 55"/>
            <p:cNvSpPr>
              <a:spLocks noChangeShapeType="1"/>
            </p:cNvSpPr>
            <p:nvPr/>
          </p:nvSpPr>
          <p:spPr bwMode="auto">
            <a:xfrm rot="10800000" flipH="1">
              <a:off x="2376" y="0"/>
              <a:ext cx="3" cy="1076"/>
            </a:xfrm>
            <a:prstGeom prst="line">
              <a:avLst/>
            </a:prstGeom>
            <a:noFill/>
            <a:ln w="25400" cap="flat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arrow" w="sm" len="sm"/>
            </a:ln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536" name="Line 56"/>
            <p:cNvSpPr>
              <a:spLocks noChangeShapeType="1"/>
            </p:cNvSpPr>
            <p:nvPr/>
          </p:nvSpPr>
          <p:spPr bwMode="auto">
            <a:xfrm rot="10800000" flipH="1">
              <a:off x="0" y="1087"/>
              <a:ext cx="2380" cy="0"/>
            </a:xfrm>
            <a:prstGeom prst="line">
              <a:avLst/>
            </a:prstGeom>
            <a:noFill/>
            <a:ln w="25400" cap="flat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</p:grpSp>
      <p:grpSp>
        <p:nvGrpSpPr>
          <p:cNvPr id="11" name="Group 60"/>
          <p:cNvGrpSpPr>
            <a:grpSpLocks/>
          </p:cNvGrpSpPr>
          <p:nvPr/>
        </p:nvGrpSpPr>
        <p:grpSpPr bwMode="auto">
          <a:xfrm>
            <a:off x="1363663" y="623888"/>
            <a:ext cx="3973512" cy="866775"/>
            <a:chOff x="0" y="0"/>
            <a:chExt cx="3560" cy="776"/>
          </a:xfrm>
        </p:grpSpPr>
        <p:sp>
          <p:nvSpPr>
            <p:cNvPr id="20538" name="Line 58"/>
            <p:cNvSpPr>
              <a:spLocks noChangeShapeType="1"/>
            </p:cNvSpPr>
            <p:nvPr/>
          </p:nvSpPr>
          <p:spPr bwMode="auto">
            <a:xfrm rot="10800000">
              <a:off x="0" y="0"/>
              <a:ext cx="3560" cy="1"/>
            </a:xfrm>
            <a:prstGeom prst="line">
              <a:avLst/>
            </a:prstGeom>
            <a:noFill/>
            <a:ln w="25400" cap="flat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arrow" w="sm" len="sm"/>
            </a:ln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539" name="Line 59"/>
            <p:cNvSpPr>
              <a:spLocks noChangeShapeType="1"/>
            </p:cNvSpPr>
            <p:nvPr/>
          </p:nvSpPr>
          <p:spPr bwMode="auto">
            <a:xfrm rot="10800000">
              <a:off x="3559" y="0"/>
              <a:ext cx="1" cy="776"/>
            </a:xfrm>
            <a:prstGeom prst="line">
              <a:avLst/>
            </a:prstGeom>
            <a:noFill/>
            <a:ln w="25400" cap="flat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</p:grpSp>
      <p:sp>
        <p:nvSpPr>
          <p:cNvPr id="20546" name="Rectangle 66"/>
          <p:cNvSpPr>
            <a:spLocks/>
          </p:cNvSpPr>
          <p:nvPr/>
        </p:nvSpPr>
        <p:spPr bwMode="auto">
          <a:xfrm rot="-1170754">
            <a:off x="57150" y="406400"/>
            <a:ext cx="1497013" cy="384175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5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Geometrie</a:t>
            </a:r>
            <a:endParaRPr lang="en-US" sz="2500" i="1" dirty="0">
              <a:solidFill>
                <a:schemeClr val="tx1">
                  <a:lumMod val="65000"/>
                  <a:lumOff val="35000"/>
                </a:schemeClr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20547" name="Rectangle 67"/>
          <p:cNvSpPr>
            <a:spLocks/>
          </p:cNvSpPr>
          <p:nvPr/>
        </p:nvSpPr>
        <p:spPr bwMode="auto">
          <a:xfrm rot="-1170754">
            <a:off x="39688" y="5951538"/>
            <a:ext cx="1497012" cy="384175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5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Geometrie</a:t>
            </a:r>
            <a:endParaRPr lang="en-US" sz="2500" i="1" dirty="0">
              <a:solidFill>
                <a:schemeClr val="tx1">
                  <a:lumMod val="65000"/>
                  <a:lumOff val="35000"/>
                </a:schemeClr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grpSp>
        <p:nvGrpSpPr>
          <p:cNvPr id="12" name="Group 70"/>
          <p:cNvGrpSpPr>
            <a:grpSpLocks/>
          </p:cNvGrpSpPr>
          <p:nvPr/>
        </p:nvGrpSpPr>
        <p:grpSpPr bwMode="auto">
          <a:xfrm>
            <a:off x="3089672" y="4098727"/>
            <a:ext cx="1937742" cy="562570"/>
            <a:chOff x="0" y="0"/>
            <a:chExt cx="1735" cy="504"/>
          </a:xfrm>
          <a:solidFill>
            <a:schemeClr val="bg1">
              <a:lumMod val="65000"/>
            </a:schemeClr>
          </a:solidFill>
        </p:grpSpPr>
        <p:sp>
          <p:nvSpPr>
            <p:cNvPr id="20548" name="AutoShape 68"/>
            <p:cNvSpPr>
              <a:spLocks/>
            </p:cNvSpPr>
            <p:nvPr/>
          </p:nvSpPr>
          <p:spPr bwMode="auto">
            <a:xfrm>
              <a:off x="32" y="0"/>
              <a:ext cx="1671" cy="504"/>
            </a:xfrm>
            <a:prstGeom prst="roundRect">
              <a:avLst>
                <a:gd name="adj" fmla="val 11968"/>
              </a:avLst>
            </a:prstGeom>
            <a:grpFill/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549" name="Rectangle 69"/>
            <p:cNvSpPr>
              <a:spLocks/>
            </p:cNvSpPr>
            <p:nvPr/>
          </p:nvSpPr>
          <p:spPr bwMode="auto">
            <a:xfrm>
              <a:off x="0" y="35"/>
              <a:ext cx="1735" cy="430"/>
            </a:xfrm>
            <a:prstGeom prst="rect">
              <a:avLst/>
            </a:prstGeom>
            <a:grp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Low-res.</a:t>
              </a:r>
              <a:endParaRPr lang="en-US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Environment Map H(t-1)</a:t>
              </a:r>
            </a:p>
          </p:txBody>
        </p:sp>
      </p:grpSp>
      <p:sp>
        <p:nvSpPr>
          <p:cNvPr id="20551" name="Line 71"/>
          <p:cNvSpPr>
            <a:spLocks noChangeShapeType="1"/>
          </p:cNvSpPr>
          <p:nvPr/>
        </p:nvSpPr>
        <p:spPr bwMode="auto">
          <a:xfrm>
            <a:off x="3722688" y="4660900"/>
            <a:ext cx="1587" cy="16510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Warping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Warping</a:t>
            </a:r>
          </a:p>
        </p:txBody>
      </p:sp>
      <p:sp>
        <p:nvSpPr>
          <p:cNvPr id="2051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Problem des Remote Rendering:</a:t>
            </a:r>
          </a:p>
          <a:p>
            <a:pPr lvl="1"/>
            <a:r>
              <a:rPr lang="de-DE" smtClean="0"/>
              <a:t>Latenz</a:t>
            </a:r>
          </a:p>
          <a:p>
            <a:r>
              <a:rPr lang="de-DE" smtClean="0"/>
              <a:t>Lösung:</a:t>
            </a:r>
          </a:p>
          <a:p>
            <a:pPr lvl="1"/>
            <a:r>
              <a:rPr lang="de-DE" smtClean="0"/>
              <a:t>Warping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Was ist Warping?</a:t>
            </a:r>
          </a:p>
        </p:txBody>
      </p:sp>
      <p:pic>
        <p:nvPicPr>
          <p:cNvPr id="3075" name="Inhaltsplatzhalter 6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71450" y="1296989"/>
            <a:ext cx="3489722" cy="2617787"/>
          </a:xfrm>
          <a:noFill/>
        </p:spPr>
      </p:pic>
      <p:pic>
        <p:nvPicPr>
          <p:cNvPr id="3076" name="Grafik 7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2828" y="1296989"/>
            <a:ext cx="3489722" cy="261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Grafik 8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26544" y="3914775"/>
            <a:ext cx="3490913" cy="261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8" name="Textfeld 9"/>
          <p:cNvSpPr txBox="1">
            <a:spLocks noChangeArrowheads="1"/>
          </p:cNvSpPr>
          <p:nvPr/>
        </p:nvSpPr>
        <p:spPr bwMode="auto">
          <a:xfrm>
            <a:off x="6427166" y="6488668"/>
            <a:ext cx="27168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de-DE" dirty="0"/>
              <a:t>Quelle: Google Street 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1359</Words>
  <Application>Microsoft Office PowerPoint</Application>
  <PresentationFormat>Bildschirmpräsentation (4:3)</PresentationFormat>
  <Paragraphs>442</Paragraphs>
  <Slides>54</Slides>
  <Notes>14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54</vt:i4>
      </vt:variant>
    </vt:vector>
  </HeadingPairs>
  <TitlesOfParts>
    <vt:vector size="57" baseType="lpstr">
      <vt:lpstr>Larissa-Design</vt:lpstr>
      <vt:lpstr>Visio</vt:lpstr>
      <vt:lpstr>Adobe Acrobat Document</vt:lpstr>
      <vt:lpstr>KoRemoteRe</vt:lpstr>
      <vt:lpstr>Motivation</vt:lpstr>
      <vt:lpstr>Probleme</vt:lpstr>
      <vt:lpstr>Zielsetzung</vt:lpstr>
      <vt:lpstr>Folie 5</vt:lpstr>
      <vt:lpstr>Folie 6</vt:lpstr>
      <vt:lpstr>Warping</vt:lpstr>
      <vt:lpstr>Warping</vt:lpstr>
      <vt:lpstr>Was ist Warping?</vt:lpstr>
      <vt:lpstr>Was ist Warping?</vt:lpstr>
      <vt:lpstr>Was ist Warping?</vt:lpstr>
      <vt:lpstr>Warping: Vorgehen</vt:lpstr>
      <vt:lpstr>Warping: Vorgehen</vt:lpstr>
      <vt:lpstr>Warping: Vorgehen</vt:lpstr>
      <vt:lpstr>Warping: Probleme</vt:lpstr>
      <vt:lpstr>Folie 16</vt:lpstr>
      <vt:lpstr>Client-Architektur</vt:lpstr>
      <vt:lpstr>Verwendete externe Bibliotheken</vt:lpstr>
      <vt:lpstr>Demo</vt:lpstr>
      <vt:lpstr>Folie 20</vt:lpstr>
      <vt:lpstr>Erster Ansatz</vt:lpstr>
      <vt:lpstr>Erster Ansatz</vt:lpstr>
      <vt:lpstr>Folie 23</vt:lpstr>
      <vt:lpstr>Erster Ansatz - Probleme</vt:lpstr>
      <vt:lpstr>Folie 25</vt:lpstr>
      <vt:lpstr>Zweiter Ansatz</vt:lpstr>
      <vt:lpstr>Folie 27</vt:lpstr>
      <vt:lpstr>Folie 28</vt:lpstr>
      <vt:lpstr>Server Architektur</vt:lpstr>
      <vt:lpstr>Zweiter Ansatz - Probleme</vt:lpstr>
      <vt:lpstr>Erweiterungen</vt:lpstr>
      <vt:lpstr>Größerer Öffnungswinkel auf dem Server</vt:lpstr>
      <vt:lpstr>Größerer Öffnungswinkel auf dem Server</vt:lpstr>
      <vt:lpstr>Reflektives Warping</vt:lpstr>
      <vt:lpstr>Reflektives Warping</vt:lpstr>
      <vt:lpstr>Upsampling</vt:lpstr>
      <vt:lpstr>Upsampling anhand von Kamerabewegung und Tiefenkarte</vt:lpstr>
      <vt:lpstr>„Spatio-Temporal-Upsampling“</vt:lpstr>
      <vt:lpstr>Probleme</vt:lpstr>
      <vt:lpstr>Upsampling mittels Faltung im Frequenzraum</vt:lpstr>
      <vt:lpstr>Probleme</vt:lpstr>
      <vt:lpstr>Upsampling ausgewählter Regionen von Interesse</vt:lpstr>
      <vt:lpstr>Probleme</vt:lpstr>
      <vt:lpstr>Vorerst kein Upsampling.</vt:lpstr>
      <vt:lpstr>Folie 45</vt:lpstr>
      <vt:lpstr>Demo</vt:lpstr>
      <vt:lpstr>Ergebnis</vt:lpstr>
      <vt:lpstr>Plattformunabhängigkeit</vt:lpstr>
      <vt:lpstr>Ausblick</vt:lpstr>
      <vt:lpstr>Multiframe Warping</vt:lpstr>
      <vt:lpstr>GPU Encoding</vt:lpstr>
      <vt:lpstr>Dynamische Komprimierung</vt:lpstr>
      <vt:lpstr>Fazit</vt:lpstr>
      <vt:lpstr>Bildquellen</vt:lpstr>
    </vt:vector>
  </TitlesOfParts>
  <Company>Universitaet Koblenz-Landau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remote</dc:creator>
  <cp:lastModifiedBy>remote</cp:lastModifiedBy>
  <cp:revision>57</cp:revision>
  <dcterms:created xsi:type="dcterms:W3CDTF">2013-08-28T10:18:40Z</dcterms:created>
  <dcterms:modified xsi:type="dcterms:W3CDTF">2013-09-23T13:24:11Z</dcterms:modified>
</cp:coreProperties>
</file>