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vsdx" ContentType="application/vnd.ms-visio.drawing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4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63" r:id="rId12"/>
    <p:sldId id="262" r:id="rId13"/>
    <p:sldId id="261" r:id="rId14"/>
    <p:sldId id="265" r:id="rId15"/>
    <p:sldId id="266" r:id="rId16"/>
    <p:sldId id="281" r:id="rId17"/>
    <p:sldId id="267" r:id="rId18"/>
    <p:sldId id="285" r:id="rId19"/>
    <p:sldId id="277" r:id="rId20"/>
    <p:sldId id="278" r:id="rId21"/>
    <p:sldId id="279" r:id="rId22"/>
    <p:sldId id="280" r:id="rId23"/>
    <p:sldId id="282" r:id="rId24"/>
    <p:sldId id="258" r:id="rId25"/>
    <p:sldId id="259" r:id="rId26"/>
    <p:sldId id="260" r:id="rId27"/>
    <p:sldId id="283" r:id="rId2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96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CFD66-F404-406F-8B1A-B29B757F94D5}" type="datetimeFigureOut">
              <a:rPr lang="de-DE" smtClean="0"/>
              <a:t>28.08.2013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5B431-4011-4742-835D-B5231AF18155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36D80A0-0ABD-494B-9488-F7B2A78ACA86}" type="slidenum">
              <a:rPr lang="de-DE"/>
              <a:pPr/>
              <a:t>13</a:t>
            </a:fld>
            <a:endParaRPr lang="de-DE"/>
          </a:p>
        </p:txBody>
      </p:sp>
      <p:sp>
        <p:nvSpPr>
          <p:cNvPr id="1433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216B5D1-173A-498E-A353-62E60A10C650}" type="slidenum">
              <a:rPr lang="de-DE"/>
              <a:pPr/>
              <a:t>19</a:t>
            </a:fld>
            <a:endParaRPr lang="de-DE"/>
          </a:p>
        </p:txBody>
      </p:sp>
      <p:sp>
        <p:nvSpPr>
          <p:cNvPr id="921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37B7D29-1379-4A2C-88E7-16F04665E0FC}" type="slidenum">
              <a:rPr lang="de-DE"/>
              <a:pPr/>
              <a:t>20</a:t>
            </a:fld>
            <a:endParaRPr lang="de-DE"/>
          </a:p>
        </p:txBody>
      </p:sp>
      <p:sp>
        <p:nvSpPr>
          <p:cNvPr id="1024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676E5D6-EF93-4771-9512-408E6453CAA7}" type="slidenum">
              <a:rPr lang="de-DE"/>
              <a:pPr/>
              <a:t>21</a:t>
            </a:fld>
            <a:endParaRPr lang="de-DE"/>
          </a:p>
        </p:txBody>
      </p:sp>
      <p:sp>
        <p:nvSpPr>
          <p:cNvPr id="1126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F12F6AA-FE12-491B-9961-B884089EF862}" type="slidenum">
              <a:rPr lang="de-DE"/>
              <a:pPr/>
              <a:t>22</a:t>
            </a:fld>
            <a:endParaRPr lang="de-DE"/>
          </a:p>
        </p:txBody>
      </p:sp>
      <p:sp>
        <p:nvSpPr>
          <p:cNvPr id="1228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890E483-FE82-48EF-AE0E-19E612F9DE47}" type="slidenum">
              <a:rPr lang="de-DE"/>
              <a:pPr/>
              <a:t>24</a:t>
            </a:fld>
            <a:endParaRPr lang="de-DE"/>
          </a:p>
        </p:txBody>
      </p:sp>
      <p:sp>
        <p:nvSpPr>
          <p:cNvPr id="1126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ACDEE1-C845-4EF5-9658-86A9831397BA}" type="slidenum">
              <a:rPr lang="de-DE"/>
              <a:pPr/>
              <a:t>25</a:t>
            </a:fld>
            <a:endParaRPr lang="de-DE"/>
          </a:p>
        </p:txBody>
      </p:sp>
      <p:sp>
        <p:nvSpPr>
          <p:cNvPr id="1228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3D4FE2A-CEC9-4936-8353-77BB6A4A45D4}" type="slidenum">
              <a:rPr lang="de-DE"/>
              <a:pPr/>
              <a:t>26</a:t>
            </a:fld>
            <a:endParaRPr lang="de-DE"/>
          </a:p>
        </p:txBody>
      </p:sp>
      <p:sp>
        <p:nvSpPr>
          <p:cNvPr id="1331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2FCF-BD7B-4636-8A26-4B5BF01F5EE2}" type="datetimeFigureOut">
              <a:rPr lang="de-DE" smtClean="0"/>
              <a:t>28.08.2013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6BCE-3992-463A-A3A8-B41C854985E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2FCF-BD7B-4636-8A26-4B5BF01F5EE2}" type="datetimeFigureOut">
              <a:rPr lang="de-DE" smtClean="0"/>
              <a:t>28.08.2013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6BCE-3992-463A-A3A8-B41C854985E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2FCF-BD7B-4636-8A26-4B5BF01F5EE2}" type="datetimeFigureOut">
              <a:rPr lang="de-DE" smtClean="0"/>
              <a:t>28.08.2013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6BCE-3992-463A-A3A8-B41C854985E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0"/>
          </p:nvPr>
        </p:nvSpPr>
        <p:spPr>
          <a:xfrm>
            <a:off x="456481" y="6247376"/>
            <a:ext cx="2128320" cy="470930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idx="11"/>
          </p:nvPr>
        </p:nvSpPr>
        <p:spPr>
          <a:xfrm>
            <a:off x="3127680" y="6247376"/>
            <a:ext cx="2897280" cy="470930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>
          <a:xfrm>
            <a:off x="6556321" y="6247376"/>
            <a:ext cx="2128320" cy="470930"/>
          </a:xfrm>
        </p:spPr>
        <p:txBody>
          <a:bodyPr/>
          <a:lstStyle>
            <a:lvl1pPr>
              <a:defRPr/>
            </a:lvl1pPr>
          </a:lstStyle>
          <a:p>
            <a:fld id="{EF69434F-0E34-4A41-AC59-764F2A156CBE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2FCF-BD7B-4636-8A26-4B5BF01F5EE2}" type="datetimeFigureOut">
              <a:rPr lang="de-DE" smtClean="0"/>
              <a:t>28.08.2013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6BCE-3992-463A-A3A8-B41C854985E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2FCF-BD7B-4636-8A26-4B5BF01F5EE2}" type="datetimeFigureOut">
              <a:rPr lang="de-DE" smtClean="0"/>
              <a:t>28.08.2013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6BCE-3992-463A-A3A8-B41C854985E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2FCF-BD7B-4636-8A26-4B5BF01F5EE2}" type="datetimeFigureOut">
              <a:rPr lang="de-DE" smtClean="0"/>
              <a:t>28.08.2013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6BCE-3992-463A-A3A8-B41C854985E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2FCF-BD7B-4636-8A26-4B5BF01F5EE2}" type="datetimeFigureOut">
              <a:rPr lang="de-DE" smtClean="0"/>
              <a:t>28.08.2013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6BCE-3992-463A-A3A8-B41C854985E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2FCF-BD7B-4636-8A26-4B5BF01F5EE2}" type="datetimeFigureOut">
              <a:rPr lang="de-DE" smtClean="0"/>
              <a:t>28.08.2013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6BCE-3992-463A-A3A8-B41C854985E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2FCF-BD7B-4636-8A26-4B5BF01F5EE2}" type="datetimeFigureOut">
              <a:rPr lang="de-DE" smtClean="0"/>
              <a:t>28.08.2013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6BCE-3992-463A-A3A8-B41C854985E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2FCF-BD7B-4636-8A26-4B5BF01F5EE2}" type="datetimeFigureOut">
              <a:rPr lang="de-DE" smtClean="0"/>
              <a:t>28.08.2013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6BCE-3992-463A-A3A8-B41C854985E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2FCF-BD7B-4636-8A26-4B5BF01F5EE2}" type="datetimeFigureOut">
              <a:rPr lang="de-DE" smtClean="0"/>
              <a:t>28.08.2013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6BCE-3992-463A-A3A8-B41C854985E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82FCF-BD7B-4636-8A26-4B5BF01F5EE2}" type="datetimeFigureOut">
              <a:rPr lang="de-DE" smtClean="0"/>
              <a:t>28.08.2013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B6BCE-3992-463A-A3A8-B41C854985EE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-Zeichnung11.vs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-Zeichnung22.vs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on-demand.gputechconf.com/gtc/2012/presentations/S0273-GTC2012-JPEG-Coding-GPU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KoRemoteRe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Forschungspraktikum CG</a:t>
            </a:r>
          </a:p>
          <a:p>
            <a:r>
              <a:rPr lang="de-DE" dirty="0" smtClean="0"/>
              <a:t>Sommersemester 2013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Erster Ansatz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Video Stream</a:t>
            </a:r>
          </a:p>
          <a:p>
            <a:r>
              <a:rPr lang="de-DE" dirty="0" smtClean="0"/>
              <a:t>H264 Kodierung</a:t>
            </a:r>
          </a:p>
          <a:p>
            <a:r>
              <a:rPr lang="de-DE" dirty="0" smtClean="0"/>
              <a:t>RTSP </a:t>
            </a:r>
            <a:r>
              <a:rPr lang="de-DE" dirty="0" smtClean="0"/>
              <a:t>Protokoll</a:t>
            </a:r>
            <a:endParaRPr lang="de-DE" dirty="0"/>
          </a:p>
          <a:p>
            <a:r>
              <a:rPr lang="de-DE" dirty="0" smtClean="0"/>
              <a:t>Dauerhaftes Rendern</a:t>
            </a:r>
          </a:p>
          <a:p>
            <a:r>
              <a:rPr lang="de-DE" dirty="0" smtClean="0"/>
              <a:t>Feste Framerate</a:t>
            </a:r>
          </a:p>
          <a:p>
            <a:endParaRPr lang="de-DE" dirty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xmlns="" val="398930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38349233"/>
              </p:ext>
            </p:extLst>
          </p:nvPr>
        </p:nvGraphicFramePr>
        <p:xfrm>
          <a:off x="1853011" y="481541"/>
          <a:ext cx="5668565" cy="5418138"/>
        </p:xfrm>
        <a:graphic>
          <a:graphicData uri="http://schemas.openxmlformats.org/presentationml/2006/ole">
            <p:oleObj spid="_x0000_s1026" name="Visio" r:id="rId3" imgW="9686774" imgH="6943725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55991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520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de-DE" dirty="0"/>
              <a:t>Erster Ansatz - Probleme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de-DE" sz="1500" b="1" dirty="0" smtClean="0"/>
              <a:t>Hauptproblem:</a:t>
            </a:r>
            <a:r>
              <a:rPr lang="de-DE" sz="1500" dirty="0" smtClean="0"/>
              <a:t/>
            </a:r>
            <a:br>
              <a:rPr lang="de-DE" sz="1500" dirty="0" smtClean="0"/>
            </a:br>
            <a:r>
              <a:rPr lang="de-DE" sz="1500" b="1" dirty="0" smtClean="0"/>
              <a:t>für das </a:t>
            </a:r>
            <a:r>
              <a:rPr lang="de-DE" sz="1500" b="1" dirty="0" err="1" smtClean="0"/>
              <a:t>Warping</a:t>
            </a:r>
            <a:r>
              <a:rPr lang="de-DE" sz="1500" b="1" dirty="0" smtClean="0"/>
              <a:t> müssen Server und Client-Bild einander zugeordnet werden können</a:t>
            </a:r>
          </a:p>
          <a:p>
            <a:pPr marL="783372" lvl="1" indent="-29376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de-DE" sz="1500" dirty="0" smtClean="0"/>
              <a:t>Streaming Bibliotheken unterstützen nicht das Senden von per Frame Metadaten</a:t>
            </a:r>
            <a:br>
              <a:rPr lang="de-DE" sz="1500" dirty="0" smtClean="0"/>
            </a:br>
            <a:r>
              <a:rPr lang="de-DE" sz="1500" dirty="0" smtClean="0"/>
              <a:t>(auch nicht als Untertitel o.Ä.)</a:t>
            </a:r>
          </a:p>
          <a:p>
            <a:pPr marL="783372" lvl="1" indent="-29376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de-DE" sz="1500" dirty="0" smtClean="0"/>
              <a:t>an ein Frame können keine zusätzlichen Daten angehängt werden </a:t>
            </a:r>
            <a:br>
              <a:rPr lang="de-DE" sz="1500" dirty="0" smtClean="0"/>
            </a:br>
            <a:r>
              <a:rPr lang="de-DE" sz="1500" dirty="0" smtClean="0"/>
              <a:t>(z.B. die View-Matrix)</a:t>
            </a:r>
          </a:p>
          <a:p>
            <a:pPr marL="783372" lvl="1" indent="-29376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de-DE" sz="1500" dirty="0" smtClean="0"/>
              <a:t>Der Zeitstempel der Bilder kann nicht verändert und/oder als ID genutzt werden</a:t>
            </a:r>
          </a:p>
          <a:p>
            <a:pPr marL="783372" lvl="1" indent="-29376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de-DE" sz="1500" dirty="0" err="1" smtClean="0"/>
              <a:t>Encoding</a:t>
            </a:r>
            <a:r>
              <a:rPr lang="de-DE" sz="1500" dirty="0" smtClean="0"/>
              <a:t> einer ID in Bildpixel nicht möglich aufgrund der Datenkompression</a:t>
            </a:r>
          </a:p>
          <a:p>
            <a:pPr marL="783372" lvl="1" indent="-29376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de-DE" sz="1500" dirty="0" smtClean="0"/>
              <a:t>Das Öffnen einer zusätzlichen Verbindung für Metadaten hätte das Synchronisieren der Streams erfordert</a:t>
            </a:r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de-DE" sz="1500" dirty="0" smtClean="0"/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de-DE" sz="1500" dirty="0" smtClean="0">
                <a:solidFill>
                  <a:srgbClr val="FF3366"/>
                </a:solidFill>
              </a:rPr>
              <a:t>→ Da das Erstellen der notwendigen Funktionalität zu aufwendig gewesen wäre, wurde der Ansatz verworfen</a:t>
            </a:r>
            <a:endParaRPr lang="de-DE" dirty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Zweiter Ansatz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Einzelbilder auf Anfrage</a:t>
            </a:r>
          </a:p>
          <a:p>
            <a:r>
              <a:rPr lang="de-DE" dirty="0" smtClean="0"/>
              <a:t>JPEG/PNG Kodierung</a:t>
            </a:r>
          </a:p>
          <a:p>
            <a:r>
              <a:rPr lang="de-DE" dirty="0" smtClean="0"/>
              <a:t>Senden über TCP? UDP?</a:t>
            </a:r>
          </a:p>
          <a:p>
            <a:r>
              <a:rPr lang="de-DE" dirty="0" smtClean="0"/>
              <a:t>Eigene </a:t>
            </a:r>
            <a:r>
              <a:rPr lang="de-DE" dirty="0" err="1" smtClean="0"/>
              <a:t>Serialisierung</a:t>
            </a:r>
            <a:r>
              <a:rPr lang="de-DE" dirty="0" smtClean="0"/>
              <a:t> zur Übertragung</a:t>
            </a:r>
          </a:p>
          <a:p>
            <a:pPr lvl="1"/>
            <a:r>
              <a:rPr lang="de-DE" dirty="0" smtClean="0"/>
              <a:t>Client -&gt; Server: Matrix</a:t>
            </a:r>
          </a:p>
          <a:p>
            <a:pPr lvl="1"/>
            <a:r>
              <a:rPr lang="de-DE" dirty="0" smtClean="0"/>
              <a:t>Server -&gt; Client: Matrix &amp; Bild</a:t>
            </a:r>
          </a:p>
          <a:p>
            <a:r>
              <a:rPr lang="de-DE" dirty="0" smtClean="0"/>
              <a:t>Einzelbilder ermöglichen:</a:t>
            </a:r>
          </a:p>
          <a:p>
            <a:pPr lvl="1"/>
            <a:r>
              <a:rPr lang="de-DE" dirty="0" smtClean="0"/>
              <a:t>Geringere Serverauslastung </a:t>
            </a:r>
          </a:p>
          <a:p>
            <a:pPr lvl="1"/>
            <a:r>
              <a:rPr lang="de-DE" dirty="0" smtClean="0"/>
              <a:t>Geringere Netzauslastung</a:t>
            </a:r>
          </a:p>
          <a:p>
            <a:pPr lvl="1"/>
            <a:r>
              <a:rPr lang="de-DE" dirty="0" smtClean="0"/>
              <a:t>Nur neue Bilder wenn neue benötigt werden</a:t>
            </a:r>
          </a:p>
        </p:txBody>
      </p:sp>
    </p:spTree>
    <p:extLst>
      <p:ext uri="{BB962C8B-B14F-4D97-AF65-F5344CB8AC3E}">
        <p14:creationId xmlns:p14="http://schemas.microsoft.com/office/powerpoint/2010/main" xmlns="" val="27106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53366855"/>
              </p:ext>
            </p:extLst>
          </p:nvPr>
        </p:nvGraphicFramePr>
        <p:xfrm>
          <a:off x="805657" y="129117"/>
          <a:ext cx="7715250" cy="6610350"/>
        </p:xfrm>
        <a:graphic>
          <a:graphicData uri="http://schemas.openxmlformats.org/presentationml/2006/ole">
            <p:oleObj spid="_x0000_s2050" name="Visio" r:id="rId3" imgW="10287173" imgH="6610426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06652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Erweiterungen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Größerer Öffnungswinkel auf dem Server</a:t>
            </a:r>
          </a:p>
          <a:p>
            <a:r>
              <a:rPr lang="de-DE" dirty="0" smtClean="0"/>
              <a:t>Multiframe </a:t>
            </a:r>
            <a:r>
              <a:rPr lang="de-DE" dirty="0" err="1" smtClean="0"/>
              <a:t>Warping</a:t>
            </a:r>
            <a:endParaRPr lang="de-DE" dirty="0" smtClean="0"/>
          </a:p>
          <a:p>
            <a:r>
              <a:rPr lang="de-DE" dirty="0" err="1" smtClean="0"/>
              <a:t>Reflektives</a:t>
            </a:r>
            <a:r>
              <a:rPr lang="de-DE" dirty="0" smtClean="0"/>
              <a:t> </a:t>
            </a:r>
            <a:r>
              <a:rPr lang="de-DE" dirty="0" err="1" smtClean="0"/>
              <a:t>Warping</a:t>
            </a:r>
            <a:endParaRPr lang="de-DE" dirty="0" smtClean="0"/>
          </a:p>
          <a:p>
            <a:r>
              <a:rPr lang="de-DE" dirty="0" err="1" smtClean="0"/>
              <a:t>Upsamling</a:t>
            </a:r>
            <a:endParaRPr lang="de-DE" dirty="0" smtClean="0"/>
          </a:p>
          <a:p>
            <a:r>
              <a:rPr lang="de-DE" dirty="0" smtClean="0"/>
              <a:t>GPU </a:t>
            </a:r>
            <a:r>
              <a:rPr lang="de-DE" dirty="0" err="1" smtClean="0"/>
              <a:t>Encoding</a:t>
            </a:r>
            <a:endParaRPr lang="de-DE" dirty="0" smtClean="0"/>
          </a:p>
          <a:p>
            <a:r>
              <a:rPr lang="de-DE" dirty="0" smtClean="0"/>
              <a:t>Dynamische Komprimierung</a:t>
            </a:r>
          </a:p>
          <a:p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Mehr </a:t>
            </a:r>
            <a:r>
              <a:rPr lang="de-DE" dirty="0" smtClean="0"/>
              <a:t>Information auf dem Bild -&gt; </a:t>
            </a:r>
            <a:r>
              <a:rPr lang="de-DE" dirty="0" err="1" smtClean="0"/>
              <a:t>Warping</a:t>
            </a:r>
            <a:r>
              <a:rPr lang="de-DE" dirty="0" smtClean="0"/>
              <a:t> kann kleine Bewegungen ausgleichen</a:t>
            </a:r>
          </a:p>
          <a:p>
            <a:r>
              <a:rPr lang="de-DE" dirty="0" smtClean="0"/>
              <a:t>Jedoch geringere Auflösung -&gt; Pixelbildung</a:t>
            </a:r>
          </a:p>
          <a:p>
            <a:r>
              <a:rPr lang="de-DE" dirty="0" smtClean="0"/>
              <a:t>Ausgleich durch erhöhte Auflösung auf dem Server</a:t>
            </a:r>
          </a:p>
          <a:p>
            <a:pPr lvl="1"/>
            <a:r>
              <a:rPr lang="de-DE" dirty="0" smtClean="0"/>
              <a:t>Jedoch Extremer anstieg der Auflösung -&gt; Längere Encoding Zeiten</a:t>
            </a:r>
          </a:p>
          <a:p>
            <a:r>
              <a:rPr lang="de-DE" dirty="0" smtClean="0"/>
              <a:t>Darum Verworfen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Größerer Öffnungswinkel auf dem Server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83023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Größerer Öffnungswinkel auf dem Server</a:t>
            </a:r>
            <a:endParaRPr lang="de-DE" dirty="0"/>
          </a:p>
        </p:txBody>
      </p:sp>
      <p:pic>
        <p:nvPicPr>
          <p:cNvPr id="4" name="Picture 2" descr="E:\Bastian-Präsi\angles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9018" y="1600200"/>
            <a:ext cx="4525963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tIns="35203"/>
          <a:lstStyle/>
          <a:p>
            <a:pPr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de-DE" dirty="0"/>
              <a:t>Multiframe </a:t>
            </a:r>
            <a:r>
              <a:rPr lang="de-DE" dirty="0" err="1"/>
              <a:t>Warping</a:t>
            </a:r>
            <a:endParaRPr lang="de-DE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0" y="1604329"/>
            <a:ext cx="8045280" cy="3977698"/>
          </a:xfrm>
          <a:ln/>
        </p:spPr>
        <p:txBody>
          <a:bodyPr/>
          <a:lstStyle/>
          <a:p>
            <a:pPr marL="391686" indent="-293764">
              <a:buSzPct val="45000"/>
              <a:buFont typeface="StarSymbol" charset="0"/>
              <a:buChar char="●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</a:tabLst>
            </a:pPr>
            <a:r>
              <a:rPr lang="de-DE" dirty="0"/>
              <a:t>Nutzen mehrerer Frames → Mehr Informationen</a:t>
            </a:r>
          </a:p>
          <a:p>
            <a:pPr marL="391686" indent="-293764">
              <a:buSzPct val="45000"/>
              <a:buFont typeface="StarSymbol" charset="0"/>
              <a:buChar char="●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</a:tabLst>
            </a:pPr>
            <a:r>
              <a:rPr lang="de-DE" dirty="0"/>
              <a:t>Weniger „Löcher“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tIns="35203"/>
          <a:lstStyle/>
          <a:p>
            <a:pPr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de-DE" dirty="0" err="1"/>
              <a:t>Reflektives</a:t>
            </a:r>
            <a:r>
              <a:rPr lang="de-DE" dirty="0"/>
              <a:t> </a:t>
            </a:r>
            <a:r>
              <a:rPr lang="de-DE" dirty="0" err="1"/>
              <a:t>Warping</a:t>
            </a:r>
            <a:endParaRPr lang="de-DE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0" y="1604329"/>
            <a:ext cx="8045280" cy="3977698"/>
          </a:xfrm>
          <a:ln/>
        </p:spPr>
        <p:txBody>
          <a:bodyPr>
            <a:normAutofit fontScale="85000" lnSpcReduction="10000"/>
          </a:bodyPr>
          <a:lstStyle/>
          <a:p>
            <a:pPr marL="391686" indent="-293764">
              <a:buSzPct val="45000"/>
              <a:buFont typeface="StarSymbol" charset="0"/>
              <a:buChar char="●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</a:tabLst>
            </a:pPr>
            <a:r>
              <a:rPr lang="de-DE" dirty="0"/>
              <a:t>Bisher nur diffuses </a:t>
            </a:r>
            <a:r>
              <a:rPr lang="de-DE" dirty="0" err="1"/>
              <a:t>Warping</a:t>
            </a:r>
            <a:endParaRPr lang="de-DE" dirty="0"/>
          </a:p>
          <a:p>
            <a:pPr marL="391686" indent="-293764">
              <a:buSzPct val="45000"/>
              <a:buFont typeface="StarSymbol" charset="0"/>
              <a:buChar char="●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</a:tabLst>
            </a:pPr>
            <a:r>
              <a:rPr lang="de-DE" dirty="0"/>
              <a:t>Idee: </a:t>
            </a:r>
            <a:r>
              <a:rPr lang="de-DE" dirty="0" err="1"/>
              <a:t>Reflektive</a:t>
            </a:r>
            <a:r>
              <a:rPr lang="de-DE" dirty="0"/>
              <a:t> Oberflächen ebenfalls Warpen</a:t>
            </a:r>
          </a:p>
          <a:p>
            <a:pPr marL="391686" indent="-293764">
              <a:buSzPct val="45000"/>
              <a:buFont typeface="StarSymbol" charset="0"/>
              <a:buChar char="●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</a:tabLst>
            </a:pPr>
            <a:r>
              <a:rPr lang="de-DE" dirty="0"/>
              <a:t>Nutzen von </a:t>
            </a:r>
            <a:r>
              <a:rPr lang="de-DE" dirty="0" err="1"/>
              <a:t>Reflektiver</a:t>
            </a:r>
            <a:r>
              <a:rPr lang="de-DE" dirty="0"/>
              <a:t> Tiefenkarte</a:t>
            </a:r>
          </a:p>
          <a:p>
            <a:pPr marL="783372" lvl="1" indent="-293764">
              <a:buSzPct val="75000"/>
              <a:buFont typeface="StarSymbol" charset="0"/>
              <a:buChar char="–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</a:tabLst>
            </a:pPr>
            <a:r>
              <a:rPr lang="de-DE" dirty="0"/>
              <a:t>Für jeden Punkt wird gespeichert, nach welcher Entfernung der reflektierte Strahl auf ein </a:t>
            </a:r>
            <a:r>
              <a:rPr lang="de-DE" dirty="0" err="1"/>
              <a:t>Hinderniss</a:t>
            </a:r>
            <a:r>
              <a:rPr lang="de-DE" dirty="0"/>
              <a:t> trifft</a:t>
            </a:r>
          </a:p>
          <a:p>
            <a:pPr marL="391686" indent="-293764">
              <a:buSzPct val="45000"/>
              <a:buFont typeface="StarSymbol" charset="0"/>
              <a:buChar char="●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</a:tabLst>
            </a:pPr>
            <a:r>
              <a:rPr lang="de-DE" dirty="0"/>
              <a:t>Rendern von vollständig reflektierender Umgebung</a:t>
            </a:r>
          </a:p>
          <a:p>
            <a:pPr marL="391686" indent="-293764">
              <a:buSzPct val="45000"/>
              <a:buFont typeface="StarSymbol" charset="0"/>
              <a:buChar char="●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</a:tabLst>
            </a:pPr>
            <a:r>
              <a:rPr lang="de-DE" dirty="0"/>
              <a:t>Mithilfe der Tiefenkarte soll angenähert korrekte Farbe gefunden werden bei veränderter Kamera</a:t>
            </a:r>
          </a:p>
          <a:p>
            <a:pPr marL="391686" indent="-293764">
              <a:buSzPct val="45000"/>
              <a:buNone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</a:tabLst>
            </a:pPr>
            <a:r>
              <a:rPr lang="de-DE" dirty="0"/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tIns="35203"/>
          <a:lstStyle/>
          <a:p>
            <a:pPr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de-DE" dirty="0" err="1"/>
              <a:t>Reflektives</a:t>
            </a:r>
            <a:r>
              <a:rPr lang="de-DE" dirty="0"/>
              <a:t> </a:t>
            </a:r>
            <a:r>
              <a:rPr lang="de-DE" dirty="0" err="1"/>
              <a:t>Warping</a:t>
            </a:r>
            <a:endParaRPr lang="de-D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6320" y="1672017"/>
            <a:ext cx="3657600" cy="458688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tIns="35203"/>
          <a:lstStyle/>
          <a:p>
            <a:pPr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de-DE" dirty="0" err="1"/>
              <a:t>Encoding</a:t>
            </a:r>
            <a:endParaRPr lang="de-DE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0" y="1604329"/>
            <a:ext cx="8045280" cy="3977698"/>
          </a:xfrm>
          <a:ln/>
        </p:spPr>
        <p:txBody>
          <a:bodyPr/>
          <a:lstStyle/>
          <a:p>
            <a:pPr marL="391686" indent="-293764">
              <a:buSzPct val="45000"/>
              <a:buFont typeface="StarSymbol" charset="0"/>
              <a:buChar char="●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</a:tabLst>
            </a:pPr>
            <a:r>
              <a:rPr lang="de-DE" dirty="0"/>
              <a:t>Nutzung effizienterer </a:t>
            </a:r>
            <a:r>
              <a:rPr lang="de-DE" dirty="0" err="1"/>
              <a:t>Implementationen</a:t>
            </a:r>
            <a:endParaRPr lang="de-DE" dirty="0"/>
          </a:p>
          <a:p>
            <a:pPr marL="391686" indent="-293764">
              <a:buSzPct val="45000"/>
              <a:buFont typeface="StarSymbol" charset="0"/>
              <a:buChar char="●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</a:tabLst>
            </a:pPr>
            <a:r>
              <a:rPr lang="de-DE" dirty="0"/>
              <a:t>GPU-Implementierung </a:t>
            </a:r>
          </a:p>
          <a:p>
            <a:pPr marL="783372" lvl="1" indent="-293764">
              <a:buSzPct val="75000"/>
              <a:buFont typeface="StarSymbol" charset="0"/>
              <a:buChar char="–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</a:tabLst>
            </a:pPr>
            <a:r>
              <a:rPr lang="de-DE" dirty="0"/>
              <a:t>[</a:t>
            </a:r>
            <a:r>
              <a:rPr lang="de-DE" dirty="0">
                <a:hlinkClick r:id="rId3"/>
              </a:rPr>
              <a:t>Fast JPEG on </a:t>
            </a:r>
            <a:r>
              <a:rPr lang="de-DE" dirty="0" err="1">
                <a:hlinkClick r:id="rId3"/>
              </a:rPr>
              <a:t>the</a:t>
            </a:r>
            <a:r>
              <a:rPr lang="de-DE" dirty="0">
                <a:hlinkClick r:id="rId3"/>
              </a:rPr>
              <a:t> GPU</a:t>
            </a:r>
            <a:r>
              <a:rPr lang="de-DE" dirty="0"/>
              <a:t>]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Dynamische Komprimierung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tIns="32002">
            <a:normAutofit fontScale="90000"/>
          </a:bodyPr>
          <a:lstStyle/>
          <a:p>
            <a:pPr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de-DE" sz="3600" dirty="0" err="1"/>
              <a:t>Upsampling</a:t>
            </a:r>
            <a:r>
              <a:rPr lang="de-DE" sz="3600" dirty="0"/>
              <a:t> mittels Motion-Flow und Tiefenkarte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99681" y="4213883"/>
            <a:ext cx="8228160" cy="2060857"/>
          </a:xfrm>
          <a:prstGeom prst="rect">
            <a:avLst/>
          </a:prstGeom>
          <a:noFill/>
          <a:ln/>
        </p:spPr>
        <p:txBody>
          <a:bodyPr lIns="0" tIns="12801" rIns="0" bIns="0" anchor="ctr"/>
          <a:lstStyle/>
          <a:p>
            <a:pPr marL="0" indent="0">
              <a:spcAft>
                <a:spcPct val="0"/>
              </a:spcAft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de-DE" sz="1500" dirty="0"/>
              <a:t> Nutzt Nachbarschaftsinformationen und die letzten 16 High-Resolution-Frames</a:t>
            </a:r>
            <a:br>
              <a:rPr lang="de-DE" sz="1500" dirty="0"/>
            </a:br>
            <a:r>
              <a:rPr lang="de-DE" sz="1500" dirty="0"/>
              <a:t>	→ </a:t>
            </a:r>
            <a:r>
              <a:rPr lang="de-DE" sz="1500" dirty="0" err="1"/>
              <a:t>spatio</a:t>
            </a:r>
            <a:r>
              <a:rPr lang="de-DE" sz="1500" dirty="0"/>
              <a:t> temporal </a:t>
            </a:r>
            <a:r>
              <a:rPr lang="de-DE" sz="1500" dirty="0" err="1"/>
              <a:t>upsampling</a:t>
            </a:r>
            <a:endParaRPr lang="de-DE" sz="1500" dirty="0"/>
          </a:p>
          <a:p>
            <a:pPr marL="0" indent="0">
              <a:spcAft>
                <a:spcPct val="0"/>
              </a:spcAft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de-DE" sz="1500" dirty="0"/>
              <a:t> Wenn durch Bewegung innerhalb der letzten 16 Frames Verdeckungen sichtbar, müssen die hochaufgelösten Informationen für die neuen Bereiche nachberechnet werden </a:t>
            </a:r>
            <a:br>
              <a:rPr lang="de-DE" sz="1500" dirty="0"/>
            </a:br>
            <a:r>
              <a:rPr lang="de-DE" sz="1500" dirty="0"/>
              <a:t>	→  das ist auf dem Client nicht möglich</a:t>
            </a:r>
          </a:p>
          <a:p>
            <a:pPr marL="0" indent="0">
              <a:spcAft>
                <a:spcPct val="0"/>
              </a:spcAft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de-DE" sz="1500" dirty="0"/>
              <a:t> Verfahren nutzt zeitlich versetzte Bilder aus </a:t>
            </a:r>
            <a:r>
              <a:rPr lang="de-DE" sz="1500" dirty="0" err="1"/>
              <a:t>Videostreams</a:t>
            </a:r>
            <a:endParaRPr lang="de-DE" sz="1500" dirty="0"/>
          </a:p>
          <a:p>
            <a:pPr marL="0" indent="0">
              <a:spcAft>
                <a:spcPct val="0"/>
              </a:spcAft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de-DE" sz="1500" dirty="0"/>
              <a:t> Beim Schicken von Einzelbildern liegen zu wenig Bilder vor</a:t>
            </a:r>
            <a:br>
              <a:rPr lang="de-DE" sz="1500" dirty="0"/>
            </a:br>
            <a:r>
              <a:rPr lang="de-DE" sz="1500" dirty="0"/>
              <a:t>	(Wert vom CV-Tag: 2,5 Bilder/Sekunde → bei 16 Frames vergehen 6 Sekunden)</a:t>
            </a:r>
          </a:p>
          <a:p>
            <a:pPr marL="0" indent="0" algn="ctr">
              <a:spcAft>
                <a:spcPct val="0"/>
              </a:spcAft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de-DE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7520" y="1306218"/>
            <a:ext cx="8098560" cy="267868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tIns="32002">
            <a:normAutofit fontScale="90000"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de-DE" sz="3600" dirty="0" err="1"/>
              <a:t>Upsamling</a:t>
            </a:r>
            <a:r>
              <a:rPr lang="de-DE" sz="3600" dirty="0"/>
              <a:t> durch Faltungen im Frequenzraum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1" y="1604329"/>
            <a:ext cx="8228160" cy="4622885"/>
          </a:xfrm>
          <a:ln/>
        </p:spPr>
        <p:txBody>
          <a:bodyPr tIns="12801"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de-DE" sz="1500" dirty="0"/>
              <a:t>ausschließlich ortsgebundenes </a:t>
            </a:r>
            <a:r>
              <a:rPr lang="de-DE" sz="1500" dirty="0" err="1"/>
              <a:t>Upsampling</a:t>
            </a:r>
            <a:r>
              <a:rPr lang="de-DE" sz="1500" dirty="0"/>
              <a:t> ohne zeitliche Komponente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de-DE" sz="1500" dirty="0"/>
              <a:t>zuerst </a:t>
            </a:r>
            <a:r>
              <a:rPr lang="de-DE" sz="1500" dirty="0" err="1"/>
              <a:t>bikubisches</a:t>
            </a:r>
            <a:r>
              <a:rPr lang="de-DE" sz="1500" dirty="0"/>
              <a:t> </a:t>
            </a:r>
            <a:r>
              <a:rPr lang="de-DE" sz="1500" dirty="0" err="1"/>
              <a:t>Upsampling</a:t>
            </a:r>
            <a:endParaRPr lang="de-DE" sz="1500" dirty="0"/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de-DE" sz="1500" dirty="0"/>
              <a:t>anschließend wird in einer Schleife (Feedback-</a:t>
            </a:r>
            <a:r>
              <a:rPr lang="de-DE" sz="1500" dirty="0" err="1"/>
              <a:t>Control</a:t>
            </a:r>
            <a:r>
              <a:rPr lang="de-DE" sz="1500" dirty="0"/>
              <a:t>-Loop) in drei Schritten das neue Bild verbessert:</a:t>
            </a:r>
          </a:p>
          <a:p>
            <a:pPr marL="783372" lvl="1" indent="-293764">
              <a:buSzPct val="7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de-DE" sz="1500" dirty="0"/>
              <a:t/>
            </a:r>
            <a:br>
              <a:rPr lang="de-DE" sz="1500" dirty="0"/>
            </a:br>
            <a:r>
              <a:rPr lang="de-DE" sz="1500" dirty="0"/>
              <a:t/>
            </a:r>
            <a:br>
              <a:rPr lang="de-DE" sz="1500" dirty="0"/>
            </a:br>
            <a:r>
              <a:rPr lang="de-DE" sz="1500" dirty="0"/>
              <a:t/>
            </a:r>
            <a:br>
              <a:rPr lang="de-DE" sz="1500" dirty="0"/>
            </a:br>
            <a:r>
              <a:rPr lang="de-DE" sz="1500" dirty="0"/>
              <a:t/>
            </a:r>
            <a:br>
              <a:rPr lang="de-DE" sz="1500" dirty="0"/>
            </a:br>
            <a:r>
              <a:rPr lang="de-DE" sz="1500" dirty="0"/>
              <a:t/>
            </a:r>
            <a:br>
              <a:rPr lang="de-DE" sz="1500" dirty="0"/>
            </a:br>
            <a:r>
              <a:rPr lang="de-DE" sz="1500" dirty="0"/>
              <a:t/>
            </a:r>
            <a:br>
              <a:rPr lang="de-DE" sz="1500" dirty="0"/>
            </a:br>
            <a:r>
              <a:rPr lang="de-DE" sz="1500" dirty="0"/>
              <a:t/>
            </a:r>
            <a:br>
              <a:rPr lang="de-DE" sz="1500" dirty="0"/>
            </a:br>
            <a:endParaRPr lang="de-DE" sz="1500" dirty="0"/>
          </a:p>
          <a:p>
            <a:pPr marL="783372" lvl="1" indent="-293764">
              <a:buSzPct val="7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de-DE" sz="1500" dirty="0"/>
              <a:t/>
            </a:r>
            <a:br>
              <a:rPr lang="de-DE" sz="1500" dirty="0"/>
            </a:br>
            <a:r>
              <a:rPr lang="de-DE" sz="1500" dirty="0"/>
              <a:t/>
            </a:r>
            <a:br>
              <a:rPr lang="de-DE" sz="1500" dirty="0"/>
            </a:br>
            <a:endParaRPr lang="de-DE" sz="1500" dirty="0"/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de-DE" sz="1500" dirty="0"/>
              <a:t>Problem: zu langsam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de-DE" sz="1500" dirty="0"/>
              <a:t>Schnellstes Verfahren benötigt 540 </a:t>
            </a:r>
            <a:r>
              <a:rPr lang="de-DE" sz="1500" dirty="0" err="1"/>
              <a:t>ms</a:t>
            </a:r>
            <a:r>
              <a:rPr lang="de-DE" sz="1500" dirty="0"/>
              <a:t> um auf die Größe 800x600 </a:t>
            </a:r>
            <a:r>
              <a:rPr lang="de-DE" sz="1500" dirty="0" err="1"/>
              <a:t>px</a:t>
            </a:r>
            <a:r>
              <a:rPr lang="de-DE" sz="1500" dirty="0"/>
              <a:t> zu rechnen, </a:t>
            </a:r>
            <a:br>
              <a:rPr lang="de-DE" sz="1500" dirty="0"/>
            </a:br>
            <a:r>
              <a:rPr lang="de-DE" sz="1500" dirty="0"/>
              <a:t>2230 </a:t>
            </a:r>
            <a:r>
              <a:rPr lang="de-DE" sz="1500" dirty="0" err="1"/>
              <a:t>ms</a:t>
            </a:r>
            <a:r>
              <a:rPr lang="de-DE" sz="1500" dirty="0"/>
              <a:t> um auf 1920x1080 </a:t>
            </a:r>
            <a:r>
              <a:rPr lang="de-DE" sz="1500" dirty="0" err="1"/>
              <a:t>upzusamplen</a:t>
            </a:r>
            <a:r>
              <a:rPr lang="de-DE" sz="1500" dirty="0"/>
              <a:t> (aktuell: Samsung </a:t>
            </a:r>
            <a:r>
              <a:rPr lang="de-DE" sz="1500" dirty="0" err="1"/>
              <a:t>Galaxy</a:t>
            </a:r>
            <a:r>
              <a:rPr lang="de-DE" sz="1500" dirty="0"/>
              <a:t> S4) 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1680" y="3135210"/>
            <a:ext cx="8098560" cy="202485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tIns="32002">
            <a:normAutofit fontScale="90000"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de-DE" sz="3600" dirty="0" err="1"/>
              <a:t>Upsampling</a:t>
            </a:r>
            <a:r>
              <a:rPr lang="de-DE" sz="3600" dirty="0"/>
              <a:t> ausgewählter Regionen von Interesse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4801" y="4637287"/>
            <a:ext cx="8228160" cy="2052216"/>
          </a:xfrm>
          <a:ln/>
        </p:spPr>
        <p:txBody>
          <a:bodyPr tIns="12801"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de-DE" sz="1500" dirty="0"/>
              <a:t>eine höhere Auflösung nur für nahe Objekte aufwendig und hochwertig berechnen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de-DE" sz="1500" dirty="0"/>
              <a:t>den Hintergrund linear oder </a:t>
            </a:r>
            <a:r>
              <a:rPr lang="de-DE" sz="1500" dirty="0" err="1"/>
              <a:t>bikubisch</a:t>
            </a:r>
            <a:r>
              <a:rPr lang="de-DE" sz="1500" dirty="0"/>
              <a:t> berechnen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de-DE" sz="1500" dirty="0"/>
              <a:t>Vorder- und Hintergrund dynamisch berechnen (z.B. </a:t>
            </a:r>
            <a:r>
              <a:rPr lang="de-DE" sz="1500" dirty="0" err="1"/>
              <a:t>durschnittlicher</a:t>
            </a:r>
            <a:r>
              <a:rPr lang="de-DE" sz="1500" dirty="0"/>
              <a:t> Tiefenwert)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de-DE" sz="1500" dirty="0"/>
              <a:t>Nebeneffekt: Tiefenunschärfe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de-DE" sz="1500" dirty="0"/>
              <a:t>Problem:</a:t>
            </a:r>
            <a:br>
              <a:rPr lang="de-DE" sz="1500" dirty="0"/>
            </a:br>
            <a:r>
              <a:rPr lang="de-DE" sz="1500" dirty="0"/>
              <a:t>funktioniert nicht mit Ansätzen, die FFT für das </a:t>
            </a:r>
            <a:r>
              <a:rPr lang="de-DE" sz="1500" dirty="0" err="1"/>
              <a:t>Upsampling</a:t>
            </a:r>
            <a:r>
              <a:rPr lang="de-DE" sz="1500" dirty="0"/>
              <a:t> nutzen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71520" y="1365264"/>
            <a:ext cx="4703040" cy="315393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Warping</a:t>
            </a:r>
          </a:p>
        </p:txBody>
      </p:sp>
      <p:sp>
        <p:nvSpPr>
          <p:cNvPr id="2051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Problem des Remote Rendering:</a:t>
            </a:r>
          </a:p>
          <a:p>
            <a:pPr lvl="1"/>
            <a:r>
              <a:rPr lang="de-DE" smtClean="0"/>
              <a:t>Latenz</a:t>
            </a:r>
          </a:p>
          <a:p>
            <a:r>
              <a:rPr lang="de-DE" smtClean="0"/>
              <a:t>Lösung:</a:t>
            </a:r>
          </a:p>
          <a:p>
            <a:pPr lvl="1"/>
            <a:r>
              <a:rPr lang="de-DE" smtClean="0"/>
              <a:t>Warping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Was ist Warping?</a:t>
            </a:r>
          </a:p>
        </p:txBody>
      </p:sp>
      <p:pic>
        <p:nvPicPr>
          <p:cNvPr id="3075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71450" y="1296989"/>
            <a:ext cx="3489722" cy="2617787"/>
          </a:xfrm>
          <a:noFill/>
        </p:spPr>
      </p:pic>
      <p:pic>
        <p:nvPicPr>
          <p:cNvPr id="3076" name="Grafik 7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2828" y="1296989"/>
            <a:ext cx="3489722" cy="261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Grafik 8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26544" y="3914775"/>
            <a:ext cx="3490913" cy="261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" name="Textfeld 9"/>
          <p:cNvSpPr txBox="1">
            <a:spLocks noChangeArrowheads="1"/>
          </p:cNvSpPr>
          <p:nvPr/>
        </p:nvSpPr>
        <p:spPr bwMode="auto">
          <a:xfrm>
            <a:off x="6427166" y="6488668"/>
            <a:ext cx="27168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de-DE" dirty="0"/>
              <a:t>Quelle: Google Street 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Was ist Warping?</a:t>
            </a:r>
          </a:p>
        </p:txBody>
      </p:sp>
      <p:pic>
        <p:nvPicPr>
          <p:cNvPr id="4099" name="Grafik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1238" y="1336675"/>
            <a:ext cx="4581525" cy="610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Was ist Warping?</a:t>
            </a:r>
          </a:p>
        </p:txBody>
      </p:sp>
      <p:sp>
        <p:nvSpPr>
          <p:cNvPr id="512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Nutzen:</a:t>
            </a:r>
          </a:p>
          <a:p>
            <a:pPr lvl="1"/>
            <a:r>
              <a:rPr lang="de-DE" smtClean="0"/>
              <a:t>Framerate erhöhen</a:t>
            </a:r>
          </a:p>
          <a:p>
            <a:pPr lvl="1"/>
            <a:r>
              <a:rPr lang="de-DE" smtClean="0"/>
              <a:t>Stereokopie</a:t>
            </a:r>
          </a:p>
          <a:p>
            <a:r>
              <a:rPr lang="de-DE" smtClean="0"/>
              <a:t>Verfahren:</a:t>
            </a:r>
          </a:p>
          <a:p>
            <a:pPr lvl="1"/>
            <a:r>
              <a:rPr lang="de-DE" smtClean="0"/>
              <a:t>Bildbasiert</a:t>
            </a:r>
          </a:p>
          <a:p>
            <a:pPr lvl="1"/>
            <a:r>
              <a:rPr lang="de-DE" smtClean="0"/>
              <a:t>Geometriebasiert</a:t>
            </a:r>
          </a:p>
          <a:p>
            <a:endParaRPr lang="de-DE" smtClean="0"/>
          </a:p>
          <a:p>
            <a:endParaRPr lang="de-DE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Warping: Vorgehen</a:t>
            </a:r>
          </a:p>
        </p:txBody>
      </p:sp>
      <p:pic>
        <p:nvPicPr>
          <p:cNvPr id="6147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58416" y="1825625"/>
            <a:ext cx="7827169" cy="4351338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Warping: Vorgehen</a:t>
            </a:r>
          </a:p>
        </p:txBody>
      </p:sp>
      <p:pic>
        <p:nvPicPr>
          <p:cNvPr id="7171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58416" y="1825625"/>
            <a:ext cx="7827169" cy="4351338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Warping: Vorgehen</a:t>
            </a:r>
          </a:p>
        </p:txBody>
      </p:sp>
      <p:pic>
        <p:nvPicPr>
          <p:cNvPr id="8195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58416" y="1825625"/>
            <a:ext cx="7827169" cy="43513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</Words>
  <Application>Microsoft Office PowerPoint</Application>
  <PresentationFormat>Bildschirmpräsentation (4:3)</PresentationFormat>
  <Paragraphs>107</Paragraphs>
  <Slides>27</Slides>
  <Notes>8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29" baseType="lpstr">
      <vt:lpstr>Larissa-Design</vt:lpstr>
      <vt:lpstr>Visio</vt:lpstr>
      <vt:lpstr>KoRemoteRe</vt:lpstr>
      <vt:lpstr>Motivation</vt:lpstr>
      <vt:lpstr>Warping</vt:lpstr>
      <vt:lpstr>Was ist Warping?</vt:lpstr>
      <vt:lpstr>Was ist Warping?</vt:lpstr>
      <vt:lpstr>Was ist Warping?</vt:lpstr>
      <vt:lpstr>Warping: Vorgehen</vt:lpstr>
      <vt:lpstr>Warping: Vorgehen</vt:lpstr>
      <vt:lpstr>Warping: Vorgehen</vt:lpstr>
      <vt:lpstr>Folie 10</vt:lpstr>
      <vt:lpstr>Erster Ansatz</vt:lpstr>
      <vt:lpstr>Folie 12</vt:lpstr>
      <vt:lpstr>Erster Ansatz - Probleme</vt:lpstr>
      <vt:lpstr>Zweiter Ansatz</vt:lpstr>
      <vt:lpstr>Folie 15</vt:lpstr>
      <vt:lpstr>Erweiterungen</vt:lpstr>
      <vt:lpstr>Größerer Öffnungswinkel auf dem Server</vt:lpstr>
      <vt:lpstr>Größerer Öffnungswinkel auf dem Server</vt:lpstr>
      <vt:lpstr>Multiframe Warping</vt:lpstr>
      <vt:lpstr>Reflektives Warping</vt:lpstr>
      <vt:lpstr>Reflektives Warping</vt:lpstr>
      <vt:lpstr>Encoding</vt:lpstr>
      <vt:lpstr>Dynamische Komprimierung</vt:lpstr>
      <vt:lpstr>Upsampling mittels Motion-Flow und Tiefenkarte</vt:lpstr>
      <vt:lpstr>Upsamling durch Faltungen im Frequenzraum</vt:lpstr>
      <vt:lpstr>Upsampling ausgewählter Regionen von Interesse</vt:lpstr>
      <vt:lpstr>Fazit</vt:lpstr>
    </vt:vector>
  </TitlesOfParts>
  <Company>Universitaet Koblenz-Landau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remote</dc:creator>
  <cp:lastModifiedBy>remote</cp:lastModifiedBy>
  <cp:revision>8</cp:revision>
  <dcterms:created xsi:type="dcterms:W3CDTF">2013-08-28T10:18:40Z</dcterms:created>
  <dcterms:modified xsi:type="dcterms:W3CDTF">2013-08-28T11:09:09Z</dcterms:modified>
</cp:coreProperties>
</file>