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25" r:id="rId5"/>
    <p:sldId id="340" r:id="rId6"/>
    <p:sldId id="327" r:id="rId7"/>
    <p:sldId id="341" r:id="rId8"/>
    <p:sldId id="346" r:id="rId9"/>
    <p:sldId id="347" r:id="rId10"/>
    <p:sldId id="329" r:id="rId11"/>
    <p:sldId id="342" r:id="rId12"/>
    <p:sldId id="343" r:id="rId13"/>
    <p:sldId id="344" r:id="rId14"/>
    <p:sldId id="345" r:id="rId15"/>
    <p:sldId id="348" r:id="rId16"/>
    <p:sldId id="349" r:id="rId17"/>
    <p:sldId id="352" r:id="rId18"/>
    <p:sldId id="353" r:id="rId19"/>
    <p:sldId id="354" r:id="rId20"/>
    <p:sldId id="350" r:id="rId21"/>
    <p:sldId id="351" r:id="rId22"/>
    <p:sldId id="360" r:id="rId23"/>
    <p:sldId id="363" r:id="rId24"/>
    <p:sldId id="362" r:id="rId25"/>
    <p:sldId id="364" r:id="rId26"/>
    <p:sldId id="365" r:id="rId27"/>
    <p:sldId id="356" r:id="rId28"/>
    <p:sldId id="355" r:id="rId29"/>
    <p:sldId id="357" r:id="rId30"/>
    <p:sldId id="3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2D2"/>
    <a:srgbClr val="328E55"/>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F1539-B433-4972-905F-E9551F29123C}" v="131" dt="2024-07-26T09:22:59.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90" d="100"/>
          <a:sy n="90" d="100"/>
        </p:scale>
        <p:origin x="39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2546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743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53C9AB-5DDE-18F7-E444-F84BB284B555}"/>
              </a:ext>
            </a:extLst>
          </p:cNvPr>
          <p:cNvPicPr>
            <a:picLocks noChangeAspect="1"/>
          </p:cNvPicPr>
          <p:nvPr/>
        </p:nvPicPr>
        <p:blipFill>
          <a:blip r:embed="rId2"/>
          <a:stretch>
            <a:fillRect/>
          </a:stretch>
        </p:blipFill>
        <p:spPr>
          <a:xfrm>
            <a:off x="725354" y="584651"/>
            <a:ext cx="913011" cy="955914"/>
          </a:xfrm>
          <a:prstGeom prst="rect">
            <a:avLst/>
          </a:prstGeom>
        </p:spPr>
      </p:pic>
      <p:pic>
        <p:nvPicPr>
          <p:cNvPr id="9" name="Picture 8">
            <a:extLst>
              <a:ext uri="{FF2B5EF4-FFF2-40B4-BE49-F238E27FC236}">
                <a16:creationId xmlns:a16="http://schemas.microsoft.com/office/drawing/2014/main" id="{1A3A3944-0227-0F7C-4839-74CFA26C173A}"/>
              </a:ext>
            </a:extLst>
          </p:cNvPr>
          <p:cNvPicPr>
            <a:picLocks noChangeAspect="1"/>
          </p:cNvPicPr>
          <p:nvPr/>
        </p:nvPicPr>
        <p:blipFill>
          <a:blip r:embed="rId3"/>
          <a:stretch>
            <a:fillRect/>
          </a:stretch>
        </p:blipFill>
        <p:spPr>
          <a:xfrm>
            <a:off x="10553634" y="584652"/>
            <a:ext cx="813417" cy="955914"/>
          </a:xfrm>
          <a:prstGeom prst="rect">
            <a:avLst/>
          </a:prstGeom>
        </p:spPr>
      </p:pic>
      <p:sp>
        <p:nvSpPr>
          <p:cNvPr id="11" name="TextBox 10">
            <a:extLst>
              <a:ext uri="{FF2B5EF4-FFF2-40B4-BE49-F238E27FC236}">
                <a16:creationId xmlns:a16="http://schemas.microsoft.com/office/drawing/2014/main" id="{91B12575-C508-C928-EBE9-75FEBC710C79}"/>
              </a:ext>
            </a:extLst>
          </p:cNvPr>
          <p:cNvSpPr txBox="1"/>
          <p:nvPr/>
        </p:nvSpPr>
        <p:spPr>
          <a:xfrm>
            <a:off x="3047586" y="960822"/>
            <a:ext cx="6096827" cy="400110"/>
          </a:xfrm>
          <a:prstGeom prst="rect">
            <a:avLst/>
          </a:prstGeom>
          <a:noFill/>
        </p:spPr>
        <p:txBody>
          <a:bodyPr wrap="square">
            <a:spAutoFit/>
          </a:bodyPr>
          <a:lstStyle/>
          <a:p>
            <a:pPr marL="0" lvl="0" indent="0" algn="ctr" rtl="0">
              <a:spcBef>
                <a:spcPts val="0"/>
              </a:spcBef>
              <a:spcAft>
                <a:spcPts val="0"/>
              </a:spcAft>
              <a:buNone/>
            </a:pPr>
            <a:r>
              <a:rPr lang="en-IN" sz="2000" b="1" u="sng" dirty="0">
                <a:solidFill>
                  <a:srgbClr val="0070C0"/>
                </a:solidFill>
                <a:latin typeface="Times New Roman"/>
                <a:ea typeface="Times New Roman"/>
                <a:cs typeface="Times New Roman"/>
                <a:sym typeface="Times New Roman"/>
              </a:rPr>
              <a:t>CSA0970-JAVA</a:t>
            </a:r>
            <a:r>
              <a:rPr lang="en-IN" sz="1800" b="1" u="sng" dirty="0">
                <a:solidFill>
                  <a:srgbClr val="0070C0"/>
                </a:solidFill>
                <a:latin typeface="Times New Roman"/>
                <a:ea typeface="Times New Roman"/>
                <a:cs typeface="Times New Roman"/>
                <a:sym typeface="Times New Roman"/>
              </a:rPr>
              <a:t> PROGRAMMING</a:t>
            </a:r>
          </a:p>
        </p:txBody>
      </p:sp>
      <p:sp>
        <p:nvSpPr>
          <p:cNvPr id="13" name="Title 12">
            <a:extLst>
              <a:ext uri="{FF2B5EF4-FFF2-40B4-BE49-F238E27FC236}">
                <a16:creationId xmlns:a16="http://schemas.microsoft.com/office/drawing/2014/main" id="{7C743EA3-3080-15C8-C098-E05EDB13E89C}"/>
              </a:ext>
            </a:extLst>
          </p:cNvPr>
          <p:cNvSpPr>
            <a:spLocks noGrp="1"/>
          </p:cNvSpPr>
          <p:nvPr>
            <p:ph type="title"/>
          </p:nvPr>
        </p:nvSpPr>
        <p:spPr>
          <a:xfrm>
            <a:off x="2504661" y="1425038"/>
            <a:ext cx="7364896" cy="776192"/>
          </a:xfrm>
        </p:spPr>
        <p:txBody>
          <a:bodyPr/>
          <a:lstStyle/>
          <a:p>
            <a:r>
              <a:rPr lang="en-IN" sz="2400" b="1" dirty="0">
                <a:latin typeface="Times New Roman" panose="02020603050405020304" pitchFamily="18" charset="0"/>
                <a:cs typeface="Times New Roman" panose="02020603050405020304" pitchFamily="18" charset="0"/>
              </a:rPr>
              <a:t>Bank Management system for android application</a:t>
            </a:r>
          </a:p>
        </p:txBody>
      </p:sp>
      <p:sp>
        <p:nvSpPr>
          <p:cNvPr id="18" name="TextBox 17">
            <a:extLst>
              <a:ext uri="{FF2B5EF4-FFF2-40B4-BE49-F238E27FC236}">
                <a16:creationId xmlns:a16="http://schemas.microsoft.com/office/drawing/2014/main" id="{CAC0E0B5-C57F-DB21-6BF8-1CCB408A55FD}"/>
              </a:ext>
            </a:extLst>
          </p:cNvPr>
          <p:cNvSpPr txBox="1"/>
          <p:nvPr/>
        </p:nvSpPr>
        <p:spPr>
          <a:xfrm>
            <a:off x="725355" y="4711946"/>
            <a:ext cx="8130778" cy="1477328"/>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Guided By:</a:t>
            </a:r>
            <a:endParaRPr lang="en-US" sz="1800" b="0" dirty="0">
              <a:effectLst/>
            </a:endParaRPr>
          </a:p>
          <a:p>
            <a:pPr rtl="0">
              <a:spcBef>
                <a:spcPts val="0"/>
              </a:spcBef>
              <a:spcAft>
                <a:spcPts val="0"/>
              </a:spcAft>
            </a:pPr>
            <a:r>
              <a:rPr lang="en-IN" b="0" i="0" dirty="0" err="1">
                <a:effectLst/>
                <a:latin typeface="Times New Roman" panose="02020603050405020304" pitchFamily="18" charset="0"/>
                <a:cs typeface="Times New Roman" panose="02020603050405020304" pitchFamily="18" charset="0"/>
              </a:rPr>
              <a:t>Dr.</a:t>
            </a:r>
            <a:r>
              <a:rPr lang="en-IN" b="0" i="0" dirty="0">
                <a:effectLst/>
                <a:latin typeface="Times New Roman" panose="02020603050405020304" pitchFamily="18" charset="0"/>
                <a:cs typeface="Times New Roman" panose="02020603050405020304" pitchFamily="18" charset="0"/>
              </a:rPr>
              <a:t> A.Ganesh </a:t>
            </a:r>
            <a:r>
              <a:rPr lang="en-US" dirty="0">
                <a:latin typeface="Times New Roman" panose="02020603050405020304" pitchFamily="18" charset="0"/>
                <a:cs typeface="Times New Roman" panose="02020603050405020304" pitchFamily="18" charset="0"/>
              </a:rPr>
              <a:t>Ramachandran</a:t>
            </a:r>
            <a:r>
              <a:rPr lang="en-US" sz="1800" b="0" i="0" u="none" strike="noStrike" dirty="0">
                <a:effectLst/>
                <a:latin typeface="Times New Roman" panose="02020603050405020304" pitchFamily="18" charset="0"/>
                <a:cs typeface="Times New Roman" panose="02020603050405020304" pitchFamily="18" charset="0"/>
              </a:rPr>
              <a:t>                                                                                       </a:t>
            </a:r>
            <a:endParaRPr lang="en-US" sz="18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(Course Faculty)</a:t>
            </a:r>
            <a:endParaRPr lang="en-US" sz="1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CSA0910-Programming in Java for Software Develop</a:t>
            </a:r>
            <a:endParaRPr lang="en-US" sz="1800" b="0" dirty="0">
              <a:effectLst/>
            </a:endParaRPr>
          </a:p>
          <a:p>
            <a:r>
              <a:rPr lang="en-US" sz="1800" b="0" i="0" u="none" strike="noStrike" dirty="0">
                <a:solidFill>
                  <a:srgbClr val="000000"/>
                </a:solidFill>
                <a:effectLst/>
                <a:latin typeface="Times New Roman" panose="02020603050405020304" pitchFamily="18" charset="0"/>
              </a:rPr>
              <a:t>Saveetha School of Engineering</a:t>
            </a:r>
            <a:endParaRPr lang="en-IN" sz="1800" dirty="0"/>
          </a:p>
        </p:txBody>
      </p:sp>
      <p:sp>
        <p:nvSpPr>
          <p:cNvPr id="22" name="TextBox 21">
            <a:extLst>
              <a:ext uri="{FF2B5EF4-FFF2-40B4-BE49-F238E27FC236}">
                <a16:creationId xmlns:a16="http://schemas.microsoft.com/office/drawing/2014/main" id="{9E8C1CB1-0D45-804B-E5D6-A6D12E2A600C}"/>
              </a:ext>
            </a:extLst>
          </p:cNvPr>
          <p:cNvSpPr txBox="1"/>
          <p:nvPr/>
        </p:nvSpPr>
        <p:spPr>
          <a:xfrm>
            <a:off x="5269396" y="4711946"/>
            <a:ext cx="6097656" cy="1200329"/>
          </a:xfrm>
          <a:prstGeom prst="rect">
            <a:avLst/>
          </a:prstGeom>
          <a:noFill/>
        </p:spPr>
        <p:txBody>
          <a:bodyPr wrap="square">
            <a:spAutoFit/>
          </a:bodyPr>
          <a:lstStyle/>
          <a:p>
            <a:pPr algn="r" rtl="0">
              <a:spcBef>
                <a:spcPts val="0"/>
              </a:spcBef>
              <a:spcAft>
                <a:spcPts val="0"/>
              </a:spcAft>
            </a:pPr>
            <a:r>
              <a:rPr lang="en-US" sz="1800" b="1" i="0" u="none" strike="noStrike" dirty="0">
                <a:solidFill>
                  <a:srgbClr val="000000"/>
                </a:solidFill>
                <a:effectLst/>
                <a:latin typeface="Times New Roman" panose="02020603050405020304" pitchFamily="18" charset="0"/>
              </a:rPr>
              <a:t>Done By:</a:t>
            </a:r>
          </a:p>
          <a:p>
            <a:pPr algn="r" rtl="0">
              <a:spcBef>
                <a:spcPts val="0"/>
              </a:spcBef>
              <a:spcAft>
                <a:spcPts val="0"/>
              </a:spcAft>
            </a:pPr>
            <a:r>
              <a:rPr lang="en-US" dirty="0">
                <a:latin typeface="Times New Roman" panose="02020603050405020304" pitchFamily="18" charset="0"/>
              </a:rPr>
              <a:t>K. Abhilash</a:t>
            </a:r>
            <a:r>
              <a:rPr lang="en-US" sz="1800" dirty="0">
                <a:effectLst/>
                <a:latin typeface="Times New Roman" panose="02020603050405020304" pitchFamily="18" charset="0"/>
              </a:rPr>
              <a:t> : 192211560 </a:t>
            </a:r>
          </a:p>
          <a:p>
            <a:pPr algn="r"/>
            <a:r>
              <a:rPr lang="en-US" sz="1800" b="0" i="0" u="none" strike="noStrike" dirty="0">
                <a:solidFill>
                  <a:srgbClr val="000000"/>
                </a:solidFill>
                <a:effectLst/>
                <a:latin typeface="Times New Roman" panose="02020603050405020304" pitchFamily="18" charset="0"/>
              </a:rPr>
              <a:t>CSA0910-Programming in Java</a:t>
            </a:r>
          </a:p>
          <a:p>
            <a:pPr algn="r"/>
            <a:r>
              <a:rPr lang="en-US" sz="1800" b="0" i="0" u="none" strike="noStrike" dirty="0">
                <a:solidFill>
                  <a:srgbClr val="000000"/>
                </a:solidFill>
                <a:effectLst/>
                <a:latin typeface="Times New Roman" panose="02020603050405020304" pitchFamily="18" charset="0"/>
              </a:rPr>
              <a:t>Saveetha School of Engineering</a:t>
            </a:r>
            <a:endParaRPr lang="en-IN" sz="1800" dirty="0"/>
          </a:p>
        </p:txBody>
      </p:sp>
      <p:pic>
        <p:nvPicPr>
          <p:cNvPr id="3" name="Picture 2">
            <a:extLst>
              <a:ext uri="{FF2B5EF4-FFF2-40B4-BE49-F238E27FC236}">
                <a16:creationId xmlns:a16="http://schemas.microsoft.com/office/drawing/2014/main" id="{37151FF0-732A-50FD-AB5E-30F67120F49D}"/>
              </a:ext>
            </a:extLst>
          </p:cNvPr>
          <p:cNvPicPr>
            <a:picLocks noChangeAspect="1"/>
          </p:cNvPicPr>
          <p:nvPr/>
        </p:nvPicPr>
        <p:blipFill>
          <a:blip r:embed="rId4"/>
          <a:stretch>
            <a:fillRect/>
          </a:stretch>
        </p:blipFill>
        <p:spPr>
          <a:xfrm>
            <a:off x="2930385" y="2334714"/>
            <a:ext cx="6331227" cy="2377232"/>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AA35979-72AA-D304-9B97-5605415B48E5}"/>
              </a:ext>
            </a:extLst>
          </p:cNvPr>
          <p:cNvSpPr>
            <a:spLocks noGrp="1"/>
          </p:cNvSpPr>
          <p:nvPr>
            <p:ph type="subTitle" idx="1"/>
          </p:nvPr>
        </p:nvSpPr>
        <p:spPr>
          <a:xfrm>
            <a:off x="2805660" y="1031558"/>
            <a:ext cx="7000875" cy="504551"/>
          </a:xfrm>
        </p:spPr>
        <p:txBody>
          <a:bodyPr/>
          <a:lstStyle/>
          <a:p>
            <a:r>
              <a:rPr lang="en-IN" sz="2400" b="1" u="sng" dirty="0">
                <a:solidFill>
                  <a:srgbClr val="00B0F0"/>
                </a:solidFill>
                <a:latin typeface="Times New Roman"/>
                <a:ea typeface="Times New Roman"/>
                <a:cs typeface="Times New Roman"/>
                <a:sym typeface="Times New Roman"/>
              </a:rPr>
              <a:t>EXISTING SYSTEM</a:t>
            </a:r>
          </a:p>
          <a:p>
            <a:endParaRPr lang="en-IN" dirty="0">
              <a:solidFill>
                <a:srgbClr val="00B0F0"/>
              </a:solidFill>
            </a:endParaRPr>
          </a:p>
        </p:txBody>
      </p:sp>
      <p:pic>
        <p:nvPicPr>
          <p:cNvPr id="7" name="Picture 6">
            <a:extLst>
              <a:ext uri="{FF2B5EF4-FFF2-40B4-BE49-F238E27FC236}">
                <a16:creationId xmlns:a16="http://schemas.microsoft.com/office/drawing/2014/main" id="{FD5DD6BE-46CF-3659-5A2B-9EEEC43388C4}"/>
              </a:ext>
            </a:extLst>
          </p:cNvPr>
          <p:cNvPicPr>
            <a:picLocks noChangeAspect="1"/>
          </p:cNvPicPr>
          <p:nvPr/>
        </p:nvPicPr>
        <p:blipFill>
          <a:blip r:embed="rId2"/>
          <a:stretch>
            <a:fillRect/>
          </a:stretch>
        </p:blipFill>
        <p:spPr>
          <a:xfrm>
            <a:off x="725354" y="584651"/>
            <a:ext cx="913011" cy="955914"/>
          </a:xfrm>
          <a:prstGeom prst="rect">
            <a:avLst/>
          </a:prstGeom>
        </p:spPr>
      </p:pic>
      <p:pic>
        <p:nvPicPr>
          <p:cNvPr id="8" name="Picture 7">
            <a:extLst>
              <a:ext uri="{FF2B5EF4-FFF2-40B4-BE49-F238E27FC236}">
                <a16:creationId xmlns:a16="http://schemas.microsoft.com/office/drawing/2014/main" id="{267B9CB4-C02C-E422-AC30-45F4B5EDB995}"/>
              </a:ext>
            </a:extLst>
          </p:cNvPr>
          <p:cNvPicPr>
            <a:picLocks noChangeAspect="1"/>
          </p:cNvPicPr>
          <p:nvPr/>
        </p:nvPicPr>
        <p:blipFill>
          <a:blip r:embed="rId3"/>
          <a:stretch>
            <a:fillRect/>
          </a:stretch>
        </p:blipFill>
        <p:spPr>
          <a:xfrm>
            <a:off x="10742478" y="584651"/>
            <a:ext cx="813417" cy="955914"/>
          </a:xfrm>
          <a:prstGeom prst="rect">
            <a:avLst/>
          </a:prstGeom>
        </p:spPr>
      </p:pic>
      <p:sp>
        <p:nvSpPr>
          <p:cNvPr id="9" name="TextBox 8">
            <a:extLst>
              <a:ext uri="{FF2B5EF4-FFF2-40B4-BE49-F238E27FC236}">
                <a16:creationId xmlns:a16="http://schemas.microsoft.com/office/drawing/2014/main" id="{7A366F32-8857-A984-85C1-B388625D8F50}"/>
              </a:ext>
            </a:extLst>
          </p:cNvPr>
          <p:cNvSpPr txBox="1"/>
          <p:nvPr/>
        </p:nvSpPr>
        <p:spPr>
          <a:xfrm>
            <a:off x="1187669" y="1744718"/>
            <a:ext cx="10121462"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Account Management: </a:t>
            </a:r>
            <a:r>
              <a:rPr lang="en-US" dirty="0">
                <a:latin typeface="Times New Roman" panose="02020603050405020304" pitchFamily="18" charset="0"/>
                <a:cs typeface="Times New Roman" panose="02020603050405020304" pitchFamily="18" charset="0"/>
              </a:rPr>
              <a:t>Users can view account balances, transaction history, and download statements.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Fund Transfers: </a:t>
            </a:r>
            <a:r>
              <a:rPr lang="en-US" dirty="0">
                <a:latin typeface="Times New Roman" panose="02020603050405020304" pitchFamily="18" charset="0"/>
                <a:cs typeface="Times New Roman" panose="02020603050405020304" pitchFamily="18" charset="0"/>
              </a:rPr>
              <a:t>Enables transfers between accounts within the same bank or to external accounts.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Bill Payments: </a:t>
            </a:r>
            <a:r>
              <a:rPr lang="en-US" dirty="0">
                <a:latin typeface="Times New Roman" panose="02020603050405020304" pitchFamily="18" charset="0"/>
                <a:cs typeface="Times New Roman" panose="02020603050405020304" pitchFamily="18" charset="0"/>
              </a:rPr>
              <a:t>Allows users to pay bills for utilities, credit cards, loans, etc., directly through the app.</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Mobile Deposits: </a:t>
            </a:r>
            <a:r>
              <a:rPr lang="en-US" dirty="0">
                <a:latin typeface="Times New Roman" panose="02020603050405020304" pitchFamily="18" charset="0"/>
                <a:cs typeface="Times New Roman" panose="02020603050405020304" pitchFamily="18" charset="0"/>
              </a:rPr>
              <a:t>Users can deposit checks by capturing photos with their device's camera.</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6489093-1723-D315-E517-6F6FA04794BF}"/>
              </a:ext>
            </a:extLst>
          </p:cNvPr>
          <p:cNvSpPr txBox="1"/>
          <p:nvPr/>
        </p:nvSpPr>
        <p:spPr>
          <a:xfrm>
            <a:off x="1181859" y="4067503"/>
            <a:ext cx="2186817" cy="461665"/>
          </a:xfrm>
          <a:prstGeom prst="rect">
            <a:avLst/>
          </a:prstGeom>
          <a:noFill/>
        </p:spPr>
        <p:txBody>
          <a:bodyPr wrap="none" rtlCol="0">
            <a:spAutoFit/>
          </a:bodyPr>
          <a:lstStyle/>
          <a:p>
            <a:r>
              <a:rPr lang="en-IN" sz="2400" b="1" u="sng" dirty="0">
                <a:solidFill>
                  <a:srgbClr val="00B0F0"/>
                </a:solidFill>
                <a:latin typeface="Times New Roman"/>
                <a:ea typeface="Times New Roman"/>
                <a:cs typeface="Times New Roman"/>
                <a:sym typeface="Times New Roman"/>
              </a:rPr>
              <a:t>Disadvantages:</a:t>
            </a:r>
          </a:p>
        </p:txBody>
      </p:sp>
      <p:sp>
        <p:nvSpPr>
          <p:cNvPr id="11" name="TextBox 10">
            <a:extLst>
              <a:ext uri="{FF2B5EF4-FFF2-40B4-BE49-F238E27FC236}">
                <a16:creationId xmlns:a16="http://schemas.microsoft.com/office/drawing/2014/main" id="{D782BF7D-E605-B7D3-E443-8C40B17DC7F5}"/>
              </a:ext>
            </a:extLst>
          </p:cNvPr>
          <p:cNvSpPr txBox="1"/>
          <p:nvPr/>
        </p:nvSpPr>
        <p:spPr>
          <a:xfrm>
            <a:off x="1181859" y="4562280"/>
            <a:ext cx="996961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drawbacks including security risks like data breaches, compatibility issues across devices and OS versions, dependency on internet connectivity, complex regulatory compliance, transaction limits and fees, and potential technical vulnerabilities and customer support limitations.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36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A5AAAF2F-4450-23BA-5306-ABEF8DA711FA}"/>
              </a:ext>
            </a:extLst>
          </p:cNvPr>
          <p:cNvSpPr>
            <a:spLocks noGrp="1"/>
          </p:cNvSpPr>
          <p:nvPr>
            <p:ph type="subTitle" idx="1"/>
          </p:nvPr>
        </p:nvSpPr>
        <p:spPr>
          <a:xfrm>
            <a:off x="3457903" y="1088566"/>
            <a:ext cx="5276193" cy="451999"/>
          </a:xfrm>
        </p:spPr>
        <p:txBody>
          <a:bodyPr/>
          <a:lstStyle/>
          <a:p>
            <a:r>
              <a:rPr lang="en-IN" sz="2400" b="1" u="sng" dirty="0">
                <a:solidFill>
                  <a:srgbClr val="00B0F0"/>
                </a:solidFill>
                <a:latin typeface="Times New Roman"/>
                <a:ea typeface="Times New Roman"/>
                <a:cs typeface="Times New Roman"/>
                <a:sym typeface="Times New Roman"/>
              </a:rPr>
              <a:t>PROPOSED SYSTEM</a:t>
            </a:r>
          </a:p>
          <a:p>
            <a:endParaRPr lang="en-IN" dirty="0">
              <a:solidFill>
                <a:srgbClr val="00B0F0"/>
              </a:solidFill>
            </a:endParaRPr>
          </a:p>
        </p:txBody>
      </p:sp>
      <p:pic>
        <p:nvPicPr>
          <p:cNvPr id="6" name="Picture 5">
            <a:extLst>
              <a:ext uri="{FF2B5EF4-FFF2-40B4-BE49-F238E27FC236}">
                <a16:creationId xmlns:a16="http://schemas.microsoft.com/office/drawing/2014/main" id="{D5220736-4E31-93B1-2D16-BE237C8F9DEE}"/>
              </a:ext>
            </a:extLst>
          </p:cNvPr>
          <p:cNvPicPr>
            <a:picLocks noChangeAspect="1"/>
          </p:cNvPicPr>
          <p:nvPr/>
        </p:nvPicPr>
        <p:blipFill>
          <a:blip r:embed="rId2"/>
          <a:stretch>
            <a:fillRect/>
          </a:stretch>
        </p:blipFill>
        <p:spPr>
          <a:xfrm>
            <a:off x="725354" y="584651"/>
            <a:ext cx="913011" cy="955914"/>
          </a:xfrm>
          <a:prstGeom prst="rect">
            <a:avLst/>
          </a:prstGeom>
        </p:spPr>
      </p:pic>
      <p:pic>
        <p:nvPicPr>
          <p:cNvPr id="7" name="Picture 6">
            <a:extLst>
              <a:ext uri="{FF2B5EF4-FFF2-40B4-BE49-F238E27FC236}">
                <a16:creationId xmlns:a16="http://schemas.microsoft.com/office/drawing/2014/main" id="{32CA8FFD-15C5-098A-1751-9011B5B91E0A}"/>
              </a:ext>
            </a:extLst>
          </p:cNvPr>
          <p:cNvPicPr>
            <a:picLocks noChangeAspect="1"/>
          </p:cNvPicPr>
          <p:nvPr/>
        </p:nvPicPr>
        <p:blipFill>
          <a:blip r:embed="rId3"/>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B8D3692E-A7B7-4028-86C9-1DF8F9DFECBB}"/>
              </a:ext>
            </a:extLst>
          </p:cNvPr>
          <p:cNvSpPr txBox="1"/>
          <p:nvPr/>
        </p:nvSpPr>
        <p:spPr>
          <a:xfrm>
            <a:off x="1169059" y="1799116"/>
            <a:ext cx="9980127"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Secure login using biometric authentication (fingerprint/face recognition) and PIN/password for enhanced security.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account balances, transaction history, and manage personal information and preferences.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Transfer funds between accounts within the bank or to external accounts securely and conveniently.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Enable customers to pay bills for utilities, credit cards, loans, and other services directly from the app.</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Facilitate online loan applications, document uploads, eligibility checks, and status tracking with notifications.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 SSL/TLS encryption for data transmission, secure storage of sensitive information, and continuous monitoring for fraud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8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12F76DD-2013-3645-7E31-BD9CFBF4A96B}"/>
              </a:ext>
            </a:extLst>
          </p:cNvPr>
          <p:cNvSpPr>
            <a:spLocks noGrp="1"/>
          </p:cNvSpPr>
          <p:nvPr>
            <p:ph type="subTitle" idx="1"/>
          </p:nvPr>
        </p:nvSpPr>
        <p:spPr>
          <a:xfrm>
            <a:off x="3216164" y="1183949"/>
            <a:ext cx="5307725" cy="356616"/>
          </a:xfrm>
        </p:spPr>
        <p:txBody>
          <a:bodyPr/>
          <a:lstStyle/>
          <a:p>
            <a:r>
              <a:rPr lang="en-IN" sz="2400" b="1" u="sng" dirty="0">
                <a:solidFill>
                  <a:srgbClr val="00B0F0"/>
                </a:solidFill>
                <a:latin typeface="Times New Roman"/>
                <a:ea typeface="Times New Roman"/>
                <a:cs typeface="Times New Roman"/>
                <a:sym typeface="Times New Roman"/>
              </a:rPr>
              <a:t>SYSTEM ARCHITECTURE</a:t>
            </a:r>
          </a:p>
          <a:p>
            <a:endParaRPr lang="en-IN" dirty="0">
              <a:solidFill>
                <a:srgbClr val="00B0F0"/>
              </a:solidFill>
            </a:endParaRPr>
          </a:p>
        </p:txBody>
      </p:sp>
      <p:pic>
        <p:nvPicPr>
          <p:cNvPr id="6" name="Picture 5">
            <a:extLst>
              <a:ext uri="{FF2B5EF4-FFF2-40B4-BE49-F238E27FC236}">
                <a16:creationId xmlns:a16="http://schemas.microsoft.com/office/drawing/2014/main" id="{0D11D18A-B9AE-09F6-70C9-DDC5AB210195}"/>
              </a:ext>
            </a:extLst>
          </p:cNvPr>
          <p:cNvPicPr>
            <a:picLocks noChangeAspect="1"/>
          </p:cNvPicPr>
          <p:nvPr/>
        </p:nvPicPr>
        <p:blipFill>
          <a:blip r:embed="rId2"/>
          <a:stretch>
            <a:fillRect/>
          </a:stretch>
        </p:blipFill>
        <p:spPr>
          <a:xfrm>
            <a:off x="2638096" y="1660634"/>
            <a:ext cx="6611007" cy="4771697"/>
          </a:xfrm>
          <a:prstGeom prst="rect">
            <a:avLst/>
          </a:prstGeom>
        </p:spPr>
      </p:pic>
      <p:pic>
        <p:nvPicPr>
          <p:cNvPr id="7" name="Picture 6">
            <a:extLst>
              <a:ext uri="{FF2B5EF4-FFF2-40B4-BE49-F238E27FC236}">
                <a16:creationId xmlns:a16="http://schemas.microsoft.com/office/drawing/2014/main" id="{BDF19178-C7FB-3445-93A2-7910A2E870AF}"/>
              </a:ext>
            </a:extLst>
          </p:cNvPr>
          <p:cNvPicPr>
            <a:picLocks noChangeAspect="1"/>
          </p:cNvPicPr>
          <p:nvPr/>
        </p:nvPicPr>
        <p:blipFill>
          <a:blip r:embed="rId3"/>
          <a:stretch>
            <a:fillRect/>
          </a:stretch>
        </p:blipFill>
        <p:spPr>
          <a:xfrm>
            <a:off x="725354" y="584651"/>
            <a:ext cx="913011" cy="955914"/>
          </a:xfrm>
          <a:prstGeom prst="rect">
            <a:avLst/>
          </a:prstGeom>
        </p:spPr>
      </p:pic>
      <p:pic>
        <p:nvPicPr>
          <p:cNvPr id="8" name="Picture 7">
            <a:extLst>
              <a:ext uri="{FF2B5EF4-FFF2-40B4-BE49-F238E27FC236}">
                <a16:creationId xmlns:a16="http://schemas.microsoft.com/office/drawing/2014/main" id="{3639F85F-8BA4-5A6A-B90C-6EF1868454F4}"/>
              </a:ext>
            </a:extLst>
          </p:cNvPr>
          <p:cNvPicPr>
            <a:picLocks noChangeAspect="1"/>
          </p:cNvPicPr>
          <p:nvPr/>
        </p:nvPicPr>
        <p:blipFill>
          <a:blip r:embed="rId4"/>
          <a:stretch>
            <a:fillRect/>
          </a:stretch>
        </p:blipFill>
        <p:spPr>
          <a:xfrm>
            <a:off x="10742478" y="584651"/>
            <a:ext cx="813417" cy="955914"/>
          </a:xfrm>
          <a:prstGeom prst="rect">
            <a:avLst/>
          </a:prstGeom>
        </p:spPr>
      </p:pic>
    </p:spTree>
    <p:extLst>
      <p:ext uri="{BB962C8B-B14F-4D97-AF65-F5344CB8AC3E}">
        <p14:creationId xmlns:p14="http://schemas.microsoft.com/office/powerpoint/2010/main" val="78856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28C5D9-4D15-A2E7-BD3D-4EDF16FBF37D}"/>
              </a:ext>
            </a:extLst>
          </p:cNvPr>
          <p:cNvSpPr>
            <a:spLocks noGrp="1"/>
          </p:cNvSpPr>
          <p:nvPr>
            <p:ph type="subTitle" idx="1"/>
          </p:nvPr>
        </p:nvSpPr>
        <p:spPr>
          <a:xfrm>
            <a:off x="3605048" y="1062279"/>
            <a:ext cx="4981903" cy="566823"/>
          </a:xfrm>
        </p:spPr>
        <p:txBody>
          <a:bodyPr/>
          <a:lstStyle/>
          <a:p>
            <a:r>
              <a:rPr lang="en-IN" sz="2400" b="1" u="sng" dirty="0">
                <a:solidFill>
                  <a:srgbClr val="00B0F0"/>
                </a:solidFill>
                <a:latin typeface="Times New Roman"/>
                <a:ea typeface="Times New Roman"/>
                <a:cs typeface="Times New Roman"/>
                <a:sym typeface="Times New Roman"/>
              </a:rPr>
              <a:t>FLOWCHART</a:t>
            </a:r>
          </a:p>
          <a:p>
            <a:endParaRPr lang="en-IN" dirty="0">
              <a:solidFill>
                <a:srgbClr val="00B0F0"/>
              </a:solidFill>
            </a:endParaRPr>
          </a:p>
        </p:txBody>
      </p:sp>
      <p:pic>
        <p:nvPicPr>
          <p:cNvPr id="5" name="Picture 4">
            <a:extLst>
              <a:ext uri="{FF2B5EF4-FFF2-40B4-BE49-F238E27FC236}">
                <a16:creationId xmlns:a16="http://schemas.microsoft.com/office/drawing/2014/main" id="{2B9B6175-DC3F-023B-F6AF-525AEBF1CA95}"/>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3EC4FC6D-9B7A-91A1-03EB-85054FE95021}"/>
              </a:ext>
            </a:extLst>
          </p:cNvPr>
          <p:cNvPicPr>
            <a:picLocks noChangeAspect="1"/>
          </p:cNvPicPr>
          <p:nvPr/>
        </p:nvPicPr>
        <p:blipFill>
          <a:blip r:embed="rId3"/>
          <a:stretch>
            <a:fillRect/>
          </a:stretch>
        </p:blipFill>
        <p:spPr>
          <a:xfrm>
            <a:off x="10742478" y="584651"/>
            <a:ext cx="813417" cy="955914"/>
          </a:xfrm>
          <a:prstGeom prst="rect">
            <a:avLst/>
          </a:prstGeom>
        </p:spPr>
      </p:pic>
      <p:pic>
        <p:nvPicPr>
          <p:cNvPr id="7" name="Picture 6">
            <a:extLst>
              <a:ext uri="{FF2B5EF4-FFF2-40B4-BE49-F238E27FC236}">
                <a16:creationId xmlns:a16="http://schemas.microsoft.com/office/drawing/2014/main" id="{4EAD1310-ACC7-A985-F370-4F881C616684}"/>
              </a:ext>
            </a:extLst>
          </p:cNvPr>
          <p:cNvPicPr>
            <a:picLocks noChangeAspect="1"/>
          </p:cNvPicPr>
          <p:nvPr/>
        </p:nvPicPr>
        <p:blipFill>
          <a:blip r:embed="rId4"/>
          <a:stretch>
            <a:fillRect/>
          </a:stretch>
        </p:blipFill>
        <p:spPr>
          <a:xfrm>
            <a:off x="2638097" y="1629102"/>
            <a:ext cx="7062952" cy="4450031"/>
          </a:xfrm>
          <a:prstGeom prst="rect">
            <a:avLst/>
          </a:prstGeom>
        </p:spPr>
      </p:pic>
    </p:spTree>
    <p:extLst>
      <p:ext uri="{BB962C8B-B14F-4D97-AF65-F5344CB8AC3E}">
        <p14:creationId xmlns:p14="http://schemas.microsoft.com/office/powerpoint/2010/main" val="212214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F459B2-4ABE-55F6-0E4C-AD4E62FB7EE5}"/>
              </a:ext>
            </a:extLst>
          </p:cNvPr>
          <p:cNvSpPr>
            <a:spLocks noGrp="1"/>
          </p:cNvSpPr>
          <p:nvPr>
            <p:ph type="subTitle" idx="1"/>
          </p:nvPr>
        </p:nvSpPr>
        <p:spPr>
          <a:xfrm>
            <a:off x="3569109" y="1272439"/>
            <a:ext cx="5053781" cy="268126"/>
          </a:xfrm>
        </p:spPr>
        <p:txBody>
          <a:bodyPr/>
          <a:lstStyle/>
          <a:p>
            <a:r>
              <a:rPr lang="en-IN" b="1" u="sng" cap="none" dirty="0">
                <a:solidFill>
                  <a:srgbClr val="00B0F0"/>
                </a:solidFill>
                <a:latin typeface="Times New Roman"/>
                <a:ea typeface="Times New Roman"/>
                <a:cs typeface="Times New Roman"/>
                <a:sym typeface="Times New Roman"/>
              </a:rPr>
              <a:t>Modules</a:t>
            </a:r>
            <a:endParaRPr lang="en-IN" sz="2400" b="1" u="sng" dirty="0">
              <a:solidFill>
                <a:srgbClr val="00B0F0"/>
              </a:solidFill>
              <a:latin typeface="Times New Roman"/>
              <a:ea typeface="Times New Roman"/>
              <a:cs typeface="Times New Roman"/>
              <a:sym typeface="Times New Roman"/>
            </a:endParaRPr>
          </a:p>
          <a:p>
            <a:endParaRPr lang="en-IN" u="sng" dirty="0">
              <a:solidFill>
                <a:srgbClr val="00B0F0"/>
              </a:solidFill>
            </a:endParaRPr>
          </a:p>
        </p:txBody>
      </p:sp>
      <p:pic>
        <p:nvPicPr>
          <p:cNvPr id="5" name="Picture 4">
            <a:extLst>
              <a:ext uri="{FF2B5EF4-FFF2-40B4-BE49-F238E27FC236}">
                <a16:creationId xmlns:a16="http://schemas.microsoft.com/office/drawing/2014/main" id="{C005B01A-A10F-0DDC-003A-B97712AAD1E1}"/>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C8694802-F3E2-595A-24B0-64F654E2E003}"/>
              </a:ext>
            </a:extLst>
          </p:cNvPr>
          <p:cNvPicPr>
            <a:picLocks noChangeAspect="1"/>
          </p:cNvPicPr>
          <p:nvPr/>
        </p:nvPicPr>
        <p:blipFill>
          <a:blip r:embed="rId3"/>
          <a:stretch>
            <a:fillRect/>
          </a:stretch>
        </p:blipFill>
        <p:spPr>
          <a:xfrm>
            <a:off x="10742478" y="584651"/>
            <a:ext cx="813417" cy="955914"/>
          </a:xfrm>
          <a:prstGeom prst="rect">
            <a:avLst/>
          </a:prstGeom>
        </p:spPr>
      </p:pic>
      <p:sp>
        <p:nvSpPr>
          <p:cNvPr id="7" name="TextBox 6">
            <a:extLst>
              <a:ext uri="{FF2B5EF4-FFF2-40B4-BE49-F238E27FC236}">
                <a16:creationId xmlns:a16="http://schemas.microsoft.com/office/drawing/2014/main" id="{9EC65DC5-547A-13D9-C43F-09BE8CC0B7DA}"/>
              </a:ext>
            </a:extLst>
          </p:cNvPr>
          <p:cNvSpPr txBox="1"/>
          <p:nvPr/>
        </p:nvSpPr>
        <p:spPr>
          <a:xfrm>
            <a:off x="1638365" y="1642201"/>
            <a:ext cx="6683798"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 Authentication and Authorization</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Account Management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Fund Transfer</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Deposit and Withdrawals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Loan Management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Bill Payments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Customer Support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Budgeting and Financial Planning</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17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A37D33-AF65-687A-1DD5-B38CCF73ABD1}"/>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3E6FCA8B-1813-82F5-38B2-2C61E1FCB7D9}"/>
              </a:ext>
            </a:extLst>
          </p:cNvPr>
          <p:cNvPicPr>
            <a:picLocks noChangeAspect="1"/>
          </p:cNvPicPr>
          <p:nvPr/>
        </p:nvPicPr>
        <p:blipFill>
          <a:blip r:embed="rId3"/>
          <a:stretch>
            <a:fillRect/>
          </a:stretch>
        </p:blipFill>
        <p:spPr>
          <a:xfrm>
            <a:off x="10742478" y="584651"/>
            <a:ext cx="813417" cy="955914"/>
          </a:xfrm>
          <a:prstGeom prst="rect">
            <a:avLst/>
          </a:prstGeom>
        </p:spPr>
      </p:pic>
      <p:sp>
        <p:nvSpPr>
          <p:cNvPr id="7" name="TextBox 6">
            <a:extLst>
              <a:ext uri="{FF2B5EF4-FFF2-40B4-BE49-F238E27FC236}">
                <a16:creationId xmlns:a16="http://schemas.microsoft.com/office/drawing/2014/main" id="{FB25DA6E-CF19-795A-91D4-B1D7C7133459}"/>
              </a:ext>
            </a:extLst>
          </p:cNvPr>
          <p:cNvSpPr txBox="1"/>
          <p:nvPr/>
        </p:nvSpPr>
        <p:spPr>
          <a:xfrm>
            <a:off x="1181859" y="1908314"/>
            <a:ext cx="9959008" cy="923330"/>
          </a:xfrm>
          <a:prstGeom prst="rect">
            <a:avLst/>
          </a:prstGeom>
          <a:noFill/>
        </p:spPr>
        <p:txBody>
          <a:bodyPr wrap="square" rtlCol="0">
            <a:spAutoFit/>
          </a:bodyPr>
          <a:lstStyle/>
          <a:p>
            <a:pPr algn="just"/>
            <a:r>
              <a:rPr lang="en-US" sz="1800" b="1" u="sng" dirty="0">
                <a:latin typeface="Times New Roman"/>
                <a:ea typeface="Times New Roman"/>
                <a:cs typeface="Times New Roman"/>
                <a:sym typeface="Times New Roman"/>
              </a:rPr>
              <a:t>Load Dataset </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Here, a dataset with multiple attributes is created and processed in accordance with real-world data transmissions.</a:t>
            </a:r>
          </a:p>
          <a:p>
            <a:pPr algn="just"/>
            <a:endParaRPr lang="en-IN" sz="1800" dirty="0">
              <a:latin typeface="Times New Roman"/>
              <a:ea typeface="Times New Roman"/>
              <a:cs typeface="Times New Roman"/>
              <a:sym typeface="Times New Roman"/>
            </a:endParaRPr>
          </a:p>
        </p:txBody>
      </p:sp>
      <p:pic>
        <p:nvPicPr>
          <p:cNvPr id="8" name="Google Shape;164;p26">
            <a:extLst>
              <a:ext uri="{FF2B5EF4-FFF2-40B4-BE49-F238E27FC236}">
                <a16:creationId xmlns:a16="http://schemas.microsoft.com/office/drawing/2014/main" id="{C6C3341C-4020-14BA-730F-762F6B570236}"/>
              </a:ext>
            </a:extLst>
          </p:cNvPr>
          <p:cNvPicPr preferRelativeResize="0"/>
          <p:nvPr/>
        </p:nvPicPr>
        <p:blipFill rotWithShape="1">
          <a:blip r:embed="rId4">
            <a:alphaModFix/>
          </a:blip>
          <a:srcRect r="37591" b="259"/>
          <a:stretch/>
        </p:blipFill>
        <p:spPr>
          <a:xfrm>
            <a:off x="3709294" y="2784722"/>
            <a:ext cx="4773411" cy="644278"/>
          </a:xfrm>
          <a:prstGeom prst="rect">
            <a:avLst/>
          </a:prstGeom>
          <a:noFill/>
          <a:ln>
            <a:noFill/>
          </a:ln>
        </p:spPr>
      </p:pic>
      <p:sp>
        <p:nvSpPr>
          <p:cNvPr id="9" name="TextBox 8">
            <a:extLst>
              <a:ext uri="{FF2B5EF4-FFF2-40B4-BE49-F238E27FC236}">
                <a16:creationId xmlns:a16="http://schemas.microsoft.com/office/drawing/2014/main" id="{CF8BF450-2BC4-37D5-2183-A32D8CD8B610}"/>
              </a:ext>
            </a:extLst>
          </p:cNvPr>
          <p:cNvSpPr txBox="1"/>
          <p:nvPr/>
        </p:nvSpPr>
        <p:spPr>
          <a:xfrm>
            <a:off x="1181860" y="3776870"/>
            <a:ext cx="9959008" cy="1200329"/>
          </a:xfrm>
          <a:prstGeom prst="rect">
            <a:avLst/>
          </a:prstGeom>
          <a:noFill/>
        </p:spPr>
        <p:txBody>
          <a:bodyPr wrap="square" rtlCol="0">
            <a:spAutoFit/>
          </a:bodyPr>
          <a:lstStyle/>
          <a:p>
            <a:pPr algn="just"/>
            <a:r>
              <a:rPr lang="en-US" sz="1800" b="1" u="sng" dirty="0">
                <a:latin typeface="Times New Roman"/>
                <a:ea typeface="Times New Roman"/>
                <a:cs typeface="Times New Roman"/>
                <a:sym typeface="Times New Roman"/>
              </a:rPr>
              <a:t>Data Clustering</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As a result, clustering may be used to solve a multi-objective optimization issue.  The unique data collection and intended application of the findings define the optimal clustering technique and parameter setup.</a:t>
            </a:r>
          </a:p>
          <a:p>
            <a:pPr algn="just"/>
            <a:endParaRPr lang="en-IN" sz="1800" dirty="0">
              <a:latin typeface="Times New Roman"/>
              <a:ea typeface="Times New Roman"/>
              <a:cs typeface="Times New Roman"/>
              <a:sym typeface="Times New Roman"/>
            </a:endParaRPr>
          </a:p>
        </p:txBody>
      </p:sp>
      <p:pic>
        <p:nvPicPr>
          <p:cNvPr id="10" name="Google Shape;173;p27">
            <a:extLst>
              <a:ext uri="{FF2B5EF4-FFF2-40B4-BE49-F238E27FC236}">
                <a16:creationId xmlns:a16="http://schemas.microsoft.com/office/drawing/2014/main" id="{F70D2A59-010F-84B3-2E62-F84871512561}"/>
              </a:ext>
            </a:extLst>
          </p:cNvPr>
          <p:cNvPicPr preferRelativeResize="0"/>
          <p:nvPr/>
        </p:nvPicPr>
        <p:blipFill>
          <a:blip r:embed="rId5">
            <a:alphaModFix/>
          </a:blip>
          <a:stretch>
            <a:fillRect/>
          </a:stretch>
        </p:blipFill>
        <p:spPr>
          <a:xfrm>
            <a:off x="2739198" y="4977199"/>
            <a:ext cx="6713601" cy="554775"/>
          </a:xfrm>
          <a:prstGeom prst="rect">
            <a:avLst/>
          </a:prstGeom>
          <a:noFill/>
          <a:ln>
            <a:noFill/>
          </a:ln>
        </p:spPr>
      </p:pic>
    </p:spTree>
    <p:extLst>
      <p:ext uri="{BB962C8B-B14F-4D97-AF65-F5344CB8AC3E}">
        <p14:creationId xmlns:p14="http://schemas.microsoft.com/office/powerpoint/2010/main" val="277721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4367C6-E4A8-9E09-4F19-41BCE809F99D}"/>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47AB9F3A-A219-528B-809E-30CD872C30F2}"/>
              </a:ext>
            </a:extLst>
          </p:cNvPr>
          <p:cNvPicPr>
            <a:picLocks noChangeAspect="1"/>
          </p:cNvPicPr>
          <p:nvPr/>
        </p:nvPicPr>
        <p:blipFill>
          <a:blip r:embed="rId3"/>
          <a:stretch>
            <a:fillRect/>
          </a:stretch>
        </p:blipFill>
        <p:spPr>
          <a:xfrm>
            <a:off x="10742478" y="584651"/>
            <a:ext cx="813417" cy="955914"/>
          </a:xfrm>
          <a:prstGeom prst="rect">
            <a:avLst/>
          </a:prstGeom>
        </p:spPr>
      </p:pic>
      <p:sp>
        <p:nvSpPr>
          <p:cNvPr id="7" name="TextBox 6">
            <a:extLst>
              <a:ext uri="{FF2B5EF4-FFF2-40B4-BE49-F238E27FC236}">
                <a16:creationId xmlns:a16="http://schemas.microsoft.com/office/drawing/2014/main" id="{38977263-4A90-85CB-9413-888FC5240111}"/>
              </a:ext>
            </a:extLst>
          </p:cNvPr>
          <p:cNvSpPr txBox="1"/>
          <p:nvPr/>
        </p:nvSpPr>
        <p:spPr>
          <a:xfrm>
            <a:off x="1106555" y="1842803"/>
            <a:ext cx="9978886" cy="1200329"/>
          </a:xfrm>
          <a:prstGeom prst="rect">
            <a:avLst/>
          </a:prstGeom>
          <a:noFill/>
        </p:spPr>
        <p:txBody>
          <a:bodyPr wrap="square" rtlCol="0">
            <a:spAutoFit/>
          </a:bodyPr>
          <a:lstStyle/>
          <a:p>
            <a:pPr algn="just"/>
            <a:r>
              <a:rPr lang="en-US" sz="1800" b="1" u="sng" dirty="0">
                <a:latin typeface="Times New Roman"/>
                <a:ea typeface="Times New Roman"/>
                <a:cs typeface="Times New Roman"/>
                <a:sym typeface="Times New Roman"/>
              </a:rPr>
              <a:t>Node Selection:</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The technique is repeated for each file fragment. The centrality metric is the same for each node. The same node is chosen to store the file fragment. As a result, the performance was the same, and all three lines intersected at the same position sign.</a:t>
            </a:r>
            <a:endParaRPr lang="en-US" sz="1800" dirty="0"/>
          </a:p>
          <a:p>
            <a:pPr algn="just"/>
            <a:endParaRPr lang="en-IN" dirty="0"/>
          </a:p>
        </p:txBody>
      </p:sp>
      <p:pic>
        <p:nvPicPr>
          <p:cNvPr id="8" name="Google Shape;174;p27">
            <a:extLst>
              <a:ext uri="{FF2B5EF4-FFF2-40B4-BE49-F238E27FC236}">
                <a16:creationId xmlns:a16="http://schemas.microsoft.com/office/drawing/2014/main" id="{3836DBF7-906C-843E-6772-11877673BBAF}"/>
              </a:ext>
            </a:extLst>
          </p:cNvPr>
          <p:cNvPicPr preferRelativeResize="0"/>
          <p:nvPr/>
        </p:nvPicPr>
        <p:blipFill>
          <a:blip r:embed="rId4">
            <a:alphaModFix/>
          </a:blip>
          <a:stretch>
            <a:fillRect/>
          </a:stretch>
        </p:blipFill>
        <p:spPr>
          <a:xfrm>
            <a:off x="2487648" y="2973558"/>
            <a:ext cx="7216699" cy="1174025"/>
          </a:xfrm>
          <a:prstGeom prst="rect">
            <a:avLst/>
          </a:prstGeom>
          <a:noFill/>
          <a:ln>
            <a:noFill/>
          </a:ln>
        </p:spPr>
      </p:pic>
      <p:sp>
        <p:nvSpPr>
          <p:cNvPr id="9" name="TextBox 8">
            <a:extLst>
              <a:ext uri="{FF2B5EF4-FFF2-40B4-BE49-F238E27FC236}">
                <a16:creationId xmlns:a16="http://schemas.microsoft.com/office/drawing/2014/main" id="{A0019EFB-0B22-C24D-EC4A-40DB70F53B34}"/>
              </a:ext>
            </a:extLst>
          </p:cNvPr>
          <p:cNvSpPr txBox="1"/>
          <p:nvPr/>
        </p:nvSpPr>
        <p:spPr>
          <a:xfrm>
            <a:off x="1106555" y="4263887"/>
            <a:ext cx="9978886" cy="646331"/>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Data Validation: </a:t>
            </a:r>
            <a:r>
              <a:rPr lang="en-US" dirty="0">
                <a:solidFill>
                  <a:srgbClr val="000000"/>
                </a:solidFill>
                <a:highlight>
                  <a:srgbClr val="FFFFFF"/>
                </a:highlight>
                <a:latin typeface="Times New Roman" panose="02020603050405020304" pitchFamily="18" charset="0"/>
                <a:cs typeface="Times New Roman" panose="02020603050405020304" pitchFamily="18" charset="0"/>
              </a:rPr>
              <a:t>P</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ayment details such as account number are checked using a series of different algorithms that determine whether it is possible for an account to exist with that combination of numbers.</a:t>
            </a:r>
            <a:endParaRPr lang="en-IN" b="1"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07900FD-434A-4967-15AF-109D0ECD2F92}"/>
              </a:ext>
            </a:extLst>
          </p:cNvPr>
          <p:cNvSpPr/>
          <p:nvPr/>
        </p:nvSpPr>
        <p:spPr>
          <a:xfrm>
            <a:off x="2487648" y="5278337"/>
            <a:ext cx="1431234" cy="496957"/>
          </a:xfrm>
          <a:prstGeom prst="roundRect">
            <a:avLst/>
          </a:prstGeom>
          <a:ln>
            <a:noFill/>
          </a:ln>
          <a:effectLst>
            <a:glow rad="101600">
              <a:schemeClr val="tx1">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Dataset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8C84E479-4533-6B75-0AD9-145B68A3F59D}"/>
              </a:ext>
            </a:extLst>
          </p:cNvPr>
          <p:cNvSpPr/>
          <p:nvPr/>
        </p:nvSpPr>
        <p:spPr>
          <a:xfrm>
            <a:off x="4967905" y="5278338"/>
            <a:ext cx="2256184" cy="496957"/>
          </a:xfrm>
          <a:prstGeom prst="roundRect">
            <a:avLst/>
          </a:prstGeom>
          <a:solidFill>
            <a:schemeClr val="bg1"/>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Consistency Checks</a:t>
            </a:r>
          </a:p>
        </p:txBody>
      </p:sp>
      <p:sp>
        <p:nvSpPr>
          <p:cNvPr id="12" name="Rectangle: Rounded Corners 11">
            <a:extLst>
              <a:ext uri="{FF2B5EF4-FFF2-40B4-BE49-F238E27FC236}">
                <a16:creationId xmlns:a16="http://schemas.microsoft.com/office/drawing/2014/main" id="{9A37BFBA-1F84-9792-34BA-3E4819F04D1E}"/>
              </a:ext>
            </a:extLst>
          </p:cNvPr>
          <p:cNvSpPr/>
          <p:nvPr/>
        </p:nvSpPr>
        <p:spPr>
          <a:xfrm>
            <a:off x="8140148" y="5278337"/>
            <a:ext cx="1987826" cy="496957"/>
          </a:xfrm>
          <a:prstGeom prst="roundRect">
            <a:avLst/>
          </a:prstGeom>
          <a:solidFill>
            <a:schemeClr val="bg1"/>
          </a:solidFill>
          <a:ln>
            <a:solidFill>
              <a:schemeClr val="tx1"/>
            </a:solid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Range Checks</a:t>
            </a:r>
          </a:p>
        </p:txBody>
      </p:sp>
      <p:cxnSp>
        <p:nvCxnSpPr>
          <p:cNvPr id="15" name="Straight Arrow Connector 14">
            <a:extLst>
              <a:ext uri="{FF2B5EF4-FFF2-40B4-BE49-F238E27FC236}">
                <a16:creationId xmlns:a16="http://schemas.microsoft.com/office/drawing/2014/main" id="{71F68BD6-BE62-F76F-EAC0-8D636651E260}"/>
              </a:ext>
            </a:extLst>
          </p:cNvPr>
          <p:cNvCxnSpPr>
            <a:cxnSpLocks/>
            <a:stCxn id="10" idx="3"/>
            <a:endCxn id="11" idx="1"/>
          </p:cNvCxnSpPr>
          <p:nvPr/>
        </p:nvCxnSpPr>
        <p:spPr>
          <a:xfrm>
            <a:off x="3918882" y="5526816"/>
            <a:ext cx="104902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4653EA-CF08-1630-84D6-226E2161BEAC}"/>
              </a:ext>
            </a:extLst>
          </p:cNvPr>
          <p:cNvCxnSpPr>
            <a:cxnSpLocks/>
            <a:stCxn id="11" idx="3"/>
            <a:endCxn id="12" idx="1"/>
          </p:cNvCxnSpPr>
          <p:nvPr/>
        </p:nvCxnSpPr>
        <p:spPr>
          <a:xfrm flipV="1">
            <a:off x="7224089" y="5526816"/>
            <a:ext cx="9160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55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1AC6FB9-F612-3501-B093-A344DB90FD01}"/>
              </a:ext>
            </a:extLst>
          </p:cNvPr>
          <p:cNvSpPr>
            <a:spLocks noGrp="1"/>
          </p:cNvSpPr>
          <p:nvPr>
            <p:ph type="subTitle" idx="1"/>
          </p:nvPr>
        </p:nvSpPr>
        <p:spPr>
          <a:xfrm>
            <a:off x="4018722" y="1362257"/>
            <a:ext cx="4154556" cy="356616"/>
          </a:xfrm>
        </p:spPr>
        <p:txBody>
          <a:bodyPr/>
          <a:lstStyle/>
          <a:p>
            <a:r>
              <a:rPr lang="en-IN" b="1" u="sng" dirty="0">
                <a:solidFill>
                  <a:srgbClr val="00B0F0"/>
                </a:solidFill>
                <a:latin typeface="Times New Roman"/>
                <a:ea typeface="Times New Roman"/>
                <a:cs typeface="Times New Roman"/>
                <a:sym typeface="Times New Roman"/>
              </a:rPr>
              <a:t>ADVANTAGES</a:t>
            </a:r>
          </a:p>
          <a:p>
            <a:endParaRPr lang="en-IN" dirty="0"/>
          </a:p>
        </p:txBody>
      </p:sp>
      <p:pic>
        <p:nvPicPr>
          <p:cNvPr id="5" name="Picture 4">
            <a:extLst>
              <a:ext uri="{FF2B5EF4-FFF2-40B4-BE49-F238E27FC236}">
                <a16:creationId xmlns:a16="http://schemas.microsoft.com/office/drawing/2014/main" id="{2BBA1EA6-0E00-524F-D1CA-EAA0779536CD}"/>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015610DB-F602-C82A-DEA9-7C64647219F2}"/>
              </a:ext>
            </a:extLst>
          </p:cNvPr>
          <p:cNvPicPr>
            <a:picLocks noChangeAspect="1"/>
          </p:cNvPicPr>
          <p:nvPr/>
        </p:nvPicPr>
        <p:blipFill>
          <a:blip r:embed="rId3"/>
          <a:stretch>
            <a:fillRect/>
          </a:stretch>
        </p:blipFill>
        <p:spPr>
          <a:xfrm>
            <a:off x="10742478" y="584651"/>
            <a:ext cx="813417" cy="955914"/>
          </a:xfrm>
          <a:prstGeom prst="rect">
            <a:avLst/>
          </a:prstGeom>
        </p:spPr>
      </p:pic>
      <p:sp>
        <p:nvSpPr>
          <p:cNvPr id="7" name="TextBox 6">
            <a:extLst>
              <a:ext uri="{FF2B5EF4-FFF2-40B4-BE49-F238E27FC236}">
                <a16:creationId xmlns:a16="http://schemas.microsoft.com/office/drawing/2014/main" id="{84F3B02F-0DF2-E1E6-143E-7BEFB356DE8B}"/>
              </a:ext>
            </a:extLst>
          </p:cNvPr>
          <p:cNvSpPr txBox="1"/>
          <p:nvPr/>
        </p:nvSpPr>
        <p:spPr>
          <a:xfrm>
            <a:off x="2067339" y="2117035"/>
            <a:ext cx="7013458" cy="3139321"/>
          </a:xfrm>
          <a:prstGeom prst="rect">
            <a:avLst/>
          </a:prstGeom>
          <a:noFill/>
        </p:spPr>
        <p:txBody>
          <a:bodyPr wrap="non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Enables customers to manage their accounts anytime, anywhere.</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Swift transactions and account management directly from the app.</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Robust measures to safeguard transactions and personal data.</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Real-time notifications and customer support enhance user experience.</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Reduces operational costs and promotes a paperless environment.</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Quick query resolution and support integration.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16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02786B8-BB0B-BF74-0A76-FAFBDBCBE5D1}"/>
              </a:ext>
            </a:extLst>
          </p:cNvPr>
          <p:cNvSpPr>
            <a:spLocks noGrp="1"/>
          </p:cNvSpPr>
          <p:nvPr>
            <p:ph type="subTitle" idx="1"/>
          </p:nvPr>
        </p:nvSpPr>
        <p:spPr>
          <a:xfrm>
            <a:off x="3566491" y="1361251"/>
            <a:ext cx="5059017" cy="585217"/>
          </a:xfrm>
        </p:spPr>
        <p:txBody>
          <a:bodyPr/>
          <a:lstStyle/>
          <a:p>
            <a:r>
              <a:rPr lang="en-IN" sz="2400" b="1" u="sng" dirty="0">
                <a:solidFill>
                  <a:srgbClr val="00B0F0"/>
                </a:solidFill>
                <a:latin typeface="Times New Roman"/>
                <a:ea typeface="Times New Roman"/>
                <a:cs typeface="Times New Roman"/>
                <a:sym typeface="Times New Roman"/>
              </a:rPr>
              <a:t>LIMITATIONS</a:t>
            </a:r>
          </a:p>
          <a:p>
            <a:endParaRPr lang="en-IN" dirty="0">
              <a:solidFill>
                <a:srgbClr val="00B0F0"/>
              </a:solidFill>
            </a:endParaRPr>
          </a:p>
        </p:txBody>
      </p:sp>
      <p:pic>
        <p:nvPicPr>
          <p:cNvPr id="5" name="Picture 4">
            <a:extLst>
              <a:ext uri="{FF2B5EF4-FFF2-40B4-BE49-F238E27FC236}">
                <a16:creationId xmlns:a16="http://schemas.microsoft.com/office/drawing/2014/main" id="{37DF2484-044B-8CB6-F4BA-589BFFDE38EE}"/>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F0025A91-60FD-E29E-24D8-42F3FCA99D99}"/>
              </a:ext>
            </a:extLst>
          </p:cNvPr>
          <p:cNvPicPr>
            <a:picLocks noChangeAspect="1"/>
          </p:cNvPicPr>
          <p:nvPr/>
        </p:nvPicPr>
        <p:blipFill>
          <a:blip r:embed="rId3"/>
          <a:stretch>
            <a:fillRect/>
          </a:stretch>
        </p:blipFill>
        <p:spPr>
          <a:xfrm>
            <a:off x="10742478" y="584651"/>
            <a:ext cx="813417" cy="955914"/>
          </a:xfrm>
          <a:prstGeom prst="rect">
            <a:avLst/>
          </a:prstGeom>
        </p:spPr>
      </p:pic>
      <p:sp>
        <p:nvSpPr>
          <p:cNvPr id="7" name="TextBox 6">
            <a:extLst>
              <a:ext uri="{FF2B5EF4-FFF2-40B4-BE49-F238E27FC236}">
                <a16:creationId xmlns:a16="http://schemas.microsoft.com/office/drawing/2014/main" id="{3088B576-1F3E-403A-69D5-164C60D93677}"/>
              </a:ext>
            </a:extLst>
          </p:cNvPr>
          <p:cNvSpPr txBox="1"/>
          <p:nvPr/>
        </p:nvSpPr>
        <p:spPr>
          <a:xfrm>
            <a:off x="1744693" y="2064819"/>
            <a:ext cx="7250703" cy="3139321"/>
          </a:xfrm>
          <a:prstGeom prst="rect">
            <a:avLst/>
          </a:prstGeom>
          <a:noFill/>
        </p:spPr>
        <p:txBody>
          <a:bodyPr wrap="non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Ensuring robust protection against cyber threats and unauthorized access.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Addressing variations in Android devices and screen sizes.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Dependency on stable internet for real-time transactions.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Educating users on app usage and security best practices.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Adhering to strict data protection laws and regulations.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Providing effective support for app-related issues and updates.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69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3DF162-AEE5-CE2C-9B8E-E7B8F80D28C6}"/>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F226BEB8-527B-08E2-273D-1CB41C58D33F}"/>
              </a:ext>
            </a:extLst>
          </p:cNvPr>
          <p:cNvPicPr>
            <a:picLocks noChangeAspect="1"/>
          </p:cNvPicPr>
          <p:nvPr/>
        </p:nvPicPr>
        <p:blipFill>
          <a:blip r:embed="rId3"/>
          <a:stretch>
            <a:fillRect/>
          </a:stretch>
        </p:blipFill>
        <p:spPr>
          <a:xfrm>
            <a:off x="10742478" y="584651"/>
            <a:ext cx="813417" cy="955914"/>
          </a:xfrm>
          <a:prstGeom prst="rect">
            <a:avLst/>
          </a:prstGeom>
        </p:spPr>
      </p:pic>
      <p:sp>
        <p:nvSpPr>
          <p:cNvPr id="2" name="TextBox 1">
            <a:extLst>
              <a:ext uri="{FF2B5EF4-FFF2-40B4-BE49-F238E27FC236}">
                <a16:creationId xmlns:a16="http://schemas.microsoft.com/office/drawing/2014/main" id="{0779CB5C-5C94-89FB-5058-4DEE6F678033}"/>
              </a:ext>
            </a:extLst>
          </p:cNvPr>
          <p:cNvSpPr txBox="1"/>
          <p:nvPr/>
        </p:nvSpPr>
        <p:spPr>
          <a:xfrm>
            <a:off x="5315690" y="1125066"/>
            <a:ext cx="1560620" cy="830997"/>
          </a:xfrm>
          <a:prstGeom prst="rect">
            <a:avLst/>
          </a:prstGeom>
          <a:noFill/>
        </p:spPr>
        <p:txBody>
          <a:bodyPr wrap="none" rtlCol="0">
            <a:spAutoFit/>
          </a:bodyPr>
          <a:lstStyle/>
          <a:p>
            <a:r>
              <a:rPr lang="en-IN" sz="2400" b="1" u="sng" dirty="0">
                <a:solidFill>
                  <a:srgbClr val="00B0F0"/>
                </a:solidFill>
                <a:latin typeface="Times New Roman"/>
                <a:ea typeface="Times New Roman"/>
                <a:cs typeface="Times New Roman"/>
                <a:sym typeface="Times New Roman"/>
              </a:rPr>
              <a:t>RESULTS</a:t>
            </a:r>
          </a:p>
          <a:p>
            <a:endParaRPr lang="en-IN" sz="2400" dirty="0">
              <a:solidFill>
                <a:srgbClr val="00B0F0"/>
              </a:solidFill>
            </a:endParaRPr>
          </a:p>
        </p:txBody>
      </p:sp>
      <p:sp>
        <p:nvSpPr>
          <p:cNvPr id="3" name="TextBox 2">
            <a:extLst>
              <a:ext uri="{FF2B5EF4-FFF2-40B4-BE49-F238E27FC236}">
                <a16:creationId xmlns:a16="http://schemas.microsoft.com/office/drawing/2014/main" id="{006BF804-B2C4-2CE4-A7B3-43E33FDE3170}"/>
              </a:ext>
            </a:extLst>
          </p:cNvPr>
          <p:cNvSpPr txBox="1"/>
          <p:nvPr/>
        </p:nvSpPr>
        <p:spPr>
          <a:xfrm>
            <a:off x="3836407" y="5834233"/>
            <a:ext cx="4519186" cy="369332"/>
          </a:xfrm>
          <a:prstGeom prst="rect">
            <a:avLst/>
          </a:prstGeom>
          <a:noFill/>
        </p:spPr>
        <p:txBody>
          <a:bodyPr wrap="none" rtlCol="0">
            <a:spAutoFit/>
          </a:bodyPr>
          <a:lstStyle/>
          <a:p>
            <a:pPr algn="ctr"/>
            <a:r>
              <a:rPr lang="en-IN" b="1" dirty="0">
                <a:latin typeface="Times New Roman" panose="02020603050405020304" pitchFamily="18" charset="0"/>
                <a:cs typeface="Times New Roman" panose="02020603050405020304" pitchFamily="18" charset="0"/>
              </a:rPr>
              <a:t>Fig 1: Bank Management System login page</a:t>
            </a:r>
          </a:p>
        </p:txBody>
      </p:sp>
      <p:pic>
        <p:nvPicPr>
          <p:cNvPr id="7" name="Picture 6">
            <a:extLst>
              <a:ext uri="{FF2B5EF4-FFF2-40B4-BE49-F238E27FC236}">
                <a16:creationId xmlns:a16="http://schemas.microsoft.com/office/drawing/2014/main" id="{7A955565-69D9-192E-554E-38B9DA766561}"/>
              </a:ext>
            </a:extLst>
          </p:cNvPr>
          <p:cNvPicPr>
            <a:picLocks noChangeAspect="1"/>
          </p:cNvPicPr>
          <p:nvPr/>
        </p:nvPicPr>
        <p:blipFill>
          <a:blip r:embed="rId4"/>
          <a:stretch>
            <a:fillRect/>
          </a:stretch>
        </p:blipFill>
        <p:spPr>
          <a:xfrm>
            <a:off x="2795127" y="1900024"/>
            <a:ext cx="6601746" cy="3057952"/>
          </a:xfrm>
          <a:prstGeom prst="rect">
            <a:avLst/>
          </a:prstGeom>
        </p:spPr>
      </p:pic>
    </p:spTree>
    <p:extLst>
      <p:ext uri="{BB962C8B-B14F-4D97-AF65-F5344CB8AC3E}">
        <p14:creationId xmlns:p14="http://schemas.microsoft.com/office/powerpoint/2010/main" val="66896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88F7C-92E4-2220-A607-74CCC0C29798}"/>
              </a:ext>
            </a:extLst>
          </p:cNvPr>
          <p:cNvPicPr>
            <a:picLocks noChangeAspect="1"/>
          </p:cNvPicPr>
          <p:nvPr/>
        </p:nvPicPr>
        <p:blipFill>
          <a:blip r:embed="rId3"/>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81C773A0-69CB-363B-0919-65BF5706C34C}"/>
              </a:ext>
            </a:extLst>
          </p:cNvPr>
          <p:cNvPicPr>
            <a:picLocks noChangeAspect="1"/>
          </p:cNvPicPr>
          <p:nvPr/>
        </p:nvPicPr>
        <p:blipFill>
          <a:blip r:embed="rId4"/>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D1C7DE2A-A65D-3EDD-843B-447DB28225ED}"/>
              </a:ext>
            </a:extLst>
          </p:cNvPr>
          <p:cNvSpPr txBox="1"/>
          <p:nvPr/>
        </p:nvSpPr>
        <p:spPr>
          <a:xfrm>
            <a:off x="862218" y="1767893"/>
            <a:ext cx="6097656" cy="461665"/>
          </a:xfrm>
          <a:prstGeom prst="rect">
            <a:avLst/>
          </a:prstGeom>
          <a:noFill/>
        </p:spPr>
        <p:txBody>
          <a:bodyPr wrap="square">
            <a:spAutoFit/>
          </a:bodyPr>
          <a:lstStyle/>
          <a:p>
            <a:pPr marL="0" lvl="0" indent="0" algn="l" rtl="0">
              <a:spcBef>
                <a:spcPts val="0"/>
              </a:spcBef>
              <a:spcAft>
                <a:spcPts val="0"/>
              </a:spcAft>
              <a:buNone/>
            </a:pPr>
            <a:r>
              <a:rPr lang="en-IN" sz="2400" b="1" u="sng" dirty="0">
                <a:solidFill>
                  <a:srgbClr val="0070C0"/>
                </a:solidFill>
                <a:latin typeface="Times New Roman"/>
                <a:ea typeface="Times New Roman"/>
                <a:cs typeface="Times New Roman"/>
                <a:sym typeface="Times New Roman"/>
              </a:rPr>
              <a:t>ABSTRACT</a:t>
            </a:r>
            <a:r>
              <a:rPr lang="en-IN" sz="1800" b="1" u="sng" dirty="0">
                <a:solidFill>
                  <a:schemeClr val="accent2">
                    <a:lumMod val="10000"/>
                  </a:schemeClr>
                </a:solidFill>
                <a:latin typeface="Times New Roman"/>
                <a:ea typeface="Times New Roman"/>
                <a:cs typeface="Times New Roman"/>
                <a:sym typeface="Times New Roman"/>
              </a:rPr>
              <a:t> :</a:t>
            </a:r>
            <a:r>
              <a:rPr lang="en-IN" sz="2000" b="1" dirty="0">
                <a:solidFill>
                  <a:schemeClr val="accent2">
                    <a:lumMod val="10000"/>
                  </a:schemeClr>
                </a:solidFill>
                <a:latin typeface="Times New Roman"/>
                <a:ea typeface="Times New Roman"/>
                <a:cs typeface="Times New Roman"/>
                <a:sym typeface="Times New Roman"/>
              </a:rPr>
              <a:t> </a:t>
            </a:r>
          </a:p>
        </p:txBody>
      </p:sp>
      <p:sp>
        <p:nvSpPr>
          <p:cNvPr id="9" name="TextBox 8">
            <a:extLst>
              <a:ext uri="{FF2B5EF4-FFF2-40B4-BE49-F238E27FC236}">
                <a16:creationId xmlns:a16="http://schemas.microsoft.com/office/drawing/2014/main" id="{A79F4B37-4765-2C2D-A57D-5E8C61D0DA4D}"/>
              </a:ext>
            </a:extLst>
          </p:cNvPr>
          <p:cNvSpPr txBox="1"/>
          <p:nvPr/>
        </p:nvSpPr>
        <p:spPr>
          <a:xfrm>
            <a:off x="862218" y="2215089"/>
            <a:ext cx="988026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Bank management focusing on enhancing customer experience and operational efficiency. The app enables secure account management, fund transfers, bill payments, and transaction tracking for users. Administrators benefit from tools for account management, transaction monitoring, reporting, and regulatory compliance. With strong security features like secure authentication and encryption, the application ensures user information remains confidential and secure. This system promises to significantly improve mobile banking services by offering convenience, security, and satisfaction to both customers and administrators.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210C17-2712-29CC-BC92-97729EF2A00C}"/>
              </a:ext>
            </a:extLst>
          </p:cNvPr>
          <p:cNvSpPr txBox="1"/>
          <p:nvPr/>
        </p:nvSpPr>
        <p:spPr>
          <a:xfrm>
            <a:off x="862218" y="4551606"/>
            <a:ext cx="6097656" cy="461665"/>
          </a:xfrm>
          <a:prstGeom prst="rect">
            <a:avLst/>
          </a:prstGeom>
          <a:noFill/>
        </p:spPr>
        <p:txBody>
          <a:bodyPr wrap="square">
            <a:spAutoFit/>
          </a:bodyPr>
          <a:lstStyle/>
          <a:p>
            <a:r>
              <a:rPr lang="en" sz="2400" b="1" u="sng" dirty="0">
                <a:solidFill>
                  <a:srgbClr val="0070C0"/>
                </a:solidFill>
                <a:latin typeface="Times New Roman"/>
                <a:ea typeface="Times New Roman"/>
                <a:cs typeface="Times New Roman"/>
                <a:sym typeface="Times New Roman"/>
              </a:rPr>
              <a:t>Keywords </a:t>
            </a:r>
            <a:r>
              <a:rPr lang="en" sz="2400" u="sng" dirty="0">
                <a:solidFill>
                  <a:srgbClr val="0070C0"/>
                </a:solidFill>
                <a:latin typeface="Times New Roman"/>
                <a:ea typeface="Times New Roman"/>
                <a:cs typeface="Times New Roman"/>
                <a:sym typeface="Times New Roman"/>
              </a:rPr>
              <a:t>:</a:t>
            </a:r>
            <a:r>
              <a:rPr lang="en" sz="2400" dirty="0">
                <a:solidFill>
                  <a:srgbClr val="0070C0"/>
                </a:solidFill>
                <a:latin typeface="Times New Roman"/>
                <a:ea typeface="Times New Roman"/>
                <a:cs typeface="Times New Roman"/>
                <a:sym typeface="Times New Roman"/>
              </a:rPr>
              <a:t> </a:t>
            </a:r>
            <a:endParaRPr lang="en-IN" sz="2400" dirty="0">
              <a:solidFill>
                <a:srgbClr val="0070C0"/>
              </a:solidFill>
            </a:endParaRPr>
          </a:p>
        </p:txBody>
      </p:sp>
      <p:sp>
        <p:nvSpPr>
          <p:cNvPr id="17" name="TextBox 16">
            <a:extLst>
              <a:ext uri="{FF2B5EF4-FFF2-40B4-BE49-F238E27FC236}">
                <a16:creationId xmlns:a16="http://schemas.microsoft.com/office/drawing/2014/main" id="{7E0BF221-FA0D-3517-259E-FCAEC9642A09}"/>
              </a:ext>
            </a:extLst>
          </p:cNvPr>
          <p:cNvSpPr txBox="1"/>
          <p:nvPr/>
        </p:nvSpPr>
        <p:spPr>
          <a:xfrm>
            <a:off x="795543" y="4997138"/>
            <a:ext cx="9946935"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Mobile Banking, Account Management, Transaction History, Balance Inquiry, Fund transfer, Bill Payment, ATM Locator, Account Statement, Customer Support, Security Features.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277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CD9B7C-CF28-3727-3C4D-01A8EFD35FE4}"/>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AD0C5926-039E-2F54-B4B9-5D001FE47E25}"/>
              </a:ext>
            </a:extLst>
          </p:cNvPr>
          <p:cNvPicPr>
            <a:picLocks noChangeAspect="1"/>
          </p:cNvPicPr>
          <p:nvPr/>
        </p:nvPicPr>
        <p:blipFill>
          <a:blip r:embed="rId3"/>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9D7C119C-114A-D450-9D58-7AEEB17DC6D4}"/>
              </a:ext>
            </a:extLst>
          </p:cNvPr>
          <p:cNvSpPr txBox="1"/>
          <p:nvPr/>
        </p:nvSpPr>
        <p:spPr>
          <a:xfrm>
            <a:off x="5480466" y="1217399"/>
            <a:ext cx="1231067" cy="646331"/>
          </a:xfrm>
          <a:prstGeom prst="rect">
            <a:avLst/>
          </a:prstGeom>
          <a:noFill/>
        </p:spPr>
        <p:txBody>
          <a:bodyPr wrap="square">
            <a:spAutoFit/>
          </a:bodyPr>
          <a:lstStyle/>
          <a:p>
            <a:r>
              <a:rPr lang="en-IN" sz="1800" b="1" u="sng">
                <a:solidFill>
                  <a:srgbClr val="00B0F0"/>
                </a:solidFill>
                <a:latin typeface="Times New Roman"/>
                <a:ea typeface="Times New Roman"/>
                <a:cs typeface="Times New Roman"/>
                <a:sym typeface="Times New Roman"/>
              </a:rPr>
              <a:t>RESULTS</a:t>
            </a:r>
          </a:p>
          <a:p>
            <a:endParaRPr lang="en-IN" sz="1800" dirty="0">
              <a:solidFill>
                <a:srgbClr val="00B0F0"/>
              </a:solidFill>
            </a:endParaRPr>
          </a:p>
        </p:txBody>
      </p:sp>
      <p:sp>
        <p:nvSpPr>
          <p:cNvPr id="10" name="TextBox 9">
            <a:extLst>
              <a:ext uri="{FF2B5EF4-FFF2-40B4-BE49-F238E27FC236}">
                <a16:creationId xmlns:a16="http://schemas.microsoft.com/office/drawing/2014/main" id="{E27A242A-5ADA-0002-AC19-B71B6D831E25}"/>
              </a:ext>
            </a:extLst>
          </p:cNvPr>
          <p:cNvSpPr txBox="1"/>
          <p:nvPr/>
        </p:nvSpPr>
        <p:spPr>
          <a:xfrm>
            <a:off x="5013010" y="5855276"/>
            <a:ext cx="2165978"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Fig 2: Deposit Form</a:t>
            </a:r>
          </a:p>
        </p:txBody>
      </p:sp>
      <p:pic>
        <p:nvPicPr>
          <p:cNvPr id="3" name="Picture 2">
            <a:extLst>
              <a:ext uri="{FF2B5EF4-FFF2-40B4-BE49-F238E27FC236}">
                <a16:creationId xmlns:a16="http://schemas.microsoft.com/office/drawing/2014/main" id="{FEA35348-241D-205C-D6E3-4B0D37B59391}"/>
              </a:ext>
            </a:extLst>
          </p:cNvPr>
          <p:cNvPicPr>
            <a:picLocks noChangeAspect="1"/>
          </p:cNvPicPr>
          <p:nvPr/>
        </p:nvPicPr>
        <p:blipFill>
          <a:blip r:embed="rId4"/>
          <a:stretch>
            <a:fillRect/>
          </a:stretch>
        </p:blipFill>
        <p:spPr>
          <a:xfrm>
            <a:off x="2489200" y="1863730"/>
            <a:ext cx="7595471" cy="3345215"/>
          </a:xfrm>
          <a:prstGeom prst="rect">
            <a:avLst/>
          </a:prstGeom>
        </p:spPr>
      </p:pic>
    </p:spTree>
    <p:extLst>
      <p:ext uri="{BB962C8B-B14F-4D97-AF65-F5344CB8AC3E}">
        <p14:creationId xmlns:p14="http://schemas.microsoft.com/office/powerpoint/2010/main" val="8253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CD9B7C-CF28-3727-3C4D-01A8EFD35FE4}"/>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AD0C5926-039E-2F54-B4B9-5D001FE47E25}"/>
              </a:ext>
            </a:extLst>
          </p:cNvPr>
          <p:cNvPicPr>
            <a:picLocks noChangeAspect="1"/>
          </p:cNvPicPr>
          <p:nvPr/>
        </p:nvPicPr>
        <p:blipFill>
          <a:blip r:embed="rId3"/>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9D7C119C-114A-D450-9D58-7AEEB17DC6D4}"/>
              </a:ext>
            </a:extLst>
          </p:cNvPr>
          <p:cNvSpPr txBox="1"/>
          <p:nvPr/>
        </p:nvSpPr>
        <p:spPr>
          <a:xfrm>
            <a:off x="5480466" y="1217399"/>
            <a:ext cx="1231067" cy="646331"/>
          </a:xfrm>
          <a:prstGeom prst="rect">
            <a:avLst/>
          </a:prstGeom>
          <a:noFill/>
        </p:spPr>
        <p:txBody>
          <a:bodyPr wrap="square">
            <a:spAutoFit/>
          </a:bodyPr>
          <a:lstStyle/>
          <a:p>
            <a:r>
              <a:rPr lang="en-IN" sz="1800" b="1" u="sng">
                <a:solidFill>
                  <a:srgbClr val="00B0F0"/>
                </a:solidFill>
                <a:latin typeface="Times New Roman"/>
                <a:ea typeface="Times New Roman"/>
                <a:cs typeface="Times New Roman"/>
                <a:sym typeface="Times New Roman"/>
              </a:rPr>
              <a:t>RESULTS</a:t>
            </a:r>
          </a:p>
          <a:p>
            <a:endParaRPr lang="en-IN" sz="1800" dirty="0">
              <a:solidFill>
                <a:srgbClr val="00B0F0"/>
              </a:solidFill>
            </a:endParaRPr>
          </a:p>
        </p:txBody>
      </p:sp>
      <p:sp>
        <p:nvSpPr>
          <p:cNvPr id="4" name="TextBox 3">
            <a:extLst>
              <a:ext uri="{FF2B5EF4-FFF2-40B4-BE49-F238E27FC236}">
                <a16:creationId xmlns:a16="http://schemas.microsoft.com/office/drawing/2014/main" id="{19600305-0C97-07DC-114C-B4F7F884A63D}"/>
              </a:ext>
            </a:extLst>
          </p:cNvPr>
          <p:cNvSpPr txBox="1"/>
          <p:nvPr/>
        </p:nvSpPr>
        <p:spPr>
          <a:xfrm>
            <a:off x="4261650" y="5921103"/>
            <a:ext cx="366869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Fig 3:Statistics for Savings Account</a:t>
            </a:r>
          </a:p>
        </p:txBody>
      </p:sp>
      <p:pic>
        <p:nvPicPr>
          <p:cNvPr id="7" name="Picture 6">
            <a:extLst>
              <a:ext uri="{FF2B5EF4-FFF2-40B4-BE49-F238E27FC236}">
                <a16:creationId xmlns:a16="http://schemas.microsoft.com/office/drawing/2014/main" id="{B537C2A5-0697-1470-DC21-296D95CEE4A3}"/>
              </a:ext>
            </a:extLst>
          </p:cNvPr>
          <p:cNvPicPr>
            <a:picLocks noChangeAspect="1"/>
          </p:cNvPicPr>
          <p:nvPr/>
        </p:nvPicPr>
        <p:blipFill>
          <a:blip r:embed="rId4"/>
          <a:stretch>
            <a:fillRect/>
          </a:stretch>
        </p:blipFill>
        <p:spPr>
          <a:xfrm>
            <a:off x="2048015" y="2012367"/>
            <a:ext cx="8436968" cy="3290044"/>
          </a:xfrm>
          <a:prstGeom prst="rect">
            <a:avLst/>
          </a:prstGeom>
        </p:spPr>
      </p:pic>
    </p:spTree>
    <p:extLst>
      <p:ext uri="{BB962C8B-B14F-4D97-AF65-F5344CB8AC3E}">
        <p14:creationId xmlns:p14="http://schemas.microsoft.com/office/powerpoint/2010/main" val="197177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CD9B7C-CF28-3727-3C4D-01A8EFD35FE4}"/>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AD0C5926-039E-2F54-B4B9-5D001FE47E25}"/>
              </a:ext>
            </a:extLst>
          </p:cNvPr>
          <p:cNvPicPr>
            <a:picLocks noChangeAspect="1"/>
          </p:cNvPicPr>
          <p:nvPr/>
        </p:nvPicPr>
        <p:blipFill>
          <a:blip r:embed="rId3"/>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9D7C119C-114A-D450-9D58-7AEEB17DC6D4}"/>
              </a:ext>
            </a:extLst>
          </p:cNvPr>
          <p:cNvSpPr txBox="1"/>
          <p:nvPr/>
        </p:nvSpPr>
        <p:spPr>
          <a:xfrm>
            <a:off x="5480466" y="1217399"/>
            <a:ext cx="1231067" cy="646331"/>
          </a:xfrm>
          <a:prstGeom prst="rect">
            <a:avLst/>
          </a:prstGeom>
          <a:noFill/>
        </p:spPr>
        <p:txBody>
          <a:bodyPr wrap="square">
            <a:spAutoFit/>
          </a:bodyPr>
          <a:lstStyle/>
          <a:p>
            <a:r>
              <a:rPr lang="en-IN" sz="1800" b="1" u="sng">
                <a:solidFill>
                  <a:srgbClr val="00B0F0"/>
                </a:solidFill>
                <a:latin typeface="Times New Roman"/>
                <a:ea typeface="Times New Roman"/>
                <a:cs typeface="Times New Roman"/>
                <a:sym typeface="Times New Roman"/>
              </a:rPr>
              <a:t>RESULTS</a:t>
            </a:r>
          </a:p>
          <a:p>
            <a:endParaRPr lang="en-IN" sz="1800" dirty="0">
              <a:solidFill>
                <a:srgbClr val="00B0F0"/>
              </a:solidFill>
            </a:endParaRPr>
          </a:p>
        </p:txBody>
      </p:sp>
      <p:sp>
        <p:nvSpPr>
          <p:cNvPr id="4" name="TextBox 3">
            <a:extLst>
              <a:ext uri="{FF2B5EF4-FFF2-40B4-BE49-F238E27FC236}">
                <a16:creationId xmlns:a16="http://schemas.microsoft.com/office/drawing/2014/main" id="{19600305-0C97-07DC-114C-B4F7F884A63D}"/>
              </a:ext>
            </a:extLst>
          </p:cNvPr>
          <p:cNvSpPr txBox="1"/>
          <p:nvPr/>
        </p:nvSpPr>
        <p:spPr>
          <a:xfrm>
            <a:off x="4378188" y="5921103"/>
            <a:ext cx="3435621"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Fig 4: Balance of Saving Account</a:t>
            </a:r>
          </a:p>
        </p:txBody>
      </p:sp>
      <p:pic>
        <p:nvPicPr>
          <p:cNvPr id="7" name="Picture 6">
            <a:extLst>
              <a:ext uri="{FF2B5EF4-FFF2-40B4-BE49-F238E27FC236}">
                <a16:creationId xmlns:a16="http://schemas.microsoft.com/office/drawing/2014/main" id="{74F2C03E-7CEA-8EDB-2174-FC38F2CAD1D8}"/>
              </a:ext>
            </a:extLst>
          </p:cNvPr>
          <p:cNvPicPr>
            <a:picLocks noChangeAspect="1"/>
          </p:cNvPicPr>
          <p:nvPr/>
        </p:nvPicPr>
        <p:blipFill>
          <a:blip r:embed="rId4"/>
          <a:stretch>
            <a:fillRect/>
          </a:stretch>
        </p:blipFill>
        <p:spPr>
          <a:xfrm>
            <a:off x="2001742" y="1995192"/>
            <a:ext cx="8188514" cy="3370850"/>
          </a:xfrm>
          <a:prstGeom prst="rect">
            <a:avLst/>
          </a:prstGeom>
        </p:spPr>
      </p:pic>
    </p:spTree>
    <p:extLst>
      <p:ext uri="{BB962C8B-B14F-4D97-AF65-F5344CB8AC3E}">
        <p14:creationId xmlns:p14="http://schemas.microsoft.com/office/powerpoint/2010/main" val="193659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CD9B7C-CF28-3727-3C4D-01A8EFD35FE4}"/>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AD0C5926-039E-2F54-B4B9-5D001FE47E25}"/>
              </a:ext>
            </a:extLst>
          </p:cNvPr>
          <p:cNvPicPr>
            <a:picLocks noChangeAspect="1"/>
          </p:cNvPicPr>
          <p:nvPr/>
        </p:nvPicPr>
        <p:blipFill>
          <a:blip r:embed="rId3"/>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9D7C119C-114A-D450-9D58-7AEEB17DC6D4}"/>
              </a:ext>
            </a:extLst>
          </p:cNvPr>
          <p:cNvSpPr txBox="1"/>
          <p:nvPr/>
        </p:nvSpPr>
        <p:spPr>
          <a:xfrm>
            <a:off x="5480466" y="1217399"/>
            <a:ext cx="1231067" cy="646331"/>
          </a:xfrm>
          <a:prstGeom prst="rect">
            <a:avLst/>
          </a:prstGeom>
          <a:noFill/>
        </p:spPr>
        <p:txBody>
          <a:bodyPr wrap="square">
            <a:spAutoFit/>
          </a:bodyPr>
          <a:lstStyle/>
          <a:p>
            <a:r>
              <a:rPr lang="en-IN" sz="1800" b="1" u="sng">
                <a:solidFill>
                  <a:srgbClr val="00B0F0"/>
                </a:solidFill>
                <a:latin typeface="Times New Roman"/>
                <a:ea typeface="Times New Roman"/>
                <a:cs typeface="Times New Roman"/>
                <a:sym typeface="Times New Roman"/>
              </a:rPr>
              <a:t>RESULTS</a:t>
            </a:r>
          </a:p>
          <a:p>
            <a:endParaRPr lang="en-IN" sz="1800" dirty="0">
              <a:solidFill>
                <a:srgbClr val="00B0F0"/>
              </a:solidFill>
            </a:endParaRPr>
          </a:p>
        </p:txBody>
      </p:sp>
      <p:sp>
        <p:nvSpPr>
          <p:cNvPr id="4" name="TextBox 3">
            <a:extLst>
              <a:ext uri="{FF2B5EF4-FFF2-40B4-BE49-F238E27FC236}">
                <a16:creationId xmlns:a16="http://schemas.microsoft.com/office/drawing/2014/main" id="{19600305-0C97-07DC-114C-B4F7F884A63D}"/>
              </a:ext>
            </a:extLst>
          </p:cNvPr>
          <p:cNvSpPr txBox="1"/>
          <p:nvPr/>
        </p:nvSpPr>
        <p:spPr>
          <a:xfrm>
            <a:off x="4017993" y="5973912"/>
            <a:ext cx="415601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Fig 5: Bank Balance of Current Account</a:t>
            </a:r>
          </a:p>
        </p:txBody>
      </p:sp>
      <p:pic>
        <p:nvPicPr>
          <p:cNvPr id="3" name="Picture 2">
            <a:extLst>
              <a:ext uri="{FF2B5EF4-FFF2-40B4-BE49-F238E27FC236}">
                <a16:creationId xmlns:a16="http://schemas.microsoft.com/office/drawing/2014/main" id="{61B8AB5A-7370-72C8-EC31-A8D474870CCA}"/>
              </a:ext>
            </a:extLst>
          </p:cNvPr>
          <p:cNvPicPr>
            <a:picLocks noChangeAspect="1"/>
          </p:cNvPicPr>
          <p:nvPr/>
        </p:nvPicPr>
        <p:blipFill>
          <a:blip r:embed="rId4"/>
          <a:stretch>
            <a:fillRect/>
          </a:stretch>
        </p:blipFill>
        <p:spPr>
          <a:xfrm>
            <a:off x="1997697" y="1985612"/>
            <a:ext cx="8196603" cy="3458455"/>
          </a:xfrm>
          <a:prstGeom prst="rect">
            <a:avLst/>
          </a:prstGeom>
        </p:spPr>
      </p:pic>
    </p:spTree>
    <p:extLst>
      <p:ext uri="{BB962C8B-B14F-4D97-AF65-F5344CB8AC3E}">
        <p14:creationId xmlns:p14="http://schemas.microsoft.com/office/powerpoint/2010/main" val="125985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20B56D-16F6-1BAC-05C5-5AABD12CE5BB}"/>
              </a:ext>
            </a:extLst>
          </p:cNvPr>
          <p:cNvPicPr>
            <a:picLocks noChangeAspect="1"/>
          </p:cNvPicPr>
          <p:nvPr/>
        </p:nvPicPr>
        <p:blipFill>
          <a:blip r:embed="rId2"/>
          <a:stretch>
            <a:fillRect/>
          </a:stretch>
        </p:blipFill>
        <p:spPr>
          <a:xfrm>
            <a:off x="725354" y="584651"/>
            <a:ext cx="913011" cy="955914"/>
          </a:xfrm>
          <a:prstGeom prst="rect">
            <a:avLst/>
          </a:prstGeom>
        </p:spPr>
      </p:pic>
      <p:pic>
        <p:nvPicPr>
          <p:cNvPr id="7" name="Picture 6">
            <a:extLst>
              <a:ext uri="{FF2B5EF4-FFF2-40B4-BE49-F238E27FC236}">
                <a16:creationId xmlns:a16="http://schemas.microsoft.com/office/drawing/2014/main" id="{882C0D30-1D5D-C8F4-1C97-E0F451B4918D}"/>
              </a:ext>
            </a:extLst>
          </p:cNvPr>
          <p:cNvPicPr>
            <a:picLocks noChangeAspect="1"/>
          </p:cNvPicPr>
          <p:nvPr/>
        </p:nvPicPr>
        <p:blipFill>
          <a:blip r:embed="rId3"/>
          <a:stretch>
            <a:fillRect/>
          </a:stretch>
        </p:blipFill>
        <p:spPr>
          <a:xfrm>
            <a:off x="10742478" y="584651"/>
            <a:ext cx="813417" cy="955914"/>
          </a:xfrm>
          <a:prstGeom prst="rect">
            <a:avLst/>
          </a:prstGeom>
        </p:spPr>
      </p:pic>
      <p:sp>
        <p:nvSpPr>
          <p:cNvPr id="8" name="TextBox 7">
            <a:extLst>
              <a:ext uri="{FF2B5EF4-FFF2-40B4-BE49-F238E27FC236}">
                <a16:creationId xmlns:a16="http://schemas.microsoft.com/office/drawing/2014/main" id="{A8204545-60E8-B81A-D190-F5EA801D0238}"/>
              </a:ext>
            </a:extLst>
          </p:cNvPr>
          <p:cNvSpPr txBox="1"/>
          <p:nvPr/>
        </p:nvSpPr>
        <p:spPr>
          <a:xfrm>
            <a:off x="4873550" y="1094289"/>
            <a:ext cx="2444900" cy="892552"/>
          </a:xfrm>
          <a:prstGeom prst="rect">
            <a:avLst/>
          </a:prstGeom>
          <a:noFill/>
        </p:spPr>
        <p:txBody>
          <a:bodyPr wrap="square" rtlCol="0">
            <a:spAutoFit/>
          </a:bodyPr>
          <a:lstStyle/>
          <a:p>
            <a:r>
              <a:rPr lang="en-IN" sz="2600" b="1" u="sng" dirty="0">
                <a:solidFill>
                  <a:srgbClr val="00B0F0"/>
                </a:solidFill>
                <a:latin typeface="Times New Roman"/>
                <a:ea typeface="Times New Roman"/>
                <a:cs typeface="Times New Roman"/>
                <a:sym typeface="Times New Roman"/>
              </a:rPr>
              <a:t>CONCLUSION</a:t>
            </a:r>
          </a:p>
          <a:p>
            <a:endParaRPr lang="en-IN" sz="2600" dirty="0">
              <a:solidFill>
                <a:srgbClr val="00B0F0"/>
              </a:solidFill>
            </a:endParaRPr>
          </a:p>
        </p:txBody>
      </p:sp>
      <p:sp>
        <p:nvSpPr>
          <p:cNvPr id="9" name="TextBox 8">
            <a:extLst>
              <a:ext uri="{FF2B5EF4-FFF2-40B4-BE49-F238E27FC236}">
                <a16:creationId xmlns:a16="http://schemas.microsoft.com/office/drawing/2014/main" id="{32559B8E-F6A9-6394-009F-C7BAE4C2C024}"/>
              </a:ext>
            </a:extLst>
          </p:cNvPr>
          <p:cNvSpPr txBox="1"/>
          <p:nvPr/>
        </p:nvSpPr>
        <p:spPr>
          <a:xfrm>
            <a:off x="1181859" y="2228671"/>
            <a:ext cx="9968947" cy="2120068"/>
          </a:xfrm>
          <a:prstGeom prst="rect">
            <a:avLst/>
          </a:prstGeom>
          <a:noFill/>
        </p:spPr>
        <p:txBody>
          <a:bodyPr wrap="square" rtlCol="0">
            <a:spAutoFit/>
          </a:bodyPr>
          <a:lstStyle/>
          <a:p>
            <a:pPr algn="just">
              <a:lnSpc>
                <a:spcPct val="150000"/>
              </a:lnSpc>
            </a:pPr>
            <a:r>
              <a:rPr lang="en-US" sz="1800" dirty="0">
                <a:latin typeface="Times New Roman"/>
                <a:ea typeface="Times New Roman"/>
                <a:cs typeface="Times New Roman"/>
                <a:sym typeface="Times New Roman"/>
              </a:rPr>
              <a:t>In conclusion, </a:t>
            </a:r>
            <a:r>
              <a:rPr lang="en-US" dirty="0">
                <a:latin typeface="Times New Roman" panose="02020603050405020304" pitchFamily="18" charset="0"/>
                <a:cs typeface="Times New Roman" panose="02020603050405020304" pitchFamily="18" charset="0"/>
              </a:rPr>
              <a:t>Bank Management System for Android enhances banking efficiency and user convenience. Integrating AI, machine learning, and biometric authentication provides personalized and secure services. Future expansions like augmented reality, voice banking, and IoT will further enrich user experiences. Collaborations with FinTech and open banking standards ensure comprehensive and seamless financial services, meeting evolving customer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291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C3B527-8A30-359E-A48A-2DCCA761C0A4}"/>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69AF9F4F-67F5-01B5-CF69-AD5CE65A236F}"/>
              </a:ext>
            </a:extLst>
          </p:cNvPr>
          <p:cNvPicPr>
            <a:picLocks noChangeAspect="1"/>
          </p:cNvPicPr>
          <p:nvPr/>
        </p:nvPicPr>
        <p:blipFill>
          <a:blip r:embed="rId3"/>
          <a:stretch>
            <a:fillRect/>
          </a:stretch>
        </p:blipFill>
        <p:spPr>
          <a:xfrm>
            <a:off x="10742478" y="584651"/>
            <a:ext cx="813417" cy="955914"/>
          </a:xfrm>
          <a:prstGeom prst="rect">
            <a:avLst/>
          </a:prstGeom>
        </p:spPr>
      </p:pic>
      <p:sp>
        <p:nvSpPr>
          <p:cNvPr id="7" name="TextBox 6">
            <a:extLst>
              <a:ext uri="{FF2B5EF4-FFF2-40B4-BE49-F238E27FC236}">
                <a16:creationId xmlns:a16="http://schemas.microsoft.com/office/drawing/2014/main" id="{25F3B13D-3629-BAA4-764C-73B4931166D5}"/>
              </a:ext>
            </a:extLst>
          </p:cNvPr>
          <p:cNvSpPr txBox="1"/>
          <p:nvPr/>
        </p:nvSpPr>
        <p:spPr>
          <a:xfrm>
            <a:off x="4685885" y="1094289"/>
            <a:ext cx="2820229" cy="892552"/>
          </a:xfrm>
          <a:prstGeom prst="rect">
            <a:avLst/>
          </a:prstGeom>
          <a:noFill/>
        </p:spPr>
        <p:txBody>
          <a:bodyPr wrap="square" rtlCol="0">
            <a:spAutoFit/>
          </a:bodyPr>
          <a:lstStyle/>
          <a:p>
            <a:r>
              <a:rPr lang="en-IN" sz="2600" b="1" u="sng" dirty="0">
                <a:solidFill>
                  <a:srgbClr val="00B0F0"/>
                </a:solidFill>
                <a:latin typeface="Times New Roman"/>
                <a:ea typeface="Times New Roman"/>
                <a:cs typeface="Times New Roman"/>
                <a:sym typeface="Times New Roman"/>
              </a:rPr>
              <a:t>FUTURE SCOPE</a:t>
            </a:r>
          </a:p>
          <a:p>
            <a:endParaRPr lang="en-IN" sz="2600" dirty="0">
              <a:solidFill>
                <a:srgbClr val="00B0F0"/>
              </a:solidFill>
            </a:endParaRPr>
          </a:p>
        </p:txBody>
      </p:sp>
      <p:sp>
        <p:nvSpPr>
          <p:cNvPr id="8" name="TextBox 7">
            <a:extLst>
              <a:ext uri="{FF2B5EF4-FFF2-40B4-BE49-F238E27FC236}">
                <a16:creationId xmlns:a16="http://schemas.microsoft.com/office/drawing/2014/main" id="{263FDA81-F00C-ADA5-2E24-C3BF4B3B46A3}"/>
              </a:ext>
            </a:extLst>
          </p:cNvPr>
          <p:cNvSpPr txBox="1"/>
          <p:nvPr/>
        </p:nvSpPr>
        <p:spPr>
          <a:xfrm>
            <a:off x="1172817" y="1793393"/>
            <a:ext cx="10068340"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Implementation of advanced biometric authentication (fingerprint, facial recognition) and AI-driven fraud detection mechanisms.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Integration of AI and machine learning for personalized customer experiences, predictive financial planning, and automated customer support through chatbots.</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Offering additional services such as </a:t>
            </a:r>
            <a:r>
              <a:rPr lang="en-US" dirty="0" err="1">
                <a:latin typeface="Times New Roman" panose="02020603050405020304" pitchFamily="18" charset="0"/>
                <a:cs typeface="Times New Roman" panose="02020603050405020304" pitchFamily="18" charset="0"/>
              </a:rPr>
              <a:t>robo</a:t>
            </a:r>
            <a:r>
              <a:rPr lang="en-US" dirty="0">
                <a:latin typeface="Times New Roman" panose="02020603050405020304" pitchFamily="18" charset="0"/>
                <a:cs typeface="Times New Roman" panose="02020603050405020304" pitchFamily="18" charset="0"/>
              </a:rPr>
              <a:t>-advisors for investment, peer-to-peer lending, and cryptocurrency transactions through partnerships with FinTech companies.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Development of AR features to enhance user experience with virtual bank tours, interactive tutorials, and financial data visualizations.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Incorporation of voice banking services using virtual assistants like Google Assistant and Amazon Alexa, enabling users to perform banking tasks via voice commands.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56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3C0AAA-DF32-27BB-405C-22515459CB8A}"/>
              </a:ext>
            </a:extLst>
          </p:cNvPr>
          <p:cNvPicPr>
            <a:picLocks noChangeAspect="1"/>
          </p:cNvPicPr>
          <p:nvPr/>
        </p:nvPicPr>
        <p:blipFill>
          <a:blip r:embed="rId2"/>
          <a:stretch>
            <a:fillRect/>
          </a:stretch>
        </p:blipFill>
        <p:spPr>
          <a:xfrm>
            <a:off x="725354" y="584651"/>
            <a:ext cx="913011" cy="955914"/>
          </a:xfrm>
          <a:prstGeom prst="rect">
            <a:avLst/>
          </a:prstGeom>
        </p:spPr>
      </p:pic>
      <p:pic>
        <p:nvPicPr>
          <p:cNvPr id="7" name="Picture 6">
            <a:extLst>
              <a:ext uri="{FF2B5EF4-FFF2-40B4-BE49-F238E27FC236}">
                <a16:creationId xmlns:a16="http://schemas.microsoft.com/office/drawing/2014/main" id="{C10CFA13-8AA8-4C39-C185-4FDAFBBCC760}"/>
              </a:ext>
            </a:extLst>
          </p:cNvPr>
          <p:cNvPicPr>
            <a:picLocks noChangeAspect="1"/>
          </p:cNvPicPr>
          <p:nvPr/>
        </p:nvPicPr>
        <p:blipFill>
          <a:blip r:embed="rId3"/>
          <a:stretch>
            <a:fillRect/>
          </a:stretch>
        </p:blipFill>
        <p:spPr>
          <a:xfrm>
            <a:off x="10742478" y="584651"/>
            <a:ext cx="813417" cy="955914"/>
          </a:xfrm>
          <a:prstGeom prst="rect">
            <a:avLst/>
          </a:prstGeom>
        </p:spPr>
      </p:pic>
      <p:sp>
        <p:nvSpPr>
          <p:cNvPr id="10" name="TextBox 9">
            <a:extLst>
              <a:ext uri="{FF2B5EF4-FFF2-40B4-BE49-F238E27FC236}">
                <a16:creationId xmlns:a16="http://schemas.microsoft.com/office/drawing/2014/main" id="{D1A54D4D-CE18-E5BD-1674-91548C2B24B4}"/>
              </a:ext>
            </a:extLst>
          </p:cNvPr>
          <p:cNvSpPr txBox="1"/>
          <p:nvPr/>
        </p:nvSpPr>
        <p:spPr>
          <a:xfrm>
            <a:off x="4956727" y="1078900"/>
            <a:ext cx="2278545" cy="461665"/>
          </a:xfrm>
          <a:prstGeom prst="rect">
            <a:avLst/>
          </a:prstGeom>
          <a:noFill/>
        </p:spPr>
        <p:txBody>
          <a:bodyPr wrap="square">
            <a:spAutoFit/>
          </a:bodyPr>
          <a:lstStyle/>
          <a:p>
            <a:pPr marL="0" lvl="0" indent="0" algn="l" rtl="0">
              <a:spcBef>
                <a:spcPts val="0"/>
              </a:spcBef>
              <a:spcAft>
                <a:spcPts val="0"/>
              </a:spcAft>
              <a:buNone/>
            </a:pPr>
            <a:r>
              <a:rPr lang="en-IN" sz="2400" b="1" u="sng" dirty="0">
                <a:solidFill>
                  <a:srgbClr val="00B0F0"/>
                </a:solidFill>
                <a:latin typeface="Times New Roman"/>
                <a:ea typeface="Times New Roman"/>
                <a:cs typeface="Times New Roman"/>
                <a:sym typeface="Times New Roman"/>
              </a:rPr>
              <a:t>REFERENCES</a:t>
            </a:r>
          </a:p>
        </p:txBody>
      </p:sp>
      <p:sp>
        <p:nvSpPr>
          <p:cNvPr id="11" name="TextBox 10">
            <a:extLst>
              <a:ext uri="{FF2B5EF4-FFF2-40B4-BE49-F238E27FC236}">
                <a16:creationId xmlns:a16="http://schemas.microsoft.com/office/drawing/2014/main" id="{100B5AB8-E491-9DEA-355E-8B6784A70817}"/>
              </a:ext>
            </a:extLst>
          </p:cNvPr>
          <p:cNvSpPr txBox="1"/>
          <p:nvPr/>
        </p:nvSpPr>
        <p:spPr>
          <a:xfrm>
            <a:off x="1181859" y="1818861"/>
            <a:ext cx="9919252" cy="4247317"/>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Singh, K., &amp; Dutta, V. (2017).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Commercial bank management</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McGraw Hill Education.</a:t>
            </a:r>
          </a:p>
          <a:p>
            <a:pPr marL="285750" indent="-285750" algn="just">
              <a:buFont typeface="Wingdings" panose="05000000000000000000" pitchFamily="2" charset="2"/>
              <a:buChar char="§"/>
            </a:pPr>
            <a:endParaRPr lang="en-US" dirty="0">
              <a:solidFill>
                <a:srgbClr val="222222"/>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Poole, W. (1968). Commercial bank reserve management in a stochastic model: implications for monetary policy.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The Journal of finance</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23</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(5), 769-791.</a:t>
            </a:r>
          </a:p>
          <a:p>
            <a:pPr marL="285750" indent="-285750" algn="just">
              <a:buFont typeface="Wingdings" panose="05000000000000000000" pitchFamily="2" charset="2"/>
              <a:buChar char="§"/>
            </a:pPr>
            <a:endParaRPr lang="en-US" dirty="0">
              <a:solidFill>
                <a:srgbClr val="222222"/>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Dener, C., Watkins, J., &amp; Dorotinsky, W. L. (2011).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Financial management information systems: 25 years of World Bank experience on what works and what doesn't</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World Bank Publications.</a:t>
            </a:r>
          </a:p>
          <a:p>
            <a:pPr marL="285750" indent="-285750" algn="just">
              <a:buFont typeface="Wingdings" panose="05000000000000000000" pitchFamily="2" charset="2"/>
              <a:buChar char="§"/>
            </a:pPr>
            <a:endParaRPr lang="en-US" dirty="0">
              <a:solidFill>
                <a:srgbClr val="222222"/>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Hossan Chowdhury, M. (2011). Ethical issues as competitive advantage for bank management.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Humanomics</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27</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(2), 109-120.</a:t>
            </a:r>
          </a:p>
          <a:p>
            <a:pPr marL="285750" indent="-285750" algn="just">
              <a:buFont typeface="Wingdings" panose="05000000000000000000" pitchFamily="2" charset="2"/>
              <a:buChar char="§"/>
            </a:pPr>
            <a:endParaRPr lang="en-US" dirty="0">
              <a:solidFill>
                <a:srgbClr val="222222"/>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Al-</a:t>
            </a:r>
            <a:r>
              <a:rPr lang="en-US" b="0" i="0" dirty="0" err="1">
                <a:solidFill>
                  <a:srgbClr val="222222"/>
                </a:solidFill>
                <a:effectLst/>
                <a:highlight>
                  <a:srgbClr val="FFFFFF"/>
                </a:highlight>
                <a:latin typeface="Times New Roman" panose="02020603050405020304" pitchFamily="18" charset="0"/>
                <a:cs typeface="Times New Roman" panose="02020603050405020304" pitchFamily="18" charset="0"/>
              </a:rPr>
              <a:t>Dmour</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R., &amp; Rababeh, N. (2021). The impact of knowledge management practice on digital financial innovation: the role of bank managers.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VINE Journal of Information and Knowledge Management Systems</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b="0" i="1" dirty="0">
                <a:solidFill>
                  <a:srgbClr val="222222"/>
                </a:solidFill>
                <a:effectLst/>
                <a:highlight>
                  <a:srgbClr val="FFFFFF"/>
                </a:highlight>
                <a:latin typeface="Times New Roman" panose="02020603050405020304" pitchFamily="18" charset="0"/>
                <a:cs typeface="Times New Roman" panose="02020603050405020304" pitchFamily="18" charset="0"/>
              </a:rPr>
              <a:t>51</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(3), 492-514.</a:t>
            </a:r>
            <a:endParaRPr lang="en-US" dirty="0">
              <a:solidFill>
                <a:srgbClr val="222222"/>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86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pic>
        <p:nvPicPr>
          <p:cNvPr id="2" name="Picture 1">
            <a:extLst>
              <a:ext uri="{FF2B5EF4-FFF2-40B4-BE49-F238E27FC236}">
                <a16:creationId xmlns:a16="http://schemas.microsoft.com/office/drawing/2014/main" id="{A46E84D7-1EEE-F479-DBB9-D5E51097EBC2}"/>
              </a:ext>
            </a:extLst>
          </p:cNvPr>
          <p:cNvPicPr>
            <a:picLocks noChangeAspect="1"/>
          </p:cNvPicPr>
          <p:nvPr/>
        </p:nvPicPr>
        <p:blipFill>
          <a:blip r:embed="rId4"/>
          <a:stretch>
            <a:fillRect/>
          </a:stretch>
        </p:blipFill>
        <p:spPr>
          <a:xfrm>
            <a:off x="725354" y="584651"/>
            <a:ext cx="913011" cy="955914"/>
          </a:xfrm>
          <a:prstGeom prst="rect">
            <a:avLst/>
          </a:prstGeom>
        </p:spPr>
      </p:pic>
      <p:pic>
        <p:nvPicPr>
          <p:cNvPr id="3" name="Picture 2">
            <a:extLst>
              <a:ext uri="{FF2B5EF4-FFF2-40B4-BE49-F238E27FC236}">
                <a16:creationId xmlns:a16="http://schemas.microsoft.com/office/drawing/2014/main" id="{6A8DB1C4-51EF-C8DA-28F1-D9CB4B222E27}"/>
              </a:ext>
            </a:extLst>
          </p:cNvPr>
          <p:cNvPicPr>
            <a:picLocks noChangeAspect="1"/>
          </p:cNvPicPr>
          <p:nvPr/>
        </p:nvPicPr>
        <p:blipFill>
          <a:blip r:embed="rId5"/>
          <a:stretch>
            <a:fillRect/>
          </a:stretch>
        </p:blipFill>
        <p:spPr>
          <a:xfrm>
            <a:off x="10742478" y="584651"/>
            <a:ext cx="813417" cy="955914"/>
          </a:xfrm>
          <a:prstGeom prst="rect">
            <a:avLst/>
          </a:prstGeom>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2400" dirty="0">
                <a:solidFill>
                  <a:srgbClr val="0070C0"/>
                </a:solidFill>
                <a:latin typeface="Times New Roman" panose="02020603050405020304" pitchFamily="18" charset="0"/>
                <a:cs typeface="Times New Roman" panose="02020603050405020304" pitchFamily="18" charset="0"/>
              </a:rPr>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Bank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857750" y="2333625"/>
            <a:ext cx="6913626" cy="3875151"/>
          </a:xfrm>
        </p:spPr>
        <p:txBody>
          <a:bodyPr/>
          <a:lstStyle/>
          <a:p>
            <a:pPr marL="285750" indent="-285750">
              <a:lnSpc>
                <a:spcPct val="100000"/>
              </a:lnSpc>
              <a:buFont typeface="Wingdings" panose="05000000000000000000" pitchFamily="2" charset="2"/>
              <a:buChar char="§"/>
            </a:pPr>
            <a:r>
              <a:rPr lang="en-US" sz="1800" spc="0" dirty="0">
                <a:latin typeface="Times New Roman" panose="02020603050405020304" pitchFamily="18" charset="0"/>
                <a:cs typeface="Times New Roman" panose="02020603050405020304" pitchFamily="18" charset="0"/>
              </a:rPr>
              <a:t>Modern Banking Convenience: Enjoy efficient banking operations on your mobile device.</a:t>
            </a:r>
          </a:p>
          <a:p>
            <a:pPr marL="285750" indent="-285750">
              <a:lnSpc>
                <a:spcPct val="100000"/>
              </a:lnSpc>
              <a:buFont typeface="Wingdings" panose="05000000000000000000" pitchFamily="2" charset="2"/>
              <a:buChar char="§"/>
            </a:pPr>
            <a:r>
              <a:rPr lang="en-US" sz="1800" spc="0" dirty="0">
                <a:latin typeface="Times New Roman" panose="02020603050405020304" pitchFamily="18" charset="0"/>
                <a:cs typeface="Times New Roman" panose="02020603050405020304" pitchFamily="18" charset="0"/>
              </a:rPr>
              <a:t>Secure Transactions: Robust security ensures safe fund transfers and transactions.</a:t>
            </a:r>
          </a:p>
          <a:p>
            <a:pPr marL="285750" indent="-285750">
              <a:lnSpc>
                <a:spcPct val="100000"/>
              </a:lnSpc>
              <a:buFont typeface="Wingdings" panose="05000000000000000000" pitchFamily="2" charset="2"/>
              <a:buChar char="§"/>
            </a:pPr>
            <a:r>
              <a:rPr lang="en-US" sz="1800" spc="0" dirty="0">
                <a:latin typeface="Times New Roman" panose="02020603050405020304" pitchFamily="18" charset="0"/>
                <a:cs typeface="Times New Roman" panose="02020603050405020304" pitchFamily="18" charset="0"/>
              </a:rPr>
              <a:t>User-Friendly Interface: Intuitive design for easy navigation and accessibility.</a:t>
            </a:r>
          </a:p>
          <a:p>
            <a:pPr marL="285750" indent="-285750">
              <a:lnSpc>
                <a:spcPct val="100000"/>
              </a:lnSpc>
              <a:buFont typeface="Wingdings" panose="05000000000000000000" pitchFamily="2" charset="2"/>
              <a:buChar char="§"/>
            </a:pPr>
            <a:r>
              <a:rPr lang="en-US" sz="1800" spc="0" dirty="0">
                <a:latin typeface="Times New Roman" panose="02020603050405020304" pitchFamily="18" charset="0"/>
                <a:cs typeface="Times New Roman" panose="02020603050405020304" pitchFamily="18" charset="0"/>
              </a:rPr>
              <a:t>Real-Time Updates: Stay informed with instant notifications of account activities.</a:t>
            </a:r>
          </a:p>
          <a:p>
            <a:pPr marL="285750" indent="-285750">
              <a:lnSpc>
                <a:spcPct val="100000"/>
              </a:lnSpc>
              <a:buFont typeface="Wingdings" panose="05000000000000000000" pitchFamily="2" charset="2"/>
              <a:buChar char="§"/>
            </a:pPr>
            <a:r>
              <a:rPr lang="en-US" sz="1800" spc="0" dirty="0">
                <a:latin typeface="Times New Roman" panose="02020603050405020304" pitchFamily="18" charset="0"/>
                <a:cs typeface="Times New Roman" panose="02020603050405020304" pitchFamily="18" charset="0"/>
              </a:rPr>
              <a:t>Customizable Features: Personalize alerts and settings to suit your banking preferences.</a:t>
            </a:r>
          </a:p>
        </p:txBody>
      </p:sp>
      <p:pic>
        <p:nvPicPr>
          <p:cNvPr id="13" name="Picture Placeholder 12">
            <a:extLst>
              <a:ext uri="{FF2B5EF4-FFF2-40B4-BE49-F238E27FC236}">
                <a16:creationId xmlns:a16="http://schemas.microsoft.com/office/drawing/2014/main" id="{DAFC18A4-03C0-02D8-AE2E-332285ECEE6E}"/>
              </a:ext>
            </a:extLst>
          </p:cNvPr>
          <p:cNvPicPr>
            <a:picLocks noGrp="1" noChangeAspect="1"/>
          </p:cNvPicPr>
          <p:nvPr>
            <p:ph type="pic" sz="quarter" idx="13"/>
          </p:nvPr>
        </p:nvPicPr>
        <p:blipFill>
          <a:blip r:embed="rId2"/>
          <a:srcRect l="20706" r="20706"/>
          <a:stretch>
            <a:fillRect/>
          </a:stretch>
        </p:blipFill>
        <p:spPr>
          <a:xfrm>
            <a:off x="1391412" y="2009775"/>
            <a:ext cx="3200400" cy="32004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8783A6E3-7A9E-4B10-5A5F-814E1B6CE1F8}"/>
              </a:ext>
            </a:extLst>
          </p:cNvPr>
          <p:cNvPicPr>
            <a:picLocks noChangeAspect="1"/>
          </p:cNvPicPr>
          <p:nvPr/>
        </p:nvPicPr>
        <p:blipFill>
          <a:blip r:embed="rId3"/>
          <a:stretch>
            <a:fillRect/>
          </a:stretch>
        </p:blipFill>
        <p:spPr>
          <a:xfrm>
            <a:off x="649224" y="241751"/>
            <a:ext cx="913011" cy="955914"/>
          </a:xfrm>
          <a:prstGeom prst="rect">
            <a:avLst/>
          </a:prstGeom>
        </p:spPr>
      </p:pic>
      <p:pic>
        <p:nvPicPr>
          <p:cNvPr id="15" name="Picture 14">
            <a:extLst>
              <a:ext uri="{FF2B5EF4-FFF2-40B4-BE49-F238E27FC236}">
                <a16:creationId xmlns:a16="http://schemas.microsoft.com/office/drawing/2014/main" id="{5FFC202E-D0ED-6EB2-5386-40D786496284}"/>
              </a:ext>
            </a:extLst>
          </p:cNvPr>
          <p:cNvPicPr>
            <a:picLocks noChangeAspect="1"/>
          </p:cNvPicPr>
          <p:nvPr/>
        </p:nvPicPr>
        <p:blipFill>
          <a:blip r:embed="rId4"/>
          <a:stretch>
            <a:fillRect/>
          </a:stretch>
        </p:blipFill>
        <p:spPr>
          <a:xfrm>
            <a:off x="10957959" y="241751"/>
            <a:ext cx="813417" cy="955914"/>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88F7C-92E4-2220-A607-74CCC0C29798}"/>
              </a:ext>
            </a:extLst>
          </p:cNvPr>
          <p:cNvPicPr>
            <a:picLocks noChangeAspect="1"/>
          </p:cNvPicPr>
          <p:nvPr/>
        </p:nvPicPr>
        <p:blipFill>
          <a:blip r:embed="rId3"/>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81C773A0-69CB-363B-0919-65BF5706C34C}"/>
              </a:ext>
            </a:extLst>
          </p:cNvPr>
          <p:cNvPicPr>
            <a:picLocks noChangeAspect="1"/>
          </p:cNvPicPr>
          <p:nvPr/>
        </p:nvPicPr>
        <p:blipFill>
          <a:blip r:embed="rId4"/>
          <a:stretch>
            <a:fillRect/>
          </a:stretch>
        </p:blipFill>
        <p:spPr>
          <a:xfrm>
            <a:off x="10490230" y="584651"/>
            <a:ext cx="813417" cy="955914"/>
          </a:xfrm>
          <a:prstGeom prst="rect">
            <a:avLst/>
          </a:prstGeom>
        </p:spPr>
      </p:pic>
      <p:sp>
        <p:nvSpPr>
          <p:cNvPr id="8" name="TextBox 7">
            <a:extLst>
              <a:ext uri="{FF2B5EF4-FFF2-40B4-BE49-F238E27FC236}">
                <a16:creationId xmlns:a16="http://schemas.microsoft.com/office/drawing/2014/main" id="{D1C7DE2A-A65D-3EDD-843B-447DB28225ED}"/>
              </a:ext>
            </a:extLst>
          </p:cNvPr>
          <p:cNvSpPr txBox="1"/>
          <p:nvPr/>
        </p:nvSpPr>
        <p:spPr>
          <a:xfrm>
            <a:off x="1181859" y="1729830"/>
            <a:ext cx="6097656" cy="369332"/>
          </a:xfrm>
          <a:prstGeom prst="rect">
            <a:avLst/>
          </a:prstGeom>
          <a:noFill/>
        </p:spPr>
        <p:txBody>
          <a:bodyPr wrap="square">
            <a:spAutoFit/>
          </a:bodyPr>
          <a:lstStyle/>
          <a:p>
            <a:pPr marL="0" lvl="0" indent="0" algn="l" rtl="0">
              <a:spcBef>
                <a:spcPts val="0"/>
              </a:spcBef>
              <a:spcAft>
                <a:spcPts val="0"/>
              </a:spcAft>
              <a:buNone/>
            </a:pPr>
            <a:r>
              <a:rPr lang="en" sz="1800" b="1" u="sng" dirty="0">
                <a:solidFill>
                  <a:srgbClr val="00B0F0"/>
                </a:solidFill>
                <a:latin typeface="Times New Roman"/>
                <a:ea typeface="Times New Roman"/>
                <a:cs typeface="Times New Roman"/>
                <a:sym typeface="Times New Roman"/>
              </a:rPr>
              <a:t>APPLICATIONS:</a:t>
            </a:r>
            <a:endParaRPr lang="en-IN" sz="2000" b="1" dirty="0">
              <a:solidFill>
                <a:srgbClr val="00B0F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AB210C17-2712-29CC-BC92-97729EF2A00C}"/>
              </a:ext>
            </a:extLst>
          </p:cNvPr>
          <p:cNvSpPr txBox="1"/>
          <p:nvPr/>
        </p:nvSpPr>
        <p:spPr>
          <a:xfrm>
            <a:off x="1181859" y="4037730"/>
            <a:ext cx="6097656" cy="369332"/>
          </a:xfrm>
          <a:prstGeom prst="rect">
            <a:avLst/>
          </a:prstGeom>
          <a:noFill/>
        </p:spPr>
        <p:txBody>
          <a:bodyPr wrap="square">
            <a:spAutoFit/>
          </a:bodyPr>
          <a:lstStyle/>
          <a:p>
            <a:r>
              <a:rPr lang="en" b="1" u="sng" dirty="0">
                <a:solidFill>
                  <a:srgbClr val="00B0F0"/>
                </a:solidFill>
                <a:latin typeface="Times New Roman"/>
                <a:ea typeface="Times New Roman"/>
                <a:cs typeface="Times New Roman"/>
                <a:sym typeface="Times New Roman"/>
              </a:rPr>
              <a:t>BENEFITS:</a:t>
            </a:r>
            <a:r>
              <a:rPr lang="en" dirty="0">
                <a:solidFill>
                  <a:srgbClr val="00B0F0"/>
                </a:solidFill>
                <a:latin typeface="Times New Roman"/>
                <a:ea typeface="Times New Roman"/>
                <a:cs typeface="Times New Roman"/>
                <a:sym typeface="Times New Roman"/>
              </a:rPr>
              <a:t> </a:t>
            </a:r>
            <a:endParaRPr lang="en-IN" dirty="0">
              <a:solidFill>
                <a:srgbClr val="00B0F0"/>
              </a:solidFill>
            </a:endParaRPr>
          </a:p>
        </p:txBody>
      </p:sp>
      <p:sp>
        <p:nvSpPr>
          <p:cNvPr id="17" name="TextBox 16">
            <a:extLst>
              <a:ext uri="{FF2B5EF4-FFF2-40B4-BE49-F238E27FC236}">
                <a16:creationId xmlns:a16="http://schemas.microsoft.com/office/drawing/2014/main" id="{7E0BF221-FA0D-3517-259E-FCAEC9642A09}"/>
              </a:ext>
            </a:extLst>
          </p:cNvPr>
          <p:cNvSpPr txBox="1"/>
          <p:nvPr/>
        </p:nvSpPr>
        <p:spPr>
          <a:xfrm>
            <a:off x="1181859" y="4590548"/>
            <a:ext cx="9946935" cy="147732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Convenient access to financial information anytime.</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Facilitates quick and secure transactions.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Saves time by consolidating bill payments in one platform.</a:t>
            </a: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Speeds up deposit processes</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enhancing transparency and security against fraud.</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934C1A-698E-3D9D-981F-D853024FD4E9}"/>
              </a:ext>
            </a:extLst>
          </p:cNvPr>
          <p:cNvSpPr txBox="1"/>
          <p:nvPr/>
        </p:nvSpPr>
        <p:spPr>
          <a:xfrm>
            <a:off x="1181859" y="2288427"/>
            <a:ext cx="5349396"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Account Management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Fund Transfer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Bill Payment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Mobile Deposit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Notifications and Alerts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30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8B9C91-6FFD-E5A7-7BF0-2C39FBC67AF9}"/>
              </a:ext>
            </a:extLst>
          </p:cNvPr>
          <p:cNvSpPr>
            <a:spLocks noGrp="1"/>
          </p:cNvSpPr>
          <p:nvPr>
            <p:ph type="subTitle" idx="1"/>
          </p:nvPr>
        </p:nvSpPr>
        <p:spPr>
          <a:xfrm>
            <a:off x="3626068" y="1183949"/>
            <a:ext cx="4939864" cy="356616"/>
          </a:xfrm>
        </p:spPr>
        <p:txBody>
          <a:bodyPr/>
          <a:lstStyle/>
          <a:p>
            <a:r>
              <a:rPr lang="en-IN" sz="2400" b="1" u="sng" dirty="0">
                <a:solidFill>
                  <a:srgbClr val="00B0F0"/>
                </a:solidFill>
                <a:latin typeface="Times New Roman"/>
                <a:ea typeface="Times New Roman"/>
                <a:cs typeface="Times New Roman"/>
                <a:sym typeface="Times New Roman"/>
              </a:rPr>
              <a:t>LITERATURE REVIEW</a:t>
            </a:r>
            <a:endParaRPr lang="en-IN" sz="2000" b="1" u="sng" dirty="0">
              <a:solidFill>
                <a:srgbClr val="00B0F0"/>
              </a:solidFill>
              <a:latin typeface="Times New Roman"/>
              <a:ea typeface="Times New Roman"/>
              <a:cs typeface="Times New Roman"/>
              <a:sym typeface="Times New Roman"/>
            </a:endParaRPr>
          </a:p>
          <a:p>
            <a:endParaRPr lang="en-IN" dirty="0">
              <a:solidFill>
                <a:srgbClr val="00B0F0"/>
              </a:solidFill>
            </a:endParaRPr>
          </a:p>
        </p:txBody>
      </p:sp>
      <p:pic>
        <p:nvPicPr>
          <p:cNvPr id="5" name="Picture 4">
            <a:extLst>
              <a:ext uri="{FF2B5EF4-FFF2-40B4-BE49-F238E27FC236}">
                <a16:creationId xmlns:a16="http://schemas.microsoft.com/office/drawing/2014/main" id="{86834E36-06FD-6172-2297-23FF1E64D95F}"/>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76A649E8-DB4B-D194-8C97-1628F71D0A08}"/>
              </a:ext>
            </a:extLst>
          </p:cNvPr>
          <p:cNvPicPr>
            <a:picLocks noChangeAspect="1"/>
          </p:cNvPicPr>
          <p:nvPr/>
        </p:nvPicPr>
        <p:blipFill>
          <a:blip r:embed="rId3"/>
          <a:stretch>
            <a:fillRect/>
          </a:stretch>
        </p:blipFill>
        <p:spPr>
          <a:xfrm>
            <a:off x="10490230" y="584651"/>
            <a:ext cx="813417" cy="955914"/>
          </a:xfrm>
          <a:prstGeom prst="rect">
            <a:avLst/>
          </a:prstGeom>
        </p:spPr>
      </p:pic>
      <p:graphicFrame>
        <p:nvGraphicFramePr>
          <p:cNvPr id="7" name="Table 6">
            <a:extLst>
              <a:ext uri="{FF2B5EF4-FFF2-40B4-BE49-F238E27FC236}">
                <a16:creationId xmlns:a16="http://schemas.microsoft.com/office/drawing/2014/main" id="{87B2E498-75B4-9ED4-5FCC-F3B6ED37A761}"/>
              </a:ext>
            </a:extLst>
          </p:cNvPr>
          <p:cNvGraphicFramePr>
            <a:graphicFrameLocks noGrp="1"/>
          </p:cNvGraphicFramePr>
          <p:nvPr>
            <p:extLst>
              <p:ext uri="{D42A27DB-BD31-4B8C-83A1-F6EECF244321}">
                <p14:modId xmlns:p14="http://schemas.microsoft.com/office/powerpoint/2010/main" val="1947680275"/>
              </p:ext>
            </p:extLst>
          </p:nvPr>
        </p:nvGraphicFramePr>
        <p:xfrm>
          <a:off x="1198179" y="1823251"/>
          <a:ext cx="9732579" cy="4714183"/>
        </p:xfrm>
        <a:graphic>
          <a:graphicData uri="http://schemas.openxmlformats.org/drawingml/2006/table">
            <a:tbl>
              <a:tblPr firstRow="1" bandRow="1">
                <a:tableStyleId>{5C22544A-7EE6-4342-B048-85BDC9FD1C3A}</a:tableStyleId>
              </a:tblPr>
              <a:tblGrid>
                <a:gridCol w="3244193">
                  <a:extLst>
                    <a:ext uri="{9D8B030D-6E8A-4147-A177-3AD203B41FA5}">
                      <a16:colId xmlns:a16="http://schemas.microsoft.com/office/drawing/2014/main" val="4254483763"/>
                    </a:ext>
                  </a:extLst>
                </a:gridCol>
                <a:gridCol w="3244193">
                  <a:extLst>
                    <a:ext uri="{9D8B030D-6E8A-4147-A177-3AD203B41FA5}">
                      <a16:colId xmlns:a16="http://schemas.microsoft.com/office/drawing/2014/main" val="3262432111"/>
                    </a:ext>
                  </a:extLst>
                </a:gridCol>
                <a:gridCol w="3244193">
                  <a:extLst>
                    <a:ext uri="{9D8B030D-6E8A-4147-A177-3AD203B41FA5}">
                      <a16:colId xmlns:a16="http://schemas.microsoft.com/office/drawing/2014/main" val="2500594733"/>
                    </a:ext>
                  </a:extLst>
                </a:gridCol>
              </a:tblGrid>
              <a:tr h="649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a:ea typeface="Times New Roman"/>
                          <a:cs typeface="Times New Roman"/>
                          <a:sym typeface="Times New Roman"/>
                        </a:rPr>
                        <a:t>        AUTHOR/YEAR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a:ea typeface="Times New Roman"/>
                          <a:cs typeface="Times New Roman"/>
                          <a:sym typeface="Times New Roman"/>
                        </a:rPr>
                        <a:t>                     TITLE</a:t>
                      </a:r>
                    </a:p>
                    <a:p>
                      <a:endParaRPr lang="en-IN" dirty="0"/>
                    </a:p>
                  </a:txBody>
                  <a:tcPr/>
                </a:tc>
                <a:tc>
                  <a:txBody>
                    <a:bodyPr/>
                    <a:lstStyle/>
                    <a:p>
                      <a:r>
                        <a:rPr lang="en" b="1" dirty="0">
                          <a:latin typeface="Times New Roman"/>
                          <a:ea typeface="Times New Roman"/>
                          <a:cs typeface="Times New Roman"/>
                          <a:sym typeface="Times New Roman"/>
                        </a:rPr>
                        <a:t>                FINDINGS</a:t>
                      </a:r>
                      <a:endParaRPr lang="en-IN" dirty="0"/>
                    </a:p>
                  </a:txBody>
                  <a:tcPr/>
                </a:tc>
                <a:extLst>
                  <a:ext uri="{0D108BD9-81ED-4DB2-BD59-A6C34878D82A}">
                    <a16:rowId xmlns:a16="http://schemas.microsoft.com/office/drawing/2014/main" val="3115559814"/>
                  </a:ext>
                </a:extLst>
              </a:tr>
              <a:tr h="1206810">
                <a:tc>
                  <a:txBody>
                    <a:bodyPr/>
                    <a:lstStyle/>
                    <a:p>
                      <a:r>
                        <a:rPr lang="en-US" dirty="0">
                          <a:latin typeface="Times New Roman" panose="02020603050405020304" pitchFamily="18" charset="0"/>
                          <a:cs typeface="Times New Roman" panose="02020603050405020304" pitchFamily="18" charset="0"/>
                        </a:rPr>
                        <a:t>Sathiamoorthy et al. (2016)</a:t>
                      </a:r>
                    </a:p>
                  </a:txBody>
                  <a:tcPr/>
                </a:tc>
                <a:tc>
                  <a:txBody>
                    <a:bodyPr/>
                    <a:lstStyle/>
                    <a:p>
                      <a:r>
                        <a:rPr lang="en-US" dirty="0">
                          <a:latin typeface="Times New Roman" panose="02020603050405020304" pitchFamily="18" charset="0"/>
                          <a:cs typeface="Times New Roman" panose="02020603050405020304" pitchFamily="18" charset="0"/>
                        </a:rPr>
                        <a:t>Design and Implementation of Mobile Banking Application for Android Environment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Proposed an Android app with features like balance inquiry and fund transfers, emphasizing security protocols.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3725058"/>
                  </a:ext>
                </a:extLst>
              </a:tr>
              <a:tr h="1650742">
                <a:tc>
                  <a:txBody>
                    <a:bodyPr/>
                    <a:lstStyle/>
                    <a:p>
                      <a:r>
                        <a:rPr lang="en-IN" dirty="0">
                          <a:latin typeface="Times New Roman" panose="02020603050405020304" pitchFamily="18" charset="0"/>
                          <a:cs typeface="Times New Roman" panose="02020603050405020304" pitchFamily="18" charset="0"/>
                        </a:rPr>
                        <a:t>Kaur and Kaur (2018)</a:t>
                      </a:r>
                    </a:p>
                  </a:txBody>
                  <a:tcPr/>
                </a:tc>
                <a:tc>
                  <a:txBody>
                    <a:bodyPr/>
                    <a:lstStyle/>
                    <a:p>
                      <a:r>
                        <a:rPr lang="en-IN" dirty="0">
                          <a:latin typeface="Times New Roman" panose="02020603050405020304" pitchFamily="18" charset="0"/>
                          <a:cs typeface="Times New Roman" panose="02020603050405020304" pitchFamily="18" charset="0"/>
                        </a:rPr>
                        <a:t>Android Based Banking System for Efficient Banking Management</a:t>
                      </a:r>
                    </a:p>
                  </a:txBody>
                  <a:tcPr/>
                </a:tc>
                <a:tc>
                  <a:txBody>
                    <a:bodyPr/>
                    <a:lstStyle/>
                    <a:p>
                      <a:r>
                        <a:rPr lang="en-US" dirty="0">
                          <a:latin typeface="Times New Roman" panose="02020603050405020304" pitchFamily="18" charset="0"/>
                          <a:cs typeface="Times New Roman" panose="02020603050405020304" pitchFamily="18" charset="0"/>
                        </a:rPr>
                        <a:t>Developed an app integrating account management, transaction history, and ATM locator services, enhancing accessibility and customer satisfaction.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1521899"/>
                  </a:ext>
                </a:extLst>
              </a:tr>
              <a:tr h="1206810">
                <a:tc>
                  <a:txBody>
                    <a:bodyPr/>
                    <a:lstStyle/>
                    <a:p>
                      <a:r>
                        <a:rPr lang="en-IN" dirty="0">
                          <a:latin typeface="Times New Roman" panose="02020603050405020304" pitchFamily="18" charset="0"/>
                          <a:cs typeface="Times New Roman" panose="02020603050405020304" pitchFamily="18" charset="0"/>
                        </a:rPr>
                        <a:t>Khan et al. (2020)</a:t>
                      </a:r>
                    </a:p>
                  </a:txBody>
                  <a:tcPr/>
                </a:tc>
                <a:tc>
                  <a:txBody>
                    <a:bodyPr/>
                    <a:lstStyle/>
                    <a:p>
                      <a:r>
                        <a:rPr lang="en-US" dirty="0">
                          <a:latin typeface="Times New Roman" panose="02020603050405020304" pitchFamily="18" charset="0"/>
                          <a:cs typeface="Times New Roman" panose="02020603050405020304" pitchFamily="18" charset="0"/>
                        </a:rPr>
                        <a:t>Design and Implementation of Mobile Banking Application Using Android Technology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Introduced biometric authentication and real-time transaction alerts to enhance security and user experience.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6714766"/>
                  </a:ext>
                </a:extLst>
              </a:tr>
            </a:tbl>
          </a:graphicData>
        </a:graphic>
      </p:graphicFrame>
    </p:spTree>
    <p:extLst>
      <p:ext uri="{BB962C8B-B14F-4D97-AF65-F5344CB8AC3E}">
        <p14:creationId xmlns:p14="http://schemas.microsoft.com/office/powerpoint/2010/main" val="255358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EEF3E7E-E440-5549-610D-9D1E84DE06B1}"/>
              </a:ext>
            </a:extLst>
          </p:cNvPr>
          <p:cNvGraphicFramePr>
            <a:graphicFrameLocks noGrp="1"/>
          </p:cNvGraphicFramePr>
          <p:nvPr>
            <p:extLst>
              <p:ext uri="{D42A27DB-BD31-4B8C-83A1-F6EECF244321}">
                <p14:modId xmlns:p14="http://schemas.microsoft.com/office/powerpoint/2010/main" val="1612131240"/>
              </p:ext>
            </p:extLst>
          </p:nvPr>
        </p:nvGraphicFramePr>
        <p:xfrm>
          <a:off x="1177159" y="1781210"/>
          <a:ext cx="9637986" cy="3941673"/>
        </p:xfrm>
        <a:graphic>
          <a:graphicData uri="http://schemas.openxmlformats.org/drawingml/2006/table">
            <a:tbl>
              <a:tblPr firstRow="1" bandRow="1">
                <a:tableStyleId>{5C22544A-7EE6-4342-B048-85BDC9FD1C3A}</a:tableStyleId>
              </a:tblPr>
              <a:tblGrid>
                <a:gridCol w="3212662">
                  <a:extLst>
                    <a:ext uri="{9D8B030D-6E8A-4147-A177-3AD203B41FA5}">
                      <a16:colId xmlns:a16="http://schemas.microsoft.com/office/drawing/2014/main" val="1695450366"/>
                    </a:ext>
                  </a:extLst>
                </a:gridCol>
                <a:gridCol w="3212662">
                  <a:extLst>
                    <a:ext uri="{9D8B030D-6E8A-4147-A177-3AD203B41FA5}">
                      <a16:colId xmlns:a16="http://schemas.microsoft.com/office/drawing/2014/main" val="292306450"/>
                    </a:ext>
                  </a:extLst>
                </a:gridCol>
                <a:gridCol w="3212662">
                  <a:extLst>
                    <a:ext uri="{9D8B030D-6E8A-4147-A177-3AD203B41FA5}">
                      <a16:colId xmlns:a16="http://schemas.microsoft.com/office/drawing/2014/main" val="297089998"/>
                    </a:ext>
                  </a:extLst>
                </a:gridCol>
              </a:tblGrid>
              <a:tr h="741273">
                <a:tc>
                  <a:txBody>
                    <a:bodyPr/>
                    <a:lstStyle/>
                    <a:p>
                      <a:r>
                        <a:rPr lang="en-IN" b="1" dirty="0">
                          <a:latin typeface="Times New Roman" panose="02020603050405020304" pitchFamily="18" charset="0"/>
                          <a:ea typeface="Times New Roman"/>
                          <a:cs typeface="Times New Roman" panose="02020603050405020304" pitchFamily="18" charset="0"/>
                          <a:sym typeface="Times New Roman"/>
                        </a:rPr>
                        <a:t>          AUTHOR/YEAR</a:t>
                      </a:r>
                      <a:endParaRPr lang="en-IN"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ea typeface="Times New Roman"/>
                          <a:cs typeface="Times New Roman" panose="02020603050405020304" pitchFamily="18" charset="0"/>
                          <a:sym typeface="Times New Roman"/>
                        </a:rPr>
                        <a:t>                     TITLE</a:t>
                      </a:r>
                      <a:endParaRPr lang="en-IN" dirty="0">
                        <a:latin typeface="Times New Roman" panose="02020603050405020304" pitchFamily="18" charset="0"/>
                        <a:cs typeface="Times New Roman" panose="02020603050405020304" pitchFamily="18" charset="0"/>
                      </a:endParaRPr>
                    </a:p>
                  </a:txBody>
                  <a:tcPr/>
                </a:tc>
                <a:tc>
                  <a:txBody>
                    <a:bodyPr/>
                    <a:lstStyle/>
                    <a:p>
                      <a:r>
                        <a:rPr lang="en" b="1" dirty="0">
                          <a:latin typeface="Times New Roman" panose="02020603050405020304" pitchFamily="18" charset="0"/>
                          <a:ea typeface="Times New Roman"/>
                          <a:cs typeface="Times New Roman" panose="02020603050405020304" pitchFamily="18" charset="0"/>
                          <a:sym typeface="Times New Roman"/>
                        </a:rPr>
                        <a:t>               FINDINGS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9826871"/>
                  </a:ext>
                </a:extLst>
              </a:tr>
              <a:tr h="1319146">
                <a:tc>
                  <a:txBody>
                    <a:bodyPr/>
                    <a:lstStyle/>
                    <a:p>
                      <a:r>
                        <a:rPr lang="en-IN" dirty="0">
                          <a:latin typeface="Times New Roman" panose="02020603050405020304" pitchFamily="18" charset="0"/>
                          <a:cs typeface="Times New Roman" panose="02020603050405020304" pitchFamily="18" charset="0"/>
                        </a:rPr>
                        <a:t>Kumari and Rani (2019)</a:t>
                      </a:r>
                    </a:p>
                  </a:txBody>
                  <a:tcPr/>
                </a:tc>
                <a:tc>
                  <a:txBody>
                    <a:bodyPr/>
                    <a:lstStyle/>
                    <a:p>
                      <a:r>
                        <a:rPr lang="en-US" dirty="0">
                          <a:latin typeface="Times New Roman" panose="02020603050405020304" pitchFamily="18" charset="0"/>
                          <a:cs typeface="Times New Roman" panose="02020603050405020304" pitchFamily="18" charset="0"/>
                        </a:rPr>
                        <a:t>Development of Android Based Bank Management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Created an app covering customer registration, loan management, and employee management, emphasizing scalability and efficiency.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3972098"/>
                  </a:ext>
                </a:extLst>
              </a:tr>
              <a:tr h="1319146">
                <a:tc>
                  <a:txBody>
                    <a:bodyPr/>
                    <a:lstStyle/>
                    <a:p>
                      <a:r>
                        <a:rPr lang="en-IN" dirty="0">
                          <a:latin typeface="Times New Roman" panose="02020603050405020304" pitchFamily="18" charset="0"/>
                          <a:cs typeface="Times New Roman" panose="02020603050405020304" pitchFamily="18" charset="0"/>
                        </a:rPr>
                        <a:t>Verma and Kaur (2017)</a:t>
                      </a:r>
                    </a:p>
                  </a:txBody>
                  <a:tcPr/>
                </a:tc>
                <a:tc>
                  <a:txBody>
                    <a:bodyPr/>
                    <a:lstStyle/>
                    <a:p>
                      <a:r>
                        <a:rPr lang="en-US" dirty="0">
                          <a:latin typeface="Times New Roman" panose="02020603050405020304" pitchFamily="18" charset="0"/>
                          <a:cs typeface="Times New Roman" panose="02020603050405020304" pitchFamily="18" charset="0"/>
                        </a:rPr>
                        <a:t>Android Based Banking Application for Seamless Transactions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Developed a user-friendly app with QR code payments and NFC technology for seamless transactions, integrating emerging technologies for enhanced user experience.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6258443"/>
                  </a:ext>
                </a:extLst>
              </a:tr>
            </a:tbl>
          </a:graphicData>
        </a:graphic>
      </p:graphicFrame>
      <p:pic>
        <p:nvPicPr>
          <p:cNvPr id="6" name="Picture 5">
            <a:extLst>
              <a:ext uri="{FF2B5EF4-FFF2-40B4-BE49-F238E27FC236}">
                <a16:creationId xmlns:a16="http://schemas.microsoft.com/office/drawing/2014/main" id="{8BA58D47-B83B-F28E-737A-36E433E94B31}"/>
              </a:ext>
            </a:extLst>
          </p:cNvPr>
          <p:cNvPicPr>
            <a:picLocks noChangeAspect="1"/>
          </p:cNvPicPr>
          <p:nvPr/>
        </p:nvPicPr>
        <p:blipFill>
          <a:blip r:embed="rId2"/>
          <a:stretch>
            <a:fillRect/>
          </a:stretch>
        </p:blipFill>
        <p:spPr>
          <a:xfrm>
            <a:off x="725354" y="584651"/>
            <a:ext cx="913011" cy="955914"/>
          </a:xfrm>
          <a:prstGeom prst="rect">
            <a:avLst/>
          </a:prstGeom>
        </p:spPr>
      </p:pic>
      <p:pic>
        <p:nvPicPr>
          <p:cNvPr id="7" name="Picture 6">
            <a:extLst>
              <a:ext uri="{FF2B5EF4-FFF2-40B4-BE49-F238E27FC236}">
                <a16:creationId xmlns:a16="http://schemas.microsoft.com/office/drawing/2014/main" id="{536E5B70-D9DE-19A1-4818-52B7D3D04185}"/>
              </a:ext>
            </a:extLst>
          </p:cNvPr>
          <p:cNvPicPr>
            <a:picLocks noChangeAspect="1"/>
          </p:cNvPicPr>
          <p:nvPr/>
        </p:nvPicPr>
        <p:blipFill>
          <a:blip r:embed="rId3"/>
          <a:stretch>
            <a:fillRect/>
          </a:stretch>
        </p:blipFill>
        <p:spPr>
          <a:xfrm>
            <a:off x="10490230" y="584651"/>
            <a:ext cx="813417" cy="955914"/>
          </a:xfrm>
          <a:prstGeom prst="rect">
            <a:avLst/>
          </a:prstGeom>
        </p:spPr>
      </p:pic>
    </p:spTree>
    <p:extLst>
      <p:ext uri="{BB962C8B-B14F-4D97-AF65-F5344CB8AC3E}">
        <p14:creationId xmlns:p14="http://schemas.microsoft.com/office/powerpoint/2010/main" val="5881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2882460" y="1062608"/>
            <a:ext cx="5935719" cy="620110"/>
          </a:xfrm>
        </p:spPr>
        <p:txBody>
          <a:bodyPr/>
          <a:lstStyle/>
          <a:p>
            <a:pPr marL="0" lvl="0" indent="0" algn="l" rtl="0">
              <a:spcBef>
                <a:spcPts val="0"/>
              </a:spcBef>
              <a:spcAft>
                <a:spcPts val="0"/>
              </a:spcAft>
              <a:buNone/>
            </a:pPr>
            <a:r>
              <a:rPr lang="en-IN" sz="2600" b="1" u="sng" dirty="0">
                <a:solidFill>
                  <a:srgbClr val="00B0F0"/>
                </a:solidFill>
                <a:latin typeface="Times New Roman"/>
                <a:ea typeface="Times New Roman"/>
                <a:cs typeface="Times New Roman"/>
                <a:sym typeface="Times New Roman"/>
              </a:rPr>
              <a:t>PROBLEMS IDENTIFIED</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BANK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8" name="TextBox 7">
            <a:extLst>
              <a:ext uri="{FF2B5EF4-FFF2-40B4-BE49-F238E27FC236}">
                <a16:creationId xmlns:a16="http://schemas.microsoft.com/office/drawing/2014/main" id="{BD58D24A-6F19-1575-F488-DF66861A18CB}"/>
              </a:ext>
            </a:extLst>
          </p:cNvPr>
          <p:cNvSpPr txBox="1"/>
          <p:nvPr/>
        </p:nvSpPr>
        <p:spPr>
          <a:xfrm>
            <a:off x="1246410" y="2034285"/>
            <a:ext cx="9039654" cy="3693319"/>
          </a:xfrm>
          <a:prstGeom prst="rect">
            <a:avLst/>
          </a:prstGeom>
          <a:noFill/>
        </p:spPr>
        <p:txBody>
          <a:bodyPr wrap="non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Potential for data breaches and malware threats.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Performance Issues</a:t>
            </a:r>
            <a:r>
              <a:rPr lang="en-US" dirty="0">
                <a:latin typeface="Times New Roman" panose="02020603050405020304" pitchFamily="18" charset="0"/>
                <a:cs typeface="Times New Roman" panose="02020603050405020304" pitchFamily="18" charset="0"/>
              </a:rPr>
              <a:t>: Slow response times and crashes.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Compatibility Challenges</a:t>
            </a:r>
            <a:r>
              <a:rPr lang="en-US" dirty="0">
                <a:latin typeface="Times New Roman" panose="02020603050405020304" pitchFamily="18" charset="0"/>
                <a:cs typeface="Times New Roman" panose="02020603050405020304" pitchFamily="18" charset="0"/>
              </a:rPr>
              <a:t>: Problems with different Android versions and devices.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Authentication Weaknesses</a:t>
            </a:r>
            <a:r>
              <a:rPr lang="en-US" dirty="0">
                <a:latin typeface="Times New Roman" panose="02020603050405020304" pitchFamily="18" charset="0"/>
                <a:cs typeface="Times New Roman" panose="02020603050405020304" pitchFamily="18" charset="0"/>
              </a:rPr>
              <a:t>: Issues with user authentication and password security.</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Transaction Reliability</a:t>
            </a:r>
            <a:r>
              <a:rPr lang="en-US" dirty="0">
                <a:latin typeface="Times New Roman" panose="02020603050405020304" pitchFamily="18" charset="0"/>
                <a:cs typeface="Times New Roman" panose="02020603050405020304" pitchFamily="18" charset="0"/>
              </a:rPr>
              <a:t>: Concerns over transaction processing delays or failures.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Synchronization</a:t>
            </a:r>
            <a:r>
              <a:rPr lang="en-US" dirty="0">
                <a:latin typeface="Times New Roman" panose="02020603050405020304" pitchFamily="18" charset="0"/>
                <a:cs typeface="Times New Roman" panose="02020603050405020304" pitchFamily="18" charset="0"/>
              </a:rPr>
              <a:t>: Inconsistencies between mobile app data and backend systems.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Regulatory Compliance</a:t>
            </a:r>
            <a:r>
              <a:rPr lang="en-US" dirty="0">
                <a:latin typeface="Times New Roman" panose="02020603050405020304" pitchFamily="18" charset="0"/>
                <a:cs typeface="Times New Roman" panose="02020603050405020304" pitchFamily="18" charset="0"/>
              </a:rPr>
              <a:t>: Risks of non-compliance with financial regulations and standards.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D582191-822F-F0A7-6CD0-E453B52D84D1}"/>
              </a:ext>
            </a:extLst>
          </p:cNvPr>
          <p:cNvPicPr>
            <a:picLocks noChangeAspect="1"/>
          </p:cNvPicPr>
          <p:nvPr/>
        </p:nvPicPr>
        <p:blipFill>
          <a:blip r:embed="rId2"/>
          <a:stretch>
            <a:fillRect/>
          </a:stretch>
        </p:blipFill>
        <p:spPr>
          <a:xfrm>
            <a:off x="725354" y="584651"/>
            <a:ext cx="913011" cy="955914"/>
          </a:xfrm>
          <a:prstGeom prst="rect">
            <a:avLst/>
          </a:prstGeom>
        </p:spPr>
      </p:pic>
      <p:pic>
        <p:nvPicPr>
          <p:cNvPr id="10" name="Picture 9">
            <a:extLst>
              <a:ext uri="{FF2B5EF4-FFF2-40B4-BE49-F238E27FC236}">
                <a16:creationId xmlns:a16="http://schemas.microsoft.com/office/drawing/2014/main" id="{19AF6027-7348-09C8-F1A0-524A25FC346B}"/>
              </a:ext>
            </a:extLst>
          </p:cNvPr>
          <p:cNvPicPr>
            <a:picLocks noChangeAspect="1"/>
          </p:cNvPicPr>
          <p:nvPr/>
        </p:nvPicPr>
        <p:blipFill>
          <a:blip r:embed="rId3"/>
          <a:stretch>
            <a:fillRect/>
          </a:stretch>
        </p:blipFill>
        <p:spPr>
          <a:xfrm>
            <a:off x="10742478" y="584651"/>
            <a:ext cx="813417" cy="955914"/>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525039-66DB-5418-C341-13A36F3EC690}"/>
              </a:ext>
            </a:extLst>
          </p:cNvPr>
          <p:cNvSpPr txBox="1"/>
          <p:nvPr/>
        </p:nvSpPr>
        <p:spPr>
          <a:xfrm>
            <a:off x="4666593" y="861848"/>
            <a:ext cx="3025252" cy="830997"/>
          </a:xfrm>
          <a:prstGeom prst="rect">
            <a:avLst/>
          </a:prstGeom>
          <a:noFill/>
        </p:spPr>
        <p:txBody>
          <a:bodyPr wrap="none" rtlCol="0">
            <a:spAutoFit/>
          </a:bodyPr>
          <a:lstStyle/>
          <a:p>
            <a:r>
              <a:rPr lang="en-IN" sz="2400" b="1" u="sng" dirty="0">
                <a:solidFill>
                  <a:srgbClr val="00B0F0"/>
                </a:solidFill>
                <a:latin typeface="Times New Roman"/>
                <a:ea typeface="Times New Roman"/>
                <a:cs typeface="Times New Roman"/>
                <a:sym typeface="Times New Roman"/>
              </a:rPr>
              <a:t>CURRENT TRENDS</a:t>
            </a:r>
          </a:p>
          <a:p>
            <a:endParaRPr lang="en-IN" sz="2400" dirty="0">
              <a:solidFill>
                <a:srgbClr val="00B0F0"/>
              </a:solidFill>
            </a:endParaRPr>
          </a:p>
        </p:txBody>
      </p:sp>
      <p:pic>
        <p:nvPicPr>
          <p:cNvPr id="7" name="Picture 6">
            <a:extLst>
              <a:ext uri="{FF2B5EF4-FFF2-40B4-BE49-F238E27FC236}">
                <a16:creationId xmlns:a16="http://schemas.microsoft.com/office/drawing/2014/main" id="{C943423F-17D1-1D2B-49AA-665872AFD693}"/>
              </a:ext>
            </a:extLst>
          </p:cNvPr>
          <p:cNvPicPr>
            <a:picLocks noChangeAspect="1"/>
          </p:cNvPicPr>
          <p:nvPr/>
        </p:nvPicPr>
        <p:blipFill>
          <a:blip r:embed="rId2"/>
          <a:stretch>
            <a:fillRect/>
          </a:stretch>
        </p:blipFill>
        <p:spPr>
          <a:xfrm>
            <a:off x="725354" y="584651"/>
            <a:ext cx="913011" cy="955914"/>
          </a:xfrm>
          <a:prstGeom prst="rect">
            <a:avLst/>
          </a:prstGeom>
        </p:spPr>
      </p:pic>
      <p:pic>
        <p:nvPicPr>
          <p:cNvPr id="8" name="Picture 7">
            <a:extLst>
              <a:ext uri="{FF2B5EF4-FFF2-40B4-BE49-F238E27FC236}">
                <a16:creationId xmlns:a16="http://schemas.microsoft.com/office/drawing/2014/main" id="{69113FB7-7609-9864-D1F8-0226F2327139}"/>
              </a:ext>
            </a:extLst>
          </p:cNvPr>
          <p:cNvPicPr>
            <a:picLocks noChangeAspect="1"/>
          </p:cNvPicPr>
          <p:nvPr/>
        </p:nvPicPr>
        <p:blipFill>
          <a:blip r:embed="rId3"/>
          <a:stretch>
            <a:fillRect/>
          </a:stretch>
        </p:blipFill>
        <p:spPr>
          <a:xfrm>
            <a:off x="10742478" y="584651"/>
            <a:ext cx="813417" cy="955914"/>
          </a:xfrm>
          <a:prstGeom prst="rect">
            <a:avLst/>
          </a:prstGeom>
        </p:spPr>
      </p:pic>
      <p:sp>
        <p:nvSpPr>
          <p:cNvPr id="9" name="TextBox 8">
            <a:extLst>
              <a:ext uri="{FF2B5EF4-FFF2-40B4-BE49-F238E27FC236}">
                <a16:creationId xmlns:a16="http://schemas.microsoft.com/office/drawing/2014/main" id="{FAEE8FBA-0037-84C1-615F-58F518D18F30}"/>
              </a:ext>
            </a:extLst>
          </p:cNvPr>
          <p:cNvSpPr txBox="1"/>
          <p:nvPr/>
        </p:nvSpPr>
        <p:spPr>
          <a:xfrm>
            <a:off x="1040524" y="1807780"/>
            <a:ext cx="10163504" cy="3693319"/>
          </a:xfrm>
          <a:prstGeom prst="rect">
            <a:avLst/>
          </a:prstGeom>
          <a:noFill/>
        </p:spPr>
        <p:txBody>
          <a:bodyPr wrap="square" rtlCol="0">
            <a:spAutoFit/>
          </a:bodyPr>
          <a:lstStyle/>
          <a:p>
            <a:pPr algn="just"/>
            <a:r>
              <a:rPr lang="en-US" sz="1800" b="1" i="0" dirty="0">
                <a:solidFill>
                  <a:schemeClr val="accent2">
                    <a:lumMod val="10000"/>
                  </a:schemeClr>
                </a:solidFill>
                <a:effectLst/>
                <a:latin typeface="Times New Roman" panose="02020603050405020304" pitchFamily="18" charset="0"/>
                <a:cs typeface="Times New Roman" panose="02020603050405020304" pitchFamily="18" charset="0"/>
              </a:rPr>
              <a:t>Based on the information provided, here are the top 6 current trends in Bank Management System for Android applications:</a:t>
            </a:r>
          </a:p>
          <a:p>
            <a:pPr algn="just"/>
            <a:endParaRPr lang="en-US" b="1" dirty="0">
              <a:solidFill>
                <a:schemeClr val="accent2">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b="1" i="0" dirty="0">
                <a:solidFill>
                  <a:schemeClr val="accent2">
                    <a:lumMod val="10000"/>
                  </a:schemeClr>
                </a:solidFill>
                <a:effectLst/>
                <a:latin typeface="Times New Roman" panose="02020603050405020304" pitchFamily="18" charset="0"/>
                <a:cs typeface="Times New Roman" panose="02020603050405020304" pitchFamily="18" charset="0"/>
              </a:rPr>
              <a:t>Mobile-First Approach: </a:t>
            </a:r>
            <a:r>
              <a:rPr lang="en-US" sz="1800" i="0" dirty="0">
                <a:solidFill>
                  <a:schemeClr val="accent2">
                    <a:lumMod val="10000"/>
                  </a:schemeClr>
                </a:solidFill>
                <a:effectLst/>
                <a:latin typeface="Times New Roman" panose="02020603050405020304" pitchFamily="18" charset="0"/>
                <a:cs typeface="Times New Roman" panose="02020603050405020304" pitchFamily="18" charset="0"/>
              </a:rPr>
              <a:t>Banks are increasingly focusing on mobile-first strategies, optimizing their systems for seamless and intuitive user experiences on Android devices.</a:t>
            </a:r>
          </a:p>
          <a:p>
            <a:pPr marL="285750" indent="-285750" algn="just">
              <a:buFont typeface="Wingdings" panose="05000000000000000000" pitchFamily="2" charset="2"/>
              <a:buChar char="§"/>
            </a:pPr>
            <a:endParaRPr lang="en-US" sz="1800" b="1" i="0" dirty="0">
              <a:solidFill>
                <a:schemeClr val="accent2">
                  <a:lumMod val="10000"/>
                </a:schemeClr>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b="1" i="0" dirty="0">
                <a:solidFill>
                  <a:schemeClr val="accent2">
                    <a:lumMod val="10000"/>
                  </a:schemeClr>
                </a:solidFill>
                <a:effectLst/>
                <a:latin typeface="Times New Roman" panose="02020603050405020304" pitchFamily="18" charset="0"/>
                <a:cs typeface="Times New Roman" panose="02020603050405020304" pitchFamily="18" charset="0"/>
              </a:rPr>
              <a:t>Enhanced Security Features</a:t>
            </a:r>
            <a:r>
              <a:rPr lang="en-US" sz="1800" i="0" dirty="0">
                <a:solidFill>
                  <a:schemeClr val="accent2">
                    <a:lumMod val="10000"/>
                  </a:schemeClr>
                </a:solidFill>
                <a:effectLst/>
                <a:latin typeface="Times New Roman" panose="02020603050405020304" pitchFamily="18" charset="0"/>
                <a:cs typeface="Times New Roman" panose="02020603050405020304" pitchFamily="18" charset="0"/>
              </a:rPr>
              <a:t>: Integration of advanced security measures such as biometric authentication (fingerprint, facial recognition), tokenization, and real-time fraud detection to safeguard transactions and customer data.</a:t>
            </a:r>
          </a:p>
          <a:p>
            <a:pPr marL="285750" indent="-285750" algn="just">
              <a:buFont typeface="Wingdings" panose="05000000000000000000" pitchFamily="2" charset="2"/>
              <a:buChar char="§"/>
            </a:pPr>
            <a:endParaRPr lang="en-US" sz="1800" b="1" i="0" dirty="0">
              <a:solidFill>
                <a:schemeClr val="accent2">
                  <a:lumMod val="10000"/>
                </a:schemeClr>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b="1" i="0" dirty="0">
                <a:solidFill>
                  <a:schemeClr val="accent2">
                    <a:lumMod val="10000"/>
                  </a:schemeClr>
                </a:solidFill>
                <a:effectLst/>
                <a:latin typeface="Times New Roman" panose="02020603050405020304" pitchFamily="18" charset="0"/>
                <a:cs typeface="Times New Roman" panose="02020603050405020304" pitchFamily="18" charset="0"/>
              </a:rPr>
              <a:t>Personalization: </a:t>
            </a:r>
            <a:r>
              <a:rPr lang="en-US" sz="1800" i="0" dirty="0">
                <a:solidFill>
                  <a:schemeClr val="accent2">
                    <a:lumMod val="10000"/>
                  </a:schemeClr>
                </a:solidFill>
                <a:effectLst/>
                <a:latin typeface="Times New Roman" panose="02020603050405020304" pitchFamily="18" charset="0"/>
                <a:cs typeface="Times New Roman" panose="02020603050405020304" pitchFamily="18" charset="0"/>
              </a:rPr>
              <a:t>Utilizing data analytics and AI to offer personalized banking experiences, including targeted offers, customized financial advice, and personalized notifications.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32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D5B86A5-D334-8F91-9FDC-295A0B4A9695}"/>
              </a:ext>
            </a:extLst>
          </p:cNvPr>
          <p:cNvSpPr>
            <a:spLocks noGrp="1"/>
          </p:cNvSpPr>
          <p:nvPr>
            <p:ph type="subTitle" idx="1"/>
          </p:nvPr>
        </p:nvSpPr>
        <p:spPr>
          <a:xfrm>
            <a:off x="1056290" y="1755963"/>
            <a:ext cx="10242331" cy="3898602"/>
          </a:xfrm>
        </p:spPr>
        <p:txBody>
          <a:bodyPr/>
          <a:lstStyle/>
          <a:p>
            <a:pPr marL="285750" indent="-285750" algn="just">
              <a:lnSpc>
                <a:spcPct val="100000"/>
              </a:lnSpc>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API Integration: </a:t>
            </a:r>
            <a:r>
              <a:rPr lang="en-US" sz="1800" cap="none" dirty="0">
                <a:latin typeface="Times New Roman" panose="02020603050405020304" pitchFamily="18" charset="0"/>
                <a:cs typeface="Times New Roman" panose="02020603050405020304" pitchFamily="18" charset="0"/>
              </a:rPr>
              <a:t>Embracing open banking initiatives and APIs to facilitate integration with third-party services, enhancing functionality and offering customers a broader range of financial services.</a:t>
            </a:r>
          </a:p>
          <a:p>
            <a:pPr marL="285750" indent="-285750" algn="just">
              <a:lnSpc>
                <a:spcPct val="100000"/>
              </a:lnSpc>
              <a:buFont typeface="Wingdings" panose="05000000000000000000" pitchFamily="2" charset="2"/>
              <a:buChar char="§"/>
            </a:pPr>
            <a:endParaRPr lang="en-US" sz="1800" cap="none" dirty="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Blockchain and Cryptocurrency Integration: </a:t>
            </a:r>
            <a:r>
              <a:rPr lang="en-US" sz="1800" cap="none" dirty="0">
                <a:latin typeface="Times New Roman" panose="02020603050405020304" pitchFamily="18" charset="0"/>
                <a:cs typeface="Times New Roman" panose="02020603050405020304" pitchFamily="18" charset="0"/>
              </a:rPr>
              <a:t>Exploring blockchain technology for enhanced security in transactions and the potential integration of cryptocurrencies within banking systems.</a:t>
            </a:r>
          </a:p>
          <a:p>
            <a:pPr marL="285750" indent="-285750" algn="just">
              <a:lnSpc>
                <a:spcPct val="100000"/>
              </a:lnSpc>
              <a:buFont typeface="Wingdings" panose="05000000000000000000" pitchFamily="2" charset="2"/>
              <a:buChar char="§"/>
            </a:pPr>
            <a:endParaRPr lang="en-US" sz="1800" cap="none" dirty="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Chatbot and AI Assistants: </a:t>
            </a:r>
            <a:r>
              <a:rPr lang="en-US" sz="1800" cap="none" dirty="0">
                <a:latin typeface="Times New Roman" panose="02020603050405020304" pitchFamily="18" charset="0"/>
                <a:cs typeface="Times New Roman" panose="02020603050405020304" pitchFamily="18" charset="0"/>
              </a:rPr>
              <a:t>Implementing chatbots and AI-powered assistants to provide instant customer support, automate routine inquiries, and improve overall customer engagement.</a:t>
            </a:r>
          </a:p>
          <a:p>
            <a:pPr marL="285750" indent="-285750" algn="just">
              <a:lnSpc>
                <a:spcPct val="100000"/>
              </a:lnSpc>
              <a:buFont typeface="Wingdings" panose="05000000000000000000" pitchFamily="2" charset="2"/>
              <a:buChar char="§"/>
            </a:pPr>
            <a:endParaRPr lang="en-US" sz="1800" cap="none" dirty="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Cloud Adoption: </a:t>
            </a:r>
            <a:r>
              <a:rPr lang="en-US" sz="1800" cap="none" dirty="0">
                <a:latin typeface="Times New Roman" panose="02020603050405020304" pitchFamily="18" charset="0"/>
                <a:cs typeface="Times New Roman" panose="02020603050405020304" pitchFamily="18" charset="0"/>
              </a:rPr>
              <a:t>Increasing adoption of cloud-based solutions for scalability, flexibility, and cost-efficiency in managing banking operations and customer data securely.</a:t>
            </a:r>
          </a:p>
          <a:p>
            <a:pPr marL="285750" indent="-285750" algn="just">
              <a:lnSpc>
                <a:spcPct val="100000"/>
              </a:lnSpc>
              <a:buFont typeface="Wingdings" panose="05000000000000000000" pitchFamily="2" charset="2"/>
              <a:buChar char="§"/>
            </a:pPr>
            <a:endParaRPr lang="en-IN" sz="18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182476-2100-9309-1015-A59E9CF3EF05}"/>
              </a:ext>
            </a:extLst>
          </p:cNvPr>
          <p:cNvPicPr>
            <a:picLocks noChangeAspect="1"/>
          </p:cNvPicPr>
          <p:nvPr/>
        </p:nvPicPr>
        <p:blipFill>
          <a:blip r:embed="rId2"/>
          <a:stretch>
            <a:fillRect/>
          </a:stretch>
        </p:blipFill>
        <p:spPr>
          <a:xfrm>
            <a:off x="725354" y="584651"/>
            <a:ext cx="913011" cy="955914"/>
          </a:xfrm>
          <a:prstGeom prst="rect">
            <a:avLst/>
          </a:prstGeom>
        </p:spPr>
      </p:pic>
      <p:pic>
        <p:nvPicPr>
          <p:cNvPr id="6" name="Picture 5">
            <a:extLst>
              <a:ext uri="{FF2B5EF4-FFF2-40B4-BE49-F238E27FC236}">
                <a16:creationId xmlns:a16="http://schemas.microsoft.com/office/drawing/2014/main" id="{62973F68-07A7-F98C-361A-1F62B4BD220F}"/>
              </a:ext>
            </a:extLst>
          </p:cNvPr>
          <p:cNvPicPr>
            <a:picLocks noChangeAspect="1"/>
          </p:cNvPicPr>
          <p:nvPr/>
        </p:nvPicPr>
        <p:blipFill>
          <a:blip r:embed="rId3"/>
          <a:stretch>
            <a:fillRect/>
          </a:stretch>
        </p:blipFill>
        <p:spPr>
          <a:xfrm>
            <a:off x="10742478" y="584651"/>
            <a:ext cx="813417" cy="955914"/>
          </a:xfrm>
          <a:prstGeom prst="rect">
            <a:avLst/>
          </a:prstGeom>
        </p:spPr>
      </p:pic>
    </p:spTree>
    <p:extLst>
      <p:ext uri="{BB962C8B-B14F-4D97-AF65-F5344CB8AC3E}">
        <p14:creationId xmlns:p14="http://schemas.microsoft.com/office/powerpoint/2010/main" val="279570034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{421CF4E9-9613-47A6-A572-D90F287EB2E5}tf67061901_win32</Template>
  <TotalTime>515</TotalTime>
  <Words>1644</Words>
  <Application>Microsoft Office PowerPoint</Application>
  <PresentationFormat>Widescreen</PresentationFormat>
  <Paragraphs>192</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Daytona Condensed Light</vt:lpstr>
      <vt:lpstr>Posterama</vt:lpstr>
      <vt:lpstr>Times New Roman</vt:lpstr>
      <vt:lpstr>Wingdings</vt:lpstr>
      <vt:lpstr>Office Theme</vt:lpstr>
      <vt:lpstr>Bank Management system for android application</vt:lpstr>
      <vt:lpstr>PowerPoint Presentation</vt:lpstr>
      <vt:lpstr>Introduction</vt:lpstr>
      <vt:lpstr>PowerPoint Presentation</vt:lpstr>
      <vt:lpstr>PowerPoint Presentation</vt:lpstr>
      <vt:lpstr>PowerPoint Presentation</vt:lpstr>
      <vt:lpstr>PROBLEMS IDENTIFIED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Sangeetha C S</dc:creator>
  <cp:lastModifiedBy>Abhilash Kodam</cp:lastModifiedBy>
  <cp:revision>6</cp:revision>
  <dcterms:created xsi:type="dcterms:W3CDTF">2024-07-24T08:37:25Z</dcterms:created>
  <dcterms:modified xsi:type="dcterms:W3CDTF">2024-09-14T04:55:32Z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