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Roboto"/>
      <p:regular r:id="rId70"/>
      <p:bold r:id="rId71"/>
      <p:italic r:id="rId72"/>
      <p:boldItalic r:id="rId73"/>
    </p:embeddedFont>
    <p:embeddedFont>
      <p:font typeface="Nunito"/>
      <p:regular r:id="rId74"/>
      <p:bold r:id="rId75"/>
      <p:italic r:id="rId76"/>
      <p:boldItalic r:id="rId77"/>
    </p:embeddedFont>
    <p:embeddedFont>
      <p:font typeface="Outfit"/>
      <p:regular r:id="rId78"/>
      <p:bold r:id="rId79"/>
    </p:embeddedFont>
    <p:embeddedFont>
      <p:font typeface="Outfit Medium"/>
      <p:regular r:id="rId80"/>
      <p:bold r:id="rId81"/>
    </p:embeddedFont>
    <p:embeddedFont>
      <p:font typeface="DM Sans"/>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30B200-DF44-48F6-A195-EBFFBC73D2BE}">
  <a:tblStyle styleId="{B130B200-DF44-48F6-A195-EBFFBC73D2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DMSans-italic.fntdata"/><Relationship Id="rId83" Type="http://schemas.openxmlformats.org/officeDocument/2006/relationships/font" Target="fonts/DMSans-bold.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DMSans-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utfitMedium-regular.fntdata"/><Relationship Id="rId82" Type="http://schemas.openxmlformats.org/officeDocument/2006/relationships/font" Target="fonts/DMSans-regular.fntdata"/><Relationship Id="rId81" Type="http://schemas.openxmlformats.org/officeDocument/2006/relationships/font" Target="fonts/Outfit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6.xml"/><Relationship Id="rId75" Type="http://schemas.openxmlformats.org/officeDocument/2006/relationships/font" Target="fonts/Nunito-bold.fntdata"/><Relationship Id="rId30" Type="http://schemas.openxmlformats.org/officeDocument/2006/relationships/slide" Target="slides/slide25.xml"/><Relationship Id="rId74" Type="http://schemas.openxmlformats.org/officeDocument/2006/relationships/font" Target="fonts/Nunito-regular.fntdata"/><Relationship Id="rId33" Type="http://schemas.openxmlformats.org/officeDocument/2006/relationships/slide" Target="slides/slide28.xml"/><Relationship Id="rId77" Type="http://schemas.openxmlformats.org/officeDocument/2006/relationships/font" Target="fonts/Nunito-boldItalic.fntdata"/><Relationship Id="rId32" Type="http://schemas.openxmlformats.org/officeDocument/2006/relationships/slide" Target="slides/slide27.xml"/><Relationship Id="rId76" Type="http://schemas.openxmlformats.org/officeDocument/2006/relationships/font" Target="fonts/Nunito-italic.fntdata"/><Relationship Id="rId35" Type="http://schemas.openxmlformats.org/officeDocument/2006/relationships/slide" Target="slides/slide30.xml"/><Relationship Id="rId79" Type="http://schemas.openxmlformats.org/officeDocument/2006/relationships/font" Target="fonts/Outfit-bold.fntdata"/><Relationship Id="rId34" Type="http://schemas.openxmlformats.org/officeDocument/2006/relationships/slide" Target="slides/slide29.xml"/><Relationship Id="rId78" Type="http://schemas.openxmlformats.org/officeDocument/2006/relationships/font" Target="fonts/Outfit-regular.fnt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e71a4a86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e71a4a86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a01a1a6d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fa01a1a6d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fa01a1a6d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fa01a1a6d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fa01a1a6d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fa01a1a6d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fa01a1a6dc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fa01a1a6dc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fa01a1a6d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fa01a1a6d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fa01a1a6d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fa01a1a6d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e71a4a866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e71a4a866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094b415e1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094b415e1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fa0b315c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fa0b315c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094b415e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094b415e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094b415e1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094b415e1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fa0b315c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fa0b315c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094b415e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094b415e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094b415e1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094b415e1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fa0b315c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fa0b315c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094b415e1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094b415e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094b415e10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094b415e10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ea69057a3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ea69057a3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95e6f7483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95e6f7483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fa0b315c59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fa0b315c59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094b415e1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094b415e1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094b415e1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094b415e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e71a4a86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e71a4a86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094b415e1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094b415e1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09b2a23e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09b2a23e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fa0b315c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fa0b315c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fa01a1a6d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fa01a1a6d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e71a4a866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e71a4a866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094b415e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094b415e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fa01a1a6d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fa01a1a6d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fa01a1a6d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fa01a1a6d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fa01a1a6d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fa01a1a6d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fa03dde79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fa03dde79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fa01a1a6d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fa01a1a6d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fa01a1a6d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fa01a1a6d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fa01a1a6d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fa01a1a6d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fa03dde79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fa03dde79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fa01a1a6d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fa01a1a6d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fa01a1a6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fa01a1a6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fa01a1a6d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fa01a1a6d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fa01a1a6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fa01a1a6d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fa03dde79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fa03dde79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3094b415e1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3094b415e1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fa01a1a6d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fa01a1a6d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fa03dde79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fa03dde79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fa03dde79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fa03dde79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fa03dde7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fa03dde7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fa03dde7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fa03dde7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fa03dde79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fa03dde7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fa03dde7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fa03dde7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fa03dde79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fa03dde79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fa0b315c5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fa0b315c5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fa0b315c5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fa0b315c5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fa01a1a6d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2fa01a1a6d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fa03dde79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fa03dde7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a03dde7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fa03dde7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a01a1a6d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a01a1a6d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drive.google.com/drive/folders/16iBX-rtiBChaB-x3P5_YeZE-v3bRfTFi?usp=sharing" TargetMode="External"/><Relationship Id="rId4" Type="http://schemas.openxmlformats.org/officeDocument/2006/relationships/hyperlink" Target="https://drive.google.com/drive/folders/16iBX-rtiBChaB-x3P5_YeZE-v3bRfTFi?usp=sharing" TargetMode="External"/><Relationship Id="rId5" Type="http://schemas.openxmlformats.org/officeDocument/2006/relationships/hyperlink" Target="https://drive.google.com/drive/folders/16iBX-rtiBChaB-x3P5_YeZE-v3bRfTFi?usp=sharing"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 Id="rId3" Type="http://schemas.openxmlformats.org/officeDocument/2006/relationships/image" Target="../media/image29.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720000" y="1531250"/>
            <a:ext cx="7704000" cy="17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Beyond the Beep: Enhancing Customer Experience Through Smarter Call Center Operations</a:t>
            </a:r>
            <a:endParaRPr/>
          </a:p>
        </p:txBody>
      </p:sp>
      <p:pic>
        <p:nvPicPr>
          <p:cNvPr id="339" name="Google Shape;339;p33"/>
          <p:cNvPicPr preferRelativeResize="0"/>
          <p:nvPr/>
        </p:nvPicPr>
        <p:blipFill>
          <a:blip r:embed="rId3">
            <a:alphaModFix/>
          </a:blip>
          <a:stretch>
            <a:fillRect/>
          </a:stretch>
        </p:blipFill>
        <p:spPr>
          <a:xfrm>
            <a:off x="0" y="0"/>
            <a:ext cx="1701100" cy="1701100"/>
          </a:xfrm>
          <a:prstGeom prst="rect">
            <a:avLst/>
          </a:prstGeom>
          <a:noFill/>
          <a:ln>
            <a:noFill/>
          </a:ln>
        </p:spPr>
      </p:pic>
      <p:pic>
        <p:nvPicPr>
          <p:cNvPr id="340" name="Google Shape;340;p33"/>
          <p:cNvPicPr preferRelativeResize="0"/>
          <p:nvPr/>
        </p:nvPicPr>
        <p:blipFill rotWithShape="1">
          <a:blip r:embed="rId4">
            <a:alphaModFix/>
          </a:blip>
          <a:srcRect b="0" l="0" r="67857" t="0"/>
          <a:stretch/>
        </p:blipFill>
        <p:spPr>
          <a:xfrm>
            <a:off x="7440200" y="169838"/>
            <a:ext cx="1435875" cy="1361425"/>
          </a:xfrm>
          <a:prstGeom prst="rect">
            <a:avLst/>
          </a:prstGeom>
          <a:noFill/>
          <a:ln>
            <a:noFill/>
          </a:ln>
        </p:spPr>
      </p:pic>
      <p:sp>
        <p:nvSpPr>
          <p:cNvPr id="341" name="Google Shape;341;p33"/>
          <p:cNvSpPr txBox="1"/>
          <p:nvPr/>
        </p:nvSpPr>
        <p:spPr>
          <a:xfrm>
            <a:off x="882450" y="3509375"/>
            <a:ext cx="73791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Outfit"/>
                <a:ea typeface="Outfit"/>
                <a:cs typeface="Outfit"/>
                <a:sym typeface="Outfit"/>
              </a:rPr>
              <a:t>Submitted By:</a:t>
            </a:r>
            <a:endParaRPr b="1" sz="2200">
              <a:solidFill>
                <a:schemeClr val="dk1"/>
              </a:solidFill>
              <a:latin typeface="Outfit"/>
              <a:ea typeface="Outfit"/>
              <a:cs typeface="Outfit"/>
              <a:sym typeface="Outfit"/>
            </a:endParaRPr>
          </a:p>
          <a:p>
            <a:pPr indent="0" lvl="0" marL="0" rtl="0" algn="ctr">
              <a:spcBef>
                <a:spcPts val="0"/>
              </a:spcBef>
              <a:spcAft>
                <a:spcPts val="0"/>
              </a:spcAft>
              <a:buNone/>
            </a:pPr>
            <a:r>
              <a:rPr b="1" lang="en" sz="2200">
                <a:solidFill>
                  <a:schemeClr val="dk1"/>
                </a:solidFill>
                <a:latin typeface="Outfit"/>
                <a:ea typeface="Outfit"/>
                <a:cs typeface="Outfit"/>
                <a:sym typeface="Outfit"/>
              </a:rPr>
              <a:t>Belo Abhigyan</a:t>
            </a:r>
            <a:endParaRPr b="1" sz="2200">
              <a:solidFill>
                <a:schemeClr val="dk1"/>
              </a:solidFill>
              <a:latin typeface="Outfit"/>
              <a:ea typeface="Outfit"/>
              <a:cs typeface="Outfit"/>
              <a:sym typeface="Outfit"/>
            </a:endParaRPr>
          </a:p>
          <a:p>
            <a:pPr indent="0" lvl="0" marL="0" rtl="0" algn="ctr">
              <a:spcBef>
                <a:spcPts val="0"/>
              </a:spcBef>
              <a:spcAft>
                <a:spcPts val="0"/>
              </a:spcAft>
              <a:buNone/>
            </a:pPr>
            <a:r>
              <a:rPr b="1" lang="en" sz="2200">
                <a:solidFill>
                  <a:schemeClr val="dk1"/>
                </a:solidFill>
                <a:latin typeface="Outfit"/>
                <a:ea typeface="Outfit"/>
                <a:cs typeface="Outfit"/>
                <a:sym typeface="Outfit"/>
              </a:rPr>
              <a:t>Rajat Sharma</a:t>
            </a:r>
            <a:endParaRPr b="1" sz="2200">
              <a:solidFill>
                <a:schemeClr val="dk1"/>
              </a:solidFill>
              <a:latin typeface="Outfit"/>
              <a:ea typeface="Outfit"/>
              <a:cs typeface="Outfit"/>
              <a:sym typeface="Outfit"/>
            </a:endParaRPr>
          </a:p>
          <a:p>
            <a:pPr indent="0" lvl="0" marL="0" rtl="0" algn="ctr">
              <a:spcBef>
                <a:spcPts val="0"/>
              </a:spcBef>
              <a:spcAft>
                <a:spcPts val="0"/>
              </a:spcAft>
              <a:buNone/>
            </a:pPr>
            <a:r>
              <a:rPr b="1" lang="en" sz="2200">
                <a:solidFill>
                  <a:schemeClr val="dk1"/>
                </a:solidFill>
                <a:latin typeface="Outfit"/>
                <a:ea typeface="Outfit"/>
                <a:cs typeface="Outfit"/>
                <a:sym typeface="Outfit"/>
              </a:rPr>
              <a:t>Department of Computer Science, University of Delhi</a:t>
            </a:r>
            <a:endParaRPr b="1" sz="2200">
              <a:solidFill>
                <a:schemeClr val="dk1"/>
              </a:solidFill>
              <a:latin typeface="Outfit"/>
              <a:ea typeface="Outfit"/>
              <a:cs typeface="Outfit"/>
              <a:sym typeface="Outfit"/>
            </a:endParaRPr>
          </a:p>
        </p:txBody>
      </p:sp>
      <p:sp>
        <p:nvSpPr>
          <p:cNvPr id="342" name="Google Shape;342;p33"/>
          <p:cNvSpPr txBox="1"/>
          <p:nvPr/>
        </p:nvSpPr>
        <p:spPr>
          <a:xfrm>
            <a:off x="3070650" y="133950"/>
            <a:ext cx="300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2200" u="sng">
                <a:solidFill>
                  <a:schemeClr val="dk1"/>
                </a:solidFill>
                <a:latin typeface="Outfit"/>
                <a:ea typeface="Outfit"/>
                <a:cs typeface="Outfit"/>
                <a:sym typeface="Outfit"/>
              </a:rPr>
              <a:t>SKYHACK 2.0</a:t>
            </a:r>
            <a:endParaRPr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nvSpPr>
        <p:spPr>
          <a:xfrm>
            <a:off x="3255450" y="0"/>
            <a:ext cx="2633100" cy="62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1100"/>
              </a:spcAft>
              <a:buNone/>
            </a:pPr>
            <a:r>
              <a:rPr b="1" lang="en" sz="2850">
                <a:solidFill>
                  <a:srgbClr val="212121"/>
                </a:solidFill>
                <a:highlight>
                  <a:srgbClr val="FFFFFF"/>
                </a:highlight>
                <a:latin typeface="Outfit"/>
                <a:ea typeface="Outfit"/>
                <a:cs typeface="Outfit"/>
                <a:sym typeface="Outfit"/>
              </a:rPr>
              <a:t>Methodology</a:t>
            </a:r>
            <a:endParaRPr sz="2400">
              <a:solidFill>
                <a:srgbClr val="212121"/>
              </a:solidFill>
              <a:highlight>
                <a:srgbClr val="FFFFFF"/>
              </a:highlight>
              <a:latin typeface="Outfit"/>
              <a:ea typeface="Outfit"/>
              <a:cs typeface="Outfit"/>
              <a:sym typeface="Outfit"/>
            </a:endParaRPr>
          </a:p>
        </p:txBody>
      </p:sp>
      <p:pic>
        <p:nvPicPr>
          <p:cNvPr id="459" name="Google Shape;459;p42"/>
          <p:cNvPicPr preferRelativeResize="0"/>
          <p:nvPr/>
        </p:nvPicPr>
        <p:blipFill>
          <a:blip r:embed="rId3">
            <a:alphaModFix/>
          </a:blip>
          <a:stretch>
            <a:fillRect/>
          </a:stretch>
        </p:blipFill>
        <p:spPr>
          <a:xfrm>
            <a:off x="1093775" y="623400"/>
            <a:ext cx="6956436" cy="4215302"/>
          </a:xfrm>
          <a:prstGeom prst="rect">
            <a:avLst/>
          </a:prstGeom>
          <a:noFill/>
          <a:ln>
            <a:noFill/>
          </a:ln>
        </p:spPr>
      </p:pic>
      <p:sp>
        <p:nvSpPr>
          <p:cNvPr id="460" name="Google Shape;460;p42"/>
          <p:cNvSpPr txBox="1"/>
          <p:nvPr>
            <p:ph type="title"/>
          </p:nvPr>
        </p:nvSpPr>
        <p:spPr>
          <a:xfrm>
            <a:off x="654750" y="728725"/>
            <a:ext cx="1902900" cy="5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000"/>
              <a:t>Phase 1</a:t>
            </a:r>
            <a:endParaRPr b="0"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3"/>
          <p:cNvSpPr txBox="1"/>
          <p:nvPr>
            <p:ph type="title"/>
          </p:nvPr>
        </p:nvSpPr>
        <p:spPr>
          <a:xfrm>
            <a:off x="654750" y="728725"/>
            <a:ext cx="1902900" cy="5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000"/>
              <a:t>Phase 2</a:t>
            </a:r>
            <a:endParaRPr b="0" sz="2000"/>
          </a:p>
        </p:txBody>
      </p:sp>
      <p:pic>
        <p:nvPicPr>
          <p:cNvPr id="466" name="Google Shape;466;p43"/>
          <p:cNvPicPr preferRelativeResize="0"/>
          <p:nvPr/>
        </p:nvPicPr>
        <p:blipFill>
          <a:blip r:embed="rId3">
            <a:alphaModFix/>
          </a:blip>
          <a:stretch>
            <a:fillRect/>
          </a:stretch>
        </p:blipFill>
        <p:spPr>
          <a:xfrm>
            <a:off x="2594462" y="152400"/>
            <a:ext cx="3955072"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4"/>
          <p:cNvSpPr txBox="1"/>
          <p:nvPr>
            <p:ph type="title"/>
          </p:nvPr>
        </p:nvSpPr>
        <p:spPr>
          <a:xfrm>
            <a:off x="654750" y="728725"/>
            <a:ext cx="1902900" cy="5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000"/>
              <a:t>Phase 3</a:t>
            </a:r>
            <a:endParaRPr b="0" sz="2000"/>
          </a:p>
        </p:txBody>
      </p:sp>
      <p:pic>
        <p:nvPicPr>
          <p:cNvPr id="472" name="Google Shape;472;p44"/>
          <p:cNvPicPr preferRelativeResize="0"/>
          <p:nvPr/>
        </p:nvPicPr>
        <p:blipFill>
          <a:blip r:embed="rId3">
            <a:alphaModFix/>
          </a:blip>
          <a:stretch>
            <a:fillRect/>
          </a:stretch>
        </p:blipFill>
        <p:spPr>
          <a:xfrm>
            <a:off x="152400" y="1450825"/>
            <a:ext cx="8839204" cy="28442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nvSpPr>
        <p:spPr>
          <a:xfrm>
            <a:off x="2593788" y="0"/>
            <a:ext cx="3956400" cy="62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1100"/>
              </a:spcAft>
              <a:buNone/>
            </a:pPr>
            <a:r>
              <a:rPr b="1" lang="en" sz="2850">
                <a:solidFill>
                  <a:srgbClr val="212121"/>
                </a:solidFill>
                <a:highlight>
                  <a:srgbClr val="FFFFFF"/>
                </a:highlight>
                <a:latin typeface="Outfit"/>
                <a:ea typeface="Outfit"/>
                <a:cs typeface="Outfit"/>
                <a:sym typeface="Outfit"/>
              </a:rPr>
              <a:t>Techniques</a:t>
            </a:r>
            <a:r>
              <a:rPr b="1" lang="en" sz="2850">
                <a:solidFill>
                  <a:srgbClr val="212121"/>
                </a:solidFill>
                <a:highlight>
                  <a:srgbClr val="FFFFFF"/>
                </a:highlight>
                <a:latin typeface="Outfit"/>
                <a:ea typeface="Outfit"/>
                <a:cs typeface="Outfit"/>
                <a:sym typeface="Outfit"/>
              </a:rPr>
              <a:t> applied:</a:t>
            </a:r>
            <a:endParaRPr sz="2400">
              <a:solidFill>
                <a:srgbClr val="212121"/>
              </a:solidFill>
              <a:highlight>
                <a:srgbClr val="FFFFFF"/>
              </a:highlight>
              <a:latin typeface="Outfit"/>
              <a:ea typeface="Outfit"/>
              <a:cs typeface="Outfit"/>
              <a:sym typeface="Outfit"/>
            </a:endParaRPr>
          </a:p>
        </p:txBody>
      </p:sp>
      <p:sp>
        <p:nvSpPr>
          <p:cNvPr id="478" name="Google Shape;478;p45"/>
          <p:cNvSpPr txBox="1"/>
          <p:nvPr>
            <p:ph type="title"/>
          </p:nvPr>
        </p:nvSpPr>
        <p:spPr>
          <a:xfrm>
            <a:off x="654750" y="728725"/>
            <a:ext cx="4904100" cy="765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b="0" lang="en" sz="2000"/>
              <a:t>NLP- natural language processing</a:t>
            </a:r>
            <a:endParaRPr b="0" sz="2000"/>
          </a:p>
          <a:p>
            <a:pPr indent="0" lvl="0" marL="457200" rtl="0" algn="l">
              <a:spcBef>
                <a:spcPts val="0"/>
              </a:spcBef>
              <a:spcAft>
                <a:spcPts val="0"/>
              </a:spcAft>
              <a:buNone/>
            </a:pPr>
            <a:r>
              <a:rPr b="0" lang="en" sz="2000"/>
              <a:t>Natural language processing (NLP) is a rapidly growing field that integrates computer science, artificial intelligence, and linguistics. It enables machines to interpret and generate meaningful human language, making it a crucial tool for extracting valuable insights and automating various processes in the increasing volume of text data generated daily.</a:t>
            </a:r>
            <a:endParaRPr b="0" sz="2000"/>
          </a:p>
          <a:p>
            <a:pPr indent="0" lvl="0" marL="457200" rtl="0" algn="l">
              <a:spcBef>
                <a:spcPts val="0"/>
              </a:spcBef>
              <a:spcAft>
                <a:spcPts val="0"/>
              </a:spcAft>
              <a:buNone/>
            </a:pPr>
            <a:r>
              <a:t/>
            </a:r>
            <a:endParaRPr b="0" sz="2000"/>
          </a:p>
          <a:p>
            <a:pPr indent="0" lvl="0" marL="457200" rtl="0" algn="l">
              <a:spcBef>
                <a:spcPts val="0"/>
              </a:spcBef>
              <a:spcAft>
                <a:spcPts val="0"/>
              </a:spcAft>
              <a:buNone/>
            </a:pPr>
            <a:r>
              <a:rPr b="0" lang="en" sz="2000"/>
              <a:t>Architecture</a:t>
            </a:r>
            <a:r>
              <a:rPr b="0" lang="en" sz="2000"/>
              <a:t> →</a:t>
            </a:r>
            <a:endParaRPr b="0" sz="2000"/>
          </a:p>
        </p:txBody>
      </p:sp>
      <p:pic>
        <p:nvPicPr>
          <p:cNvPr id="479" name="Google Shape;479;p45"/>
          <p:cNvPicPr preferRelativeResize="0"/>
          <p:nvPr/>
        </p:nvPicPr>
        <p:blipFill>
          <a:blip r:embed="rId3">
            <a:alphaModFix/>
          </a:blip>
          <a:stretch>
            <a:fillRect/>
          </a:stretch>
        </p:blipFill>
        <p:spPr>
          <a:xfrm>
            <a:off x="6050137" y="304800"/>
            <a:ext cx="1894843" cy="4838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nvSpPr>
        <p:spPr>
          <a:xfrm>
            <a:off x="1646103" y="0"/>
            <a:ext cx="4904100" cy="62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1100"/>
              </a:spcAft>
              <a:buNone/>
            </a:pPr>
            <a:r>
              <a:rPr b="1" lang="en" sz="2850">
                <a:solidFill>
                  <a:srgbClr val="212121"/>
                </a:solidFill>
                <a:highlight>
                  <a:srgbClr val="FFFFFF"/>
                </a:highlight>
                <a:latin typeface="Outfit"/>
                <a:ea typeface="Outfit"/>
                <a:cs typeface="Outfit"/>
                <a:sym typeface="Outfit"/>
              </a:rPr>
              <a:t>Techniques applied: cont.</a:t>
            </a:r>
            <a:endParaRPr sz="2400">
              <a:solidFill>
                <a:srgbClr val="212121"/>
              </a:solidFill>
              <a:highlight>
                <a:srgbClr val="FFFFFF"/>
              </a:highlight>
              <a:latin typeface="Outfit"/>
              <a:ea typeface="Outfit"/>
              <a:cs typeface="Outfit"/>
              <a:sym typeface="Outfit"/>
            </a:endParaRPr>
          </a:p>
        </p:txBody>
      </p:sp>
      <p:sp>
        <p:nvSpPr>
          <p:cNvPr id="485" name="Google Shape;485;p46"/>
          <p:cNvSpPr txBox="1"/>
          <p:nvPr>
            <p:ph type="title"/>
          </p:nvPr>
        </p:nvSpPr>
        <p:spPr>
          <a:xfrm>
            <a:off x="654750" y="728725"/>
            <a:ext cx="49041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2. K-means </a:t>
            </a:r>
            <a:r>
              <a:rPr b="0" lang="en" sz="2000"/>
              <a:t>clustering</a:t>
            </a:r>
            <a:endParaRPr b="0" sz="2000"/>
          </a:p>
          <a:p>
            <a:pPr indent="0" lvl="0" marL="457200" rtl="0" algn="l">
              <a:spcBef>
                <a:spcPts val="0"/>
              </a:spcBef>
              <a:spcAft>
                <a:spcPts val="0"/>
              </a:spcAft>
              <a:buNone/>
            </a:pPr>
            <a:r>
              <a:rPr b="0" lang="en" sz="2000"/>
              <a:t>K-means clustering is an unsupervised machine learning algorithm that divides data into k clusters based on similarity. It assigns data points to the nearest centroid using Euclidean distance, recalculates them using the mean, and repeats until stabilization. It's useful for market segmentation and image reduction but requires prior knowledge.</a:t>
            </a:r>
            <a:endParaRPr b="0" sz="2000"/>
          </a:p>
          <a:p>
            <a:pPr indent="0" lvl="0" marL="457200" rtl="0" algn="l">
              <a:spcBef>
                <a:spcPts val="0"/>
              </a:spcBef>
              <a:spcAft>
                <a:spcPts val="0"/>
              </a:spcAft>
              <a:buNone/>
            </a:pPr>
            <a:r>
              <a:t/>
            </a:r>
            <a:endParaRPr b="0" sz="2000"/>
          </a:p>
          <a:p>
            <a:pPr indent="0" lvl="0" marL="457200" rtl="0" algn="l">
              <a:spcBef>
                <a:spcPts val="0"/>
              </a:spcBef>
              <a:spcAft>
                <a:spcPts val="0"/>
              </a:spcAft>
              <a:buNone/>
            </a:pPr>
            <a:r>
              <a:rPr b="0" lang="en" sz="2000"/>
              <a:t>Architecture →</a:t>
            </a:r>
            <a:endParaRPr b="0" sz="2000"/>
          </a:p>
        </p:txBody>
      </p:sp>
      <p:pic>
        <p:nvPicPr>
          <p:cNvPr id="486" name="Google Shape;486;p46"/>
          <p:cNvPicPr preferRelativeResize="0"/>
          <p:nvPr/>
        </p:nvPicPr>
        <p:blipFill>
          <a:blip r:embed="rId3">
            <a:alphaModFix/>
          </a:blip>
          <a:stretch>
            <a:fillRect/>
          </a:stretch>
        </p:blipFill>
        <p:spPr>
          <a:xfrm>
            <a:off x="6028413" y="152400"/>
            <a:ext cx="2145284"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7"/>
          <p:cNvSpPr txBox="1"/>
          <p:nvPr/>
        </p:nvSpPr>
        <p:spPr>
          <a:xfrm>
            <a:off x="1646103" y="0"/>
            <a:ext cx="4904100" cy="623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1100"/>
              </a:spcAft>
              <a:buNone/>
            </a:pPr>
            <a:r>
              <a:rPr b="1" lang="en" sz="2850">
                <a:solidFill>
                  <a:srgbClr val="212121"/>
                </a:solidFill>
                <a:highlight>
                  <a:srgbClr val="FFFFFF"/>
                </a:highlight>
                <a:latin typeface="Outfit"/>
                <a:ea typeface="Outfit"/>
                <a:cs typeface="Outfit"/>
                <a:sym typeface="Outfit"/>
              </a:rPr>
              <a:t>Techniques applied: cont.</a:t>
            </a:r>
            <a:endParaRPr sz="2400">
              <a:solidFill>
                <a:srgbClr val="212121"/>
              </a:solidFill>
              <a:highlight>
                <a:srgbClr val="FFFFFF"/>
              </a:highlight>
              <a:latin typeface="Outfit"/>
              <a:ea typeface="Outfit"/>
              <a:cs typeface="Outfit"/>
              <a:sym typeface="Outfit"/>
            </a:endParaRPr>
          </a:p>
        </p:txBody>
      </p:sp>
      <p:sp>
        <p:nvSpPr>
          <p:cNvPr id="492" name="Google Shape;492;p47"/>
          <p:cNvSpPr txBox="1"/>
          <p:nvPr>
            <p:ph type="title"/>
          </p:nvPr>
        </p:nvSpPr>
        <p:spPr>
          <a:xfrm>
            <a:off x="654750" y="728725"/>
            <a:ext cx="4904100" cy="7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t>3. TF-IDF</a:t>
            </a:r>
            <a:endParaRPr b="0" sz="2000"/>
          </a:p>
          <a:p>
            <a:pPr indent="0" lvl="0" marL="457200" rtl="0" algn="l">
              <a:spcBef>
                <a:spcPts val="0"/>
              </a:spcBef>
              <a:spcAft>
                <a:spcPts val="0"/>
              </a:spcAft>
              <a:buNone/>
            </a:pPr>
            <a:r>
              <a:rPr b="0" lang="en" sz="2000"/>
              <a:t>TF-IDF is a statistical metric that evaluates the relevance of a term in a text compared to its corpus. It consists of term frequency (TF) and inverse document frequency (IDF), with higher scores indicating more relevance for phrases common in one document.</a:t>
            </a:r>
            <a:endParaRPr b="0" sz="2000"/>
          </a:p>
          <a:p>
            <a:pPr indent="0" lvl="0" marL="457200" rtl="0" algn="l">
              <a:spcBef>
                <a:spcPts val="0"/>
              </a:spcBef>
              <a:spcAft>
                <a:spcPts val="0"/>
              </a:spcAft>
              <a:buNone/>
            </a:pPr>
            <a:r>
              <a:t/>
            </a:r>
            <a:endParaRPr b="0" sz="2000"/>
          </a:p>
          <a:p>
            <a:pPr indent="0" lvl="0" marL="457200" rtl="0" algn="l">
              <a:spcBef>
                <a:spcPts val="0"/>
              </a:spcBef>
              <a:spcAft>
                <a:spcPts val="0"/>
              </a:spcAft>
              <a:buNone/>
            </a:pPr>
            <a:r>
              <a:rPr b="0" lang="en" sz="2000"/>
              <a:t>Architecture →</a:t>
            </a:r>
            <a:endParaRPr b="0" sz="2000"/>
          </a:p>
        </p:txBody>
      </p:sp>
      <p:pic>
        <p:nvPicPr>
          <p:cNvPr id="493" name="Google Shape;493;p47"/>
          <p:cNvPicPr preferRelativeResize="0"/>
          <p:nvPr/>
        </p:nvPicPr>
        <p:blipFill>
          <a:blip r:embed="rId3">
            <a:alphaModFix/>
          </a:blip>
          <a:stretch>
            <a:fillRect/>
          </a:stretch>
        </p:blipFill>
        <p:spPr>
          <a:xfrm>
            <a:off x="6104528" y="228525"/>
            <a:ext cx="2067317" cy="4838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8"/>
          <p:cNvSpPr txBox="1"/>
          <p:nvPr/>
        </p:nvSpPr>
        <p:spPr>
          <a:xfrm>
            <a:off x="1283700" y="759600"/>
            <a:ext cx="6576600" cy="362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None/>
            </a:pPr>
            <a:r>
              <a:rPr b="1" lang="en" sz="2850">
                <a:solidFill>
                  <a:srgbClr val="212121"/>
                </a:solidFill>
                <a:highlight>
                  <a:srgbClr val="FFFFFF"/>
                </a:highlight>
                <a:latin typeface="Outfit"/>
                <a:ea typeface="Outfit"/>
                <a:cs typeface="Outfit"/>
                <a:sym typeface="Outfit"/>
              </a:rPr>
              <a:t>Identifying Key Drivers of AHT and AST</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0"/>
              </a:spcAft>
              <a:buNone/>
            </a:pPr>
            <a:r>
              <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700"/>
              </a:spcAft>
              <a:buNone/>
            </a:pPr>
            <a:r>
              <a:rPr lang="en" sz="2400">
                <a:solidFill>
                  <a:srgbClr val="212121"/>
                </a:solidFill>
                <a:highlight>
                  <a:srgbClr val="FFFFFF"/>
                </a:highlight>
                <a:latin typeface="Outfit"/>
                <a:ea typeface="Outfit"/>
                <a:cs typeface="Outfit"/>
                <a:sym typeface="Outfit"/>
              </a:rPr>
              <a:t>Objective: Identify factors contributing to high AHT and AST, such as call types, agent efficiency, customer sentiment, and peak call times</a:t>
            </a:r>
            <a:endParaRPr sz="2400">
              <a:solidFill>
                <a:srgbClr val="212121"/>
              </a:solidFill>
              <a:highlight>
                <a:srgbClr val="FFFFFF"/>
              </a:highlight>
              <a:latin typeface="Outfit"/>
              <a:ea typeface="Outfit"/>
              <a:cs typeface="Outfit"/>
              <a:sym typeface="Outfi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49"/>
          <p:cNvPicPr preferRelativeResize="0"/>
          <p:nvPr/>
        </p:nvPicPr>
        <p:blipFill>
          <a:blip r:embed="rId3">
            <a:alphaModFix/>
          </a:blip>
          <a:stretch>
            <a:fillRect/>
          </a:stretch>
        </p:blipFill>
        <p:spPr>
          <a:xfrm>
            <a:off x="2316950" y="1261175"/>
            <a:ext cx="4510101" cy="3882325"/>
          </a:xfrm>
          <a:prstGeom prst="rect">
            <a:avLst/>
          </a:prstGeom>
          <a:noFill/>
          <a:ln>
            <a:noFill/>
          </a:ln>
        </p:spPr>
      </p:pic>
      <p:pic>
        <p:nvPicPr>
          <p:cNvPr id="504" name="Google Shape;504;p49"/>
          <p:cNvPicPr preferRelativeResize="0"/>
          <p:nvPr/>
        </p:nvPicPr>
        <p:blipFill>
          <a:blip r:embed="rId4">
            <a:alphaModFix/>
          </a:blip>
          <a:stretch>
            <a:fillRect/>
          </a:stretch>
        </p:blipFill>
        <p:spPr>
          <a:xfrm>
            <a:off x="1881175" y="66975"/>
            <a:ext cx="5381625" cy="1104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0"/>
          <p:cNvSpPr txBox="1"/>
          <p:nvPr/>
        </p:nvSpPr>
        <p:spPr>
          <a:xfrm>
            <a:off x="599375" y="387000"/>
            <a:ext cx="7681800" cy="436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750">
                <a:solidFill>
                  <a:srgbClr val="1F2937"/>
                </a:solidFill>
                <a:highlight>
                  <a:schemeClr val="accent4"/>
                </a:highlight>
                <a:latin typeface="Outfit"/>
                <a:ea typeface="Outfit"/>
                <a:cs typeface="Outfit"/>
                <a:sym typeface="Outfit"/>
              </a:rPr>
              <a:t>🌐</a:t>
            </a:r>
            <a:r>
              <a:rPr b="1" lang="en" sz="1750">
                <a:solidFill>
                  <a:srgbClr val="1F2937"/>
                </a:solidFill>
                <a:highlight>
                  <a:schemeClr val="accent4"/>
                </a:highlight>
                <a:latin typeface="Outfit"/>
                <a:ea typeface="Outfit"/>
                <a:cs typeface="Outfit"/>
                <a:sym typeface="Outfit"/>
              </a:rPr>
              <a:t> Insights from the Correlation Matrix: Unveiling Hidden Connections</a:t>
            </a:r>
            <a:endParaRPr b="1" sz="1750">
              <a:solidFill>
                <a:srgbClr val="1F2937"/>
              </a:solidFill>
              <a:highlight>
                <a:schemeClr val="accent4"/>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chemeClr val="accent4"/>
              </a:highlight>
              <a:latin typeface="Outfit"/>
              <a:ea typeface="Outfit"/>
              <a:cs typeface="Outfit"/>
              <a:sym typeface="Outfit"/>
            </a:endParaRPr>
          </a:p>
          <a:p>
            <a:pPr indent="0" lvl="0" marL="0" rtl="0" algn="just">
              <a:lnSpc>
                <a:spcPct val="115000"/>
              </a:lnSpc>
              <a:spcBef>
                <a:spcPts val="0"/>
              </a:spcBef>
              <a:spcAft>
                <a:spcPts val="0"/>
              </a:spcAft>
              <a:buNone/>
            </a:pPr>
            <a:r>
              <a:rPr lang="en" sz="1550">
                <a:solidFill>
                  <a:srgbClr val="1F2937"/>
                </a:solidFill>
                <a:highlight>
                  <a:schemeClr val="accent4"/>
                </a:highlight>
                <a:latin typeface="Outfit"/>
                <a:ea typeface="Outfit"/>
                <a:cs typeface="Outfit"/>
                <a:sym typeface="Outfit"/>
              </a:rPr>
              <a:t>🔍</a:t>
            </a:r>
            <a:r>
              <a:rPr b="1" lang="en" sz="1550">
                <a:solidFill>
                  <a:srgbClr val="1F2937"/>
                </a:solidFill>
                <a:highlight>
                  <a:schemeClr val="accent4"/>
                </a:highlight>
                <a:latin typeface="Outfit"/>
                <a:ea typeface="Outfit"/>
                <a:cs typeface="Outfit"/>
                <a:sym typeface="Outfit"/>
              </a:rPr>
              <a:t> Insight  Snapshot:</a:t>
            </a:r>
            <a:endParaRPr b="1" sz="1550">
              <a:solidFill>
                <a:srgbClr val="1F2937"/>
              </a:solidFill>
              <a:highlight>
                <a:schemeClr val="accent4"/>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4"/>
                </a:highlight>
                <a:latin typeface="Outfit"/>
                <a:ea typeface="Outfit"/>
                <a:cs typeface="Outfit"/>
                <a:sym typeface="Outfit"/>
              </a:rPr>
              <a:t>Handle Time &amp; Waiting Time</a:t>
            </a:r>
            <a:r>
              <a:rPr lang="en" sz="1550">
                <a:solidFill>
                  <a:srgbClr val="1F2937"/>
                </a:solidFill>
                <a:highlight>
                  <a:schemeClr val="accent4"/>
                </a:highlight>
                <a:latin typeface="Outfit"/>
                <a:ea typeface="Outfit"/>
                <a:cs typeface="Outfit"/>
                <a:sym typeface="Outfit"/>
              </a:rPr>
              <a:t>: </a:t>
            </a:r>
            <a:r>
              <a:rPr b="1" lang="en" sz="1550">
                <a:solidFill>
                  <a:srgbClr val="1F2937"/>
                </a:solidFill>
                <a:highlight>
                  <a:schemeClr val="accent4"/>
                </a:highlight>
                <a:latin typeface="Outfit"/>
                <a:ea typeface="Outfit"/>
                <a:cs typeface="Outfit"/>
                <a:sym typeface="Outfit"/>
              </a:rPr>
              <a:t>The Frustration Feedback Loop</a:t>
            </a:r>
            <a:endParaRPr b="1" sz="1550">
              <a:solidFill>
                <a:srgbClr val="1F2937"/>
              </a:solidFill>
              <a:highlight>
                <a:schemeClr val="accent4"/>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Font typeface="Outfit"/>
              <a:buChar char="○"/>
            </a:pPr>
            <a:r>
              <a:rPr lang="en">
                <a:solidFill>
                  <a:srgbClr val="1F2937"/>
                </a:solidFill>
                <a:highlight>
                  <a:schemeClr val="accent4"/>
                </a:highlight>
                <a:latin typeface="Outfit"/>
                <a:ea typeface="Outfit"/>
                <a:cs typeface="Outfit"/>
                <a:sym typeface="Outfit"/>
              </a:rPr>
              <a:t>Positive Correlation: Longer wait times usually leads to longer call durations, indicating customer frustration and complex interactions. ⏳😠📞</a:t>
            </a:r>
            <a:endParaRPr>
              <a:solidFill>
                <a:srgbClr val="1F2937"/>
              </a:solidFill>
              <a:highlight>
                <a:schemeClr val="accent4"/>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4"/>
                </a:highlight>
                <a:latin typeface="Outfit"/>
                <a:ea typeface="Outfit"/>
                <a:cs typeface="Outfit"/>
                <a:sym typeface="Outfit"/>
              </a:rPr>
              <a:t>Sentiment &amp; Handle Time</a:t>
            </a:r>
            <a:r>
              <a:rPr lang="en" sz="1550">
                <a:solidFill>
                  <a:srgbClr val="1F2937"/>
                </a:solidFill>
                <a:highlight>
                  <a:schemeClr val="accent4"/>
                </a:highlight>
                <a:latin typeface="Outfit"/>
                <a:ea typeface="Outfit"/>
                <a:cs typeface="Outfit"/>
                <a:sym typeface="Outfit"/>
              </a:rPr>
              <a:t>: </a:t>
            </a:r>
            <a:r>
              <a:rPr b="1" lang="en" sz="1550">
                <a:solidFill>
                  <a:srgbClr val="1F2937"/>
                </a:solidFill>
                <a:highlight>
                  <a:schemeClr val="accent4"/>
                </a:highlight>
                <a:latin typeface="Outfit"/>
                <a:ea typeface="Outfit"/>
                <a:cs typeface="Outfit"/>
                <a:sym typeface="Outfit"/>
              </a:rPr>
              <a:t>The Emotional Equation</a:t>
            </a:r>
            <a:endParaRPr b="1" sz="1550">
              <a:solidFill>
                <a:srgbClr val="1F2937"/>
              </a:solidFill>
              <a:highlight>
                <a:schemeClr val="accent4"/>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Font typeface="Outfit"/>
              <a:buChar char="○"/>
            </a:pPr>
            <a:r>
              <a:rPr lang="en">
                <a:solidFill>
                  <a:srgbClr val="1F2937"/>
                </a:solidFill>
                <a:highlight>
                  <a:schemeClr val="accent4"/>
                </a:highlight>
                <a:latin typeface="Outfit"/>
                <a:ea typeface="Outfit"/>
                <a:cs typeface="Outfit"/>
                <a:sym typeface="Outfit"/>
              </a:rPr>
              <a:t>Positive Link: Negative sentiment (like complaints etc) correlates with longer handle times, requiring more time for resolution. 😡⏱️🔄</a:t>
            </a:r>
            <a:endParaRPr>
              <a:solidFill>
                <a:srgbClr val="1F2937"/>
              </a:solidFill>
              <a:highlight>
                <a:schemeClr val="accent4"/>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4"/>
                </a:highlight>
                <a:latin typeface="Outfit"/>
                <a:ea typeface="Outfit"/>
                <a:cs typeface="Outfit"/>
                <a:sym typeface="Outfit"/>
              </a:rPr>
              <a:t>Silence Duration &amp; Handle Time</a:t>
            </a:r>
            <a:r>
              <a:rPr lang="en" sz="1550">
                <a:solidFill>
                  <a:srgbClr val="1F2937"/>
                </a:solidFill>
                <a:highlight>
                  <a:schemeClr val="accent4"/>
                </a:highlight>
                <a:latin typeface="Outfit"/>
                <a:ea typeface="Outfit"/>
                <a:cs typeface="Outfit"/>
                <a:sym typeface="Outfit"/>
              </a:rPr>
              <a:t>: </a:t>
            </a:r>
            <a:r>
              <a:rPr b="1" lang="en" sz="1550">
                <a:solidFill>
                  <a:srgbClr val="1F2937"/>
                </a:solidFill>
                <a:highlight>
                  <a:schemeClr val="accent4"/>
                </a:highlight>
                <a:latin typeface="Outfit"/>
                <a:ea typeface="Outfit"/>
                <a:cs typeface="Outfit"/>
                <a:sym typeface="Outfit"/>
              </a:rPr>
              <a:t>The Communication Gap</a:t>
            </a:r>
            <a:endParaRPr b="1" sz="1550">
              <a:solidFill>
                <a:srgbClr val="1F2937"/>
              </a:solidFill>
              <a:highlight>
                <a:schemeClr val="accent4"/>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Font typeface="Outfit"/>
              <a:buChar char="○"/>
            </a:pPr>
            <a:r>
              <a:rPr lang="en">
                <a:solidFill>
                  <a:srgbClr val="1F2937"/>
                </a:solidFill>
                <a:highlight>
                  <a:schemeClr val="accent4"/>
                </a:highlight>
                <a:latin typeface="Outfit"/>
                <a:ea typeface="Outfit"/>
                <a:cs typeface="Outfit"/>
                <a:sym typeface="Outfit"/>
              </a:rPr>
              <a:t>Positive Correlation: Extended silences signify inefficient communication, prolonging handle times. 🤔🔇⏳</a:t>
            </a:r>
            <a:endParaRPr>
              <a:solidFill>
                <a:srgbClr val="1F2937"/>
              </a:solidFill>
              <a:highlight>
                <a:schemeClr val="accent4"/>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4"/>
                </a:highlight>
                <a:latin typeface="Outfit"/>
                <a:ea typeface="Outfit"/>
                <a:cs typeface="Outfit"/>
                <a:sym typeface="Outfit"/>
              </a:rPr>
              <a:t>Call Reason &amp; Handle Time</a:t>
            </a:r>
            <a:r>
              <a:rPr lang="en" sz="1550">
                <a:solidFill>
                  <a:srgbClr val="1F2937"/>
                </a:solidFill>
                <a:highlight>
                  <a:schemeClr val="accent4"/>
                </a:highlight>
                <a:latin typeface="Outfit"/>
                <a:ea typeface="Outfit"/>
                <a:cs typeface="Outfit"/>
                <a:sym typeface="Outfit"/>
              </a:rPr>
              <a:t>: </a:t>
            </a:r>
            <a:r>
              <a:rPr b="1" lang="en" sz="1550">
                <a:solidFill>
                  <a:srgbClr val="1F2937"/>
                </a:solidFill>
                <a:highlight>
                  <a:schemeClr val="accent4"/>
                </a:highlight>
                <a:latin typeface="Outfit"/>
                <a:ea typeface="Outfit"/>
                <a:cs typeface="Outfit"/>
                <a:sym typeface="Outfit"/>
              </a:rPr>
              <a:t>The Complexity Connection</a:t>
            </a:r>
            <a:endParaRPr b="1" sz="1550">
              <a:solidFill>
                <a:srgbClr val="1F2937"/>
              </a:solidFill>
              <a:highlight>
                <a:schemeClr val="accent4"/>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Font typeface="Outfit"/>
              <a:buChar char="○"/>
            </a:pPr>
            <a:r>
              <a:rPr lang="en">
                <a:solidFill>
                  <a:srgbClr val="1F2937"/>
                </a:solidFill>
                <a:highlight>
                  <a:schemeClr val="accent4"/>
                </a:highlight>
                <a:latin typeface="Outfit"/>
                <a:ea typeface="Outfit"/>
                <a:cs typeface="Outfit"/>
                <a:sym typeface="Outfit"/>
              </a:rPr>
              <a:t>High Correlation: Specific call reasons (e.g., "checkout" or "complaints") drive longer call durations, highlighting complex issues. 🎯🛒📢</a:t>
            </a:r>
            <a:endParaRPr>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t/>
            </a:r>
            <a:endParaRPr b="1" sz="1600">
              <a:highlight>
                <a:schemeClr val="accent4"/>
              </a:highlight>
              <a:latin typeface="Outfit"/>
              <a:ea typeface="Outfit"/>
              <a:cs typeface="Outfit"/>
              <a:sym typeface="Outfi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1"/>
          <p:cNvSpPr txBox="1"/>
          <p:nvPr/>
        </p:nvSpPr>
        <p:spPr>
          <a:xfrm>
            <a:off x="731100" y="1311900"/>
            <a:ext cx="7681800" cy="313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a:t>
            </a:r>
            <a:r>
              <a:rPr b="1" lang="en" sz="1550">
                <a:solidFill>
                  <a:srgbClr val="1F2937"/>
                </a:solidFill>
                <a:highlight>
                  <a:srgbClr val="F9FAFB"/>
                </a:highlight>
                <a:latin typeface="Outfit"/>
                <a:ea typeface="Outfit"/>
                <a:cs typeface="Outfit"/>
                <a:sym typeface="Outfit"/>
              </a:rPr>
              <a:t> Key Insights:</a:t>
            </a:r>
            <a:endParaRPr b="1"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Frustration Fuels Duration</a:t>
            </a:r>
            <a:r>
              <a:rPr lang="en" sz="1550">
                <a:solidFill>
                  <a:srgbClr val="1F2937"/>
                </a:solidFill>
                <a:highlight>
                  <a:srgbClr val="F9FAFB"/>
                </a:highlight>
                <a:latin typeface="Outfit"/>
                <a:ea typeface="Outfit"/>
                <a:cs typeface="Outfit"/>
                <a:sym typeface="Outfit"/>
              </a:rPr>
              <a:t>: Minimize wait times to reduce customer frustration and call lengths. 🚫⏳😌</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Emotions Extend Calls:</a:t>
            </a:r>
            <a:r>
              <a:rPr lang="en" sz="1550">
                <a:solidFill>
                  <a:srgbClr val="1F2937"/>
                </a:solidFill>
                <a:highlight>
                  <a:srgbClr val="F9FAFB"/>
                </a:highlight>
                <a:latin typeface="Outfit"/>
                <a:ea typeface="Outfit"/>
                <a:cs typeface="Outfit"/>
                <a:sym typeface="Outfit"/>
              </a:rPr>
              <a:t> Addressing negative experiences efficiently to shorten handle times. 🌪️🕒🔧</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Silence Isn't Golden</a:t>
            </a:r>
            <a:r>
              <a:rPr lang="en" sz="1550">
                <a:solidFill>
                  <a:srgbClr val="1F2937"/>
                </a:solidFill>
                <a:highlight>
                  <a:srgbClr val="F9FAFB"/>
                </a:highlight>
                <a:latin typeface="Outfit"/>
                <a:ea typeface="Outfit"/>
                <a:cs typeface="Outfit"/>
                <a:sym typeface="Outfit"/>
              </a:rPr>
              <a:t>: Better communication to reduce silences and handle times. 🗣️🔇🔄</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Prioritize Problem Areas</a:t>
            </a:r>
            <a:r>
              <a:rPr lang="en" sz="1550">
                <a:solidFill>
                  <a:srgbClr val="1F2937"/>
                </a:solidFill>
                <a:highlight>
                  <a:srgbClr val="F9FAFB"/>
                </a:highlight>
                <a:latin typeface="Outfit"/>
                <a:ea typeface="Outfit"/>
                <a:cs typeface="Outfit"/>
                <a:sym typeface="Outfit"/>
              </a:rPr>
              <a:t>: Focus on high-correlation call reasons for operational improvements. 🎯🛠️📈</a:t>
            </a:r>
            <a:endParaRPr sz="1550">
              <a:solidFill>
                <a:srgbClr val="1F2937"/>
              </a:solidFill>
              <a:highlight>
                <a:srgbClr val="F9FAFB"/>
              </a:highlight>
              <a:latin typeface="Outfit"/>
              <a:ea typeface="Outfit"/>
              <a:cs typeface="Outfit"/>
              <a:sym typeface="Outfit"/>
            </a:endParaRPr>
          </a:p>
          <a:p>
            <a:pPr indent="0" lvl="0" marL="0" rtl="0" algn="just">
              <a:spcBef>
                <a:spcPts val="0"/>
              </a:spcBef>
              <a:spcAft>
                <a:spcPts val="0"/>
              </a:spcAft>
              <a:buNone/>
            </a:pPr>
            <a:r>
              <a:t/>
            </a:r>
            <a:endParaRPr b="1" sz="1600">
              <a:latin typeface="Outfit"/>
              <a:ea typeface="Outfit"/>
              <a:cs typeface="Outfit"/>
              <a:sym typeface="Outfit"/>
            </a:endParaRPr>
          </a:p>
          <a:p>
            <a:pPr indent="0" lvl="0" marL="0" rtl="0" algn="just">
              <a:spcBef>
                <a:spcPts val="0"/>
              </a:spcBef>
              <a:spcAft>
                <a:spcPts val="0"/>
              </a:spcAft>
              <a:buNone/>
            </a:pPr>
            <a:r>
              <a:t/>
            </a:r>
            <a:endParaRPr sz="1550">
              <a:solidFill>
                <a:srgbClr val="1F2937"/>
              </a:solidFill>
              <a:highlight>
                <a:srgbClr val="F9FAFB"/>
              </a:highlight>
              <a:latin typeface="Outfit"/>
              <a:ea typeface="Outfit"/>
              <a:cs typeface="Outfit"/>
              <a:sym typeface="Outfi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720000" y="136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48" name="Google Shape;348;p34"/>
          <p:cNvSpPr txBox="1"/>
          <p:nvPr>
            <p:ph idx="1" type="body"/>
          </p:nvPr>
        </p:nvSpPr>
        <p:spPr>
          <a:xfrm>
            <a:off x="720000" y="773611"/>
            <a:ext cx="7704000" cy="4142100"/>
          </a:xfrm>
          <a:prstGeom prst="rect">
            <a:avLst/>
          </a:prstGeom>
        </p:spPr>
        <p:txBody>
          <a:bodyPr anchorCtr="0" anchor="t" bIns="91425" lIns="91425" spcFirstLastPara="1" rIns="91425" wrap="square" tIns="91425">
            <a:noAutofit/>
          </a:bodyPr>
          <a:lstStyle/>
          <a:p>
            <a:pPr indent="0" lvl="0" marL="0" rtl="0" algn="just">
              <a:spcBef>
                <a:spcPts val="1100"/>
              </a:spcBef>
              <a:spcAft>
                <a:spcPts val="0"/>
              </a:spcAft>
              <a:buNone/>
            </a:pPr>
            <a:r>
              <a:rPr lang="en" sz="1800">
                <a:solidFill>
                  <a:srgbClr val="46535E"/>
                </a:solidFill>
                <a:highlight>
                  <a:srgbClr val="FFFFFF"/>
                </a:highlight>
                <a:latin typeface="Outfit"/>
                <a:ea typeface="Outfit"/>
                <a:cs typeface="Outfit"/>
                <a:sym typeface="Outfit"/>
              </a:rPr>
              <a:t>As United Airlines continues its journey to become the best airline in the history of aviation, it is crucial to provide world-class customer service, for which one of the key areas of focus is our call center operations. Call centers play a critical role in ensuring customer issues are resolved quickly and efficiently, but we face challenges in improving metrics such as Average Handle Time (AHT) and Average Speed to Answer (AST).</a:t>
            </a:r>
            <a:endParaRPr sz="1800">
              <a:solidFill>
                <a:srgbClr val="46535E"/>
              </a:solidFill>
              <a:highlight>
                <a:srgbClr val="FFFFFF"/>
              </a:highlight>
              <a:latin typeface="Outfit"/>
              <a:ea typeface="Outfit"/>
              <a:cs typeface="Outfit"/>
              <a:sym typeface="Outfit"/>
            </a:endParaRPr>
          </a:p>
          <a:p>
            <a:pPr indent="0" lvl="0" marL="0" rtl="0" algn="just">
              <a:spcBef>
                <a:spcPts val="1100"/>
              </a:spcBef>
              <a:spcAft>
                <a:spcPts val="0"/>
              </a:spcAft>
              <a:buNone/>
            </a:pPr>
            <a:r>
              <a:rPr lang="en" sz="1800">
                <a:solidFill>
                  <a:srgbClr val="46535E"/>
                </a:solidFill>
                <a:highlight>
                  <a:srgbClr val="FFFFFF"/>
                </a:highlight>
                <a:latin typeface="Outfit"/>
                <a:ea typeface="Outfit"/>
                <a:cs typeface="Outfit"/>
                <a:sym typeface="Outfit"/>
              </a:rPr>
              <a:t>Your task is to optimize these key call center metrics, helping reduce resolution times and providing faster, more efficient service to our customers. You are required to analyze our existing call center data to identify inefficiencies, determine the drivers of long AHT and AST, and suggest strategies to enhance customer satisfaction, reduce escalations, and improve overall operational efficiency.</a:t>
            </a:r>
            <a:endParaRPr sz="1800">
              <a:solidFill>
                <a:srgbClr val="46535E"/>
              </a:solidFill>
              <a:highlight>
                <a:srgbClr val="FFFFFF"/>
              </a:highlight>
              <a:latin typeface="Outfit"/>
              <a:ea typeface="Outfit"/>
              <a:cs typeface="Outfit"/>
              <a:sym typeface="Outfit"/>
            </a:endParaRPr>
          </a:p>
          <a:p>
            <a:pPr indent="0" lvl="0" marL="0" rtl="0" algn="just">
              <a:spcBef>
                <a:spcPts val="1100"/>
              </a:spcBef>
              <a:spcAft>
                <a:spcPts val="0"/>
              </a:spcAft>
              <a:buNone/>
            </a:pPr>
            <a:r>
              <a:t/>
            </a:r>
            <a:endParaRPr sz="1800">
              <a:latin typeface="Outfit"/>
              <a:ea typeface="Outfit"/>
              <a:cs typeface="Outfit"/>
              <a:sym typeface="Outfit"/>
            </a:endParaRPr>
          </a:p>
        </p:txBody>
      </p:sp>
      <p:sp>
        <p:nvSpPr>
          <p:cNvPr id="349" name="Google Shape;349;p34"/>
          <p:cNvSpPr txBox="1"/>
          <p:nvPr/>
        </p:nvSpPr>
        <p:spPr>
          <a:xfrm>
            <a:off x="4424779" y="4061600"/>
            <a:ext cx="3846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000" u="sng">
              <a:solidFill>
                <a:schemeClr val="dk1"/>
              </a:solidFill>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52"/>
          <p:cNvPicPr preferRelativeResize="0"/>
          <p:nvPr/>
        </p:nvPicPr>
        <p:blipFill>
          <a:blip r:embed="rId3">
            <a:alphaModFix/>
          </a:blip>
          <a:stretch>
            <a:fillRect/>
          </a:stretch>
        </p:blipFill>
        <p:spPr>
          <a:xfrm>
            <a:off x="1840538" y="1159415"/>
            <a:ext cx="5462925" cy="3984073"/>
          </a:xfrm>
          <a:prstGeom prst="rect">
            <a:avLst/>
          </a:prstGeom>
          <a:noFill/>
          <a:ln>
            <a:noFill/>
          </a:ln>
        </p:spPr>
      </p:pic>
      <p:pic>
        <p:nvPicPr>
          <p:cNvPr id="520" name="Google Shape;520;p52"/>
          <p:cNvPicPr preferRelativeResize="0"/>
          <p:nvPr/>
        </p:nvPicPr>
        <p:blipFill>
          <a:blip r:embed="rId4">
            <a:alphaModFix/>
          </a:blip>
          <a:stretch>
            <a:fillRect/>
          </a:stretch>
        </p:blipFill>
        <p:spPr>
          <a:xfrm>
            <a:off x="2905513" y="179200"/>
            <a:ext cx="3332999" cy="8546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3"/>
          <p:cNvSpPr txBox="1"/>
          <p:nvPr/>
        </p:nvSpPr>
        <p:spPr>
          <a:xfrm>
            <a:off x="908650" y="439575"/>
            <a:ext cx="7403700" cy="415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50">
                <a:solidFill>
                  <a:srgbClr val="1F2937"/>
                </a:solidFill>
                <a:highlight>
                  <a:srgbClr val="F9FAFB"/>
                </a:highlight>
                <a:latin typeface="Outfit"/>
                <a:ea typeface="Outfit"/>
                <a:cs typeface="Outfit"/>
                <a:sym typeface="Outfit"/>
              </a:rPr>
              <a:t>📊</a:t>
            </a:r>
            <a:r>
              <a:rPr b="1" lang="en" sz="1850">
                <a:solidFill>
                  <a:srgbClr val="1F2937"/>
                </a:solidFill>
                <a:highlight>
                  <a:srgbClr val="F9FAFB"/>
                </a:highlight>
                <a:latin typeface="Outfit"/>
                <a:ea typeface="Outfit"/>
                <a:cs typeface="Outfit"/>
                <a:sym typeface="Outfit"/>
              </a:rPr>
              <a:t> Handle Time Distribution: The 0-1000 Seconds Sweet Spot</a:t>
            </a:r>
            <a:endParaRPr b="1" sz="18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 </a:t>
            </a:r>
            <a:r>
              <a:rPr b="1" lang="en" sz="1550">
                <a:solidFill>
                  <a:srgbClr val="1F2937"/>
                </a:solidFill>
                <a:highlight>
                  <a:srgbClr val="F9FAFB"/>
                </a:highlight>
                <a:latin typeface="Outfit"/>
                <a:ea typeface="Outfit"/>
                <a:cs typeface="Outfit"/>
                <a:sym typeface="Outfit"/>
              </a:rPr>
              <a:t>Insight Snapshot:</a:t>
            </a:r>
            <a:endParaRPr b="1"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Peak Performance Range:</a:t>
            </a:r>
            <a:r>
              <a:rPr lang="en" sz="1550">
                <a:solidFill>
                  <a:srgbClr val="1F2937"/>
                </a:solidFill>
                <a:highlight>
                  <a:srgbClr val="F9FAFB"/>
                </a:highlight>
                <a:latin typeface="Outfit"/>
                <a:ea typeface="Outfit"/>
                <a:cs typeface="Outfit"/>
                <a:sym typeface="Outfit"/>
              </a:rPr>
              <a:t> The histogram highlights a busy area of calls clustering between 0 and 1000 seconds, boasting a robust frequency of 10,000 to 14,000 calls. 📈🔝</a:t>
            </a:r>
            <a:endParaRPr sz="1550">
              <a:solidFill>
                <a:srgbClr val="1F2937"/>
              </a:solidFill>
              <a:highlight>
                <a:srgbClr val="F9FAFB"/>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Char char="○"/>
            </a:pPr>
            <a:r>
              <a:rPr b="1" lang="en">
                <a:solidFill>
                  <a:srgbClr val="1F2937"/>
                </a:solidFill>
                <a:highlight>
                  <a:srgbClr val="F9FAFB"/>
                </a:highlight>
                <a:latin typeface="Outfit"/>
                <a:ea typeface="Outfit"/>
                <a:cs typeface="Outfit"/>
                <a:sym typeface="Outfit"/>
              </a:rPr>
              <a:t>What It Means</a:t>
            </a:r>
            <a:r>
              <a:rPr lang="en">
                <a:solidFill>
                  <a:srgbClr val="1F2937"/>
                </a:solidFill>
                <a:highlight>
                  <a:srgbClr val="F9FAFB"/>
                </a:highlight>
                <a:latin typeface="Outfit"/>
                <a:ea typeface="Outfit"/>
                <a:cs typeface="Outfit"/>
                <a:sym typeface="Outfit"/>
              </a:rPr>
              <a:t>: Majority of the calls are finished in the above time range , showing that they are efficiently handled in most of the scenarios. 🎯⏱️</a:t>
            </a:r>
            <a:endParaRPr>
              <a:solidFill>
                <a:srgbClr val="1F2937"/>
              </a:solidFill>
              <a:highlight>
                <a:srgbClr val="F9FAFB"/>
              </a:highlight>
              <a:latin typeface="Outfit"/>
              <a:ea typeface="Outfit"/>
              <a:cs typeface="Outfit"/>
              <a:sym typeface="Outfit"/>
            </a:endParaRPr>
          </a:p>
          <a:p>
            <a:pPr indent="0" lvl="0" marL="914400" rtl="0" algn="just">
              <a:lnSpc>
                <a:spcPct val="115000"/>
              </a:lnSpc>
              <a:spcBef>
                <a:spcPts val="700"/>
              </a:spcBef>
              <a:spcAft>
                <a:spcPts val="0"/>
              </a:spcAft>
              <a:buNone/>
            </a:pPr>
            <a:r>
              <a:t/>
            </a:r>
            <a:endParaRPr>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70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Room for Refinement</a:t>
            </a:r>
            <a:r>
              <a:rPr lang="en" sz="1550">
                <a:solidFill>
                  <a:srgbClr val="1F2937"/>
                </a:solidFill>
                <a:highlight>
                  <a:srgbClr val="F9FAFB"/>
                </a:highlight>
                <a:latin typeface="Outfit"/>
                <a:ea typeface="Outfit"/>
                <a:cs typeface="Outfit"/>
                <a:sym typeface="Outfit"/>
              </a:rPr>
              <a:t>: Despite the high frequency in this range, calls stretching beyond 1000 seconds wave red flags of potential inefficiencies. 🚩⏳</a:t>
            </a:r>
            <a:endParaRPr sz="1550">
              <a:solidFill>
                <a:srgbClr val="1F2937"/>
              </a:solidFill>
              <a:highlight>
                <a:srgbClr val="F9FAFB"/>
              </a:highlight>
              <a:latin typeface="Outfit"/>
              <a:ea typeface="Outfit"/>
              <a:cs typeface="Outfit"/>
              <a:sym typeface="Outfit"/>
            </a:endParaRPr>
          </a:p>
          <a:p>
            <a:pPr indent="0" lvl="0" marL="0" rtl="0" algn="just">
              <a:spcBef>
                <a:spcPts val="0"/>
              </a:spcBef>
              <a:spcAft>
                <a:spcPts val="0"/>
              </a:spcAft>
              <a:buNone/>
            </a:pPr>
            <a:r>
              <a:t/>
            </a:r>
            <a:endParaRPr b="1" sz="1650">
              <a:latin typeface="Outfit"/>
              <a:ea typeface="Outfit"/>
              <a:cs typeface="Outfit"/>
              <a:sym typeface="Outfi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txBox="1"/>
          <p:nvPr/>
        </p:nvSpPr>
        <p:spPr>
          <a:xfrm>
            <a:off x="908650" y="312600"/>
            <a:ext cx="7434300" cy="479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a:t>
            </a:r>
            <a:r>
              <a:rPr b="1" lang="en" sz="1550">
                <a:solidFill>
                  <a:srgbClr val="1F2937"/>
                </a:solidFill>
                <a:highlight>
                  <a:srgbClr val="F9FAFB"/>
                </a:highlight>
                <a:latin typeface="Outfit"/>
                <a:ea typeface="Outfit"/>
                <a:cs typeface="Outfit"/>
                <a:sym typeface="Outfit"/>
              </a:rPr>
              <a:t> Key Insights Gained 💪:</a:t>
            </a:r>
            <a:endParaRPr b="1"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chemeClr val="accent2"/>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2"/>
                </a:highlight>
                <a:latin typeface="Outfit"/>
                <a:ea typeface="Outfit"/>
                <a:cs typeface="Outfit"/>
                <a:sym typeface="Outfit"/>
              </a:rPr>
              <a:t>Standard Success, Although...:</a:t>
            </a:r>
            <a:r>
              <a:rPr lang="en" sz="1550">
                <a:solidFill>
                  <a:srgbClr val="1F2937"/>
                </a:solidFill>
                <a:highlight>
                  <a:schemeClr val="accent2"/>
                </a:highlight>
                <a:latin typeface="Outfit"/>
                <a:ea typeface="Outfit"/>
                <a:cs typeface="Outfit"/>
                <a:sym typeface="Outfit"/>
              </a:rPr>
              <a:t> The peak frequency in the 0-1000 seconds range hints at a generally low standard handle time, but the outliers hint at untapped efficiency reserves. 🌟🔄</a:t>
            </a:r>
            <a:endParaRPr sz="1550">
              <a:solidFill>
                <a:srgbClr val="1F2937"/>
              </a:solidFill>
              <a:highlight>
                <a:schemeClr val="accent2"/>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accent2"/>
                </a:highlight>
                <a:latin typeface="Outfit"/>
                <a:ea typeface="Outfit"/>
                <a:cs typeface="Outfit"/>
                <a:sym typeface="Outfit"/>
              </a:rPr>
              <a:t>Outlier Investigation</a:t>
            </a:r>
            <a:r>
              <a:rPr lang="en" sz="1550">
                <a:solidFill>
                  <a:srgbClr val="1F2937"/>
                </a:solidFill>
                <a:highlight>
                  <a:schemeClr val="accent2"/>
                </a:highlight>
                <a:latin typeface="Outfit"/>
                <a:ea typeface="Outfit"/>
                <a:cs typeface="Outfit"/>
                <a:sym typeface="Outfit"/>
              </a:rPr>
              <a:t>: Calls exceeding 1000 seconds are the outliers demanding deeper analysis to uncover the root causes of their extended durations. 🔍🕵️‍♂️</a:t>
            </a:r>
            <a:endParaRPr sz="1550">
              <a:solidFill>
                <a:srgbClr val="1F2937"/>
              </a:solidFill>
              <a:highlight>
                <a:schemeClr val="accent2"/>
              </a:highlight>
              <a:latin typeface="Outfit"/>
              <a:ea typeface="Outfit"/>
              <a:cs typeface="Outfit"/>
              <a:sym typeface="Outfit"/>
            </a:endParaRPr>
          </a:p>
          <a:p>
            <a:pPr indent="0" lvl="0" marL="457200" rtl="0" algn="just">
              <a:lnSpc>
                <a:spcPct val="115000"/>
              </a:lnSpc>
              <a:spcBef>
                <a:spcPts val="0"/>
              </a:spcBef>
              <a:spcAft>
                <a:spcPts val="0"/>
              </a:spcAft>
              <a:buNone/>
            </a:pPr>
            <a:r>
              <a:t/>
            </a:r>
            <a:endParaRPr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 </a:t>
            </a:r>
            <a:r>
              <a:rPr b="1" lang="en" sz="1550">
                <a:solidFill>
                  <a:srgbClr val="1F2937"/>
                </a:solidFill>
                <a:highlight>
                  <a:srgbClr val="F9FAFB"/>
                </a:highlight>
                <a:latin typeface="Outfit"/>
                <a:ea typeface="Outfit"/>
                <a:cs typeface="Outfit"/>
                <a:sym typeface="Outfit"/>
              </a:rPr>
              <a:t>S</a:t>
            </a:r>
            <a:r>
              <a:rPr b="1" lang="en" sz="1550">
                <a:solidFill>
                  <a:srgbClr val="1F2937"/>
                </a:solidFill>
                <a:highlight>
                  <a:schemeClr val="lt1"/>
                </a:highlight>
                <a:latin typeface="Outfit"/>
                <a:ea typeface="Outfit"/>
                <a:cs typeface="Outfit"/>
                <a:sym typeface="Outfit"/>
              </a:rPr>
              <a:t>trategic Recommendation:</a:t>
            </a:r>
            <a:endParaRPr b="1" sz="1550">
              <a:solidFill>
                <a:srgbClr val="1F2937"/>
              </a:solidFill>
              <a:highlight>
                <a:schemeClr val="lt1"/>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lt1"/>
                </a:highlight>
                <a:latin typeface="Outfit"/>
                <a:ea typeface="Outfit"/>
                <a:cs typeface="Outfit"/>
                <a:sym typeface="Outfit"/>
              </a:rPr>
              <a:t>Fine-Tune the Norm</a:t>
            </a:r>
            <a:r>
              <a:rPr lang="en" sz="1550">
                <a:solidFill>
                  <a:srgbClr val="1F2937"/>
                </a:solidFill>
                <a:highlight>
                  <a:schemeClr val="lt1"/>
                </a:highlight>
                <a:latin typeface="Outfit"/>
                <a:ea typeface="Outfit"/>
                <a:cs typeface="Outfit"/>
                <a:sym typeface="Outfit"/>
              </a:rPr>
              <a:t>: Continue optimizing processes within the 0-1000 seconds range to maintain efficiency. 🛠️📈</a:t>
            </a:r>
            <a:endParaRPr sz="1550">
              <a:solidFill>
                <a:srgbClr val="1F2937"/>
              </a:solidFill>
              <a:highlight>
                <a:schemeClr val="lt1"/>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chemeClr val="lt1"/>
                </a:highlight>
                <a:latin typeface="Outfit"/>
                <a:ea typeface="Outfit"/>
                <a:cs typeface="Outfit"/>
                <a:sym typeface="Outfit"/>
              </a:rPr>
              <a:t>Zoom In on Outliers:</a:t>
            </a:r>
            <a:r>
              <a:rPr lang="en" sz="1550">
                <a:solidFill>
                  <a:srgbClr val="1F2937"/>
                </a:solidFill>
                <a:highlight>
                  <a:schemeClr val="lt1"/>
                </a:highlight>
                <a:latin typeface="Outfit"/>
                <a:ea typeface="Outfit"/>
                <a:cs typeface="Outfit"/>
                <a:sym typeface="Outfit"/>
              </a:rPr>
              <a:t> Conduct a thorough analysis of calls surpassing 1000 seconds to identify and address underlying factors, paving the way for holistic improvement. 🧐🔄</a:t>
            </a:r>
            <a:endParaRPr sz="1550">
              <a:solidFill>
                <a:srgbClr val="1F2937"/>
              </a:solidFill>
              <a:highlight>
                <a:schemeClr val="lt1"/>
              </a:highlight>
              <a:latin typeface="Outfit"/>
              <a:ea typeface="Outfit"/>
              <a:cs typeface="Outfit"/>
              <a:sym typeface="Outfit"/>
            </a:endParaRPr>
          </a:p>
          <a:p>
            <a:pPr indent="0" lvl="0" marL="0" rtl="0" algn="just">
              <a:spcBef>
                <a:spcPts val="0"/>
              </a:spcBef>
              <a:spcAft>
                <a:spcPts val="0"/>
              </a:spcAft>
              <a:buNone/>
            </a:pPr>
            <a:r>
              <a:t/>
            </a:r>
            <a:endParaRPr b="1" sz="1650">
              <a:latin typeface="Outfit"/>
              <a:ea typeface="Outfit"/>
              <a:cs typeface="Outfit"/>
              <a:sym typeface="Outfit"/>
            </a:endParaRPr>
          </a:p>
          <a:p>
            <a:pPr indent="0" lvl="0" marL="0" rtl="0" algn="just">
              <a:spcBef>
                <a:spcPts val="0"/>
              </a:spcBef>
              <a:spcAft>
                <a:spcPts val="0"/>
              </a:spcAft>
              <a:buNone/>
            </a:pPr>
            <a:r>
              <a:t/>
            </a:r>
            <a:endParaRPr sz="1550">
              <a:solidFill>
                <a:srgbClr val="1F2937"/>
              </a:solidFill>
              <a:highlight>
                <a:srgbClr val="F9FAFB"/>
              </a:highlight>
              <a:latin typeface="Outfit"/>
              <a:ea typeface="Outfit"/>
              <a:cs typeface="Outfit"/>
              <a:sym typeface="Outfi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55"/>
          <p:cNvPicPr preferRelativeResize="0"/>
          <p:nvPr/>
        </p:nvPicPr>
        <p:blipFill>
          <a:blip r:embed="rId3">
            <a:alphaModFix/>
          </a:blip>
          <a:stretch>
            <a:fillRect/>
          </a:stretch>
        </p:blipFill>
        <p:spPr>
          <a:xfrm>
            <a:off x="1022450" y="1809875"/>
            <a:ext cx="7099100" cy="3213050"/>
          </a:xfrm>
          <a:prstGeom prst="rect">
            <a:avLst/>
          </a:prstGeom>
          <a:noFill/>
          <a:ln>
            <a:noFill/>
          </a:ln>
        </p:spPr>
      </p:pic>
      <p:pic>
        <p:nvPicPr>
          <p:cNvPr id="536" name="Google Shape;536;p55"/>
          <p:cNvPicPr preferRelativeResize="0"/>
          <p:nvPr/>
        </p:nvPicPr>
        <p:blipFill>
          <a:blip r:embed="rId4">
            <a:alphaModFix/>
          </a:blip>
          <a:stretch>
            <a:fillRect/>
          </a:stretch>
        </p:blipFill>
        <p:spPr>
          <a:xfrm>
            <a:off x="778375" y="93749"/>
            <a:ext cx="7587249" cy="161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nvSpPr>
        <p:spPr>
          <a:xfrm>
            <a:off x="910525" y="314925"/>
            <a:ext cx="7908600" cy="465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750">
                <a:solidFill>
                  <a:srgbClr val="1F2937"/>
                </a:solidFill>
                <a:highlight>
                  <a:srgbClr val="F9FAFB"/>
                </a:highlight>
                <a:latin typeface="Outfit"/>
                <a:ea typeface="Outfit"/>
                <a:cs typeface="Outfit"/>
                <a:sym typeface="Outfit"/>
              </a:rPr>
              <a:t>🕒 </a:t>
            </a:r>
            <a:r>
              <a:rPr b="1" lang="en" sz="1750">
                <a:solidFill>
                  <a:srgbClr val="1F2937"/>
                </a:solidFill>
                <a:highlight>
                  <a:srgbClr val="F9FAFB"/>
                </a:highlight>
                <a:latin typeface="Outfit"/>
                <a:ea typeface="Outfit"/>
                <a:cs typeface="Outfit"/>
                <a:sym typeface="Outfit"/>
              </a:rPr>
              <a:t>Average Handle Time (AHT) vs. Call Reason: Unraveling the Impact</a:t>
            </a:r>
            <a:endParaRPr b="1" sz="17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a:t>
            </a:r>
            <a:r>
              <a:rPr b="1" lang="en" sz="1550">
                <a:solidFill>
                  <a:srgbClr val="1F2937"/>
                </a:solidFill>
                <a:highlight>
                  <a:srgbClr val="F9FAFB"/>
                </a:highlight>
                <a:latin typeface="Outfit"/>
                <a:ea typeface="Outfit"/>
                <a:cs typeface="Outfit"/>
                <a:sym typeface="Outfit"/>
              </a:rPr>
              <a:t> Insight Snapshot:</a:t>
            </a:r>
            <a:endParaRPr b="1"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t/>
            </a:r>
            <a:endParaRPr b="1"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Time-Consuming Titans</a:t>
            </a:r>
            <a:r>
              <a:rPr lang="en" sz="1550">
                <a:solidFill>
                  <a:srgbClr val="1F2937"/>
                </a:solidFill>
                <a:highlight>
                  <a:srgbClr val="F9FAFB"/>
                </a:highlight>
                <a:latin typeface="Outfit"/>
                <a:ea typeface="Outfit"/>
                <a:cs typeface="Outfit"/>
                <a:sym typeface="Outfit"/>
              </a:rPr>
              <a:t>:</a:t>
            </a:r>
            <a:endParaRPr sz="1550">
              <a:solidFill>
                <a:srgbClr val="1F2937"/>
              </a:solidFill>
              <a:highlight>
                <a:srgbClr val="F9FAFB"/>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Char char="○"/>
            </a:pPr>
            <a:r>
              <a:rPr b="1" lang="en">
                <a:solidFill>
                  <a:srgbClr val="1F2937"/>
                </a:solidFill>
                <a:highlight>
                  <a:srgbClr val="F9FAFB"/>
                </a:highlight>
                <a:latin typeface="Outfit"/>
                <a:ea typeface="Outfit"/>
                <a:cs typeface="Outfit"/>
                <a:sym typeface="Outfit"/>
              </a:rPr>
              <a:t>ETC:</a:t>
            </a:r>
            <a:r>
              <a:rPr lang="en">
                <a:solidFill>
                  <a:srgbClr val="1F2937"/>
                </a:solidFill>
                <a:highlight>
                  <a:srgbClr val="F9FAFB"/>
                </a:highlight>
                <a:latin typeface="Outfit"/>
                <a:ea typeface="Outfit"/>
                <a:cs typeface="Outfit"/>
                <a:sym typeface="Outfit"/>
              </a:rPr>
              <a:t> Clocking in at a hefty ~1600 seconds, these calls are the marathon runners of the call center world. 🏃‍♂️⏳</a:t>
            </a:r>
            <a:endParaRPr>
              <a:solidFill>
                <a:srgbClr val="1F2937"/>
              </a:solidFill>
              <a:highlight>
                <a:srgbClr val="F9FAFB"/>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Char char="○"/>
            </a:pPr>
            <a:r>
              <a:rPr b="1" lang="en">
                <a:solidFill>
                  <a:srgbClr val="1F2937"/>
                </a:solidFill>
                <a:highlight>
                  <a:srgbClr val="F9FAFB"/>
                </a:highlight>
                <a:latin typeface="Outfit"/>
                <a:ea typeface="Outfit"/>
                <a:cs typeface="Outfit"/>
                <a:sym typeface="Outfit"/>
              </a:rPr>
              <a:t>Checkout:</a:t>
            </a:r>
            <a:r>
              <a:rPr lang="en">
                <a:solidFill>
                  <a:srgbClr val="1F2937"/>
                </a:solidFill>
                <a:highlight>
                  <a:srgbClr val="F9FAFB"/>
                </a:highlight>
                <a:latin typeface="Outfit"/>
                <a:ea typeface="Outfit"/>
                <a:cs typeface="Outfit"/>
                <a:sym typeface="Outfit"/>
              </a:rPr>
              <a:t> Not far behind, averaging ~1300 seconds, these calls also demand substantial agent time. 🛒⏰</a:t>
            </a:r>
            <a:endParaRPr>
              <a:solidFill>
                <a:srgbClr val="1F2937"/>
              </a:solidFill>
              <a:highlight>
                <a:srgbClr val="F9FAFB"/>
              </a:highlight>
              <a:latin typeface="Outfit"/>
              <a:ea typeface="Outfit"/>
              <a:cs typeface="Outfit"/>
              <a:sym typeface="Outfit"/>
            </a:endParaRPr>
          </a:p>
          <a:p>
            <a:pPr indent="-314325" lvl="0" marL="457200" rtl="0" algn="just">
              <a:lnSpc>
                <a:spcPct val="115000"/>
              </a:lnSpc>
              <a:spcBef>
                <a:spcPts val="0"/>
              </a:spcBef>
              <a:spcAft>
                <a:spcPts val="0"/>
              </a:spcAft>
              <a:buClr>
                <a:srgbClr val="1F2937"/>
              </a:buClr>
              <a:buSzPts val="1350"/>
              <a:buChar char="○"/>
            </a:pPr>
            <a:r>
              <a:rPr b="1" lang="en" sz="1550">
                <a:solidFill>
                  <a:srgbClr val="1F2937"/>
                </a:solidFill>
                <a:highlight>
                  <a:srgbClr val="F9FAFB"/>
                </a:highlight>
                <a:latin typeface="Outfit"/>
                <a:ea typeface="Outfit"/>
                <a:cs typeface="Outfit"/>
                <a:sym typeface="Outfit"/>
              </a:rPr>
              <a:t>Why the Lag</a:t>
            </a:r>
            <a:r>
              <a:rPr lang="en" sz="1550">
                <a:solidFill>
                  <a:srgbClr val="1F2937"/>
                </a:solidFill>
                <a:highlight>
                  <a:srgbClr val="F9FAFB"/>
                </a:highlight>
                <a:latin typeface="Outfit"/>
                <a:ea typeface="Outfit"/>
                <a:cs typeface="Outfit"/>
                <a:sym typeface="Outfit"/>
              </a:rPr>
              <a:t>?</a:t>
            </a:r>
            <a:r>
              <a:rPr lang="en" sz="1550">
                <a:solidFill>
                  <a:srgbClr val="1F2937"/>
                </a:solidFill>
                <a:highlight>
                  <a:srgbClr val="F9FAFB"/>
                </a:highlight>
                <a:latin typeface="Outfit"/>
                <a:ea typeface="Outfit"/>
                <a:cs typeface="Outfit"/>
                <a:sym typeface="Outfit"/>
              </a:rPr>
              <a:t> </a:t>
            </a:r>
            <a:r>
              <a:rPr lang="en">
                <a:solidFill>
                  <a:srgbClr val="1F2937"/>
                </a:solidFill>
                <a:highlight>
                  <a:srgbClr val="F9FAFB"/>
                </a:highlight>
                <a:latin typeface="Outfit"/>
                <a:ea typeface="Outfit"/>
                <a:cs typeface="Outfit"/>
                <a:sym typeface="Outfit"/>
              </a:rPr>
              <a:t>These categories most probably deal with complex or sensitive issues, stretching agent efforts and highlighting areas where we can improve processes to reduce Average Handling Time (AHT)</a:t>
            </a:r>
            <a:r>
              <a:rPr lang="en">
                <a:solidFill>
                  <a:srgbClr val="1F2937"/>
                </a:solidFill>
                <a:highlight>
                  <a:srgbClr val="F9FAFB"/>
                </a:highlight>
                <a:latin typeface="Outfit"/>
                <a:ea typeface="Outfit"/>
                <a:cs typeface="Outfit"/>
                <a:sym typeface="Outfit"/>
              </a:rPr>
              <a:t>. </a:t>
            </a:r>
            <a:r>
              <a:rPr lang="en" sz="1550">
                <a:solidFill>
                  <a:srgbClr val="1F2937"/>
                </a:solidFill>
                <a:highlight>
                  <a:srgbClr val="F9FAFB"/>
                </a:highlight>
                <a:latin typeface="Outfit"/>
                <a:ea typeface="Outfit"/>
                <a:cs typeface="Outfit"/>
                <a:sym typeface="Outfit"/>
              </a:rPr>
              <a:t>🧩🔍</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Font typeface="Outfit"/>
              <a:buChar char="○"/>
            </a:pPr>
            <a:r>
              <a:rPr b="1" lang="en" sz="1550">
                <a:solidFill>
                  <a:srgbClr val="1F2937"/>
                </a:solidFill>
                <a:highlight>
                  <a:srgbClr val="F9FAFB"/>
                </a:highlight>
                <a:latin typeface="Outfit"/>
                <a:ea typeface="Outfit"/>
                <a:cs typeface="Outfit"/>
                <a:sym typeface="Outfit"/>
              </a:rPr>
              <a:t>Speedy Sprinter:</a:t>
            </a:r>
            <a:endParaRPr b="1" sz="1550">
              <a:solidFill>
                <a:srgbClr val="1F2937"/>
              </a:solidFill>
              <a:highlight>
                <a:srgbClr val="F9FAFB"/>
              </a:highlight>
              <a:latin typeface="Outfit"/>
              <a:ea typeface="Outfit"/>
              <a:cs typeface="Outfit"/>
              <a:sym typeface="Outfit"/>
            </a:endParaRPr>
          </a:p>
          <a:p>
            <a:pPr indent="-317500" lvl="1" marL="914400" rtl="0" algn="just">
              <a:lnSpc>
                <a:spcPct val="115000"/>
              </a:lnSpc>
              <a:spcBef>
                <a:spcPts val="0"/>
              </a:spcBef>
              <a:spcAft>
                <a:spcPts val="0"/>
              </a:spcAft>
              <a:buClr>
                <a:srgbClr val="1F2937"/>
              </a:buClr>
              <a:buSzPts val="1400"/>
              <a:buFont typeface="Outfit"/>
              <a:buChar char="○"/>
            </a:pPr>
            <a:r>
              <a:rPr lang="en">
                <a:solidFill>
                  <a:srgbClr val="1F2937"/>
                </a:solidFill>
                <a:highlight>
                  <a:srgbClr val="F9FAFB"/>
                </a:highlight>
                <a:latin typeface="Outfit"/>
                <a:ea typeface="Outfit"/>
                <a:cs typeface="Outfit"/>
                <a:sym typeface="Outfit"/>
              </a:rPr>
              <a:t>Unaccompanied Minor: Zipping through at under 200 seconds, these calls are the literally the Usain Bolts of the call center, likely benefiting from well-defined, efficient processes. 🏃‍♀️⚡</a:t>
            </a:r>
            <a:endParaRPr>
              <a:solidFill>
                <a:srgbClr val="1F2937"/>
              </a:solidFill>
              <a:highlight>
                <a:srgbClr val="F9FAFB"/>
              </a:highlight>
              <a:latin typeface="Outfit"/>
              <a:ea typeface="Outfit"/>
              <a:cs typeface="Outfit"/>
              <a:sym typeface="Outfit"/>
            </a:endParaRPr>
          </a:p>
          <a:p>
            <a:pPr indent="0" lvl="0" marL="0" rtl="0" algn="just">
              <a:spcBef>
                <a:spcPts val="0"/>
              </a:spcBef>
              <a:spcAft>
                <a:spcPts val="0"/>
              </a:spcAft>
              <a:buNone/>
            </a:pPr>
            <a:r>
              <a:t/>
            </a:r>
            <a:endParaRPr b="1" sz="1650">
              <a:latin typeface="Outfit"/>
              <a:ea typeface="Outfit"/>
              <a:cs typeface="Outfit"/>
              <a:sym typeface="Outfi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nvSpPr>
        <p:spPr>
          <a:xfrm>
            <a:off x="1255050" y="1188600"/>
            <a:ext cx="6633900" cy="3146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a:t>
            </a:r>
            <a:r>
              <a:rPr b="1" lang="en" sz="1550">
                <a:solidFill>
                  <a:srgbClr val="1F2937"/>
                </a:solidFill>
                <a:highlight>
                  <a:srgbClr val="F9FAFB"/>
                </a:highlight>
                <a:latin typeface="Outfit"/>
                <a:ea typeface="Outfit"/>
                <a:cs typeface="Outfit"/>
                <a:sym typeface="Outfit"/>
              </a:rPr>
              <a:t> Actionable Insight Gained:</a:t>
            </a:r>
            <a:endParaRPr b="1"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Target the Time Guzzlers</a:t>
            </a:r>
            <a:r>
              <a:rPr lang="en" sz="1550">
                <a:solidFill>
                  <a:srgbClr val="1F2937"/>
                </a:solidFill>
                <a:highlight>
                  <a:srgbClr val="F9FAFB"/>
                </a:highlight>
                <a:latin typeface="Outfit"/>
                <a:ea typeface="Outfit"/>
                <a:cs typeface="Outfit"/>
                <a:sym typeface="Outfit"/>
              </a:rPr>
              <a:t>: Zero in on high-AHT categories like ETC and Checkout. By fortifying agent training and refining IVR routing, United Airlines can unlock substantial efficiency gains. 🎯🚀</a:t>
            </a:r>
            <a:endParaRPr sz="1550">
              <a:solidFill>
                <a:srgbClr val="1F2937"/>
              </a:solidFill>
              <a:highlight>
                <a:srgbClr val="F9FAFB"/>
              </a:highlight>
              <a:latin typeface="Outfit"/>
              <a:ea typeface="Outfit"/>
              <a:cs typeface="Outfit"/>
              <a:sym typeface="Outfit"/>
            </a:endParaRPr>
          </a:p>
          <a:p>
            <a:pPr indent="0" lvl="0" marL="0" rtl="0" algn="just">
              <a:lnSpc>
                <a:spcPct val="115000"/>
              </a:lnSpc>
              <a:spcBef>
                <a:spcPts val="0"/>
              </a:spcBef>
              <a:spcAft>
                <a:spcPts val="0"/>
              </a:spcAft>
              <a:buNone/>
            </a:pPr>
            <a:r>
              <a:rPr lang="en" sz="1550">
                <a:solidFill>
                  <a:srgbClr val="1F2937"/>
                </a:solidFill>
                <a:highlight>
                  <a:srgbClr val="F9FAFB"/>
                </a:highlight>
                <a:latin typeface="Outfit"/>
                <a:ea typeface="Outfit"/>
                <a:cs typeface="Outfit"/>
                <a:sym typeface="Outfit"/>
              </a:rPr>
              <a:t>🌟 </a:t>
            </a:r>
            <a:r>
              <a:rPr b="1" lang="en" sz="1550">
                <a:solidFill>
                  <a:srgbClr val="1F2937"/>
                </a:solidFill>
                <a:highlight>
                  <a:srgbClr val="F9FAFB"/>
                </a:highlight>
                <a:latin typeface="Outfit"/>
                <a:ea typeface="Outfit"/>
                <a:cs typeface="Outfit"/>
                <a:sym typeface="Outfit"/>
              </a:rPr>
              <a:t>Strategic Recommendation</a:t>
            </a:r>
            <a:r>
              <a:rPr lang="en" sz="1550">
                <a:solidFill>
                  <a:srgbClr val="1F2937"/>
                </a:solidFill>
                <a:highlight>
                  <a:srgbClr val="F9FAFB"/>
                </a:highlight>
                <a:latin typeface="Outfit"/>
                <a:ea typeface="Outfit"/>
                <a:cs typeface="Outfit"/>
                <a:sym typeface="Outfit"/>
              </a:rPr>
              <a:t>:</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Empower Agents</a:t>
            </a:r>
            <a:r>
              <a:rPr lang="en" sz="1550">
                <a:solidFill>
                  <a:srgbClr val="1F2937"/>
                </a:solidFill>
                <a:highlight>
                  <a:srgbClr val="F9FAFB"/>
                </a:highlight>
                <a:latin typeface="Outfit"/>
                <a:ea typeface="Outfit"/>
                <a:cs typeface="Outfit"/>
                <a:sym typeface="Outfit"/>
              </a:rPr>
              <a:t>: Equip agents with specialized training to navigate the complexities of ETC and Checkout calls more swiftly. 📚💼</a:t>
            </a:r>
            <a:endParaRPr sz="1550">
              <a:solidFill>
                <a:srgbClr val="1F2937"/>
              </a:solidFill>
              <a:highlight>
                <a:srgbClr val="F9FAFB"/>
              </a:highlight>
              <a:latin typeface="Outfit"/>
              <a:ea typeface="Outfit"/>
              <a:cs typeface="Outfit"/>
              <a:sym typeface="Outfit"/>
            </a:endParaRPr>
          </a:p>
          <a:p>
            <a:pPr indent="-327025" lvl="0" marL="457200" rtl="0" algn="just">
              <a:lnSpc>
                <a:spcPct val="115000"/>
              </a:lnSpc>
              <a:spcBef>
                <a:spcPts val="0"/>
              </a:spcBef>
              <a:spcAft>
                <a:spcPts val="0"/>
              </a:spcAft>
              <a:buClr>
                <a:srgbClr val="1F2937"/>
              </a:buClr>
              <a:buSzPts val="1550"/>
              <a:buChar char="○"/>
            </a:pPr>
            <a:r>
              <a:rPr b="1" lang="en" sz="1550">
                <a:solidFill>
                  <a:srgbClr val="1F2937"/>
                </a:solidFill>
                <a:highlight>
                  <a:srgbClr val="F9FAFB"/>
                </a:highlight>
                <a:latin typeface="Outfit"/>
                <a:ea typeface="Outfit"/>
                <a:cs typeface="Outfit"/>
                <a:sym typeface="Outfit"/>
              </a:rPr>
              <a:t>Optimize IVR:</a:t>
            </a:r>
            <a:r>
              <a:rPr lang="en" sz="1550">
                <a:solidFill>
                  <a:srgbClr val="1F2937"/>
                </a:solidFill>
                <a:highlight>
                  <a:srgbClr val="F9FAFB"/>
                </a:highlight>
                <a:latin typeface="Outfit"/>
                <a:ea typeface="Outfit"/>
                <a:cs typeface="Outfit"/>
                <a:sym typeface="Outfit"/>
              </a:rPr>
              <a:t> Fine-tune IVR systems to better route these calls, ensuring they reach the most adept agents faster. 🎙️🔄</a:t>
            </a:r>
            <a:endParaRPr sz="1550">
              <a:solidFill>
                <a:srgbClr val="1F2937"/>
              </a:solidFill>
              <a:highlight>
                <a:srgbClr val="F9FAFB"/>
              </a:highlight>
              <a:latin typeface="Outfit"/>
              <a:ea typeface="Outfit"/>
              <a:cs typeface="Outfit"/>
              <a:sym typeface="Outfit"/>
            </a:endParaRPr>
          </a:p>
          <a:p>
            <a:pPr indent="0" lvl="0" marL="0" rtl="0" algn="just">
              <a:spcBef>
                <a:spcPts val="0"/>
              </a:spcBef>
              <a:spcAft>
                <a:spcPts val="0"/>
              </a:spcAft>
              <a:buNone/>
            </a:pPr>
            <a:r>
              <a:t/>
            </a:r>
            <a:endParaRPr b="1" sz="1650">
              <a:latin typeface="Outfit"/>
              <a:ea typeface="Outfit"/>
              <a:cs typeface="Outfit"/>
              <a:sym typeface="Outfit"/>
            </a:endParaRPr>
          </a:p>
          <a:p>
            <a:pPr indent="0" lvl="0" marL="0" rtl="0" algn="just">
              <a:spcBef>
                <a:spcPts val="0"/>
              </a:spcBef>
              <a:spcAft>
                <a:spcPts val="0"/>
              </a:spcAft>
              <a:buNone/>
            </a:pPr>
            <a:r>
              <a:t/>
            </a:r>
            <a:endParaRPr sz="1550">
              <a:solidFill>
                <a:srgbClr val="1F2937"/>
              </a:solidFill>
              <a:highlight>
                <a:srgbClr val="F9FAFB"/>
              </a:highlight>
              <a:latin typeface="Outfit"/>
              <a:ea typeface="Outfit"/>
              <a:cs typeface="Outfit"/>
              <a:sym typeface="Outfi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8"/>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8"/>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8"/>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8"/>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8"/>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8"/>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8"/>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8"/>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8"/>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8"/>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8"/>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8"/>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8"/>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8"/>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8"/>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8"/>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8"/>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8" name="Google Shape;568;p58"/>
          <p:cNvPicPr preferRelativeResize="0"/>
          <p:nvPr/>
        </p:nvPicPr>
        <p:blipFill>
          <a:blip r:embed="rId3">
            <a:alphaModFix/>
          </a:blip>
          <a:stretch>
            <a:fillRect/>
          </a:stretch>
        </p:blipFill>
        <p:spPr>
          <a:xfrm>
            <a:off x="304800" y="1699809"/>
            <a:ext cx="5538583" cy="3335475"/>
          </a:xfrm>
          <a:prstGeom prst="rect">
            <a:avLst/>
          </a:prstGeom>
          <a:noFill/>
          <a:ln>
            <a:noFill/>
          </a:ln>
        </p:spPr>
      </p:pic>
      <p:pic>
        <p:nvPicPr>
          <p:cNvPr id="569" name="Google Shape;569;p58"/>
          <p:cNvPicPr preferRelativeResize="0"/>
          <p:nvPr/>
        </p:nvPicPr>
        <p:blipFill>
          <a:blip r:embed="rId4">
            <a:alphaModFix/>
          </a:blip>
          <a:stretch>
            <a:fillRect/>
          </a:stretch>
        </p:blipFill>
        <p:spPr>
          <a:xfrm>
            <a:off x="426138" y="62738"/>
            <a:ext cx="5295900" cy="140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9"/>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9"/>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9"/>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9"/>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9"/>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9"/>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9"/>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9"/>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9"/>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9"/>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9"/>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9"/>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9"/>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9"/>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9"/>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9"/>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9"/>
          <p:cNvSpPr txBox="1"/>
          <p:nvPr/>
        </p:nvSpPr>
        <p:spPr>
          <a:xfrm>
            <a:off x="482200" y="567500"/>
            <a:ext cx="6042900" cy="455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utfit"/>
                <a:ea typeface="Outfit"/>
                <a:cs typeface="Outfit"/>
                <a:sym typeface="Outfit"/>
              </a:rPr>
              <a:t>4. Histplot of Frequency vs Waiting Time:</a:t>
            </a:r>
            <a:endParaRPr>
              <a:latin typeface="Outfit"/>
              <a:ea typeface="Outfit"/>
              <a:cs typeface="Outfit"/>
              <a:sym typeface="Outfit"/>
            </a:endParaRPr>
          </a:p>
          <a:p>
            <a:pPr indent="0" lvl="0" marL="0" rtl="0" algn="l">
              <a:lnSpc>
                <a:spcPct val="130000"/>
              </a:lnSpc>
              <a:spcBef>
                <a:spcPts val="0"/>
              </a:spcBef>
              <a:spcAft>
                <a:spcPts val="0"/>
              </a:spcAft>
              <a:buNone/>
            </a:pPr>
            <a:r>
              <a:rPr b="1" lang="en" sz="1500">
                <a:solidFill>
                  <a:srgbClr val="1F2937"/>
                </a:solidFill>
                <a:highlight>
                  <a:srgbClr val="F9FAFB"/>
                </a:highlight>
                <a:latin typeface="Outfit"/>
                <a:ea typeface="Outfit"/>
                <a:cs typeface="Outfit"/>
                <a:sym typeface="Outfit"/>
              </a:rPr>
              <a:t>🎯 Waiting Time Insights: Balancing Speed and Satisfaction</a:t>
            </a:r>
            <a:endParaRPr b="1" sz="1500">
              <a:solidFill>
                <a:srgbClr val="1F2937"/>
              </a:solidFill>
              <a:highlight>
                <a:srgbClr val="F9FAFB"/>
              </a:highlight>
              <a:latin typeface="Outfit"/>
              <a:ea typeface="Outfit"/>
              <a:cs typeface="Outfit"/>
              <a:sym typeface="Outfit"/>
            </a:endParaRPr>
          </a:p>
          <a:p>
            <a:pPr indent="0" lvl="0" marL="0" rtl="0" algn="l">
              <a:lnSpc>
                <a:spcPct val="115000"/>
              </a:lnSpc>
              <a:spcBef>
                <a:spcPts val="400"/>
              </a:spcBef>
              <a:spcAft>
                <a:spcPts val="0"/>
              </a:spcAft>
              <a:buNone/>
            </a:pPr>
            <a:r>
              <a:rPr b="1" lang="en" sz="1350">
                <a:solidFill>
                  <a:srgbClr val="1F2937"/>
                </a:solidFill>
                <a:highlight>
                  <a:srgbClr val="F9FAFB"/>
                </a:highlight>
                <a:latin typeface="Outfit"/>
                <a:ea typeface="Outfit"/>
                <a:cs typeface="Outfit"/>
                <a:sym typeface="Outfit"/>
              </a:rPr>
              <a:t>Efficiency in Action</a:t>
            </a:r>
            <a:r>
              <a:rPr lang="en" sz="1350">
                <a:solidFill>
                  <a:srgbClr val="1F2937"/>
                </a:solidFill>
                <a:highlight>
                  <a:srgbClr val="F9FAFB"/>
                </a:highlight>
                <a:latin typeface="Outfit"/>
                <a:ea typeface="Outfit"/>
                <a:cs typeface="Outfit"/>
                <a:sym typeface="Outfit"/>
              </a:rPr>
              <a:t>: The majority of calls are promptly answered, showcasing our call center's ability to manage high-volume, time-sensitive inquiries effectively.</a:t>
            </a:r>
            <a:endParaRPr sz="1350">
              <a:solidFill>
                <a:srgbClr val="1F2937"/>
              </a:solidFill>
              <a:highlight>
                <a:srgbClr val="F9FAFB"/>
              </a:highlight>
              <a:latin typeface="Outfit"/>
              <a:ea typeface="Outfit"/>
              <a:cs typeface="Outfit"/>
              <a:sym typeface="Outfit"/>
            </a:endParaRPr>
          </a:p>
          <a:p>
            <a:pPr indent="0" lvl="0" marL="0" rtl="0" algn="l">
              <a:lnSpc>
                <a:spcPct val="115000"/>
              </a:lnSpc>
              <a:spcBef>
                <a:spcPts val="0"/>
              </a:spcBef>
              <a:spcAft>
                <a:spcPts val="0"/>
              </a:spcAft>
              <a:buNone/>
            </a:pPr>
            <a:r>
              <a:rPr b="1" lang="en" sz="1350">
                <a:solidFill>
                  <a:srgbClr val="1F2937"/>
                </a:solidFill>
                <a:highlight>
                  <a:srgbClr val="F9FAFB"/>
                </a:highlight>
                <a:latin typeface="Outfit"/>
                <a:ea typeface="Outfit"/>
                <a:cs typeface="Outfit"/>
                <a:sym typeface="Outfit"/>
              </a:rPr>
              <a:t>The Long Wait Dilemma</a:t>
            </a:r>
            <a:r>
              <a:rPr lang="en" sz="1350">
                <a:solidFill>
                  <a:srgbClr val="1F2937"/>
                </a:solidFill>
                <a:highlight>
                  <a:srgbClr val="F9FAFB"/>
                </a:highlight>
                <a:latin typeface="Outfit"/>
                <a:ea typeface="Outfit"/>
                <a:cs typeface="Outfit"/>
                <a:sym typeface="Outfit"/>
              </a:rPr>
              <a:t>: However, a significant portion of calls experience extended waiting times, which can escalate customer frustration and lead to longer call resolution times.</a:t>
            </a:r>
            <a:endParaRPr sz="1350">
              <a:solidFill>
                <a:srgbClr val="1F2937"/>
              </a:solidFill>
              <a:highlight>
                <a:srgbClr val="F9FAFB"/>
              </a:highlight>
              <a:latin typeface="Outfit"/>
              <a:ea typeface="Outfit"/>
              <a:cs typeface="Outfit"/>
              <a:sym typeface="Outfit"/>
            </a:endParaRPr>
          </a:p>
          <a:p>
            <a:pPr indent="0" lvl="0" marL="0" rtl="0" algn="l">
              <a:lnSpc>
                <a:spcPct val="115000"/>
              </a:lnSpc>
              <a:spcBef>
                <a:spcPts val="0"/>
              </a:spcBef>
              <a:spcAft>
                <a:spcPts val="0"/>
              </a:spcAft>
              <a:buNone/>
            </a:pPr>
            <a:r>
              <a:t/>
            </a:r>
            <a:endParaRPr sz="1350">
              <a:solidFill>
                <a:srgbClr val="1F2937"/>
              </a:solidFill>
              <a:highlight>
                <a:srgbClr val="F9FAFB"/>
              </a:highlight>
              <a:latin typeface="Outfit"/>
              <a:ea typeface="Outfit"/>
              <a:cs typeface="Outfit"/>
              <a:sym typeface="Outfit"/>
            </a:endParaRPr>
          </a:p>
          <a:p>
            <a:pPr indent="0" lvl="0" marL="0" rtl="0" algn="l">
              <a:lnSpc>
                <a:spcPct val="115000"/>
              </a:lnSpc>
              <a:spcBef>
                <a:spcPts val="0"/>
              </a:spcBef>
              <a:spcAft>
                <a:spcPts val="0"/>
              </a:spcAft>
              <a:buNone/>
            </a:pPr>
            <a:r>
              <a:rPr lang="en" sz="1350">
                <a:solidFill>
                  <a:srgbClr val="1F2937"/>
                </a:solidFill>
                <a:highlight>
                  <a:srgbClr val="F9FAFB"/>
                </a:highlight>
                <a:latin typeface="Outfit"/>
                <a:ea typeface="Outfit"/>
                <a:cs typeface="Outfit"/>
                <a:sym typeface="Outfit"/>
              </a:rPr>
              <a:t>💡</a:t>
            </a:r>
            <a:r>
              <a:rPr b="1" lang="en" sz="1350">
                <a:solidFill>
                  <a:srgbClr val="1F2937"/>
                </a:solidFill>
                <a:highlight>
                  <a:srgbClr val="F9FAFB"/>
                </a:highlight>
                <a:latin typeface="Outfit"/>
                <a:ea typeface="Outfit"/>
                <a:cs typeface="Outfit"/>
                <a:sym typeface="Outfit"/>
              </a:rPr>
              <a:t> Strategic Focus</a:t>
            </a:r>
            <a:r>
              <a:rPr lang="en" sz="1350">
                <a:solidFill>
                  <a:srgbClr val="1F2937"/>
                </a:solidFill>
                <a:highlight>
                  <a:srgbClr val="F9FAFB"/>
                </a:highlight>
                <a:latin typeface="Outfit"/>
                <a:ea typeface="Outfit"/>
                <a:cs typeface="Outfit"/>
                <a:sym typeface="Outfit"/>
              </a:rPr>
              <a:t>:</a:t>
            </a:r>
            <a:endParaRPr sz="1350">
              <a:solidFill>
                <a:srgbClr val="1F2937"/>
              </a:solidFill>
              <a:highlight>
                <a:srgbClr val="F9FAFB"/>
              </a:highlight>
              <a:latin typeface="Outfit"/>
              <a:ea typeface="Outfit"/>
              <a:cs typeface="Outfit"/>
              <a:sym typeface="Outfi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latin typeface="Outfit"/>
                <a:ea typeface="Outfit"/>
                <a:cs typeface="Outfit"/>
                <a:sym typeface="Outfit"/>
              </a:rPr>
              <a:t>Enhance Agent Availability</a:t>
            </a:r>
            <a:r>
              <a:rPr lang="en" sz="1350">
                <a:solidFill>
                  <a:srgbClr val="1F2937"/>
                </a:solidFill>
                <a:highlight>
                  <a:srgbClr val="F9FAFB"/>
                </a:highlight>
                <a:latin typeface="Outfit"/>
                <a:ea typeface="Outfit"/>
                <a:cs typeface="Outfit"/>
                <a:sym typeface="Outfit"/>
              </a:rPr>
              <a:t>: Increase the number of available agents during peak times to reduce wait times.</a:t>
            </a:r>
            <a:endParaRPr sz="1350">
              <a:solidFill>
                <a:srgbClr val="1F2937"/>
              </a:solidFill>
              <a:highlight>
                <a:srgbClr val="F9FAFB"/>
              </a:highlight>
              <a:latin typeface="Outfit"/>
              <a:ea typeface="Outfit"/>
              <a:cs typeface="Outfit"/>
              <a:sym typeface="Outfi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latin typeface="Outfit"/>
                <a:ea typeface="Outfit"/>
                <a:cs typeface="Outfit"/>
                <a:sym typeface="Outfit"/>
              </a:rPr>
              <a:t>Optimize Call Routing:</a:t>
            </a:r>
            <a:r>
              <a:rPr lang="en" sz="1350">
                <a:solidFill>
                  <a:srgbClr val="1F2937"/>
                </a:solidFill>
                <a:highlight>
                  <a:srgbClr val="F9FAFB"/>
                </a:highlight>
                <a:latin typeface="Outfit"/>
                <a:ea typeface="Outfit"/>
                <a:cs typeface="Outfit"/>
                <a:sym typeface="Outfit"/>
              </a:rPr>
              <a:t> Implement smarter call routing algorithms to ensure quicker connections.</a:t>
            </a:r>
            <a:endParaRPr sz="1350">
              <a:solidFill>
                <a:srgbClr val="1F2937"/>
              </a:solidFill>
              <a:highlight>
                <a:srgbClr val="F9FAFB"/>
              </a:highlight>
              <a:latin typeface="Outfit"/>
              <a:ea typeface="Outfit"/>
              <a:cs typeface="Outfit"/>
              <a:sym typeface="Outfit"/>
            </a:endParaRPr>
          </a:p>
          <a:p>
            <a:pPr indent="0" lvl="0" marL="0" rtl="0" algn="l">
              <a:lnSpc>
                <a:spcPct val="115000"/>
              </a:lnSpc>
              <a:spcBef>
                <a:spcPts val="0"/>
              </a:spcBef>
              <a:spcAft>
                <a:spcPts val="0"/>
              </a:spcAft>
              <a:buNone/>
            </a:pPr>
            <a:r>
              <a:rPr lang="en" sz="1350">
                <a:solidFill>
                  <a:srgbClr val="1F2937"/>
                </a:solidFill>
                <a:highlight>
                  <a:srgbClr val="F9FAFB"/>
                </a:highlight>
                <a:latin typeface="Outfit"/>
                <a:ea typeface="Outfit"/>
                <a:cs typeface="Outfit"/>
                <a:sym typeface="Outfit"/>
              </a:rPr>
              <a:t>By addressing these areas, we can significantly improve customer satisfaction and streamline call handling, ultimately lowering both Average Speed to Answer (AST) and Average Handle Time (AHT).</a:t>
            </a:r>
            <a:endParaRPr sz="1350">
              <a:solidFill>
                <a:srgbClr val="1F2937"/>
              </a:solidFill>
              <a:highlight>
                <a:srgbClr val="F9FAFB"/>
              </a:highlight>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pic>
        <p:nvPicPr>
          <p:cNvPr id="596" name="Google Shape;596;p60"/>
          <p:cNvPicPr preferRelativeResize="0"/>
          <p:nvPr/>
        </p:nvPicPr>
        <p:blipFill>
          <a:blip r:embed="rId3">
            <a:alphaModFix/>
          </a:blip>
          <a:stretch>
            <a:fillRect/>
          </a:stretch>
        </p:blipFill>
        <p:spPr>
          <a:xfrm>
            <a:off x="2028825" y="112200"/>
            <a:ext cx="5086350" cy="1371600"/>
          </a:xfrm>
          <a:prstGeom prst="rect">
            <a:avLst/>
          </a:prstGeom>
          <a:noFill/>
          <a:ln>
            <a:noFill/>
          </a:ln>
        </p:spPr>
      </p:pic>
      <p:pic>
        <p:nvPicPr>
          <p:cNvPr id="597" name="Google Shape;597;p60"/>
          <p:cNvPicPr preferRelativeResize="0"/>
          <p:nvPr/>
        </p:nvPicPr>
        <p:blipFill>
          <a:blip r:embed="rId4">
            <a:alphaModFix/>
          </a:blip>
          <a:stretch>
            <a:fillRect/>
          </a:stretch>
        </p:blipFill>
        <p:spPr>
          <a:xfrm>
            <a:off x="1829200" y="1676375"/>
            <a:ext cx="5485611" cy="3354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61"/>
          <p:cNvPicPr preferRelativeResize="0"/>
          <p:nvPr/>
        </p:nvPicPr>
        <p:blipFill>
          <a:blip r:embed="rId3">
            <a:alphaModFix/>
          </a:blip>
          <a:stretch>
            <a:fillRect/>
          </a:stretch>
        </p:blipFill>
        <p:spPr>
          <a:xfrm>
            <a:off x="1171575" y="414338"/>
            <a:ext cx="6800850" cy="4314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Description</a:t>
            </a:r>
            <a:endParaRPr/>
          </a:p>
        </p:txBody>
      </p:sp>
      <p:sp>
        <p:nvSpPr>
          <p:cNvPr id="355" name="Google Shape;355;p35"/>
          <p:cNvSpPr txBox="1"/>
          <p:nvPr/>
        </p:nvSpPr>
        <p:spPr>
          <a:xfrm>
            <a:off x="1528750" y="2263175"/>
            <a:ext cx="3107700" cy="5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Contains details of customer calls, including call ID, customer ID, agent ID, call</a:t>
            </a:r>
            <a:endParaRPr sz="1300">
              <a:solidFill>
                <a:schemeClr val="dk1"/>
              </a:solidFill>
              <a:latin typeface="DM Sans"/>
              <a:ea typeface="DM Sans"/>
              <a:cs typeface="DM Sans"/>
              <a:sym typeface="DM Sans"/>
            </a:endParaRPr>
          </a:p>
        </p:txBody>
      </p:sp>
      <p:sp>
        <p:nvSpPr>
          <p:cNvPr id="356" name="Google Shape;356;p35"/>
          <p:cNvSpPr txBox="1"/>
          <p:nvPr/>
        </p:nvSpPr>
        <p:spPr>
          <a:xfrm>
            <a:off x="1527275" y="2078300"/>
            <a:ext cx="29802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Calls</a:t>
            </a:r>
            <a:r>
              <a:rPr b="1" lang="en" sz="2400">
                <a:solidFill>
                  <a:schemeClr val="dk1"/>
                </a:solidFill>
                <a:latin typeface="Outfit"/>
                <a:ea typeface="Outfit"/>
                <a:cs typeface="Outfit"/>
                <a:sym typeface="Outfit"/>
              </a:rPr>
              <a:t> </a:t>
            </a:r>
            <a:endParaRPr b="1" sz="2400">
              <a:solidFill>
                <a:schemeClr val="dk1"/>
              </a:solidFill>
              <a:latin typeface="Outfit"/>
              <a:ea typeface="Outfit"/>
              <a:cs typeface="Outfit"/>
              <a:sym typeface="Outfit"/>
            </a:endParaRPr>
          </a:p>
        </p:txBody>
      </p:sp>
      <p:sp>
        <p:nvSpPr>
          <p:cNvPr id="357" name="Google Shape;357;p35"/>
          <p:cNvSpPr txBox="1"/>
          <p:nvPr/>
        </p:nvSpPr>
        <p:spPr>
          <a:xfrm>
            <a:off x="1542187" y="3206727"/>
            <a:ext cx="32232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Contains customer details, including customer ID, name, and elite membership level.</a:t>
            </a:r>
            <a:endParaRPr sz="1300">
              <a:solidFill>
                <a:schemeClr val="dk1"/>
              </a:solidFill>
              <a:latin typeface="DM Sans"/>
              <a:ea typeface="DM Sans"/>
              <a:cs typeface="DM Sans"/>
              <a:sym typeface="DM Sans"/>
            </a:endParaRPr>
          </a:p>
        </p:txBody>
      </p:sp>
      <p:sp>
        <p:nvSpPr>
          <p:cNvPr id="358" name="Google Shape;358;p35"/>
          <p:cNvSpPr txBox="1"/>
          <p:nvPr/>
        </p:nvSpPr>
        <p:spPr>
          <a:xfrm>
            <a:off x="1527275" y="3014113"/>
            <a:ext cx="29802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Customers</a:t>
            </a:r>
            <a:endParaRPr b="1" sz="2400">
              <a:solidFill>
                <a:schemeClr val="dk1"/>
              </a:solidFill>
              <a:latin typeface="Outfit"/>
              <a:ea typeface="Outfit"/>
              <a:cs typeface="Outfit"/>
              <a:sym typeface="Outfit"/>
            </a:endParaRPr>
          </a:p>
        </p:txBody>
      </p:sp>
      <p:sp>
        <p:nvSpPr>
          <p:cNvPr id="359" name="Google Shape;359;p35"/>
          <p:cNvSpPr txBox="1"/>
          <p:nvPr/>
        </p:nvSpPr>
        <p:spPr>
          <a:xfrm>
            <a:off x="1528750" y="4226900"/>
            <a:ext cx="32232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Contains call IDs with the associated primary reason for the call.</a:t>
            </a:r>
            <a:endParaRPr sz="1300">
              <a:solidFill>
                <a:schemeClr val="dk1"/>
              </a:solidFill>
              <a:latin typeface="DM Sans"/>
              <a:ea typeface="DM Sans"/>
              <a:cs typeface="DM Sans"/>
              <a:sym typeface="DM Sans"/>
            </a:endParaRPr>
          </a:p>
        </p:txBody>
      </p:sp>
      <p:sp>
        <p:nvSpPr>
          <p:cNvPr id="360" name="Google Shape;360;p35"/>
          <p:cNvSpPr txBox="1"/>
          <p:nvPr/>
        </p:nvSpPr>
        <p:spPr>
          <a:xfrm>
            <a:off x="1527275" y="3985925"/>
            <a:ext cx="29802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Reason</a:t>
            </a:r>
            <a:endParaRPr b="1" sz="2400">
              <a:solidFill>
                <a:schemeClr val="dk1"/>
              </a:solidFill>
              <a:latin typeface="Outfit"/>
              <a:ea typeface="Outfit"/>
              <a:cs typeface="Outfit"/>
              <a:sym typeface="Outfit"/>
            </a:endParaRPr>
          </a:p>
        </p:txBody>
      </p:sp>
      <p:sp>
        <p:nvSpPr>
          <p:cNvPr id="361" name="Google Shape;361;p35"/>
          <p:cNvSpPr/>
          <p:nvPr/>
        </p:nvSpPr>
        <p:spPr>
          <a:xfrm>
            <a:off x="1318288"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2" name="Google Shape;362;p35"/>
          <p:cNvSpPr/>
          <p:nvPr/>
        </p:nvSpPr>
        <p:spPr>
          <a:xfrm>
            <a:off x="1318288"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3" name="Google Shape;363;p35"/>
          <p:cNvSpPr/>
          <p:nvPr/>
        </p:nvSpPr>
        <p:spPr>
          <a:xfrm>
            <a:off x="1318288"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64" name="Google Shape;364;p35"/>
          <p:cNvCxnSpPr>
            <a:stCxn id="361" idx="4"/>
            <a:endCxn id="362" idx="0"/>
          </p:cNvCxnSpPr>
          <p:nvPr/>
        </p:nvCxnSpPr>
        <p:spPr>
          <a:xfrm>
            <a:off x="1392388" y="2266800"/>
            <a:ext cx="0" cy="819000"/>
          </a:xfrm>
          <a:prstGeom prst="straightConnector1">
            <a:avLst/>
          </a:prstGeom>
          <a:noFill/>
          <a:ln cap="flat" cmpd="sng" w="9525">
            <a:solidFill>
              <a:schemeClr val="dk1"/>
            </a:solidFill>
            <a:prstDash val="solid"/>
            <a:round/>
            <a:headEnd len="med" w="med" type="none"/>
            <a:tailEnd len="med" w="med" type="none"/>
          </a:ln>
        </p:spPr>
      </p:cxnSp>
      <p:cxnSp>
        <p:nvCxnSpPr>
          <p:cNvPr id="365" name="Google Shape;365;p35"/>
          <p:cNvCxnSpPr>
            <a:stCxn id="362" idx="4"/>
            <a:endCxn id="363" idx="0"/>
          </p:cNvCxnSpPr>
          <p:nvPr/>
        </p:nvCxnSpPr>
        <p:spPr>
          <a:xfrm>
            <a:off x="1392388" y="3234100"/>
            <a:ext cx="0" cy="7746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35"/>
          <p:cNvSpPr txBox="1"/>
          <p:nvPr/>
        </p:nvSpPr>
        <p:spPr>
          <a:xfrm>
            <a:off x="5031425" y="2322453"/>
            <a:ext cx="3759000" cy="7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DM Sans"/>
                <a:ea typeface="DM Sans"/>
                <a:cs typeface="DM Sans"/>
                <a:sym typeface="DM Sans"/>
              </a:rPr>
              <a:t>Contains call ID, agent ID, and agent/customer tone, average sentiment, and percentage of silence during the call.</a:t>
            </a:r>
            <a:endParaRPr sz="1300">
              <a:solidFill>
                <a:schemeClr val="dk1"/>
              </a:solidFill>
              <a:latin typeface="DM Sans"/>
              <a:ea typeface="DM Sans"/>
              <a:cs typeface="DM Sans"/>
              <a:sym typeface="DM Sans"/>
            </a:endParaRPr>
          </a:p>
        </p:txBody>
      </p:sp>
      <p:sp>
        <p:nvSpPr>
          <p:cNvPr id="367" name="Google Shape;367;p35"/>
          <p:cNvSpPr txBox="1"/>
          <p:nvPr/>
        </p:nvSpPr>
        <p:spPr>
          <a:xfrm>
            <a:off x="5031425" y="2078325"/>
            <a:ext cx="32892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Sentiment Statistics</a:t>
            </a:r>
            <a:endParaRPr b="1" sz="2400">
              <a:solidFill>
                <a:schemeClr val="dk1"/>
              </a:solidFill>
              <a:latin typeface="Outfit"/>
              <a:ea typeface="Outfit"/>
              <a:cs typeface="Outfit"/>
              <a:sym typeface="Outfit"/>
            </a:endParaRPr>
          </a:p>
        </p:txBody>
      </p:sp>
      <p:sp>
        <p:nvSpPr>
          <p:cNvPr id="368" name="Google Shape;368;p35"/>
          <p:cNvSpPr txBox="1"/>
          <p:nvPr/>
        </p:nvSpPr>
        <p:spPr>
          <a:xfrm>
            <a:off x="5064975" y="3291107"/>
            <a:ext cx="2980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 Contains call IDs to be used for testing purposes.</a:t>
            </a:r>
            <a:endParaRPr>
              <a:solidFill>
                <a:schemeClr val="dk1"/>
              </a:solidFill>
              <a:latin typeface="DM Sans"/>
              <a:ea typeface="DM Sans"/>
              <a:cs typeface="DM Sans"/>
              <a:sym typeface="DM Sans"/>
            </a:endParaRPr>
          </a:p>
        </p:txBody>
      </p:sp>
      <p:sp>
        <p:nvSpPr>
          <p:cNvPr id="369" name="Google Shape;369;p35"/>
          <p:cNvSpPr txBox="1"/>
          <p:nvPr/>
        </p:nvSpPr>
        <p:spPr>
          <a:xfrm>
            <a:off x="5185200" y="3085788"/>
            <a:ext cx="29787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test.csv</a:t>
            </a:r>
            <a:endParaRPr b="1" sz="2400">
              <a:solidFill>
                <a:schemeClr val="dk1"/>
              </a:solidFill>
              <a:latin typeface="Outfit"/>
              <a:ea typeface="Outfit"/>
              <a:cs typeface="Outfit"/>
              <a:sym typeface="Outfit"/>
            </a:endParaRPr>
          </a:p>
        </p:txBody>
      </p:sp>
      <p:sp>
        <p:nvSpPr>
          <p:cNvPr id="370" name="Google Shape;370;p35"/>
          <p:cNvSpPr txBox="1"/>
          <p:nvPr/>
        </p:nvSpPr>
        <p:spPr>
          <a:xfrm>
            <a:off x="5186676" y="4226900"/>
            <a:ext cx="2978700" cy="3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Contains predicted or processed results for call IDs from </a:t>
            </a:r>
            <a:r>
              <a:rPr b="1" lang="en" sz="1300"/>
              <a:t>test.csv</a:t>
            </a:r>
            <a:endParaRPr sz="1600">
              <a:solidFill>
                <a:schemeClr val="dk1"/>
              </a:solidFill>
              <a:latin typeface="DM Sans"/>
              <a:ea typeface="DM Sans"/>
              <a:cs typeface="DM Sans"/>
              <a:sym typeface="DM Sans"/>
            </a:endParaRPr>
          </a:p>
        </p:txBody>
      </p:sp>
      <p:sp>
        <p:nvSpPr>
          <p:cNvPr id="371" name="Google Shape;371;p35"/>
          <p:cNvSpPr txBox="1"/>
          <p:nvPr/>
        </p:nvSpPr>
        <p:spPr>
          <a:xfrm>
            <a:off x="5185200" y="3949925"/>
            <a:ext cx="29787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Outfit"/>
                <a:ea typeface="Outfit"/>
                <a:cs typeface="Outfit"/>
                <a:sym typeface="Outfit"/>
              </a:rPr>
              <a:t>test_output.csv</a:t>
            </a:r>
            <a:endParaRPr b="1" sz="2400">
              <a:solidFill>
                <a:schemeClr val="dk1"/>
              </a:solidFill>
              <a:latin typeface="Outfit"/>
              <a:ea typeface="Outfit"/>
              <a:cs typeface="Outfit"/>
              <a:sym typeface="Outfit"/>
            </a:endParaRPr>
          </a:p>
        </p:txBody>
      </p:sp>
      <p:sp>
        <p:nvSpPr>
          <p:cNvPr id="372" name="Google Shape;372;p35"/>
          <p:cNvSpPr/>
          <p:nvPr/>
        </p:nvSpPr>
        <p:spPr>
          <a:xfrm>
            <a:off x="4841075" y="21186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3" name="Google Shape;373;p35"/>
          <p:cNvSpPr/>
          <p:nvPr/>
        </p:nvSpPr>
        <p:spPr>
          <a:xfrm>
            <a:off x="4841075" y="30859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74" name="Google Shape;374;p35"/>
          <p:cNvSpPr/>
          <p:nvPr/>
        </p:nvSpPr>
        <p:spPr>
          <a:xfrm>
            <a:off x="4841075" y="4008800"/>
            <a:ext cx="148200" cy="14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75" name="Google Shape;375;p35"/>
          <p:cNvCxnSpPr>
            <a:stCxn id="372" idx="4"/>
            <a:endCxn id="373" idx="0"/>
          </p:cNvCxnSpPr>
          <p:nvPr/>
        </p:nvCxnSpPr>
        <p:spPr>
          <a:xfrm>
            <a:off x="4915175" y="2266800"/>
            <a:ext cx="0" cy="819000"/>
          </a:xfrm>
          <a:prstGeom prst="straightConnector1">
            <a:avLst/>
          </a:prstGeom>
          <a:noFill/>
          <a:ln cap="flat" cmpd="sng" w="9525">
            <a:solidFill>
              <a:schemeClr val="dk1"/>
            </a:solidFill>
            <a:prstDash val="solid"/>
            <a:round/>
            <a:headEnd len="med" w="med" type="none"/>
            <a:tailEnd len="med" w="med" type="none"/>
          </a:ln>
        </p:spPr>
      </p:cxnSp>
      <p:cxnSp>
        <p:nvCxnSpPr>
          <p:cNvPr id="376" name="Google Shape;376;p35"/>
          <p:cNvCxnSpPr>
            <a:stCxn id="373" idx="4"/>
            <a:endCxn id="374" idx="0"/>
          </p:cNvCxnSpPr>
          <p:nvPr/>
        </p:nvCxnSpPr>
        <p:spPr>
          <a:xfrm>
            <a:off x="4915175" y="3234100"/>
            <a:ext cx="0" cy="774600"/>
          </a:xfrm>
          <a:prstGeom prst="straightConnector1">
            <a:avLst/>
          </a:prstGeom>
          <a:noFill/>
          <a:ln cap="flat" cmpd="sng" w="9525">
            <a:solidFill>
              <a:schemeClr val="dk1"/>
            </a:solidFill>
            <a:prstDash val="solid"/>
            <a:round/>
            <a:headEnd len="med" w="med" type="none"/>
            <a:tailEnd len="med" w="med" type="none"/>
          </a:ln>
        </p:spPr>
      </p:cxnSp>
      <p:sp>
        <p:nvSpPr>
          <p:cNvPr id="377" name="Google Shape;377;p35"/>
          <p:cNvSpPr txBox="1"/>
          <p:nvPr/>
        </p:nvSpPr>
        <p:spPr>
          <a:xfrm>
            <a:off x="2717125" y="1359463"/>
            <a:ext cx="2980200" cy="37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u="sng">
                <a:solidFill>
                  <a:schemeClr val="hlink"/>
                </a:solidFill>
                <a:latin typeface="Outfit"/>
                <a:ea typeface="Outfit"/>
                <a:cs typeface="Outfit"/>
                <a:sym typeface="Outfit"/>
                <a:hlinkClick r:id="rId3"/>
              </a:rPr>
              <a:t>Link for </a:t>
            </a:r>
            <a:r>
              <a:rPr b="1" lang="en" sz="2400" u="sng">
                <a:solidFill>
                  <a:schemeClr val="hlink"/>
                </a:solidFill>
                <a:latin typeface="Outfit"/>
                <a:ea typeface="Outfit"/>
                <a:cs typeface="Outfit"/>
                <a:sym typeface="Outfit"/>
                <a:hlinkClick r:id="rId4"/>
              </a:rPr>
              <a:t>Datasets</a:t>
            </a:r>
            <a:r>
              <a:rPr b="1" lang="en" sz="2400" u="sng">
                <a:solidFill>
                  <a:schemeClr val="hlink"/>
                </a:solidFill>
                <a:latin typeface="Outfit"/>
                <a:ea typeface="Outfit"/>
                <a:cs typeface="Outfit"/>
                <a:sym typeface="Outfit"/>
                <a:hlinkClick r:id="rId5"/>
              </a:rPr>
              <a:t> </a:t>
            </a:r>
            <a:endParaRPr b="1" sz="2400">
              <a:solidFill>
                <a:schemeClr val="dk1"/>
              </a:solidFill>
              <a:latin typeface="Outfit"/>
              <a:ea typeface="Outfit"/>
              <a:cs typeface="Outfit"/>
              <a:sym typeface="Outfi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pic>
        <p:nvPicPr>
          <p:cNvPr id="607" name="Google Shape;607;p62"/>
          <p:cNvPicPr preferRelativeResize="0"/>
          <p:nvPr/>
        </p:nvPicPr>
        <p:blipFill>
          <a:blip r:embed="rId3">
            <a:alphaModFix/>
          </a:blip>
          <a:stretch>
            <a:fillRect/>
          </a:stretch>
        </p:blipFill>
        <p:spPr>
          <a:xfrm>
            <a:off x="1924050" y="165775"/>
            <a:ext cx="5295900" cy="1438275"/>
          </a:xfrm>
          <a:prstGeom prst="rect">
            <a:avLst/>
          </a:prstGeom>
          <a:noFill/>
          <a:ln>
            <a:noFill/>
          </a:ln>
        </p:spPr>
      </p:pic>
      <p:pic>
        <p:nvPicPr>
          <p:cNvPr id="608" name="Google Shape;608;p62"/>
          <p:cNvPicPr preferRelativeResize="0"/>
          <p:nvPr/>
        </p:nvPicPr>
        <p:blipFill>
          <a:blip r:embed="rId4">
            <a:alphaModFix/>
          </a:blip>
          <a:stretch>
            <a:fillRect/>
          </a:stretch>
        </p:blipFill>
        <p:spPr>
          <a:xfrm>
            <a:off x="1843225" y="1743075"/>
            <a:ext cx="5457548" cy="3234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3"/>
          <p:cNvSpPr/>
          <p:nvPr/>
        </p:nvSpPr>
        <p:spPr>
          <a:xfrm>
            <a:off x="1215095" y="28099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4" name="Google Shape;614;p63"/>
          <p:cNvGrpSpPr/>
          <p:nvPr/>
        </p:nvGrpSpPr>
        <p:grpSpPr>
          <a:xfrm>
            <a:off x="-1672200" y="-379440"/>
            <a:ext cx="3330702" cy="5732675"/>
            <a:chOff x="-130025" y="-312465"/>
            <a:chExt cx="3330702" cy="5732675"/>
          </a:xfrm>
        </p:grpSpPr>
        <p:sp>
          <p:nvSpPr>
            <p:cNvPr id="615" name="Google Shape;615;p63"/>
            <p:cNvSpPr/>
            <p:nvPr/>
          </p:nvSpPr>
          <p:spPr>
            <a:xfrm>
              <a:off x="1575672" y="423331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3"/>
            <p:cNvSpPr/>
            <p:nvPr/>
          </p:nvSpPr>
          <p:spPr>
            <a:xfrm>
              <a:off x="1955986" y="2305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3"/>
            <p:cNvSpPr/>
            <p:nvPr/>
          </p:nvSpPr>
          <p:spPr>
            <a:xfrm>
              <a:off x="173058" y="13833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3"/>
            <p:cNvSpPr/>
            <p:nvPr/>
          </p:nvSpPr>
          <p:spPr>
            <a:xfrm>
              <a:off x="-96967" y="9018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3"/>
            <p:cNvSpPr/>
            <p:nvPr/>
          </p:nvSpPr>
          <p:spPr>
            <a:xfrm>
              <a:off x="1575664" y="1020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3"/>
            <p:cNvSpPr/>
            <p:nvPr/>
          </p:nvSpPr>
          <p:spPr>
            <a:xfrm>
              <a:off x="2361967" y="283544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3"/>
            <p:cNvSpPr/>
            <p:nvPr/>
          </p:nvSpPr>
          <p:spPr>
            <a:xfrm>
              <a:off x="1144579" y="15147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3"/>
            <p:cNvSpPr/>
            <p:nvPr/>
          </p:nvSpPr>
          <p:spPr>
            <a:xfrm flipH="1" rot="10800000">
              <a:off x="618137" y="24749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3"/>
            <p:cNvSpPr/>
            <p:nvPr/>
          </p:nvSpPr>
          <p:spPr>
            <a:xfrm flipH="1" rot="10800000">
              <a:off x="869355" y="34993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3"/>
            <p:cNvSpPr/>
            <p:nvPr/>
          </p:nvSpPr>
          <p:spPr>
            <a:xfrm flipH="1" rot="10800000">
              <a:off x="1396209" y="-3124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3"/>
            <p:cNvSpPr/>
            <p:nvPr/>
          </p:nvSpPr>
          <p:spPr>
            <a:xfrm flipH="1" rot="10800000">
              <a:off x="301247" y="30080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3"/>
            <p:cNvSpPr/>
            <p:nvPr/>
          </p:nvSpPr>
          <p:spPr>
            <a:xfrm flipH="1" rot="10800000">
              <a:off x="1011780" y="16415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63"/>
            <p:cNvSpPr/>
            <p:nvPr/>
          </p:nvSpPr>
          <p:spPr>
            <a:xfrm flipH="1" rot="10800000">
              <a:off x="-130025" y="4047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3"/>
            <p:cNvSpPr/>
            <p:nvPr/>
          </p:nvSpPr>
          <p:spPr>
            <a:xfrm flipH="1" rot="10800000">
              <a:off x="1994793" y="37492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3"/>
            <p:cNvSpPr/>
            <p:nvPr/>
          </p:nvSpPr>
          <p:spPr>
            <a:xfrm flipH="1" rot="10800000">
              <a:off x="2150368" y="86088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3"/>
            <p:cNvSpPr/>
            <p:nvPr/>
          </p:nvSpPr>
          <p:spPr>
            <a:xfrm>
              <a:off x="236023" y="445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1" name="Google Shape;631;p63"/>
          <p:cNvPicPr preferRelativeResize="0"/>
          <p:nvPr/>
        </p:nvPicPr>
        <p:blipFill>
          <a:blip r:embed="rId3">
            <a:alphaModFix/>
          </a:blip>
          <a:stretch>
            <a:fillRect/>
          </a:stretch>
        </p:blipFill>
        <p:spPr>
          <a:xfrm>
            <a:off x="1866277" y="120550"/>
            <a:ext cx="5638523" cy="1860523"/>
          </a:xfrm>
          <a:prstGeom prst="rect">
            <a:avLst/>
          </a:prstGeom>
          <a:noFill/>
          <a:ln>
            <a:noFill/>
          </a:ln>
        </p:spPr>
      </p:pic>
      <p:pic>
        <p:nvPicPr>
          <p:cNvPr id="632" name="Google Shape;632;p63"/>
          <p:cNvPicPr preferRelativeResize="0"/>
          <p:nvPr/>
        </p:nvPicPr>
        <p:blipFill>
          <a:blip r:embed="rId4">
            <a:alphaModFix/>
          </a:blip>
          <a:stretch>
            <a:fillRect/>
          </a:stretch>
        </p:blipFill>
        <p:spPr>
          <a:xfrm>
            <a:off x="3460227" y="2053098"/>
            <a:ext cx="5425906" cy="29781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4"/>
          <p:cNvSpPr txBox="1"/>
          <p:nvPr/>
        </p:nvSpPr>
        <p:spPr>
          <a:xfrm>
            <a:off x="1009050" y="147350"/>
            <a:ext cx="71259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utfit"/>
                <a:ea typeface="Outfit"/>
                <a:cs typeface="Outfit"/>
                <a:sym typeface="Outfit"/>
              </a:rPr>
              <a:t>5. Call Reason vs Number of Calls (Top 5 Reasons): </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 Call Volume Breakdown: Top 5 Hotspots</a:t>
            </a:r>
            <a:endParaRPr b="1">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 Top Call Drivers:</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1. Complaints 📢</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2. Account Woes 🔐</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3. Refund/Exchange Quests ↩️</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4. Booking SOS 🛫</a:t>
            </a:r>
            <a:endParaRPr b="1">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5. ETC (Miscellaneous) </a:t>
            </a:r>
            <a:r>
              <a:rPr lang="en">
                <a:latin typeface="Outfit"/>
                <a:ea typeface="Outfit"/>
                <a:cs typeface="Outfit"/>
                <a:sym typeface="Outfit"/>
              </a:rPr>
              <a:t>🎯</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0" lvl="0" marL="0" rtl="0" algn="l">
              <a:spcBef>
                <a:spcPts val="0"/>
              </a:spcBef>
              <a:spcAft>
                <a:spcPts val="0"/>
              </a:spcAft>
              <a:buNone/>
            </a:pPr>
            <a:r>
              <a:rPr b="1" lang="en">
                <a:latin typeface="Outfit"/>
                <a:ea typeface="Outfit"/>
                <a:cs typeface="Outfit"/>
                <a:sym typeface="Outfit"/>
              </a:rPr>
              <a:t>💡 Insight Flash</a:t>
            </a:r>
            <a:r>
              <a:rPr lang="en">
                <a:latin typeface="Outfit"/>
                <a:ea typeface="Outfit"/>
                <a:cs typeface="Outfit"/>
                <a:sym typeface="Outfit"/>
              </a:rPr>
              <a:t>:</a:t>
            </a:r>
            <a:endParaRPr>
              <a:latin typeface="Outfit"/>
              <a:ea typeface="Outfit"/>
              <a:cs typeface="Outfit"/>
              <a:sym typeface="Outfit"/>
            </a:endParaRPr>
          </a:p>
          <a:p>
            <a:pPr indent="0" lvl="0" marL="0" rtl="0" algn="l">
              <a:spcBef>
                <a:spcPts val="0"/>
              </a:spcBef>
              <a:spcAft>
                <a:spcPts val="0"/>
              </a:spcAft>
              <a:buNone/>
            </a:pPr>
            <a:r>
              <a:rPr lang="en">
                <a:latin typeface="Outfit"/>
                <a:ea typeface="Outfit"/>
                <a:cs typeface="Outfit"/>
                <a:sym typeface="Outfit"/>
              </a:rPr>
              <a:t>- </a:t>
            </a:r>
            <a:r>
              <a:rPr b="1" lang="en">
                <a:latin typeface="Outfit"/>
                <a:ea typeface="Outfit"/>
                <a:cs typeface="Outfit"/>
                <a:sym typeface="Outfit"/>
              </a:rPr>
              <a:t>Concentration Central:</a:t>
            </a:r>
            <a:r>
              <a:rPr lang="en">
                <a:latin typeface="Outfit"/>
                <a:ea typeface="Outfit"/>
                <a:cs typeface="Outfit"/>
                <a:sym typeface="Outfit"/>
              </a:rPr>
              <a:t> These 5 categories hog the call limelight, signaling a tight cluster of customer pain points.</a:t>
            </a:r>
            <a:endParaRPr>
              <a:latin typeface="Outfit"/>
              <a:ea typeface="Outfit"/>
              <a:cs typeface="Outfit"/>
              <a:sym typeface="Outfit"/>
            </a:endParaRPr>
          </a:p>
          <a:p>
            <a:pPr indent="0" lvl="0" marL="0" rtl="0" algn="l">
              <a:spcBef>
                <a:spcPts val="0"/>
              </a:spcBef>
              <a:spcAft>
                <a:spcPts val="0"/>
              </a:spcAft>
              <a:buNone/>
            </a:pPr>
            <a:r>
              <a:rPr lang="en">
                <a:latin typeface="Outfit"/>
                <a:ea typeface="Outfit"/>
                <a:cs typeface="Outfit"/>
                <a:sym typeface="Outfit"/>
              </a:rPr>
              <a:t>- **Red Flags:** Complaints and Account Issues topping the chart hint at critical CX gaps, potentially fueling dissatisfaction and stretching call durations.</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0" lvl="0" marL="0" rtl="0" algn="l">
              <a:spcBef>
                <a:spcPts val="0"/>
              </a:spcBef>
              <a:spcAft>
                <a:spcPts val="0"/>
              </a:spcAft>
              <a:buNone/>
            </a:pPr>
            <a:r>
              <a:rPr lang="en">
                <a:latin typeface="Outfit"/>
                <a:ea typeface="Outfit"/>
                <a:cs typeface="Outfit"/>
                <a:sym typeface="Outfit"/>
              </a:rPr>
              <a:t>🚀 Action Boost:</a:t>
            </a:r>
            <a:endParaRPr>
              <a:latin typeface="Outfit"/>
              <a:ea typeface="Outfit"/>
              <a:cs typeface="Outfit"/>
              <a:sym typeface="Outfit"/>
            </a:endParaRPr>
          </a:p>
          <a:p>
            <a:pPr indent="0" lvl="0" marL="0" rtl="0" algn="l">
              <a:spcBef>
                <a:spcPts val="0"/>
              </a:spcBef>
              <a:spcAft>
                <a:spcPts val="0"/>
              </a:spcAft>
              <a:buNone/>
            </a:pPr>
            <a:r>
              <a:rPr lang="en">
                <a:latin typeface="Outfit"/>
                <a:ea typeface="Outfit"/>
                <a:cs typeface="Outfit"/>
                <a:sym typeface="Outfit"/>
              </a:rPr>
              <a:t>- </a:t>
            </a:r>
            <a:r>
              <a:rPr b="1" lang="en">
                <a:latin typeface="Outfit"/>
                <a:ea typeface="Outfit"/>
                <a:cs typeface="Outfit"/>
                <a:sym typeface="Outfit"/>
              </a:rPr>
              <a:t>Streamline to Soar</a:t>
            </a:r>
            <a:r>
              <a:rPr lang="en">
                <a:latin typeface="Outfit"/>
                <a:ea typeface="Outfit"/>
                <a:cs typeface="Outfit"/>
                <a:sym typeface="Outfit"/>
              </a:rPr>
              <a:t>: Fine-tune processes for these hot-button issues, especially Complaints, to turbocharge agent efficiency, slash AHT, and elevate overall customer joy! 🌟</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a:p>
            <a:pPr indent="0" lvl="0" marL="0" rtl="0" algn="l">
              <a:spcBef>
                <a:spcPts val="0"/>
              </a:spcBef>
              <a:spcAft>
                <a:spcPts val="0"/>
              </a:spcAft>
              <a:buNone/>
            </a:pPr>
            <a:r>
              <a:t/>
            </a:r>
            <a:endParaRPr>
              <a:latin typeface="Outfit"/>
              <a:ea typeface="Outfit"/>
              <a:cs typeface="Outfit"/>
              <a:sym typeface="Outfi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5"/>
          <p:cNvSpPr txBox="1"/>
          <p:nvPr/>
        </p:nvSpPr>
        <p:spPr>
          <a:xfrm>
            <a:off x="672300" y="242000"/>
            <a:ext cx="8298900" cy="589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Roboto"/>
                <a:ea typeface="Roboto"/>
                <a:cs typeface="Roboto"/>
                <a:sym typeface="Roboto"/>
              </a:rPr>
              <a:t>Conclusion:</a:t>
            </a:r>
            <a:endParaRPr b="1" sz="1500">
              <a:latin typeface="Roboto"/>
              <a:ea typeface="Roboto"/>
              <a:cs typeface="Roboto"/>
              <a:sym typeface="Roboto"/>
            </a:endParaRPr>
          </a:p>
          <a:p>
            <a:pPr indent="0" lvl="0" marL="0" rtl="0" algn="just">
              <a:spcBef>
                <a:spcPts val="0"/>
              </a:spcBef>
              <a:spcAft>
                <a:spcPts val="0"/>
              </a:spcAft>
              <a:buNone/>
            </a:pPr>
            <a:r>
              <a:t/>
            </a:r>
            <a:endParaRPr b="1" sz="1500">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1F2937"/>
                </a:solidFill>
                <a:highlight>
                  <a:srgbClr val="F9FAFB"/>
                </a:highlight>
              </a:rPr>
              <a:t>📊</a:t>
            </a:r>
            <a:r>
              <a:rPr b="1" lang="en" sz="1350">
                <a:solidFill>
                  <a:srgbClr val="1F2937"/>
                </a:solidFill>
                <a:highlight>
                  <a:srgbClr val="F9FAFB"/>
                </a:highlight>
              </a:rPr>
              <a:t> Insights Unveiled</a:t>
            </a:r>
            <a:r>
              <a:rPr lang="en" sz="1350">
                <a:solidFill>
                  <a:srgbClr val="1F2937"/>
                </a:solidFill>
                <a:highlight>
                  <a:srgbClr val="F9FAFB"/>
                </a:highlight>
              </a:rPr>
              <a:t>:</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Stress Spikes</a:t>
            </a:r>
            <a:r>
              <a:rPr lang="en" sz="1350">
                <a:solidFill>
                  <a:srgbClr val="1F2937"/>
                </a:solidFill>
                <a:highlight>
                  <a:srgbClr val="F9FAFB"/>
                </a:highlight>
              </a:rPr>
              <a:t>: High correlations between wait time &amp; handle time, and sentiment &amp; silence duration, spotlight inefficiencies in high-stress scenarios.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Handle Time Hurdles</a:t>
            </a:r>
            <a:r>
              <a:rPr lang="en" sz="1350">
                <a:solidFill>
                  <a:srgbClr val="1F2937"/>
                </a:solidFill>
                <a:highlight>
                  <a:srgbClr val="F9FAFB"/>
                </a:highlight>
              </a:rPr>
              <a:t>: Majority of calls clock in at 0-1000 seconds, but outliers demand a closer look for optimization.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Process Pain Points</a:t>
            </a:r>
            <a:r>
              <a:rPr lang="en" sz="1350">
                <a:solidFill>
                  <a:srgbClr val="1F2937"/>
                </a:solidFill>
                <a:highlight>
                  <a:srgbClr val="F9FAFB"/>
                </a:highlight>
              </a:rPr>
              <a:t>: Calls tagged as ETC and Checkout drag out handle times, signaling ripe areas for process refinement.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Wait Watch</a:t>
            </a:r>
            <a:r>
              <a:rPr lang="en" sz="1350">
                <a:solidFill>
                  <a:srgbClr val="1F2937"/>
                </a:solidFill>
                <a:highlight>
                  <a:srgbClr val="F9FAFB"/>
                </a:highlight>
              </a:rPr>
              <a:t>: Short waits are the norm, but lengthy delays stretch calls and tarnish customer joy.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Top Troubles</a:t>
            </a:r>
            <a:r>
              <a:rPr lang="en" sz="1350">
                <a:solidFill>
                  <a:srgbClr val="1F2937"/>
                </a:solidFill>
                <a:highlight>
                  <a:srgbClr val="F9FAFB"/>
                </a:highlight>
              </a:rPr>
              <a:t>: Tackling the most common call reasons, particularly complaints and account issues, could unlock major performance gains.🌟</a:t>
            </a:r>
            <a:endParaRPr sz="1350">
              <a:solidFill>
                <a:srgbClr val="1F2937"/>
              </a:solidFill>
              <a:highlight>
                <a:srgbClr val="F9FAFB"/>
              </a:highlight>
            </a:endParaRPr>
          </a:p>
          <a:p>
            <a:pPr indent="0" lvl="0" marL="457200" rtl="0" algn="l">
              <a:lnSpc>
                <a:spcPct val="115000"/>
              </a:lnSpc>
              <a:spcBef>
                <a:spcPts val="0"/>
              </a:spcBef>
              <a:spcAft>
                <a:spcPts val="0"/>
              </a:spcAft>
              <a:buNone/>
            </a:pPr>
            <a:r>
              <a:t/>
            </a:r>
            <a:endParaRPr sz="1350">
              <a:solidFill>
                <a:srgbClr val="1F2937"/>
              </a:solidFill>
              <a:highlight>
                <a:srgbClr val="F9FAFB"/>
              </a:highlight>
            </a:endParaRPr>
          </a:p>
          <a:p>
            <a:pPr indent="0" lvl="0" marL="0" rtl="0" algn="l">
              <a:lnSpc>
                <a:spcPct val="115000"/>
              </a:lnSpc>
              <a:spcBef>
                <a:spcPts val="0"/>
              </a:spcBef>
              <a:spcAft>
                <a:spcPts val="0"/>
              </a:spcAft>
              <a:buNone/>
            </a:pPr>
            <a:r>
              <a:rPr lang="en" sz="1350">
                <a:solidFill>
                  <a:srgbClr val="1F2937"/>
                </a:solidFill>
                <a:highlight>
                  <a:srgbClr val="F9FAFB"/>
                </a:highlight>
              </a:rPr>
              <a:t>🚀 </a:t>
            </a:r>
            <a:r>
              <a:rPr b="1" lang="en" sz="1350">
                <a:solidFill>
                  <a:srgbClr val="1F2937"/>
                </a:solidFill>
                <a:highlight>
                  <a:srgbClr val="F9FAFB"/>
                </a:highlight>
              </a:rPr>
              <a:t>Strategic Action Blueprint:</a:t>
            </a:r>
            <a:endParaRPr b="1"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Empower Agents</a:t>
            </a:r>
            <a:r>
              <a:rPr lang="en" sz="1350">
                <a:solidFill>
                  <a:srgbClr val="1F2937"/>
                </a:solidFill>
                <a:highlight>
                  <a:srgbClr val="F9FAFB"/>
                </a:highlight>
              </a:rPr>
              <a:t>: Deploy targeted training modules to arm agents with the skills to navigate high-stress calls seamlessly.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Process Revolution</a:t>
            </a:r>
            <a:r>
              <a:rPr lang="en" sz="1350">
                <a:solidFill>
                  <a:srgbClr val="1F2937"/>
                </a:solidFill>
                <a:highlight>
                  <a:srgbClr val="F9FAFB"/>
                </a:highlight>
              </a:rPr>
              <a:t>: Overhaul and streamline processes for ETC and Checkout calls to eliminate bottlenecks and expedite resolutions. 🔄🛠️</a:t>
            </a:r>
            <a:endParaRPr sz="1350">
              <a:solidFill>
                <a:srgbClr val="1F2937"/>
              </a:solidFill>
              <a:highlight>
                <a:srgbClr val="F9FAFB"/>
              </a:highlight>
            </a:endParaRPr>
          </a:p>
          <a:p>
            <a:pPr indent="-314325" lvl="0" marL="457200" rtl="0" algn="l">
              <a:lnSpc>
                <a:spcPct val="115000"/>
              </a:lnSpc>
              <a:spcBef>
                <a:spcPts val="0"/>
              </a:spcBef>
              <a:spcAft>
                <a:spcPts val="0"/>
              </a:spcAft>
              <a:buClr>
                <a:srgbClr val="1F2937"/>
              </a:buClr>
              <a:buSzPts val="1350"/>
              <a:buChar char="○"/>
            </a:pPr>
            <a:r>
              <a:rPr b="1" lang="en" sz="1350">
                <a:solidFill>
                  <a:srgbClr val="1F2937"/>
                </a:solidFill>
                <a:highlight>
                  <a:srgbClr val="F9FAFB"/>
                </a:highlight>
              </a:rPr>
              <a:t>Focus on Frequents</a:t>
            </a:r>
            <a:r>
              <a:rPr lang="en" sz="1350">
                <a:solidFill>
                  <a:srgbClr val="1F2937"/>
                </a:solidFill>
                <a:highlight>
                  <a:srgbClr val="F9FAFB"/>
                </a:highlight>
              </a:rPr>
              <a:t>: Prioritize and optimize responses to top call reasons, particularly complaints and account issues, to drive substantial performance leaps. 🎯📈</a:t>
            </a:r>
            <a:endParaRPr sz="1350">
              <a:solidFill>
                <a:srgbClr val="1F2937"/>
              </a:solidFill>
              <a:highlight>
                <a:srgbClr val="F9FAFB"/>
              </a:highlight>
            </a:endParaRPr>
          </a:p>
          <a:p>
            <a:pPr indent="0" lvl="0" marL="0" rtl="0" algn="l">
              <a:lnSpc>
                <a:spcPct val="115000"/>
              </a:lnSpc>
              <a:spcBef>
                <a:spcPts val="0"/>
              </a:spcBef>
              <a:spcAft>
                <a:spcPts val="0"/>
              </a:spcAft>
              <a:buNone/>
            </a:pPr>
            <a:r>
              <a:t/>
            </a:r>
            <a:endParaRPr sz="1350">
              <a:solidFill>
                <a:srgbClr val="1F2937"/>
              </a:solidFill>
              <a:highlight>
                <a:srgbClr val="F9FAFB"/>
              </a:highlight>
            </a:endParaRPr>
          </a:p>
          <a:p>
            <a:pPr indent="0" lvl="0" marL="457200" rtl="0" algn="l">
              <a:lnSpc>
                <a:spcPct val="115000"/>
              </a:lnSpc>
              <a:spcBef>
                <a:spcPts val="0"/>
              </a:spcBef>
              <a:spcAft>
                <a:spcPts val="0"/>
              </a:spcAft>
              <a:buNone/>
            </a:pPr>
            <a:r>
              <a:t/>
            </a:r>
            <a:endParaRPr sz="1350">
              <a:solidFill>
                <a:srgbClr val="1F2937"/>
              </a:solidFill>
              <a:highlight>
                <a:srgbClr val="F9FAFB"/>
              </a:highlight>
            </a:endParaRPr>
          </a:p>
          <a:p>
            <a:pPr indent="0" lvl="0" marL="457200" rtl="0" algn="l">
              <a:lnSpc>
                <a:spcPct val="115000"/>
              </a:lnSpc>
              <a:spcBef>
                <a:spcPts val="0"/>
              </a:spcBef>
              <a:spcAft>
                <a:spcPts val="0"/>
              </a:spcAft>
              <a:buNone/>
            </a:pPr>
            <a:r>
              <a:t/>
            </a:r>
            <a:endParaRPr sz="1350">
              <a:solidFill>
                <a:srgbClr val="1F2937"/>
              </a:solidFill>
              <a:highlight>
                <a:srgbClr val="F9FAFB"/>
              </a:highlight>
            </a:endParaRPr>
          </a:p>
          <a:p>
            <a:pPr indent="0" lvl="0" marL="0" rtl="0" algn="just">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6"/>
          <p:cNvSpPr txBox="1"/>
          <p:nvPr/>
        </p:nvSpPr>
        <p:spPr>
          <a:xfrm>
            <a:off x="741150" y="691650"/>
            <a:ext cx="7661700" cy="3760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100"/>
              </a:spcBef>
              <a:spcAft>
                <a:spcPts val="0"/>
              </a:spcAft>
              <a:buNone/>
            </a:pPr>
            <a:r>
              <a:rPr b="1" lang="en" sz="3050">
                <a:solidFill>
                  <a:srgbClr val="212121"/>
                </a:solidFill>
                <a:highlight>
                  <a:srgbClr val="FFFFFF"/>
                </a:highlight>
                <a:latin typeface="Outfit"/>
                <a:ea typeface="Outfit"/>
                <a:cs typeface="Outfit"/>
                <a:sym typeface="Outfit"/>
              </a:rPr>
              <a:t>Quantifying Handling Time Differences</a:t>
            </a:r>
            <a:endParaRPr b="1" sz="3050">
              <a:solidFill>
                <a:srgbClr val="212121"/>
              </a:solidFill>
              <a:highlight>
                <a:srgbClr val="FFFFFF"/>
              </a:highlight>
              <a:latin typeface="Outfit"/>
              <a:ea typeface="Outfit"/>
              <a:cs typeface="Outfit"/>
              <a:sym typeface="Outfit"/>
            </a:endParaRPr>
          </a:p>
          <a:p>
            <a:pPr indent="0" lvl="0" marL="0" marR="0" rtl="0" algn="just">
              <a:lnSpc>
                <a:spcPct val="115000"/>
              </a:lnSpc>
              <a:spcBef>
                <a:spcPts val="1100"/>
              </a:spcBef>
              <a:spcAft>
                <a:spcPts val="0"/>
              </a:spcAft>
              <a:buNone/>
            </a:pPr>
            <a:r>
              <a:t/>
            </a:r>
            <a:endParaRPr sz="2650">
              <a:solidFill>
                <a:srgbClr val="212121"/>
              </a:solidFill>
              <a:highlight>
                <a:srgbClr val="FFFFFF"/>
              </a:highlight>
              <a:latin typeface="Outfit"/>
              <a:ea typeface="Outfit"/>
              <a:cs typeface="Outfit"/>
              <a:sym typeface="Outfit"/>
            </a:endParaRPr>
          </a:p>
          <a:p>
            <a:pPr indent="0" lvl="0" marL="0" marR="0" rtl="0" algn="just">
              <a:lnSpc>
                <a:spcPct val="115000"/>
              </a:lnSpc>
              <a:spcBef>
                <a:spcPts val="1100"/>
              </a:spcBef>
              <a:spcAft>
                <a:spcPts val="1100"/>
              </a:spcAft>
              <a:buNone/>
            </a:pPr>
            <a:r>
              <a:rPr lang="en" sz="2650">
                <a:solidFill>
                  <a:srgbClr val="212121"/>
                </a:solidFill>
                <a:highlight>
                  <a:srgbClr val="FFFFFF"/>
                </a:highlight>
                <a:latin typeface="Outfit"/>
                <a:ea typeface="Outfit"/>
                <a:cs typeface="Outfit"/>
                <a:sym typeface="Outfit"/>
              </a:rPr>
              <a:t>Objective : Assess the percentage difference in AHT between the most frequent and least frequent call reasons to identify key drivers affecting handle time, especially during peak call volumes.</a:t>
            </a:r>
            <a:endParaRPr sz="1300">
              <a:solidFill>
                <a:srgbClr val="212121"/>
              </a:solidFill>
              <a:highlight>
                <a:srgbClr val="FFFFFF"/>
              </a:highlight>
              <a:latin typeface="Outfit"/>
              <a:ea typeface="Outfit"/>
              <a:cs typeface="Outfit"/>
              <a:sym typeface="Outfi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67"/>
          <p:cNvPicPr preferRelativeResize="0"/>
          <p:nvPr/>
        </p:nvPicPr>
        <p:blipFill>
          <a:blip r:embed="rId3">
            <a:alphaModFix/>
          </a:blip>
          <a:stretch>
            <a:fillRect/>
          </a:stretch>
        </p:blipFill>
        <p:spPr>
          <a:xfrm>
            <a:off x="223825" y="66063"/>
            <a:ext cx="8696325" cy="4314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8"/>
          <p:cNvSpPr txBox="1"/>
          <p:nvPr>
            <p:ph idx="1" type="body"/>
          </p:nvPr>
        </p:nvSpPr>
        <p:spPr>
          <a:xfrm>
            <a:off x="560700" y="847800"/>
            <a:ext cx="7995000" cy="3546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50">
                <a:latin typeface="Outfit"/>
                <a:ea typeface="Outfit"/>
                <a:cs typeface="Outfit"/>
                <a:sym typeface="Outfit"/>
              </a:rPr>
              <a:t>📞 </a:t>
            </a:r>
            <a:r>
              <a:rPr b="1" lang="en" sz="1750">
                <a:latin typeface="Outfit"/>
                <a:ea typeface="Outfit"/>
                <a:cs typeface="Outfit"/>
                <a:sym typeface="Outfit"/>
              </a:rPr>
              <a:t>Call Reason Dynamics: From Frequent to Rare</a:t>
            </a:r>
            <a:endParaRPr b="1" sz="1750">
              <a:latin typeface="Outfit"/>
              <a:ea typeface="Outfit"/>
              <a:cs typeface="Outfit"/>
              <a:sym typeface="Outfit"/>
            </a:endParaRPr>
          </a:p>
          <a:p>
            <a:pPr indent="0" lvl="0" marL="0" rtl="0" algn="just">
              <a:spcBef>
                <a:spcPts val="0"/>
              </a:spcBef>
              <a:spcAft>
                <a:spcPts val="0"/>
              </a:spcAft>
              <a:buNone/>
            </a:pPr>
            <a:r>
              <a:t/>
            </a:r>
            <a:endParaRPr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a:t>
            </a:r>
            <a:r>
              <a:rPr b="1" lang="en" sz="1550">
                <a:latin typeface="Outfit"/>
                <a:ea typeface="Outfit"/>
                <a:cs typeface="Outfit"/>
                <a:sym typeface="Outfit"/>
              </a:rPr>
              <a:t>Insight Snapshot</a:t>
            </a:r>
            <a:r>
              <a:rPr lang="en" sz="1550">
                <a:latin typeface="Outfit"/>
                <a:ea typeface="Outfit"/>
                <a:cs typeface="Outfit"/>
                <a:sym typeface="Outfit"/>
              </a:rPr>
              <a:t>:</a:t>
            </a:r>
            <a:endParaRPr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a:t>
            </a:r>
            <a:r>
              <a:rPr b="1" lang="en" sz="1550">
                <a:latin typeface="Outfit"/>
                <a:ea typeface="Outfit"/>
                <a:cs typeface="Outfit"/>
                <a:sym typeface="Outfit"/>
              </a:rPr>
              <a:t>Most Frequent Call Reason: IRROPS (Irregular Operations)</a:t>
            </a:r>
            <a:endParaRPr b="1"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 </a:t>
            </a:r>
            <a:r>
              <a:rPr b="1" lang="en" sz="1550">
                <a:latin typeface="Outfit"/>
                <a:ea typeface="Outfit"/>
                <a:cs typeface="Outfit"/>
                <a:sym typeface="Outfit"/>
              </a:rPr>
              <a:t>Average Handle Time:</a:t>
            </a:r>
            <a:r>
              <a:rPr lang="en" sz="1550">
                <a:latin typeface="Outfit"/>
                <a:ea typeface="Outfit"/>
                <a:cs typeface="Outfit"/>
                <a:sym typeface="Outfit"/>
              </a:rPr>
              <a:t> A hefty </a:t>
            </a:r>
            <a:r>
              <a:rPr b="1" lang="en" sz="1550">
                <a:latin typeface="Outfit"/>
                <a:ea typeface="Outfit"/>
                <a:cs typeface="Outfit"/>
                <a:sym typeface="Outfit"/>
              </a:rPr>
              <a:t>785.49 seconds</a:t>
            </a:r>
            <a:r>
              <a:rPr lang="en" sz="1550">
                <a:latin typeface="Outfit"/>
                <a:ea typeface="Outfit"/>
                <a:cs typeface="Outfit"/>
                <a:sym typeface="Outfit"/>
              </a:rPr>
              <a:t>🕒📈</a:t>
            </a:r>
            <a:endParaRPr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a:t>
            </a:r>
            <a:endParaRPr sz="1550">
              <a:latin typeface="Outfit"/>
              <a:ea typeface="Outfit"/>
              <a:cs typeface="Outfit"/>
              <a:sym typeface="Outfit"/>
            </a:endParaRPr>
          </a:p>
          <a:p>
            <a:pPr indent="0" lvl="0" marL="0" rtl="0" algn="just">
              <a:spcBef>
                <a:spcPts val="0"/>
              </a:spcBef>
              <a:spcAft>
                <a:spcPts val="0"/>
              </a:spcAft>
              <a:buNone/>
            </a:pPr>
            <a:r>
              <a:rPr b="1" lang="en" sz="1550">
                <a:latin typeface="Outfit"/>
                <a:ea typeface="Outfit"/>
                <a:cs typeface="Outfit"/>
                <a:sym typeface="Outfit"/>
              </a:rPr>
              <a:t>- Least Frequent Call Reason: Unaccompanied Minor</a:t>
            </a:r>
            <a:endParaRPr b="1"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 </a:t>
            </a:r>
            <a:r>
              <a:rPr b="1" lang="en" sz="1550">
                <a:latin typeface="Outfit"/>
                <a:ea typeface="Outfit"/>
                <a:cs typeface="Outfit"/>
                <a:sym typeface="Outfit"/>
              </a:rPr>
              <a:t>Average Handle Time:</a:t>
            </a:r>
            <a:r>
              <a:rPr lang="en" sz="1550">
                <a:latin typeface="Outfit"/>
                <a:ea typeface="Outfit"/>
                <a:cs typeface="Outfit"/>
                <a:sym typeface="Outfit"/>
              </a:rPr>
              <a:t>A swift </a:t>
            </a:r>
            <a:r>
              <a:rPr b="1" lang="en" sz="1550">
                <a:latin typeface="Outfit"/>
                <a:ea typeface="Outfit"/>
                <a:cs typeface="Outfit"/>
                <a:sym typeface="Outfit"/>
              </a:rPr>
              <a:t>1</a:t>
            </a:r>
            <a:r>
              <a:rPr b="1" lang="en" sz="1550">
                <a:latin typeface="Outfit"/>
                <a:ea typeface="Outfit"/>
                <a:cs typeface="Outfit"/>
                <a:sym typeface="Outfit"/>
              </a:rPr>
              <a:t>80.0 seconds</a:t>
            </a:r>
            <a:r>
              <a:rPr lang="en" sz="1550">
                <a:latin typeface="Outfit"/>
                <a:ea typeface="Outfit"/>
                <a:cs typeface="Outfit"/>
                <a:sym typeface="Outfit"/>
              </a:rPr>
              <a:t> 🕒🚀</a:t>
            </a:r>
            <a:endParaRPr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a:t>
            </a:r>
            <a:endParaRPr sz="1550">
              <a:latin typeface="Outfit"/>
              <a:ea typeface="Outfit"/>
              <a:cs typeface="Outfit"/>
              <a:sym typeface="Outfit"/>
            </a:endParaRPr>
          </a:p>
          <a:p>
            <a:pPr indent="0" lvl="0" marL="0" rtl="0" algn="just">
              <a:spcBef>
                <a:spcPts val="0"/>
              </a:spcBef>
              <a:spcAft>
                <a:spcPts val="0"/>
              </a:spcAft>
              <a:buNone/>
            </a:pPr>
            <a:r>
              <a:rPr lang="en" sz="1550">
                <a:latin typeface="Outfit"/>
                <a:ea typeface="Outfit"/>
                <a:cs typeface="Outfit"/>
                <a:sym typeface="Outfit"/>
              </a:rPr>
              <a:t>- </a:t>
            </a:r>
            <a:r>
              <a:rPr b="1" lang="en" sz="1550">
                <a:latin typeface="Outfit"/>
                <a:ea typeface="Outfit"/>
                <a:cs typeface="Outfit"/>
                <a:sym typeface="Outfit"/>
              </a:rPr>
              <a:t>Percentage Difference:</a:t>
            </a:r>
            <a:r>
              <a:rPr lang="en" sz="1550">
                <a:latin typeface="Outfit"/>
                <a:ea typeface="Outfit"/>
                <a:cs typeface="Outfit"/>
                <a:sym typeface="Outfit"/>
              </a:rPr>
              <a:t> The handle time for IRROPS is a staggering </a:t>
            </a:r>
            <a:r>
              <a:rPr b="1" lang="en" sz="1550">
                <a:latin typeface="Outfit"/>
                <a:ea typeface="Outfit"/>
                <a:cs typeface="Outfit"/>
                <a:sym typeface="Outfit"/>
              </a:rPr>
              <a:t>336.38%</a:t>
            </a:r>
            <a:r>
              <a:rPr lang="en" sz="1550">
                <a:latin typeface="Outfit"/>
                <a:ea typeface="Outfit"/>
                <a:cs typeface="Outfit"/>
                <a:sym typeface="Outfit"/>
              </a:rPr>
              <a:t>  higher than for Unaccompanied Minor calls. 📊🔝</a:t>
            </a:r>
            <a:endParaRPr sz="1550">
              <a:latin typeface="Outfit"/>
              <a:ea typeface="Outfit"/>
              <a:cs typeface="Outfit"/>
              <a:sym typeface="Outfit"/>
            </a:endParaRPr>
          </a:p>
          <a:p>
            <a:pPr indent="0" lvl="0" marL="0" rtl="0" algn="just">
              <a:spcBef>
                <a:spcPts val="0"/>
              </a:spcBef>
              <a:spcAft>
                <a:spcPts val="0"/>
              </a:spcAft>
              <a:buNone/>
            </a:pPr>
            <a:r>
              <a:t/>
            </a:r>
            <a:endParaRPr sz="1550">
              <a:latin typeface="Outfit"/>
              <a:ea typeface="Outfit"/>
              <a:cs typeface="Outfit"/>
              <a:sym typeface="Outfi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9"/>
          <p:cNvSpPr txBox="1"/>
          <p:nvPr>
            <p:ph idx="1" type="body"/>
          </p:nvPr>
        </p:nvSpPr>
        <p:spPr>
          <a:xfrm>
            <a:off x="922800" y="1288050"/>
            <a:ext cx="7298400" cy="2567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50">
                <a:highlight>
                  <a:schemeClr val="accent4"/>
                </a:highlight>
                <a:latin typeface="Outfit"/>
                <a:ea typeface="Outfit"/>
                <a:cs typeface="Outfit"/>
                <a:sym typeface="Outfit"/>
              </a:rPr>
              <a:t>💡 </a:t>
            </a:r>
            <a:r>
              <a:rPr b="1" lang="en" sz="1550">
                <a:highlight>
                  <a:schemeClr val="accent4"/>
                </a:highlight>
                <a:latin typeface="Outfit"/>
                <a:ea typeface="Outfit"/>
                <a:cs typeface="Outfit"/>
                <a:sym typeface="Outfit"/>
              </a:rPr>
              <a:t>Key Insight:</a:t>
            </a:r>
            <a:endParaRPr sz="1550">
              <a:highlight>
                <a:schemeClr val="accent4"/>
              </a:highlight>
              <a:latin typeface="Outfit"/>
              <a:ea typeface="Outfit"/>
              <a:cs typeface="Outfit"/>
              <a:sym typeface="Outfit"/>
            </a:endParaRPr>
          </a:p>
          <a:p>
            <a:pPr indent="0" lvl="0" marL="0" rtl="0" algn="just">
              <a:spcBef>
                <a:spcPts val="0"/>
              </a:spcBef>
              <a:spcAft>
                <a:spcPts val="0"/>
              </a:spcAft>
              <a:buNone/>
            </a:pPr>
            <a:r>
              <a:rPr lang="en" sz="1550">
                <a:highlight>
                  <a:schemeClr val="accent4"/>
                </a:highlight>
                <a:latin typeface="Outfit"/>
                <a:ea typeface="Outfit"/>
                <a:cs typeface="Outfit"/>
                <a:sym typeface="Outfit"/>
              </a:rPr>
              <a:t>- </a:t>
            </a:r>
            <a:r>
              <a:rPr b="1" lang="en" sz="1550">
                <a:highlight>
                  <a:schemeClr val="accent4"/>
                </a:highlight>
                <a:latin typeface="Outfit"/>
                <a:ea typeface="Outfit"/>
                <a:cs typeface="Outfit"/>
                <a:sym typeface="Outfit"/>
              </a:rPr>
              <a:t>Time-Consuming Tug-of-War:</a:t>
            </a:r>
            <a:r>
              <a:rPr lang="en" sz="1550">
                <a:highlight>
                  <a:schemeClr val="accent4"/>
                </a:highlight>
                <a:latin typeface="Outfit"/>
                <a:ea typeface="Outfit"/>
                <a:cs typeface="Outfit"/>
                <a:sym typeface="Outfit"/>
              </a:rPr>
              <a:t> The vast percentage difference underscores that managing IRROPS calls is significantly more time-intensive compared to the relatively straightforward Unaccompanied Minor calls. 🌪️⏳ vs. 🚶‍♂️⚡</a:t>
            </a:r>
            <a:endParaRPr sz="1550">
              <a:highlight>
                <a:schemeClr val="accent4"/>
              </a:highlight>
              <a:latin typeface="Outfit"/>
              <a:ea typeface="Outfit"/>
              <a:cs typeface="Outfit"/>
              <a:sym typeface="Outfit"/>
            </a:endParaRPr>
          </a:p>
          <a:p>
            <a:pPr indent="0" lvl="0" marL="0" rtl="0" algn="just">
              <a:spcBef>
                <a:spcPts val="0"/>
              </a:spcBef>
              <a:spcAft>
                <a:spcPts val="0"/>
              </a:spcAft>
              <a:buNone/>
            </a:pPr>
            <a:r>
              <a:t/>
            </a:r>
            <a:endParaRPr sz="1550">
              <a:highlight>
                <a:schemeClr val="accent4"/>
              </a:highlight>
              <a:latin typeface="Outfit"/>
              <a:ea typeface="Outfit"/>
              <a:cs typeface="Outfit"/>
              <a:sym typeface="Outfit"/>
            </a:endParaRPr>
          </a:p>
          <a:p>
            <a:pPr indent="0" lvl="0" marL="0" rtl="0" algn="just">
              <a:spcBef>
                <a:spcPts val="0"/>
              </a:spcBef>
              <a:spcAft>
                <a:spcPts val="0"/>
              </a:spcAft>
              <a:buNone/>
            </a:pPr>
            <a:r>
              <a:rPr b="1" lang="en" sz="1550">
                <a:highlight>
                  <a:schemeClr val="accent4"/>
                </a:highlight>
                <a:latin typeface="Outfit"/>
                <a:ea typeface="Outfit"/>
                <a:cs typeface="Outfit"/>
                <a:sym typeface="Outfit"/>
              </a:rPr>
              <a:t>🌟 Strategic Recommendation</a:t>
            </a:r>
            <a:r>
              <a:rPr lang="en" sz="1550">
                <a:highlight>
                  <a:schemeClr val="accent4"/>
                </a:highlight>
                <a:latin typeface="Outfit"/>
                <a:ea typeface="Outfit"/>
                <a:cs typeface="Outfit"/>
                <a:sym typeface="Outfit"/>
              </a:rPr>
              <a:t>:</a:t>
            </a:r>
            <a:endParaRPr sz="1550">
              <a:highlight>
                <a:schemeClr val="accent4"/>
              </a:highlight>
              <a:latin typeface="Outfit"/>
              <a:ea typeface="Outfit"/>
              <a:cs typeface="Outfit"/>
              <a:sym typeface="Outfit"/>
            </a:endParaRPr>
          </a:p>
          <a:p>
            <a:pPr indent="0" lvl="0" marL="0" rtl="0" algn="just">
              <a:spcBef>
                <a:spcPts val="0"/>
              </a:spcBef>
              <a:spcAft>
                <a:spcPts val="0"/>
              </a:spcAft>
              <a:buNone/>
            </a:pPr>
            <a:r>
              <a:rPr lang="en" sz="1550">
                <a:highlight>
                  <a:schemeClr val="accent4"/>
                </a:highlight>
                <a:latin typeface="Outfit"/>
                <a:ea typeface="Outfit"/>
                <a:cs typeface="Outfit"/>
                <a:sym typeface="Outfit"/>
              </a:rPr>
              <a:t>- </a:t>
            </a:r>
            <a:r>
              <a:rPr b="1" lang="en" sz="1550">
                <a:highlight>
                  <a:schemeClr val="accent4"/>
                </a:highlight>
                <a:latin typeface="Outfit"/>
                <a:ea typeface="Outfit"/>
                <a:cs typeface="Outfit"/>
                <a:sym typeface="Outfit"/>
              </a:rPr>
              <a:t>Streamline IRROPS Handling</a:t>
            </a:r>
            <a:r>
              <a:rPr lang="en" sz="1550">
                <a:highlight>
                  <a:schemeClr val="accent4"/>
                </a:highlight>
                <a:latin typeface="Outfit"/>
                <a:ea typeface="Outfit"/>
                <a:cs typeface="Outfit"/>
                <a:sym typeface="Outfit"/>
              </a:rPr>
              <a:t>:Given the substantial time drain, prioritize process optimizations and specialized training for IRROPS to enhance efficiency. 🛠️📚</a:t>
            </a:r>
            <a:endParaRPr sz="1550">
              <a:highlight>
                <a:schemeClr val="accent4"/>
              </a:highlight>
              <a:latin typeface="Outfit"/>
              <a:ea typeface="Outfit"/>
              <a:cs typeface="Outfit"/>
              <a:sym typeface="Outfit"/>
            </a:endParaRPr>
          </a:p>
          <a:p>
            <a:pPr indent="0" lvl="0" marL="0" rtl="0" algn="just">
              <a:spcBef>
                <a:spcPts val="0"/>
              </a:spcBef>
              <a:spcAft>
                <a:spcPts val="0"/>
              </a:spcAft>
              <a:buNone/>
            </a:pPr>
            <a:r>
              <a:rPr lang="en" sz="1550">
                <a:highlight>
                  <a:schemeClr val="accent4"/>
                </a:highlight>
                <a:latin typeface="Outfit"/>
                <a:ea typeface="Outfit"/>
                <a:cs typeface="Outfit"/>
                <a:sym typeface="Outfit"/>
              </a:rPr>
              <a:t>- </a:t>
            </a:r>
            <a:r>
              <a:rPr b="1" lang="en" sz="1550">
                <a:highlight>
                  <a:schemeClr val="accent4"/>
                </a:highlight>
                <a:latin typeface="Outfit"/>
                <a:ea typeface="Outfit"/>
                <a:cs typeface="Outfit"/>
                <a:sym typeface="Outfit"/>
              </a:rPr>
              <a:t>Leverage Efficiency in Unaccompanied Minor Calls:</a:t>
            </a:r>
            <a:r>
              <a:rPr lang="en" sz="1550">
                <a:highlight>
                  <a:schemeClr val="accent4"/>
                </a:highlight>
                <a:latin typeface="Outfit"/>
                <a:ea typeface="Outfit"/>
                <a:cs typeface="Outfit"/>
                <a:sym typeface="Outfit"/>
              </a:rPr>
              <a:t>** Continue to capitalize on the efficient handling of Unaccompanied Minor calls, possibly using them as a benchmark for other call types. 🌟🔄</a:t>
            </a:r>
            <a:endParaRPr b="1" sz="1550">
              <a:highlight>
                <a:schemeClr val="accent4"/>
              </a:highlight>
              <a:latin typeface="Outfit"/>
              <a:ea typeface="Outfit"/>
              <a:cs typeface="Outfit"/>
              <a:sym typeface="Outfi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0"/>
          <p:cNvSpPr txBox="1"/>
          <p:nvPr/>
        </p:nvSpPr>
        <p:spPr>
          <a:xfrm>
            <a:off x="1283700" y="289950"/>
            <a:ext cx="6576600" cy="45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None/>
            </a:pPr>
            <a:r>
              <a:rPr b="1" lang="en" sz="2850">
                <a:solidFill>
                  <a:srgbClr val="212121"/>
                </a:solidFill>
                <a:highlight>
                  <a:srgbClr val="FFFFFF"/>
                </a:highlight>
                <a:latin typeface="Outfit"/>
                <a:ea typeface="Outfit"/>
                <a:cs typeface="Outfit"/>
                <a:sym typeface="Outfit"/>
              </a:rPr>
              <a:t>Improving IVR System to Reduce Agent Escalations</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0"/>
              </a:spcAft>
              <a:buNone/>
            </a:pPr>
            <a:r>
              <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0"/>
              </a:spcAft>
              <a:buNone/>
            </a:pPr>
            <a:r>
              <a:rPr lang="en" sz="2400">
                <a:solidFill>
                  <a:srgbClr val="212121"/>
                </a:solidFill>
                <a:highlight>
                  <a:srgbClr val="FFFFFF"/>
                </a:highlight>
                <a:latin typeface="Outfit"/>
                <a:ea typeface="Outfit"/>
                <a:cs typeface="Outfit"/>
                <a:sym typeface="Outfit"/>
              </a:rPr>
              <a:t>Objective: </a:t>
            </a:r>
            <a:r>
              <a:rPr lang="en" sz="2400">
                <a:solidFill>
                  <a:srgbClr val="212121"/>
                </a:solidFill>
                <a:highlight>
                  <a:srgbClr val="FFFFFF"/>
                </a:highlight>
                <a:latin typeface="Outfit"/>
                <a:ea typeface="Outfit"/>
                <a:cs typeface="Outfit"/>
                <a:sym typeface="Outfit"/>
              </a:rPr>
              <a:t>Enhance the Interactive Voice Response (IVR) system to handle common call reasons through self-service,thereby reducing the likelihood of agent escalations and improving overall call center efficiency.</a:t>
            </a:r>
            <a:endParaRPr sz="2400">
              <a:solidFill>
                <a:srgbClr val="212121"/>
              </a:solidFill>
              <a:highlight>
                <a:srgbClr val="FFFFFF"/>
              </a:highlight>
              <a:latin typeface="Outfit"/>
              <a:ea typeface="Outfit"/>
              <a:cs typeface="Outfit"/>
              <a:sym typeface="Outfit"/>
            </a:endParaRPr>
          </a:p>
          <a:p>
            <a:pPr indent="0" lvl="0" marL="0" rtl="0" algn="just">
              <a:lnSpc>
                <a:spcPct val="115000"/>
              </a:lnSpc>
              <a:spcBef>
                <a:spcPts val="700"/>
              </a:spcBef>
              <a:spcAft>
                <a:spcPts val="700"/>
              </a:spcAft>
              <a:buNone/>
            </a:pPr>
            <a:r>
              <a:t/>
            </a:r>
            <a:endParaRPr sz="2400">
              <a:solidFill>
                <a:srgbClr val="212121"/>
              </a:solidFill>
              <a:highlight>
                <a:srgbClr val="FFFFFF"/>
              </a:highlight>
              <a:latin typeface="Outfit"/>
              <a:ea typeface="Outfit"/>
              <a:cs typeface="Outfit"/>
              <a:sym typeface="Outfi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71"/>
          <p:cNvPicPr preferRelativeResize="0"/>
          <p:nvPr/>
        </p:nvPicPr>
        <p:blipFill>
          <a:blip r:embed="rId3">
            <a:alphaModFix/>
          </a:blip>
          <a:stretch>
            <a:fillRect/>
          </a:stretch>
        </p:blipFill>
        <p:spPr>
          <a:xfrm>
            <a:off x="152400" y="152400"/>
            <a:ext cx="8839198" cy="1833265"/>
          </a:xfrm>
          <a:prstGeom prst="rect">
            <a:avLst/>
          </a:prstGeom>
          <a:noFill/>
          <a:ln>
            <a:noFill/>
          </a:ln>
        </p:spPr>
      </p:pic>
      <p:pic>
        <p:nvPicPr>
          <p:cNvPr id="673" name="Google Shape;673;p71"/>
          <p:cNvPicPr preferRelativeResize="0"/>
          <p:nvPr/>
        </p:nvPicPr>
        <p:blipFill>
          <a:blip r:embed="rId4">
            <a:alphaModFix/>
          </a:blip>
          <a:stretch>
            <a:fillRect/>
          </a:stretch>
        </p:blipFill>
        <p:spPr>
          <a:xfrm>
            <a:off x="1665813" y="2105440"/>
            <a:ext cx="5812368" cy="28530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6"/>
          <p:cNvSpPr txBox="1"/>
          <p:nvPr>
            <p:ph type="title"/>
          </p:nvPr>
        </p:nvSpPr>
        <p:spPr>
          <a:xfrm>
            <a:off x="720000" y="174125"/>
            <a:ext cx="77040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Deliverables:</a:t>
            </a:r>
            <a:endParaRPr/>
          </a:p>
        </p:txBody>
      </p:sp>
      <p:sp>
        <p:nvSpPr>
          <p:cNvPr id="383" name="Google Shape;383;p36"/>
          <p:cNvSpPr txBox="1"/>
          <p:nvPr>
            <p:ph idx="2" type="subTitle"/>
          </p:nvPr>
        </p:nvSpPr>
        <p:spPr>
          <a:xfrm>
            <a:off x="605550" y="1125150"/>
            <a:ext cx="7932900" cy="383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50">
                <a:latin typeface="Outfit"/>
                <a:ea typeface="Outfit"/>
                <a:cs typeface="Outfit"/>
                <a:sym typeface="Outfit"/>
              </a:rPr>
              <a:t>(1)</a:t>
            </a:r>
            <a:r>
              <a:rPr lang="en" sz="1450">
                <a:latin typeface="Outfit"/>
                <a:ea typeface="Outfit"/>
                <a:cs typeface="Outfit"/>
                <a:sym typeface="Outfit"/>
              </a:rPr>
              <a:t> </a:t>
            </a:r>
            <a:r>
              <a:rPr lang="en" sz="1450">
                <a:latin typeface="Outfit"/>
                <a:ea typeface="Outfit"/>
                <a:cs typeface="Outfit"/>
                <a:sym typeface="Outfit"/>
              </a:rPr>
              <a:t>Long average handle time (AHT) affects both efficiency and customer satisfaction. Explore the factors contributing to extended call durations, such as agent performance, call types, and sentiment. Identify key drivers of long AHT and AST, especially during high volume call periods. Additionally, could you quantify the percentage difference between the average handling time for the most frequent and least frequent call reasons?</a:t>
            </a:r>
            <a:endParaRPr sz="1450">
              <a:latin typeface="Outfit"/>
              <a:ea typeface="Outfit"/>
              <a:cs typeface="Outfit"/>
              <a:sym typeface="Outfit"/>
            </a:endParaRPr>
          </a:p>
          <a:p>
            <a:pPr indent="0" lvl="0" marL="0" rtl="0" algn="just">
              <a:spcBef>
                <a:spcPts val="0"/>
              </a:spcBef>
              <a:spcAft>
                <a:spcPts val="0"/>
              </a:spcAft>
              <a:buNone/>
            </a:pPr>
            <a:r>
              <a:t/>
            </a:r>
            <a:endParaRPr b="1" sz="1450">
              <a:latin typeface="Outfit"/>
              <a:ea typeface="Outfit"/>
              <a:cs typeface="Outfit"/>
              <a:sym typeface="Outfit"/>
            </a:endParaRPr>
          </a:p>
          <a:p>
            <a:pPr indent="0" lvl="0" marL="0" rtl="0" algn="just">
              <a:spcBef>
                <a:spcPts val="0"/>
              </a:spcBef>
              <a:spcAft>
                <a:spcPts val="0"/>
              </a:spcAft>
              <a:buNone/>
            </a:pPr>
            <a:r>
              <a:t/>
            </a:r>
            <a:endParaRPr b="1" sz="1450">
              <a:latin typeface="Outfit"/>
              <a:ea typeface="Outfit"/>
              <a:cs typeface="Outfit"/>
              <a:sym typeface="Outfit"/>
            </a:endParaRPr>
          </a:p>
          <a:p>
            <a:pPr indent="0" lvl="0" marL="0" rtl="0" algn="just">
              <a:spcBef>
                <a:spcPts val="0"/>
              </a:spcBef>
              <a:spcAft>
                <a:spcPts val="0"/>
              </a:spcAft>
              <a:buNone/>
            </a:pPr>
            <a:r>
              <a:rPr b="1" lang="en" sz="1450">
                <a:latin typeface="Outfit"/>
                <a:ea typeface="Outfit"/>
                <a:cs typeface="Outfit"/>
                <a:sym typeface="Outfit"/>
              </a:rPr>
              <a:t>(2)</a:t>
            </a:r>
            <a:r>
              <a:rPr lang="en" sz="1450">
                <a:latin typeface="Outfit"/>
                <a:ea typeface="Outfit"/>
                <a:cs typeface="Outfit"/>
                <a:sym typeface="Outfit"/>
              </a:rPr>
              <a:t> </a:t>
            </a:r>
            <a:r>
              <a:rPr lang="en" sz="1450">
                <a:latin typeface="Outfit"/>
                <a:ea typeface="Outfit"/>
                <a:cs typeface="Outfit"/>
                <a:sym typeface="Outfit"/>
              </a:rPr>
              <a:t>We often observe self-solvable issues unnecessarily escalating to agents, increasing their workload. Analyse the transcripts and call reasons to identify granular reasons associated to recurring problems that could be resolved via self-service options in the IVR system. Propose specific improvements to the IVR options to effectively reduce agent intervention in these cases, along with solid reasoning to support your recommendations.</a:t>
            </a:r>
            <a:endParaRPr sz="1450">
              <a:latin typeface="Outfit"/>
              <a:ea typeface="Outfit"/>
              <a:cs typeface="Outfit"/>
              <a:sym typeface="Outfit"/>
            </a:endParaRPr>
          </a:p>
          <a:p>
            <a:pPr indent="0" lvl="0" marL="0" rtl="0" algn="just">
              <a:spcBef>
                <a:spcPts val="0"/>
              </a:spcBef>
              <a:spcAft>
                <a:spcPts val="0"/>
              </a:spcAft>
              <a:buNone/>
            </a:pPr>
            <a:r>
              <a:t/>
            </a:r>
            <a:endParaRPr sz="1450">
              <a:latin typeface="Outfit"/>
              <a:ea typeface="Outfit"/>
              <a:cs typeface="Outfit"/>
              <a:sym typeface="Outfit"/>
            </a:endParaRPr>
          </a:p>
          <a:p>
            <a:pPr indent="0" lvl="0" marL="0" rtl="0" algn="just">
              <a:spcBef>
                <a:spcPts val="0"/>
              </a:spcBef>
              <a:spcAft>
                <a:spcPts val="0"/>
              </a:spcAft>
              <a:buNone/>
            </a:pPr>
            <a:r>
              <a:t/>
            </a:r>
            <a:endParaRPr sz="1450">
              <a:latin typeface="Outfit"/>
              <a:ea typeface="Outfit"/>
              <a:cs typeface="Outfit"/>
              <a:sym typeface="Outfi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72"/>
          <p:cNvPicPr preferRelativeResize="0"/>
          <p:nvPr/>
        </p:nvPicPr>
        <p:blipFill>
          <a:blip r:embed="rId3">
            <a:alphaModFix/>
          </a:blip>
          <a:stretch>
            <a:fillRect/>
          </a:stretch>
        </p:blipFill>
        <p:spPr>
          <a:xfrm>
            <a:off x="1566850" y="87150"/>
            <a:ext cx="6010275" cy="1685925"/>
          </a:xfrm>
          <a:prstGeom prst="rect">
            <a:avLst/>
          </a:prstGeom>
          <a:noFill/>
          <a:ln>
            <a:noFill/>
          </a:ln>
        </p:spPr>
      </p:pic>
      <p:pic>
        <p:nvPicPr>
          <p:cNvPr id="679" name="Google Shape;679;p72"/>
          <p:cNvPicPr preferRelativeResize="0"/>
          <p:nvPr/>
        </p:nvPicPr>
        <p:blipFill>
          <a:blip r:embed="rId4">
            <a:alphaModFix/>
          </a:blip>
          <a:stretch>
            <a:fillRect/>
          </a:stretch>
        </p:blipFill>
        <p:spPr>
          <a:xfrm>
            <a:off x="1957975" y="1936325"/>
            <a:ext cx="5228078" cy="3065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73"/>
          <p:cNvPicPr preferRelativeResize="0"/>
          <p:nvPr/>
        </p:nvPicPr>
        <p:blipFill>
          <a:blip r:embed="rId3">
            <a:alphaModFix/>
          </a:blip>
          <a:stretch>
            <a:fillRect/>
          </a:stretch>
        </p:blipFill>
        <p:spPr>
          <a:xfrm>
            <a:off x="1214438" y="185025"/>
            <a:ext cx="6715125" cy="1600200"/>
          </a:xfrm>
          <a:prstGeom prst="rect">
            <a:avLst/>
          </a:prstGeom>
          <a:noFill/>
          <a:ln>
            <a:noFill/>
          </a:ln>
        </p:spPr>
      </p:pic>
      <p:pic>
        <p:nvPicPr>
          <p:cNvPr id="685" name="Google Shape;685;p73"/>
          <p:cNvPicPr preferRelativeResize="0"/>
          <p:nvPr/>
        </p:nvPicPr>
        <p:blipFill>
          <a:blip r:embed="rId4">
            <a:alphaModFix/>
          </a:blip>
          <a:stretch>
            <a:fillRect/>
          </a:stretch>
        </p:blipFill>
        <p:spPr>
          <a:xfrm>
            <a:off x="1979863" y="1970250"/>
            <a:ext cx="5184282" cy="30534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4"/>
          <p:cNvSpPr/>
          <p:nvPr/>
        </p:nvSpPr>
        <p:spPr>
          <a:xfrm>
            <a:off x="1215095" y="28099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74"/>
          <p:cNvGrpSpPr/>
          <p:nvPr/>
        </p:nvGrpSpPr>
        <p:grpSpPr>
          <a:xfrm>
            <a:off x="-1672200" y="-379440"/>
            <a:ext cx="3330702" cy="5732675"/>
            <a:chOff x="-130025" y="-312465"/>
            <a:chExt cx="3330702" cy="5732675"/>
          </a:xfrm>
        </p:grpSpPr>
        <p:sp>
          <p:nvSpPr>
            <p:cNvPr id="692" name="Google Shape;692;p74"/>
            <p:cNvSpPr/>
            <p:nvPr/>
          </p:nvSpPr>
          <p:spPr>
            <a:xfrm>
              <a:off x="1575672" y="423331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4"/>
            <p:cNvSpPr/>
            <p:nvPr/>
          </p:nvSpPr>
          <p:spPr>
            <a:xfrm>
              <a:off x="1955986" y="23050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74"/>
            <p:cNvSpPr/>
            <p:nvPr/>
          </p:nvSpPr>
          <p:spPr>
            <a:xfrm>
              <a:off x="173058" y="13833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4"/>
            <p:cNvSpPr/>
            <p:nvPr/>
          </p:nvSpPr>
          <p:spPr>
            <a:xfrm>
              <a:off x="-96967" y="9018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74"/>
            <p:cNvSpPr/>
            <p:nvPr/>
          </p:nvSpPr>
          <p:spPr>
            <a:xfrm>
              <a:off x="1575664" y="10205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4"/>
            <p:cNvSpPr/>
            <p:nvPr/>
          </p:nvSpPr>
          <p:spPr>
            <a:xfrm>
              <a:off x="2361967" y="283544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4"/>
            <p:cNvSpPr/>
            <p:nvPr/>
          </p:nvSpPr>
          <p:spPr>
            <a:xfrm>
              <a:off x="1144579" y="15147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4"/>
            <p:cNvSpPr/>
            <p:nvPr/>
          </p:nvSpPr>
          <p:spPr>
            <a:xfrm flipH="1" rot="10800000">
              <a:off x="618137" y="24749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74"/>
            <p:cNvSpPr/>
            <p:nvPr/>
          </p:nvSpPr>
          <p:spPr>
            <a:xfrm flipH="1" rot="10800000">
              <a:off x="869355" y="34993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74"/>
            <p:cNvSpPr/>
            <p:nvPr/>
          </p:nvSpPr>
          <p:spPr>
            <a:xfrm flipH="1" rot="10800000">
              <a:off x="1396209" y="-3124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74"/>
            <p:cNvSpPr/>
            <p:nvPr/>
          </p:nvSpPr>
          <p:spPr>
            <a:xfrm flipH="1" rot="10800000">
              <a:off x="301247" y="30080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74"/>
            <p:cNvSpPr/>
            <p:nvPr/>
          </p:nvSpPr>
          <p:spPr>
            <a:xfrm flipH="1" rot="10800000">
              <a:off x="1011780" y="16415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4"/>
            <p:cNvSpPr/>
            <p:nvPr/>
          </p:nvSpPr>
          <p:spPr>
            <a:xfrm flipH="1" rot="10800000">
              <a:off x="-130025" y="4047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74"/>
            <p:cNvSpPr/>
            <p:nvPr/>
          </p:nvSpPr>
          <p:spPr>
            <a:xfrm flipH="1" rot="10800000">
              <a:off x="1994793" y="37492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74"/>
            <p:cNvSpPr/>
            <p:nvPr/>
          </p:nvSpPr>
          <p:spPr>
            <a:xfrm flipH="1" rot="10800000">
              <a:off x="2150368" y="86088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74"/>
            <p:cNvSpPr/>
            <p:nvPr/>
          </p:nvSpPr>
          <p:spPr>
            <a:xfrm>
              <a:off x="236023" y="445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74"/>
          <p:cNvSpPr txBox="1"/>
          <p:nvPr/>
        </p:nvSpPr>
        <p:spPr>
          <a:xfrm>
            <a:off x="2349350" y="289950"/>
            <a:ext cx="6576600" cy="45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100"/>
              </a:spcBef>
              <a:spcAft>
                <a:spcPts val="0"/>
              </a:spcAft>
              <a:buNone/>
            </a:pPr>
            <a:r>
              <a:rPr b="1" lang="en" sz="2850">
                <a:solidFill>
                  <a:srgbClr val="212121"/>
                </a:solidFill>
                <a:highlight>
                  <a:srgbClr val="FFFFFF"/>
                </a:highlight>
                <a:latin typeface="Outfit"/>
                <a:ea typeface="Outfit"/>
                <a:cs typeface="Outfit"/>
                <a:sym typeface="Outfit"/>
              </a:rPr>
              <a:t>Optimizing Call Center Metrics: A Data-Driven Approach</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0"/>
              </a:spcAft>
              <a:buNone/>
            </a:pPr>
            <a:r>
              <a:t/>
            </a:r>
            <a:endParaRPr b="1" sz="2850">
              <a:solidFill>
                <a:srgbClr val="212121"/>
              </a:solidFill>
              <a:highlight>
                <a:srgbClr val="FFFFFF"/>
              </a:highlight>
              <a:latin typeface="Outfit"/>
              <a:ea typeface="Outfit"/>
              <a:cs typeface="Outfit"/>
              <a:sym typeface="Outfit"/>
            </a:endParaRPr>
          </a:p>
          <a:p>
            <a:pPr indent="0" lvl="0" marL="0" rtl="0" algn="just">
              <a:lnSpc>
                <a:spcPct val="115000"/>
              </a:lnSpc>
              <a:spcBef>
                <a:spcPts val="1100"/>
              </a:spcBef>
              <a:spcAft>
                <a:spcPts val="0"/>
              </a:spcAft>
              <a:buNone/>
            </a:pPr>
            <a:r>
              <a:rPr lang="en" sz="2400">
                <a:solidFill>
                  <a:srgbClr val="212121"/>
                </a:solidFill>
                <a:highlight>
                  <a:srgbClr val="FFFFFF"/>
                </a:highlight>
                <a:latin typeface="Outfit"/>
                <a:ea typeface="Outfit"/>
                <a:cs typeface="Outfit"/>
                <a:sym typeface="Outfit"/>
              </a:rPr>
              <a:t>Objective: Enhance the Interactive Voice Response (IVR) system to handle common call reasons through self-service,thereby reducing the likelihood of agent escalations and improving overall call center efficiency.</a:t>
            </a:r>
            <a:endParaRPr sz="2400">
              <a:solidFill>
                <a:srgbClr val="212121"/>
              </a:solidFill>
              <a:highlight>
                <a:srgbClr val="FFFFFF"/>
              </a:highlight>
              <a:latin typeface="Outfit"/>
              <a:ea typeface="Outfit"/>
              <a:cs typeface="Outfit"/>
              <a:sym typeface="Outfit"/>
            </a:endParaRPr>
          </a:p>
          <a:p>
            <a:pPr indent="0" lvl="0" marL="0" rtl="0" algn="just">
              <a:lnSpc>
                <a:spcPct val="115000"/>
              </a:lnSpc>
              <a:spcBef>
                <a:spcPts val="700"/>
              </a:spcBef>
              <a:spcAft>
                <a:spcPts val="700"/>
              </a:spcAft>
              <a:buNone/>
            </a:pPr>
            <a:r>
              <a:t/>
            </a:r>
            <a:endParaRPr sz="2400">
              <a:solidFill>
                <a:srgbClr val="212121"/>
              </a:solidFill>
              <a:highlight>
                <a:srgbClr val="FFFFFF"/>
              </a:highlight>
              <a:latin typeface="Outfit"/>
              <a:ea typeface="Outfit"/>
              <a:cs typeface="Outfit"/>
              <a:sym typeface="Outfi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5"/>
          <p:cNvSpPr txBox="1"/>
          <p:nvPr/>
        </p:nvSpPr>
        <p:spPr>
          <a:xfrm>
            <a:off x="1218900" y="239225"/>
            <a:ext cx="6706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latin typeface="Outfit"/>
                <a:ea typeface="Outfit"/>
                <a:cs typeface="Outfit"/>
                <a:sym typeface="Outfit"/>
              </a:rPr>
              <a:t>Word Cloud from transcript of calls</a:t>
            </a:r>
            <a:endParaRPr b="1" sz="2700">
              <a:latin typeface="Outfit"/>
              <a:ea typeface="Outfit"/>
              <a:cs typeface="Outfit"/>
              <a:sym typeface="Outfit"/>
            </a:endParaRPr>
          </a:p>
        </p:txBody>
      </p:sp>
      <p:pic>
        <p:nvPicPr>
          <p:cNvPr id="714" name="Google Shape;714;p75"/>
          <p:cNvPicPr preferRelativeResize="0"/>
          <p:nvPr/>
        </p:nvPicPr>
        <p:blipFill>
          <a:blip r:embed="rId3">
            <a:alphaModFix/>
          </a:blip>
          <a:stretch>
            <a:fillRect/>
          </a:stretch>
        </p:blipFill>
        <p:spPr>
          <a:xfrm>
            <a:off x="1552575" y="1095375"/>
            <a:ext cx="6038850" cy="2952750"/>
          </a:xfrm>
          <a:prstGeom prst="rect">
            <a:avLst/>
          </a:prstGeom>
          <a:noFill/>
          <a:ln cap="flat" cmpd="sng" w="28575">
            <a:solidFill>
              <a:srgbClr val="191919"/>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6"/>
          <p:cNvSpPr txBox="1"/>
          <p:nvPr>
            <p:ph type="title"/>
          </p:nvPr>
        </p:nvSpPr>
        <p:spPr>
          <a:xfrm>
            <a:off x="720000" y="445025"/>
            <a:ext cx="7704000" cy="4525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500">
                <a:solidFill>
                  <a:srgbClr val="1F2937"/>
                </a:solidFill>
                <a:highlight>
                  <a:schemeClr val="accent4"/>
                </a:highlight>
              </a:rPr>
              <a:t>🔍 Inference from Word Cloud</a:t>
            </a:r>
            <a:endParaRPr sz="1500">
              <a:solidFill>
                <a:srgbClr val="1F2937"/>
              </a:solidFill>
              <a:highlight>
                <a:schemeClr val="accent4"/>
              </a:highlight>
            </a:endParaRPr>
          </a:p>
          <a:p>
            <a:pPr indent="-314325" lvl="0" marL="457200" rtl="0" algn="l">
              <a:lnSpc>
                <a:spcPct val="115000"/>
              </a:lnSpc>
              <a:spcBef>
                <a:spcPts val="400"/>
              </a:spcBef>
              <a:spcAft>
                <a:spcPts val="0"/>
              </a:spcAft>
              <a:buClr>
                <a:srgbClr val="1F2937"/>
              </a:buClr>
              <a:buSzPts val="1350"/>
              <a:buFont typeface="Arial"/>
              <a:buChar char="○"/>
            </a:pPr>
            <a:r>
              <a:rPr lang="en" sz="1350">
                <a:solidFill>
                  <a:srgbClr val="1F2937"/>
                </a:solidFill>
                <a:highlight>
                  <a:schemeClr val="accent4"/>
                </a:highlight>
              </a:rPr>
              <a:t>Primary Call Drivers:</a:t>
            </a:r>
            <a:br>
              <a:rPr b="0" lang="en" sz="1350">
                <a:solidFill>
                  <a:srgbClr val="1F2937"/>
                </a:solidFill>
                <a:highlight>
                  <a:schemeClr val="accent4"/>
                </a:highlight>
              </a:rPr>
            </a:br>
            <a:r>
              <a:rPr b="0" lang="en" sz="1350">
                <a:solidFill>
                  <a:srgbClr val="1F2937"/>
                </a:solidFill>
                <a:highlight>
                  <a:schemeClr val="accent4"/>
                </a:highlight>
              </a:rPr>
              <a:t>🚀 Flight Changes dominate the discussions, followed by Flight Confirmations and Timing Adjustments.</a:t>
            </a:r>
            <a:br>
              <a:rPr b="0" lang="en" sz="1350">
                <a:solidFill>
                  <a:srgbClr val="1F2937"/>
                </a:solidFill>
                <a:highlight>
                  <a:schemeClr val="accent4"/>
                </a:highlight>
              </a:rPr>
            </a:br>
            <a:r>
              <a:rPr b="0" lang="en" sz="1350">
                <a:solidFill>
                  <a:srgbClr val="1F2937"/>
                </a:solidFill>
                <a:highlight>
                  <a:schemeClr val="accent4"/>
                </a:highlight>
              </a:rPr>
              <a:t>📊 This indicates that customers frequently seek assistance for these specific issues.</a:t>
            </a:r>
            <a:endParaRPr b="0" sz="1350">
              <a:solidFill>
                <a:srgbClr val="1F2937"/>
              </a:solidFill>
              <a:highlight>
                <a:schemeClr val="accent4"/>
              </a:highlight>
            </a:endParaRPr>
          </a:p>
          <a:p>
            <a:pPr indent="0" lvl="0" marL="0" rtl="0" algn="l">
              <a:lnSpc>
                <a:spcPct val="130000"/>
              </a:lnSpc>
              <a:spcBef>
                <a:spcPts val="1400"/>
              </a:spcBef>
              <a:spcAft>
                <a:spcPts val="0"/>
              </a:spcAft>
              <a:buNone/>
            </a:pPr>
            <a:r>
              <a:rPr lang="en" sz="1500">
                <a:solidFill>
                  <a:srgbClr val="1F2937"/>
                </a:solidFill>
                <a:highlight>
                  <a:schemeClr val="accent4"/>
                </a:highlight>
              </a:rPr>
              <a:t>🌥️ Word Clouds for Granular Insights could be </a:t>
            </a:r>
            <a:r>
              <a:rPr lang="en" sz="1350">
                <a:solidFill>
                  <a:srgbClr val="1F2937"/>
                </a:solidFill>
                <a:highlight>
                  <a:schemeClr val="accent4"/>
                </a:highlight>
              </a:rPr>
              <a:t>u</a:t>
            </a:r>
            <a:r>
              <a:rPr lang="en" sz="1350">
                <a:solidFill>
                  <a:srgbClr val="1F2937"/>
                </a:solidFill>
                <a:highlight>
                  <a:schemeClr val="accent4"/>
                </a:highlight>
              </a:rPr>
              <a:t>tilized for obtaining solutions for   Deliverable 2 (as given):</a:t>
            </a:r>
            <a:r>
              <a:rPr lang="en" sz="1500">
                <a:solidFill>
                  <a:srgbClr val="1F2937"/>
                </a:solidFill>
                <a:highlight>
                  <a:schemeClr val="accent4"/>
                </a:highlight>
              </a:rPr>
              <a:t> ☁️</a:t>
            </a:r>
            <a:endParaRPr sz="1350">
              <a:solidFill>
                <a:srgbClr val="1F2937"/>
              </a:solidFill>
              <a:highlight>
                <a:schemeClr val="accent4"/>
              </a:highlight>
            </a:endParaRPr>
          </a:p>
          <a:p>
            <a:pPr indent="-314325" lvl="0" marL="457200" rtl="0" algn="l">
              <a:lnSpc>
                <a:spcPct val="115000"/>
              </a:lnSpc>
              <a:spcBef>
                <a:spcPts val="400"/>
              </a:spcBef>
              <a:spcAft>
                <a:spcPts val="0"/>
              </a:spcAft>
              <a:buClr>
                <a:srgbClr val="1F2937"/>
              </a:buClr>
              <a:buSzPts val="1350"/>
              <a:buFont typeface="Arial"/>
              <a:buChar char="○"/>
            </a:pPr>
            <a:r>
              <a:rPr lang="en" sz="1350">
                <a:solidFill>
                  <a:srgbClr val="1F2937"/>
                </a:solidFill>
                <a:highlight>
                  <a:schemeClr val="accent4"/>
                </a:highlight>
              </a:rPr>
              <a:t>🔍 Analyzing Transcripts &amp; Call Reasons:</a:t>
            </a:r>
            <a:br>
              <a:rPr b="0" lang="en" sz="1350">
                <a:solidFill>
                  <a:srgbClr val="1F2937"/>
                </a:solidFill>
                <a:highlight>
                  <a:schemeClr val="accent4"/>
                </a:highlight>
              </a:rPr>
            </a:br>
            <a:r>
              <a:rPr b="0" lang="en" sz="1350">
                <a:solidFill>
                  <a:srgbClr val="1F2937"/>
                </a:solidFill>
                <a:highlight>
                  <a:schemeClr val="accent4"/>
                </a:highlight>
              </a:rPr>
              <a:t>Word Clouds can help visualize recurring keywords in call transcripts, highlighting granular reasons behind frequent customer inquiries.</a:t>
            </a:r>
            <a:endParaRPr b="0" sz="1350">
              <a:solidFill>
                <a:srgbClr val="1F2937"/>
              </a:solidFill>
              <a:highlight>
                <a:schemeClr val="accent4"/>
              </a:highlight>
            </a:endParaRPr>
          </a:p>
          <a:p>
            <a:pPr indent="-314325" lvl="0" marL="457200" rtl="0" algn="l">
              <a:lnSpc>
                <a:spcPct val="115000"/>
              </a:lnSpc>
              <a:spcBef>
                <a:spcPts val="0"/>
              </a:spcBef>
              <a:spcAft>
                <a:spcPts val="0"/>
              </a:spcAft>
              <a:buClr>
                <a:srgbClr val="1F2937"/>
              </a:buClr>
              <a:buSzPts val="1350"/>
              <a:buFont typeface="Outfit"/>
              <a:buChar char="○"/>
            </a:pPr>
            <a:r>
              <a:rPr b="0" lang="en" sz="1350">
                <a:solidFill>
                  <a:srgbClr val="1F2937"/>
                </a:solidFill>
                <a:highlight>
                  <a:schemeClr val="accent4"/>
                </a:highlight>
              </a:rPr>
              <a:t>🛠️ Identifying Self-Service Opportunities:</a:t>
            </a:r>
            <a:br>
              <a:rPr b="0" lang="en" sz="1350">
                <a:solidFill>
                  <a:srgbClr val="1F2937"/>
                </a:solidFill>
                <a:highlight>
                  <a:schemeClr val="accent4"/>
                </a:highlight>
              </a:rPr>
            </a:br>
            <a:r>
              <a:rPr b="0" lang="en" sz="1350">
                <a:solidFill>
                  <a:srgbClr val="1F2937"/>
                </a:solidFill>
                <a:highlight>
                  <a:schemeClr val="accent4"/>
                </a:highlight>
              </a:rPr>
              <a:t>By mapping these keywords to specific recurring problems, we can identify areas suitable for self-service options in the IVR system.</a:t>
            </a:r>
            <a:br>
              <a:rPr b="0" lang="en" sz="1350">
                <a:solidFill>
                  <a:srgbClr val="1F2937"/>
                </a:solidFill>
                <a:highlight>
                  <a:schemeClr val="accent4"/>
                </a:highlight>
              </a:rPr>
            </a:br>
            <a:r>
              <a:rPr b="0" lang="en" sz="1350">
                <a:solidFill>
                  <a:srgbClr val="1F2937"/>
                </a:solidFill>
                <a:highlight>
                  <a:schemeClr val="accent4"/>
                </a:highlight>
              </a:rPr>
              <a:t>💡 For example, frequent mentions of "change flight" or "cancel booking" could be automated in the IVR, reducing customer wait times and agent workload.</a:t>
            </a:r>
            <a:endParaRPr b="0" sz="1350">
              <a:solidFill>
                <a:srgbClr val="1F2937"/>
              </a:solidFill>
              <a:highlight>
                <a:schemeClr val="accent4"/>
              </a:highlight>
            </a:endParaRPr>
          </a:p>
          <a:p>
            <a:pPr indent="0" lvl="0" marL="0" rtl="0" algn="l">
              <a:lnSpc>
                <a:spcPct val="115000"/>
              </a:lnSpc>
              <a:spcBef>
                <a:spcPts val="0"/>
              </a:spcBef>
              <a:spcAft>
                <a:spcPts val="0"/>
              </a:spcAft>
              <a:buNone/>
            </a:pPr>
            <a:r>
              <a:t/>
            </a:r>
            <a:endParaRPr b="0" sz="1350">
              <a:solidFill>
                <a:srgbClr val="1F2937"/>
              </a:solidFill>
              <a:highlight>
                <a:schemeClr val="accent4"/>
              </a:highlight>
            </a:endParaRPr>
          </a:p>
          <a:p>
            <a:pPr indent="0" lvl="0" marL="0" rtl="0" algn="ctr">
              <a:spcBef>
                <a:spcPts val="0"/>
              </a:spcBef>
              <a:spcAft>
                <a:spcPts val="0"/>
              </a:spcAft>
              <a:buNone/>
            </a:pPr>
            <a:r>
              <a:t/>
            </a:r>
            <a:endParaRPr>
              <a:highlight>
                <a:schemeClr val="accent4"/>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pic>
        <p:nvPicPr>
          <p:cNvPr id="724" name="Google Shape;724;p77"/>
          <p:cNvPicPr preferRelativeResize="0"/>
          <p:nvPr/>
        </p:nvPicPr>
        <p:blipFill>
          <a:blip r:embed="rId3">
            <a:alphaModFix/>
          </a:blip>
          <a:stretch>
            <a:fillRect/>
          </a:stretch>
        </p:blipFill>
        <p:spPr>
          <a:xfrm>
            <a:off x="1111925" y="1205150"/>
            <a:ext cx="7393900" cy="3757375"/>
          </a:xfrm>
          <a:prstGeom prst="rect">
            <a:avLst/>
          </a:prstGeom>
          <a:noFill/>
          <a:ln>
            <a:noFill/>
          </a:ln>
        </p:spPr>
      </p:pic>
      <p:sp>
        <p:nvSpPr>
          <p:cNvPr id="725" name="Google Shape;725;p77"/>
          <p:cNvSpPr txBox="1"/>
          <p:nvPr>
            <p:ph type="title"/>
          </p:nvPr>
        </p:nvSpPr>
        <p:spPr>
          <a:xfrm>
            <a:off x="422800" y="183050"/>
            <a:ext cx="8169600" cy="10221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0" lang="en" sz="2850">
                <a:solidFill>
                  <a:srgbClr val="1F2937"/>
                </a:solidFill>
                <a:highlight>
                  <a:srgbClr val="F9FAFB"/>
                </a:highlight>
                <a:latin typeface="Outfit Medium"/>
                <a:ea typeface="Outfit Medium"/>
                <a:cs typeface="Outfit Medium"/>
                <a:sym typeface="Outfit Medium"/>
              </a:rPr>
              <a:t>Through NLP and Clustering:</a:t>
            </a:r>
            <a:endParaRPr b="0" sz="2850">
              <a:solidFill>
                <a:srgbClr val="1F2937"/>
              </a:solidFill>
              <a:highlight>
                <a:srgbClr val="F9FAFB"/>
              </a:highlight>
              <a:latin typeface="Outfit Medium"/>
              <a:ea typeface="Outfit Medium"/>
              <a:cs typeface="Outfit Medium"/>
              <a:sym typeface="Outfit Medium"/>
            </a:endParaRPr>
          </a:p>
          <a:p>
            <a:pPr indent="0" lvl="0" marL="457200" rtl="0" algn="l">
              <a:lnSpc>
                <a:spcPct val="115000"/>
              </a:lnSpc>
              <a:spcBef>
                <a:spcPts val="0"/>
              </a:spcBef>
              <a:spcAft>
                <a:spcPts val="0"/>
              </a:spcAft>
              <a:buNone/>
            </a:pPr>
            <a:r>
              <a:rPr b="0" lang="en" sz="1350">
                <a:solidFill>
                  <a:srgbClr val="1F2937"/>
                </a:solidFill>
                <a:highlight>
                  <a:srgbClr val="F9FAFB"/>
                </a:highlight>
              </a:rPr>
              <a:t> Specifying the technical approaches we have used to achieve our goal of enhancing IVR systems</a:t>
            </a:r>
            <a:endParaRPr b="0" sz="1350">
              <a:solidFill>
                <a:srgbClr val="1F2937"/>
              </a:solidFill>
              <a:highlight>
                <a:srgbClr val="F9FAFB"/>
              </a:highlight>
            </a:endParaRPr>
          </a:p>
          <a:p>
            <a:pPr indent="0" lvl="0" marL="0" rtl="0" algn="l">
              <a:spcBef>
                <a:spcPts val="0"/>
              </a:spcBef>
              <a:spcAft>
                <a:spcPts val="0"/>
              </a:spcAft>
              <a:buNone/>
            </a:pPr>
            <a:r>
              <a:t/>
            </a:r>
            <a:endParaRPr b="0" sz="1400"/>
          </a:p>
          <a:p>
            <a:pPr indent="0" lvl="0" marL="457200" rtl="0" algn="l">
              <a:lnSpc>
                <a:spcPct val="115000"/>
              </a:lnSpc>
              <a:spcBef>
                <a:spcPts val="0"/>
              </a:spcBef>
              <a:spcAft>
                <a:spcPts val="0"/>
              </a:spcAft>
              <a:buNone/>
            </a:pPr>
            <a:r>
              <a:t/>
            </a:r>
            <a:endParaRPr b="0" sz="1750">
              <a:solidFill>
                <a:srgbClr val="1F2937"/>
              </a:solidFill>
              <a:highlight>
                <a:srgbClr val="F9FAFB"/>
              </a:highlight>
              <a:latin typeface="Outfit Medium"/>
              <a:ea typeface="Outfit Medium"/>
              <a:cs typeface="Outfit Medium"/>
              <a:sym typeface="Outfit Medium"/>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78"/>
          <p:cNvPicPr preferRelativeResize="0"/>
          <p:nvPr/>
        </p:nvPicPr>
        <p:blipFill>
          <a:blip r:embed="rId3">
            <a:alphaModFix/>
          </a:blip>
          <a:stretch>
            <a:fillRect/>
          </a:stretch>
        </p:blipFill>
        <p:spPr>
          <a:xfrm>
            <a:off x="152400" y="255400"/>
            <a:ext cx="8839200" cy="463268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pic>
        <p:nvPicPr>
          <p:cNvPr id="735" name="Google Shape;735;p79"/>
          <p:cNvPicPr preferRelativeResize="0"/>
          <p:nvPr/>
        </p:nvPicPr>
        <p:blipFill>
          <a:blip r:embed="rId3">
            <a:alphaModFix/>
          </a:blip>
          <a:stretch>
            <a:fillRect/>
          </a:stretch>
        </p:blipFill>
        <p:spPr>
          <a:xfrm>
            <a:off x="152400" y="635875"/>
            <a:ext cx="8839201" cy="3624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0"/>
          <p:cNvSpPr txBox="1"/>
          <p:nvPr>
            <p:ph type="title"/>
          </p:nvPr>
        </p:nvSpPr>
        <p:spPr>
          <a:xfrm>
            <a:off x="517350" y="211950"/>
            <a:ext cx="8362500" cy="4830900"/>
          </a:xfrm>
          <a:prstGeom prst="rect">
            <a:avLst/>
          </a:prstGeom>
        </p:spPr>
        <p:txBody>
          <a:bodyPr anchorCtr="0" anchor="t" bIns="91425" lIns="91425" spcFirstLastPara="1" rIns="91425" wrap="square" tIns="91425">
            <a:noAutofit/>
          </a:bodyPr>
          <a:lstStyle/>
          <a:p>
            <a:pPr indent="0" lvl="0" marL="0" rtl="0" algn="l">
              <a:lnSpc>
                <a:spcPct val="130000"/>
              </a:lnSpc>
              <a:spcBef>
                <a:spcPts val="1400"/>
              </a:spcBef>
              <a:spcAft>
                <a:spcPts val="0"/>
              </a:spcAft>
              <a:buNone/>
            </a:pPr>
            <a:r>
              <a:rPr lang="en" sz="1750">
                <a:solidFill>
                  <a:srgbClr val="1F2937"/>
                </a:solidFill>
                <a:highlight>
                  <a:schemeClr val="accent4"/>
                </a:highlight>
              </a:rPr>
              <a:t>🌟 Summary of Potential Time Savings 🌟</a:t>
            </a:r>
            <a:endParaRPr sz="1500">
              <a:solidFill>
                <a:srgbClr val="1F2937"/>
              </a:solidFill>
              <a:highlight>
                <a:schemeClr val="accent4"/>
              </a:highlight>
            </a:endParaRPr>
          </a:p>
          <a:p>
            <a:pPr indent="-323850" lvl="0" marL="457200" rtl="0" algn="l">
              <a:lnSpc>
                <a:spcPct val="115000"/>
              </a:lnSpc>
              <a:spcBef>
                <a:spcPts val="400"/>
              </a:spcBef>
              <a:spcAft>
                <a:spcPts val="0"/>
              </a:spcAft>
              <a:buClr>
                <a:srgbClr val="1F2937"/>
              </a:buClr>
              <a:buSzPts val="1500"/>
              <a:buFont typeface="Outfit"/>
              <a:buChar char="○"/>
            </a:pPr>
            <a:r>
              <a:rPr b="0" lang="en" sz="1500">
                <a:solidFill>
                  <a:srgbClr val="1F2937"/>
                </a:solidFill>
                <a:highlight>
                  <a:schemeClr val="accent4"/>
                </a:highlight>
              </a:rPr>
              <a:t>🚀 Potential Self-Service Calls: 11,561 calls (16.10% of total calls)</a:t>
            </a:r>
            <a:endParaRPr b="0" sz="1500">
              <a:solidFill>
                <a:srgbClr val="1F2937"/>
              </a:solidFill>
              <a:highlight>
                <a:schemeClr val="accent4"/>
              </a:highlight>
            </a:endParaRPr>
          </a:p>
          <a:p>
            <a:pPr indent="-323850" lvl="0" marL="457200" rtl="0" algn="l">
              <a:lnSpc>
                <a:spcPct val="115000"/>
              </a:lnSpc>
              <a:spcBef>
                <a:spcPts val="0"/>
              </a:spcBef>
              <a:spcAft>
                <a:spcPts val="0"/>
              </a:spcAft>
              <a:buClr>
                <a:srgbClr val="1F2937"/>
              </a:buClr>
              <a:buSzPts val="1500"/>
              <a:buFont typeface="Outfit"/>
              <a:buChar char="○"/>
            </a:pPr>
            <a:r>
              <a:rPr b="0" lang="en" sz="1500">
                <a:solidFill>
                  <a:srgbClr val="1F2937"/>
                </a:solidFill>
                <a:highlight>
                  <a:schemeClr val="accent4"/>
                </a:highlight>
              </a:rPr>
              <a:t>⏳ Potential Time Saved: 2,387.30 hours</a:t>
            </a:r>
            <a:endParaRPr b="0" sz="1500">
              <a:solidFill>
                <a:srgbClr val="1F2937"/>
              </a:solidFill>
              <a:highlight>
                <a:schemeClr val="accent4"/>
              </a:highlight>
            </a:endParaRPr>
          </a:p>
          <a:p>
            <a:pPr indent="0" lvl="0" marL="457200" rtl="0" algn="l">
              <a:lnSpc>
                <a:spcPct val="115000"/>
              </a:lnSpc>
              <a:spcBef>
                <a:spcPts val="0"/>
              </a:spcBef>
              <a:spcAft>
                <a:spcPts val="0"/>
              </a:spcAft>
              <a:buNone/>
            </a:pPr>
            <a:r>
              <a:t/>
            </a:r>
            <a:endParaRPr b="0" sz="1500">
              <a:solidFill>
                <a:srgbClr val="1F2937"/>
              </a:solidFill>
              <a:highlight>
                <a:schemeClr val="accent4"/>
              </a:highlight>
            </a:endParaRPr>
          </a:p>
          <a:p>
            <a:pPr indent="0" lvl="0" marL="0" rtl="0" algn="l">
              <a:lnSpc>
                <a:spcPct val="115000"/>
              </a:lnSpc>
              <a:spcBef>
                <a:spcPts val="0"/>
              </a:spcBef>
              <a:spcAft>
                <a:spcPts val="0"/>
              </a:spcAft>
              <a:buNone/>
            </a:pPr>
            <a:r>
              <a:rPr b="0" lang="en" sz="1500">
                <a:solidFill>
                  <a:srgbClr val="1F2937"/>
                </a:solidFill>
                <a:highlight>
                  <a:schemeClr val="accent4"/>
                </a:highlight>
              </a:rPr>
              <a:t>By implementing the proposed self-service options, we could easily and efficiently manage approximately 16.10% of total calls, leading to significant time savings and enhanced operational efficiency! 💼✨</a:t>
            </a:r>
            <a:endParaRPr b="0" sz="1500">
              <a:solidFill>
                <a:srgbClr val="1F2937"/>
              </a:solidFill>
              <a:highlight>
                <a:schemeClr val="accent4"/>
              </a:highlight>
            </a:endParaRPr>
          </a:p>
          <a:p>
            <a:pPr indent="0" lvl="0" marL="0" rtl="0" algn="l">
              <a:lnSpc>
                <a:spcPct val="130000"/>
              </a:lnSpc>
              <a:spcBef>
                <a:spcPts val="1400"/>
              </a:spcBef>
              <a:spcAft>
                <a:spcPts val="0"/>
              </a:spcAft>
              <a:buNone/>
            </a:pPr>
            <a:r>
              <a:rPr lang="en" sz="1500">
                <a:solidFill>
                  <a:srgbClr val="1F2937"/>
                </a:solidFill>
                <a:highlight>
                  <a:schemeClr val="accent4"/>
                </a:highlight>
                <a:latin typeface="Arial"/>
                <a:ea typeface="Arial"/>
                <a:cs typeface="Arial"/>
                <a:sym typeface="Arial"/>
              </a:rPr>
              <a:t>📞 IVR Improvement Suggestions 📞</a:t>
            </a:r>
            <a:endParaRPr sz="1500">
              <a:solidFill>
                <a:srgbClr val="1F2937"/>
              </a:solidFill>
              <a:highlight>
                <a:schemeClr val="accent4"/>
              </a:highlight>
              <a:latin typeface="Arial"/>
              <a:ea typeface="Arial"/>
              <a:cs typeface="Arial"/>
              <a:sym typeface="Arial"/>
            </a:endParaRPr>
          </a:p>
          <a:p>
            <a:pPr indent="-323850" lvl="0" marL="457200" rtl="0" algn="l">
              <a:lnSpc>
                <a:spcPct val="115000"/>
              </a:lnSpc>
              <a:spcBef>
                <a:spcPts val="400"/>
              </a:spcBef>
              <a:spcAft>
                <a:spcPts val="0"/>
              </a:spcAft>
              <a:buClr>
                <a:srgbClr val="1F2937"/>
              </a:buClr>
              <a:buSzPts val="1500"/>
              <a:buFont typeface="Arial"/>
              <a:buAutoNum type="arabicPeriod"/>
            </a:pPr>
            <a:r>
              <a:rPr b="0" lang="en" sz="1500">
                <a:solidFill>
                  <a:srgbClr val="1F2937"/>
                </a:solidFill>
                <a:highlight>
                  <a:schemeClr val="accent4"/>
                </a:highlight>
                <a:latin typeface="Arial"/>
                <a:ea typeface="Arial"/>
                <a:cs typeface="Arial"/>
                <a:sym typeface="Arial"/>
              </a:rPr>
              <a:t>✈️ Self-Service for Flight &amp; Change: Enable self-service for common ‘flight’ and ‘change’ inquiries to manage requests efficiently.</a:t>
            </a:r>
            <a:endParaRPr b="0" sz="1500">
              <a:solidFill>
                <a:srgbClr val="1F2937"/>
              </a:solidFill>
              <a:highlight>
                <a:schemeClr val="accent4"/>
              </a:highlight>
              <a:latin typeface="Arial"/>
              <a:ea typeface="Arial"/>
              <a:cs typeface="Arial"/>
              <a:sym typeface="Arial"/>
            </a:endParaRPr>
          </a:p>
          <a:p>
            <a:pPr indent="-323850" lvl="0" marL="457200" rtl="0" algn="l">
              <a:lnSpc>
                <a:spcPct val="115000"/>
              </a:lnSpc>
              <a:spcBef>
                <a:spcPts val="0"/>
              </a:spcBef>
              <a:spcAft>
                <a:spcPts val="0"/>
              </a:spcAft>
              <a:buClr>
                <a:srgbClr val="1F2937"/>
              </a:buClr>
              <a:buSzPts val="1500"/>
              <a:buFont typeface="Arial"/>
              <a:buAutoNum type="arabicPeriod"/>
            </a:pPr>
            <a:r>
              <a:rPr b="0" lang="en" sz="1500">
                <a:solidFill>
                  <a:srgbClr val="1F2937"/>
                </a:solidFill>
                <a:highlight>
                  <a:schemeClr val="accent4"/>
                </a:highlight>
                <a:latin typeface="Arial"/>
                <a:ea typeface="Arial"/>
                <a:cs typeface="Arial"/>
                <a:sym typeface="Arial"/>
              </a:rPr>
              <a:t>🤖 Enhanced NLP: Improve intent recognition for better call routing.</a:t>
            </a:r>
            <a:endParaRPr b="0" sz="1500">
              <a:solidFill>
                <a:srgbClr val="1F2937"/>
              </a:solidFill>
              <a:highlight>
                <a:schemeClr val="accent4"/>
              </a:highlight>
              <a:latin typeface="Arial"/>
              <a:ea typeface="Arial"/>
              <a:cs typeface="Arial"/>
              <a:sym typeface="Arial"/>
            </a:endParaRPr>
          </a:p>
          <a:p>
            <a:pPr indent="-323850" lvl="0" marL="457200" rtl="0" algn="l">
              <a:lnSpc>
                <a:spcPct val="115000"/>
              </a:lnSpc>
              <a:spcBef>
                <a:spcPts val="0"/>
              </a:spcBef>
              <a:spcAft>
                <a:spcPts val="0"/>
              </a:spcAft>
              <a:buClr>
                <a:srgbClr val="1F2937"/>
              </a:buClr>
              <a:buSzPts val="1500"/>
              <a:buFont typeface="Arial"/>
              <a:buAutoNum type="arabicPeriod"/>
            </a:pPr>
            <a:r>
              <a:rPr b="0" lang="en" sz="1500">
                <a:solidFill>
                  <a:srgbClr val="1F2937"/>
                </a:solidFill>
                <a:highlight>
                  <a:schemeClr val="accent4"/>
                </a:highlight>
                <a:latin typeface="Arial"/>
                <a:ea typeface="Arial"/>
                <a:cs typeface="Arial"/>
                <a:sym typeface="Arial"/>
              </a:rPr>
              <a:t>🔄 Feedback Loop: Continuously refine IVR options based on user feedback.</a:t>
            </a:r>
            <a:endParaRPr b="0" sz="1500">
              <a:solidFill>
                <a:srgbClr val="1F2937"/>
              </a:solidFill>
              <a:highlight>
                <a:schemeClr val="accent4"/>
              </a:highlight>
              <a:latin typeface="Arial"/>
              <a:ea typeface="Arial"/>
              <a:cs typeface="Arial"/>
              <a:sym typeface="Arial"/>
            </a:endParaRPr>
          </a:p>
          <a:p>
            <a:pPr indent="-323850" lvl="0" marL="457200" rtl="0" algn="l">
              <a:lnSpc>
                <a:spcPct val="115000"/>
              </a:lnSpc>
              <a:spcBef>
                <a:spcPts val="0"/>
              </a:spcBef>
              <a:spcAft>
                <a:spcPts val="0"/>
              </a:spcAft>
              <a:buClr>
                <a:srgbClr val="1F2937"/>
              </a:buClr>
              <a:buSzPts val="1500"/>
              <a:buFont typeface="Arial"/>
              <a:buAutoNum type="arabicPeriod"/>
            </a:pPr>
            <a:r>
              <a:rPr b="0" lang="en" sz="1500">
                <a:solidFill>
                  <a:srgbClr val="1F2937"/>
                </a:solidFill>
                <a:highlight>
                  <a:schemeClr val="accent4"/>
                </a:highlight>
                <a:latin typeface="Arial"/>
                <a:ea typeface="Arial"/>
                <a:cs typeface="Arial"/>
                <a:sym typeface="Arial"/>
              </a:rPr>
              <a:t>📅 Database Access: Provide up-to-date flight information seamlessly and regularly.</a:t>
            </a:r>
            <a:endParaRPr b="0" sz="1500">
              <a:solidFill>
                <a:srgbClr val="1F2937"/>
              </a:solidFill>
              <a:highlight>
                <a:schemeClr val="accent4"/>
              </a:highlight>
              <a:latin typeface="Arial"/>
              <a:ea typeface="Arial"/>
              <a:cs typeface="Arial"/>
              <a:sym typeface="Arial"/>
            </a:endParaRPr>
          </a:p>
          <a:p>
            <a:pPr indent="-323850" lvl="0" marL="457200" rtl="0" algn="l">
              <a:lnSpc>
                <a:spcPct val="115000"/>
              </a:lnSpc>
              <a:spcBef>
                <a:spcPts val="0"/>
              </a:spcBef>
              <a:spcAft>
                <a:spcPts val="0"/>
              </a:spcAft>
              <a:buClr>
                <a:srgbClr val="1F2937"/>
              </a:buClr>
              <a:buSzPts val="1500"/>
              <a:buFont typeface="Arial"/>
              <a:buAutoNum type="arabicPeriod"/>
            </a:pPr>
            <a:r>
              <a:rPr b="0" lang="en" sz="1500">
                <a:solidFill>
                  <a:srgbClr val="1F2937"/>
                </a:solidFill>
                <a:highlight>
                  <a:schemeClr val="accent4"/>
                </a:highlight>
                <a:latin typeface="Arial"/>
                <a:ea typeface="Arial"/>
                <a:cs typeface="Arial"/>
                <a:sym typeface="Arial"/>
              </a:rPr>
              <a:t>📞 Callback Feature: Introduce a</a:t>
            </a:r>
            <a:r>
              <a:rPr b="0" lang="en" sz="1500">
                <a:solidFill>
                  <a:srgbClr val="1F2937"/>
                </a:solidFill>
                <a:highlight>
                  <a:schemeClr val="accent4"/>
                </a:highlight>
                <a:latin typeface="Arial"/>
                <a:ea typeface="Arial"/>
                <a:cs typeface="Arial"/>
                <a:sym typeface="Arial"/>
              </a:rPr>
              <a:t> </a:t>
            </a:r>
            <a:r>
              <a:rPr b="0" lang="en" sz="1500">
                <a:solidFill>
                  <a:srgbClr val="1F2937"/>
                </a:solidFill>
                <a:highlight>
                  <a:schemeClr val="accent4"/>
                </a:highlight>
                <a:latin typeface="Arial"/>
                <a:ea typeface="Arial"/>
                <a:cs typeface="Arial"/>
                <a:sym typeface="Arial"/>
              </a:rPr>
              <a:t>callback feature for unresolved complex issues instead of holding the customer on call.</a:t>
            </a:r>
            <a:endParaRPr b="0" sz="1500">
              <a:solidFill>
                <a:srgbClr val="1F2937"/>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t/>
            </a:r>
            <a:endParaRPr b="0" sz="1500">
              <a:solidFill>
                <a:srgbClr val="1F2937"/>
              </a:solidFill>
              <a:highlight>
                <a:schemeClr val="accent4"/>
              </a:highlight>
            </a:endParaRPr>
          </a:p>
          <a:p>
            <a:pPr indent="0" lvl="0" marL="0" rtl="0" algn="l">
              <a:lnSpc>
                <a:spcPct val="115000"/>
              </a:lnSpc>
              <a:spcBef>
                <a:spcPts val="0"/>
              </a:spcBef>
              <a:spcAft>
                <a:spcPts val="0"/>
              </a:spcAft>
              <a:buNone/>
            </a:pPr>
            <a:r>
              <a:t/>
            </a:r>
            <a:endParaRPr b="0" sz="1500">
              <a:solidFill>
                <a:srgbClr val="1F2937"/>
              </a:solidFill>
              <a:highlight>
                <a:schemeClr val="accent4"/>
              </a:highlight>
            </a:endParaRPr>
          </a:p>
          <a:p>
            <a:pPr indent="0" lvl="0" marL="0" rtl="0" algn="l">
              <a:lnSpc>
                <a:spcPct val="115000"/>
              </a:lnSpc>
              <a:spcBef>
                <a:spcPts val="0"/>
              </a:spcBef>
              <a:spcAft>
                <a:spcPts val="0"/>
              </a:spcAft>
              <a:buNone/>
            </a:pPr>
            <a:r>
              <a:t/>
            </a:r>
            <a:endParaRPr b="0" sz="1500">
              <a:solidFill>
                <a:srgbClr val="1F2937"/>
              </a:solidFill>
              <a:highlight>
                <a:schemeClr val="accent4"/>
              </a:highlight>
            </a:endParaRPr>
          </a:p>
          <a:p>
            <a:pPr indent="0" lvl="0" marL="0" rtl="0" algn="l">
              <a:lnSpc>
                <a:spcPct val="115000"/>
              </a:lnSpc>
              <a:spcBef>
                <a:spcPts val="0"/>
              </a:spcBef>
              <a:spcAft>
                <a:spcPts val="0"/>
              </a:spcAft>
              <a:buNone/>
            </a:pPr>
            <a:r>
              <a:t/>
            </a:r>
            <a:endParaRPr b="0" sz="1500">
              <a:solidFill>
                <a:srgbClr val="1F2937"/>
              </a:solidFill>
              <a:highlight>
                <a:schemeClr val="accent4"/>
              </a:highlight>
            </a:endParaRPr>
          </a:p>
          <a:p>
            <a:pPr indent="0" lvl="0" marL="0" rtl="0" algn="ctr">
              <a:spcBef>
                <a:spcPts val="0"/>
              </a:spcBef>
              <a:spcAft>
                <a:spcPts val="0"/>
              </a:spcAft>
              <a:buNone/>
            </a:pPr>
            <a:r>
              <a:t/>
            </a:r>
            <a:endParaRPr>
              <a:highlight>
                <a:schemeClr val="accent4"/>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1"/>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Cluster analysis</a:t>
            </a:r>
            <a:endParaRPr/>
          </a:p>
        </p:txBody>
      </p:sp>
      <p:graphicFrame>
        <p:nvGraphicFramePr>
          <p:cNvPr id="746" name="Google Shape;746;p81"/>
          <p:cNvGraphicFramePr/>
          <p:nvPr/>
        </p:nvGraphicFramePr>
        <p:xfrm>
          <a:off x="690363" y="858513"/>
          <a:ext cx="3000000" cy="3000000"/>
        </p:xfrm>
        <a:graphic>
          <a:graphicData uri="http://schemas.openxmlformats.org/drawingml/2006/table">
            <a:tbl>
              <a:tblPr>
                <a:noFill/>
                <a:tableStyleId>{B130B200-DF44-48F6-A195-EBFFBC73D2BE}</a:tableStyleId>
              </a:tblPr>
              <a:tblGrid>
                <a:gridCol w="977925"/>
                <a:gridCol w="1311650"/>
                <a:gridCol w="2516750"/>
                <a:gridCol w="1404325"/>
                <a:gridCol w="1552625"/>
              </a:tblGrid>
              <a:tr h="844475">
                <a:tc>
                  <a:txBody>
                    <a:bodyPr/>
                    <a:lstStyle/>
                    <a:p>
                      <a:pPr indent="0" lvl="0" marL="0" marR="0" rtl="0" algn="ctr">
                        <a:lnSpc>
                          <a:spcPct val="100000"/>
                        </a:lnSpc>
                        <a:spcBef>
                          <a:spcPts val="0"/>
                        </a:spcBef>
                        <a:spcAft>
                          <a:spcPts val="0"/>
                        </a:spcAft>
                        <a:buNone/>
                      </a:pPr>
                      <a:r>
                        <a:rPr b="1" lang="en">
                          <a:solidFill>
                            <a:schemeClr val="dk1"/>
                          </a:solidFill>
                          <a:latin typeface="Outfit"/>
                          <a:ea typeface="Outfit"/>
                          <a:cs typeface="Outfit"/>
                          <a:sym typeface="Outfit"/>
                        </a:rPr>
                        <a:t>Cluster</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Top Words</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Top Call Reasons</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Potential Self Service Options</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Average Handle Time (seconds)</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r>
              <a:tr h="1720250">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0</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change, let, friday, help, would, need, im</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1,205 - Voluntary Change: 839 - Seating: 517 - Mileage Plus: 361 - Communications: 299</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882.73</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change: 594.43</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20250">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1</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customer, agent, flight, im, let, united, delay, thank, like, help</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1,312 - Voluntary Change: 827 - Seating: 541 - Mileage Plus: 432 - Communications: 339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1,089.13</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p37"/>
          <p:cNvGrpSpPr/>
          <p:nvPr/>
        </p:nvGrpSpPr>
        <p:grpSpPr>
          <a:xfrm>
            <a:off x="5430930" y="-445784"/>
            <a:ext cx="4086563" cy="6064817"/>
            <a:chOff x="5430930" y="-445784"/>
            <a:chExt cx="4086563" cy="6064817"/>
          </a:xfrm>
        </p:grpSpPr>
        <p:sp>
          <p:nvSpPr>
            <p:cNvPr id="389" name="Google Shape;389;p37"/>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7"/>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7"/>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7"/>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7"/>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37"/>
          <p:cNvSpPr txBox="1"/>
          <p:nvPr/>
        </p:nvSpPr>
        <p:spPr>
          <a:xfrm>
            <a:off x="364950" y="1212750"/>
            <a:ext cx="5367900" cy="271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450">
                <a:solidFill>
                  <a:schemeClr val="dk1"/>
                </a:solidFill>
                <a:latin typeface="Outfit"/>
                <a:ea typeface="Outfit"/>
                <a:cs typeface="Outfit"/>
                <a:sym typeface="Outfit"/>
              </a:rPr>
              <a:t>(3)</a:t>
            </a:r>
            <a:r>
              <a:rPr lang="en" sz="1450">
                <a:solidFill>
                  <a:schemeClr val="dk1"/>
                </a:solidFill>
                <a:latin typeface="Outfit"/>
                <a:ea typeface="Outfit"/>
                <a:cs typeface="Outfit"/>
                <a:sym typeface="Outfit"/>
              </a:rPr>
              <a:t> Understanding the primary reasons for incoming calls is vital for enhancing operational efficiency and improving customer service. Accurately categorizing call reasons enables the call center to streamline processes, reduce manual tagging efforts, and ensure that customers are directed to the appropriate resources. In this context, analyze the dataset to uncover patterns that can assist in understanding and identifying these primary call reasons. Please outline your approach, detailing the data analysis techniques and feature identification methods you plan to use.</a:t>
            </a:r>
            <a:endParaRPr>
              <a:latin typeface="Outfit"/>
              <a:ea typeface="Outfit"/>
              <a:cs typeface="Outfit"/>
              <a:sym typeface="Outfi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graphicFrame>
        <p:nvGraphicFramePr>
          <p:cNvPr id="751" name="Google Shape;751;p82"/>
          <p:cNvGraphicFramePr/>
          <p:nvPr/>
        </p:nvGraphicFramePr>
        <p:xfrm>
          <a:off x="434825" y="881663"/>
          <a:ext cx="3000000" cy="3000000"/>
        </p:xfrm>
        <a:graphic>
          <a:graphicData uri="http://schemas.openxmlformats.org/drawingml/2006/table">
            <a:tbl>
              <a:tblPr>
                <a:noFill/>
                <a:tableStyleId>{B130B200-DF44-48F6-A195-EBFFBC73D2BE}</a:tableStyleId>
              </a:tblPr>
              <a:tblGrid>
                <a:gridCol w="1042300"/>
                <a:gridCol w="1398000"/>
                <a:gridCol w="2682425"/>
                <a:gridCol w="1496775"/>
                <a:gridCol w="1654850"/>
              </a:tblGrid>
              <a:tr h="11308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2</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agent, customer, flight, change, let, fee, would, help, im, thank</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1,970 - Voluntary Change: 1,375 - Seating: 836 - Mileage Plus: 763 - Communications: 572</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960.20</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change: 648.66</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308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3</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get, let, im, like, united, thank, today</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2,110 - Voluntary Change: 1,717 - Seating: 1,013 - Mileage Plus: 826 - Post-Flight: 629</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876.24</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52" name="Google Shape;752;p82"/>
          <p:cNvGraphicFramePr/>
          <p:nvPr/>
        </p:nvGraphicFramePr>
        <p:xfrm>
          <a:off x="434825" y="3380925"/>
          <a:ext cx="3000000" cy="3000000"/>
        </p:xfrm>
        <a:graphic>
          <a:graphicData uri="http://schemas.openxmlformats.org/drawingml/2006/table">
            <a:tbl>
              <a:tblPr>
                <a:noFill/>
                <a:tableStyleId>{B130B200-DF44-48F6-A195-EBFFBC73D2BE}</a:tableStyleId>
              </a:tblPr>
              <a:tblGrid>
                <a:gridCol w="1042300"/>
                <a:gridCol w="1398000"/>
                <a:gridCol w="2682425"/>
                <a:gridCol w="1496775"/>
                <a:gridCol w="1654875"/>
              </a:tblGrid>
              <a:tr h="5087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4</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change, let, would, help, like, im, day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1,605 - Voluntary Change: 1,358 - Seating: 851 - Mileage Plus:759 - Post-Flight: 543</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932.51</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change: 607.29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graphicFrame>
        <p:nvGraphicFramePr>
          <p:cNvPr id="757" name="Google Shape;757;p83"/>
          <p:cNvGraphicFramePr/>
          <p:nvPr/>
        </p:nvGraphicFramePr>
        <p:xfrm>
          <a:off x="377550" y="163888"/>
          <a:ext cx="3000000" cy="3000000"/>
        </p:xfrm>
        <a:graphic>
          <a:graphicData uri="http://schemas.openxmlformats.org/drawingml/2006/table">
            <a:tbl>
              <a:tblPr>
                <a:noFill/>
                <a:tableStyleId>{B130B200-DF44-48F6-A195-EBFFBC73D2BE}</a:tableStyleId>
              </a:tblPr>
              <a:tblGrid>
                <a:gridCol w="1677775"/>
                <a:gridCol w="1677775"/>
                <a:gridCol w="1677775"/>
                <a:gridCol w="1677775"/>
                <a:gridCol w="1677775"/>
              </a:tblGrid>
              <a:tr h="10017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5</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change, return, let, date, help, would, im</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Voluntary Change: 654 - IRROPS: 564 - Mileage Plus: 410 - Seating: 313 - Post-Flight: 229</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 date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992.02</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change: 635.64 </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date: 429.77</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29300">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6</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agent, flight, customer, let, help, check, im, time, next, like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a:solidFill>
                            <a:schemeClr val="dk1"/>
                          </a:solidFill>
                          <a:latin typeface="Outfit"/>
                          <a:ea typeface="Outfit"/>
                          <a:cs typeface="Outfit"/>
                          <a:sym typeface="Outfit"/>
                        </a:rPr>
                        <a:t>- Voluntary Change: 1,140 - IRROPS: 1,005 - Seating: 655 - Mileage Plus: 530 - Communications: 338 </a:t>
                      </a:r>
                      <a:endParaRPr>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check</a:t>
                      </a:r>
                      <a:endParaRPr>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904.45 </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check: 754.84</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017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7</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customer, flight, agent, im, united, let, experience, thank, like, help</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812 - Voluntary Change: 547 - Seating: 355 - Mileage Plus: 321 - Post-Flight: 224</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1,015.08</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graphicFrame>
        <p:nvGraphicFramePr>
          <p:cNvPr id="762" name="Google Shape;762;p84"/>
          <p:cNvGraphicFramePr/>
          <p:nvPr/>
        </p:nvGraphicFramePr>
        <p:xfrm>
          <a:off x="720000" y="895388"/>
          <a:ext cx="3000000" cy="3000000"/>
        </p:xfrm>
        <a:graphic>
          <a:graphicData uri="http://schemas.openxmlformats.org/drawingml/2006/table">
            <a:tbl>
              <a:tblPr>
                <a:noFill/>
                <a:tableStyleId>{B130B200-DF44-48F6-A195-EBFFBC73D2BE}</a:tableStyleId>
              </a:tblPr>
              <a:tblGrid>
                <a:gridCol w="1540800"/>
                <a:gridCol w="1540800"/>
                <a:gridCol w="1540800"/>
                <a:gridCol w="1540800"/>
                <a:gridCol w="1540800"/>
              </a:tblGrid>
              <a:tr h="5087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8</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let, im, like, get, help, would,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1,498 - Voluntary Change: 1,148 - Mileage Plus: 719 - Seating: 700 - Post-Flight: 572</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902.38 - change: 629.20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763" name="Google Shape;763;p84"/>
          <p:cNvGraphicFramePr/>
          <p:nvPr/>
        </p:nvGraphicFramePr>
        <p:xfrm>
          <a:off x="720000" y="2358388"/>
          <a:ext cx="3000000" cy="3000000"/>
        </p:xfrm>
        <a:graphic>
          <a:graphicData uri="http://schemas.openxmlformats.org/drawingml/2006/table">
            <a:tbl>
              <a:tblPr>
                <a:noFill/>
                <a:tableStyleId>{B130B200-DF44-48F6-A195-EBFFBC73D2BE}</a:tableStyleId>
              </a:tblPr>
              <a:tblGrid>
                <a:gridCol w="1540800"/>
                <a:gridCol w="1540800"/>
                <a:gridCol w="1540800"/>
                <a:gridCol w="1540800"/>
                <a:gridCol w="1540800"/>
              </a:tblGrid>
              <a:tr h="508775">
                <a:tc>
                  <a:txBody>
                    <a:bodyPr/>
                    <a:lstStyle/>
                    <a:p>
                      <a:pPr indent="0" lvl="0" marL="0" rtl="0" algn="ctr">
                        <a:spcBef>
                          <a:spcPts val="0"/>
                        </a:spcBef>
                        <a:spcAft>
                          <a:spcPts val="0"/>
                        </a:spcAft>
                        <a:buNone/>
                      </a:pPr>
                      <a:r>
                        <a:rPr b="1" lang="en">
                          <a:solidFill>
                            <a:schemeClr val="dk1"/>
                          </a:solidFill>
                          <a:latin typeface="Outfit"/>
                          <a:ea typeface="Outfit"/>
                          <a:cs typeface="Outfit"/>
                          <a:sym typeface="Outfit"/>
                        </a:rPr>
                        <a:t>Cluster 9</a:t>
                      </a:r>
                      <a:endParaRPr b="1">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8DAF8">
                        <a:alpha val="34180"/>
                      </a:srgbClr>
                    </a:solidFill>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agent, customer, change, monday, let, would, help, im, work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IRROPS: 976 - Voluntary Change: 686 - Seating: 442 - Mileage Plus: 366 - Communications: 254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flight, change</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utfit"/>
                          <a:ea typeface="Outfit"/>
                          <a:cs typeface="Outfit"/>
                          <a:sym typeface="Outfit"/>
                        </a:rPr>
                        <a:t>- flight: 842.42 </a:t>
                      </a:r>
                      <a:endParaRPr>
                        <a:solidFill>
                          <a:schemeClr val="dk1"/>
                        </a:solidFill>
                        <a:latin typeface="Outfit"/>
                        <a:ea typeface="Outfit"/>
                        <a:cs typeface="Outfit"/>
                        <a:sym typeface="Outfit"/>
                      </a:endParaRPr>
                    </a:p>
                    <a:p>
                      <a:pPr indent="0" lvl="0" marL="0" rtl="0" algn="l">
                        <a:spcBef>
                          <a:spcPts val="0"/>
                        </a:spcBef>
                        <a:spcAft>
                          <a:spcPts val="0"/>
                        </a:spcAft>
                        <a:buNone/>
                      </a:pPr>
                      <a:r>
                        <a:rPr lang="en">
                          <a:solidFill>
                            <a:schemeClr val="dk1"/>
                          </a:solidFill>
                          <a:latin typeface="Outfit"/>
                          <a:ea typeface="Outfit"/>
                          <a:cs typeface="Outfit"/>
                          <a:sym typeface="Outfit"/>
                        </a:rPr>
                        <a:t>- change: 630.70 </a:t>
                      </a:r>
                      <a:endParaRPr>
                        <a:solidFill>
                          <a:schemeClr val="dk1"/>
                        </a:solidFill>
                        <a:latin typeface="Outfit"/>
                        <a:ea typeface="Outfit"/>
                        <a:cs typeface="Outfit"/>
                        <a:sym typeface="Outfit"/>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5"/>
          <p:cNvSpPr txBox="1"/>
          <p:nvPr>
            <p:ph type="title"/>
          </p:nvPr>
        </p:nvSpPr>
        <p:spPr>
          <a:xfrm>
            <a:off x="223500" y="169800"/>
            <a:ext cx="8615700" cy="4803900"/>
          </a:xfrm>
          <a:prstGeom prst="rect">
            <a:avLst/>
          </a:prstGeom>
        </p:spPr>
        <p:txBody>
          <a:bodyPr anchorCtr="0" anchor="t" bIns="91425" lIns="91425" spcFirstLastPara="1" rIns="91425" wrap="square" tIns="91425">
            <a:noAutofit/>
          </a:bodyPr>
          <a:lstStyle/>
          <a:p>
            <a:pPr indent="0" lvl="0" marL="0" rtl="0" algn="l">
              <a:lnSpc>
                <a:spcPct val="130000"/>
              </a:lnSpc>
              <a:spcBef>
                <a:spcPts val="1400"/>
              </a:spcBef>
              <a:spcAft>
                <a:spcPts val="0"/>
              </a:spcAft>
              <a:buNone/>
            </a:pPr>
            <a:r>
              <a:rPr lang="en" sz="1750">
                <a:solidFill>
                  <a:srgbClr val="1F2937"/>
                </a:solidFill>
                <a:highlight>
                  <a:schemeClr val="accent3"/>
                </a:highlight>
                <a:latin typeface="Arial"/>
                <a:ea typeface="Arial"/>
                <a:cs typeface="Arial"/>
                <a:sym typeface="Arial"/>
              </a:rPr>
              <a:t>📊 Explanation of Table Columns 📊</a:t>
            </a:r>
            <a:endParaRPr sz="1750">
              <a:solidFill>
                <a:srgbClr val="1F2937"/>
              </a:solidFill>
              <a:highlight>
                <a:schemeClr val="accent3"/>
              </a:highlight>
              <a:latin typeface="Arial"/>
              <a:ea typeface="Arial"/>
              <a:cs typeface="Arial"/>
              <a:sym typeface="Arial"/>
            </a:endParaRPr>
          </a:p>
          <a:p>
            <a:pPr indent="-323850" lvl="0" marL="457200" rtl="0" algn="l">
              <a:lnSpc>
                <a:spcPct val="115000"/>
              </a:lnSpc>
              <a:spcBef>
                <a:spcPts val="400"/>
              </a:spcBef>
              <a:spcAft>
                <a:spcPts val="0"/>
              </a:spcAft>
              <a:buClr>
                <a:srgbClr val="1F2937"/>
              </a:buClr>
              <a:buSzPts val="1500"/>
              <a:buFont typeface="Arial"/>
              <a:buAutoNum type="arabicPeriod"/>
            </a:pPr>
            <a:r>
              <a:rPr lang="en" sz="1500">
                <a:solidFill>
                  <a:srgbClr val="1F2937"/>
                </a:solidFill>
                <a:highlight>
                  <a:schemeClr val="accent3"/>
                </a:highlight>
                <a:latin typeface="Arial"/>
                <a:ea typeface="Arial"/>
                <a:cs typeface="Arial"/>
                <a:sym typeface="Arial"/>
              </a:rPr>
              <a:t>🌐 Potential Self-Service Options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Flight: Options for self-service related to flight inquiries.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Change: Self-service options for modifying bookings.</a:t>
            </a:r>
            <a:endParaRPr sz="1500">
              <a:solidFill>
                <a:srgbClr val="1F2937"/>
              </a:solidFill>
              <a:highlight>
                <a:schemeClr val="accent3"/>
              </a:highlight>
              <a:latin typeface="Arial"/>
              <a:ea typeface="Arial"/>
              <a:cs typeface="Arial"/>
              <a:sym typeface="Arial"/>
            </a:endParaRPr>
          </a:p>
          <a:p>
            <a:pPr indent="0" lvl="0" marL="914400" rtl="0" algn="ctr">
              <a:lnSpc>
                <a:spcPct val="115000"/>
              </a:lnSpc>
              <a:spcBef>
                <a:spcPts val="700"/>
              </a:spcBef>
              <a:spcAft>
                <a:spcPts val="0"/>
              </a:spcAft>
              <a:buNone/>
            </a:pPr>
            <a:r>
              <a:t/>
            </a:r>
            <a:endParaRPr sz="1500">
              <a:solidFill>
                <a:srgbClr val="1F2937"/>
              </a:solidFill>
              <a:highlight>
                <a:schemeClr val="accent3"/>
              </a:highlight>
              <a:latin typeface="Arial"/>
              <a:ea typeface="Arial"/>
              <a:cs typeface="Arial"/>
              <a:sym typeface="Arial"/>
            </a:endParaRPr>
          </a:p>
          <a:p>
            <a:pPr indent="-323850" lvl="0" marL="457200" rtl="0" algn="l">
              <a:lnSpc>
                <a:spcPct val="115000"/>
              </a:lnSpc>
              <a:spcBef>
                <a:spcPts val="700"/>
              </a:spcBef>
              <a:spcAft>
                <a:spcPts val="0"/>
              </a:spcAft>
              <a:buClr>
                <a:srgbClr val="1F2937"/>
              </a:buClr>
              <a:buSzPts val="1500"/>
              <a:buFont typeface="Arial"/>
              <a:buAutoNum type="arabicPeriod"/>
            </a:pPr>
            <a:r>
              <a:rPr lang="en" sz="1500">
                <a:solidFill>
                  <a:srgbClr val="1F2937"/>
                </a:solidFill>
                <a:highlight>
                  <a:schemeClr val="accent3"/>
                </a:highlight>
                <a:latin typeface="Arial"/>
                <a:ea typeface="Arial"/>
                <a:cs typeface="Arial"/>
                <a:sym typeface="Arial"/>
              </a:rPr>
              <a:t>⏱️ Average Handle Time (seconds)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Flight: 842.42 seconds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Change: 630.70 seconds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This reflects the average time agents spend handling calls for each potential self-service option within the cluster.</a:t>
            </a:r>
            <a:endParaRPr sz="1500">
              <a:solidFill>
                <a:srgbClr val="1F2937"/>
              </a:solidFill>
              <a:highlight>
                <a:schemeClr val="accent3"/>
              </a:highlight>
              <a:latin typeface="Arial"/>
              <a:ea typeface="Arial"/>
              <a:cs typeface="Arial"/>
              <a:sym typeface="Arial"/>
            </a:endParaRPr>
          </a:p>
          <a:p>
            <a:pPr indent="0" lvl="0" marL="914400" rtl="0" algn="ctr">
              <a:lnSpc>
                <a:spcPct val="115000"/>
              </a:lnSpc>
              <a:spcBef>
                <a:spcPts val="700"/>
              </a:spcBef>
              <a:spcAft>
                <a:spcPts val="0"/>
              </a:spcAft>
              <a:buNone/>
            </a:pPr>
            <a:r>
              <a:t/>
            </a:r>
            <a:endParaRPr sz="1500">
              <a:solidFill>
                <a:srgbClr val="1F2937"/>
              </a:solidFill>
              <a:highlight>
                <a:schemeClr val="accent3"/>
              </a:highlight>
              <a:latin typeface="Arial"/>
              <a:ea typeface="Arial"/>
              <a:cs typeface="Arial"/>
              <a:sym typeface="Arial"/>
            </a:endParaRPr>
          </a:p>
          <a:p>
            <a:pPr indent="-323850" lvl="0" marL="457200" rtl="0" algn="l">
              <a:lnSpc>
                <a:spcPct val="115000"/>
              </a:lnSpc>
              <a:spcBef>
                <a:spcPts val="700"/>
              </a:spcBef>
              <a:spcAft>
                <a:spcPts val="0"/>
              </a:spcAft>
              <a:buClr>
                <a:srgbClr val="1F2937"/>
              </a:buClr>
              <a:buSzPts val="1500"/>
              <a:buFont typeface="Arial"/>
              <a:buAutoNum type="arabicPeriod"/>
            </a:pPr>
            <a:r>
              <a:rPr lang="en" sz="1500">
                <a:solidFill>
                  <a:srgbClr val="1F2937"/>
                </a:solidFill>
                <a:highlight>
                  <a:schemeClr val="accent3"/>
                </a:highlight>
                <a:latin typeface="Arial"/>
                <a:ea typeface="Arial"/>
                <a:cs typeface="Arial"/>
                <a:sym typeface="Arial"/>
              </a:rPr>
              <a:t>🗣️ Top Words</a:t>
            </a:r>
            <a:endParaRPr sz="1500">
              <a:solidFill>
                <a:srgbClr val="1F2937"/>
              </a:solidFill>
              <a:highlight>
                <a:schemeClr val="accent3"/>
              </a:highlight>
              <a:latin typeface="Arial"/>
              <a:ea typeface="Arial"/>
              <a:cs typeface="Arial"/>
              <a:sym typeface="Arial"/>
            </a:endParaRPr>
          </a:p>
          <a:p>
            <a:pPr indent="-323850" lvl="1" marL="914400" rtl="0" algn="l">
              <a:lnSpc>
                <a:spcPct val="115000"/>
              </a:lnSpc>
              <a:spcBef>
                <a:spcPts val="0"/>
              </a:spcBef>
              <a:spcAft>
                <a:spcPts val="0"/>
              </a:spcAft>
              <a:buClr>
                <a:srgbClr val="1F2937"/>
              </a:buClr>
              <a:buSzPts val="1500"/>
              <a:buFont typeface="Arial"/>
              <a:buChar char="○"/>
            </a:pPr>
            <a:r>
              <a:rPr lang="en" sz="1500">
                <a:solidFill>
                  <a:srgbClr val="1F2937"/>
                </a:solidFill>
                <a:highlight>
                  <a:schemeClr val="accent3"/>
                </a:highlight>
                <a:latin typeface="Arial"/>
                <a:ea typeface="Arial"/>
                <a:cs typeface="Arial"/>
                <a:sym typeface="Arial"/>
              </a:rPr>
              <a:t>The most frequently occurring words in the call transcripts for each cluster, highlighting common themes and topics that arise during calls.</a:t>
            </a:r>
            <a:endParaRPr sz="1500">
              <a:solidFill>
                <a:srgbClr val="1F2937"/>
              </a:solidFill>
              <a:highlight>
                <a:schemeClr val="accent3"/>
              </a:highlight>
              <a:latin typeface="Arial"/>
              <a:ea typeface="Arial"/>
              <a:cs typeface="Arial"/>
              <a:sym typeface="Arial"/>
            </a:endParaRPr>
          </a:p>
          <a:p>
            <a:pPr indent="0" lvl="0" marL="0" rtl="0" algn="l">
              <a:lnSpc>
                <a:spcPct val="115000"/>
              </a:lnSpc>
              <a:spcBef>
                <a:spcPts val="700"/>
              </a:spcBef>
              <a:spcAft>
                <a:spcPts val="0"/>
              </a:spcAft>
              <a:buNone/>
            </a:pPr>
            <a:r>
              <a:t/>
            </a:r>
            <a:endParaRPr sz="1200">
              <a:solidFill>
                <a:srgbClr val="1F2937"/>
              </a:solidFill>
              <a:highlight>
                <a:schemeClr val="accent3"/>
              </a:highlight>
              <a:latin typeface="Arial"/>
              <a:ea typeface="Arial"/>
              <a:cs typeface="Arial"/>
              <a:sym typeface="Arial"/>
            </a:endParaRPr>
          </a:p>
          <a:p>
            <a:pPr indent="0" lvl="0" marL="0" rtl="0" algn="ctr">
              <a:spcBef>
                <a:spcPts val="0"/>
              </a:spcBef>
              <a:spcAft>
                <a:spcPts val="0"/>
              </a:spcAft>
              <a:buNone/>
            </a:pPr>
            <a:r>
              <a:t/>
            </a:r>
            <a:endParaRPr>
              <a:highlight>
                <a:schemeClr val="accent3"/>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86"/>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6"/>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6"/>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6"/>
          <p:cNvSpPr txBox="1"/>
          <p:nvPr/>
        </p:nvSpPr>
        <p:spPr>
          <a:xfrm>
            <a:off x="408700" y="131100"/>
            <a:ext cx="8005200" cy="475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50">
                <a:solidFill>
                  <a:srgbClr val="1F2937"/>
                </a:solidFill>
                <a:highlight>
                  <a:schemeClr val="accent3"/>
                </a:highlight>
              </a:rPr>
              <a:t>🔎 </a:t>
            </a:r>
            <a:r>
              <a:rPr b="1" lang="en" sz="1550">
                <a:solidFill>
                  <a:srgbClr val="1F2937"/>
                </a:solidFill>
                <a:highlight>
                  <a:schemeClr val="accent3"/>
                </a:highlight>
              </a:rPr>
              <a:t>Unveiling Common Themes and Self-Service Opportunities</a:t>
            </a:r>
            <a:r>
              <a:rPr lang="en" sz="1550">
                <a:solidFill>
                  <a:srgbClr val="1F2937"/>
                </a:solidFill>
                <a:highlight>
                  <a:schemeClr val="accent3"/>
                </a:highlight>
              </a:rPr>
              <a:t> 📈</a:t>
            </a:r>
            <a:endParaRPr sz="1550">
              <a:solidFill>
                <a:srgbClr val="1F2937"/>
              </a:solidFill>
              <a:highlight>
                <a:schemeClr val="accent3"/>
              </a:highlight>
            </a:endParaRPr>
          </a:p>
          <a:p>
            <a:pPr indent="-311150" lvl="0" marL="457200" rtl="0" algn="just">
              <a:lnSpc>
                <a:spcPct val="115000"/>
              </a:lnSpc>
              <a:spcBef>
                <a:spcPts val="0"/>
              </a:spcBef>
              <a:spcAft>
                <a:spcPts val="0"/>
              </a:spcAft>
              <a:buClr>
                <a:srgbClr val="1F2937"/>
              </a:buClr>
              <a:buSzPts val="1300"/>
              <a:buChar char="○"/>
            </a:pPr>
            <a:r>
              <a:rPr b="1" lang="en" sz="1300">
                <a:solidFill>
                  <a:srgbClr val="1F2937"/>
                </a:solidFill>
                <a:highlight>
                  <a:schemeClr val="accent3"/>
                </a:highlight>
              </a:rPr>
              <a:t>Cluster: 🤖 </a:t>
            </a:r>
            <a:r>
              <a:rPr lang="en" sz="1300">
                <a:solidFill>
                  <a:srgbClr val="1F2937"/>
                </a:solidFill>
                <a:highlight>
                  <a:schemeClr val="accent3"/>
                </a:highlight>
              </a:rPr>
              <a:t>Unique identifiers for 10 distinct clusters, revealing patterns in call transcripts</a:t>
            </a:r>
            <a:endParaRPr sz="1300">
              <a:solidFill>
                <a:srgbClr val="1F2937"/>
              </a:solidFill>
              <a:highlight>
                <a:schemeClr val="accent3"/>
              </a:highlight>
            </a:endParaRPr>
          </a:p>
          <a:p>
            <a:pPr indent="0" lvl="0" marL="457200" rtl="0" algn="just">
              <a:lnSpc>
                <a:spcPct val="115000"/>
              </a:lnSpc>
              <a:spcBef>
                <a:spcPts val="700"/>
              </a:spcBef>
              <a:spcAft>
                <a:spcPts val="0"/>
              </a:spcAft>
              <a:buNone/>
            </a:pPr>
            <a:r>
              <a:t/>
            </a:r>
            <a:endParaRPr sz="1300">
              <a:solidFill>
                <a:srgbClr val="1F2937"/>
              </a:solidFill>
              <a:highlight>
                <a:schemeClr val="accent3"/>
              </a:highlight>
            </a:endParaRPr>
          </a:p>
          <a:p>
            <a:pPr indent="-311150" lvl="0" marL="457200" rtl="0" algn="just">
              <a:lnSpc>
                <a:spcPct val="115000"/>
              </a:lnSpc>
              <a:spcBef>
                <a:spcPts val="700"/>
              </a:spcBef>
              <a:spcAft>
                <a:spcPts val="0"/>
              </a:spcAft>
              <a:buClr>
                <a:srgbClr val="1F2937"/>
              </a:buClr>
              <a:buSzPts val="1300"/>
              <a:buChar char="○"/>
            </a:pPr>
            <a:r>
              <a:rPr b="1" lang="en" sz="1300">
                <a:solidFill>
                  <a:srgbClr val="1F2937"/>
                </a:solidFill>
                <a:highlight>
                  <a:schemeClr val="accent3"/>
                </a:highlight>
              </a:rPr>
              <a:t>Dominant Call Reasons 🎯📞</a:t>
            </a:r>
            <a:endParaRPr b="1" sz="1300">
              <a:solidFill>
                <a:srgbClr val="1F2937"/>
              </a:solidFill>
              <a:highlight>
                <a:schemeClr val="accent3"/>
              </a:highlight>
            </a:endParaRPr>
          </a:p>
          <a:p>
            <a:pPr indent="-311150" lvl="1" marL="914400" rtl="0" algn="just">
              <a:lnSpc>
                <a:spcPct val="115000"/>
              </a:lnSpc>
              <a:spcBef>
                <a:spcPts val="0"/>
              </a:spcBef>
              <a:spcAft>
                <a:spcPts val="0"/>
              </a:spcAft>
              <a:buClr>
                <a:srgbClr val="1F2937"/>
              </a:buClr>
              <a:buSzPts val="1300"/>
              <a:buAutoNum type="alphaLcPeriod"/>
            </a:pPr>
            <a:r>
              <a:rPr lang="en" sz="1300">
                <a:solidFill>
                  <a:srgbClr val="1F2937"/>
                </a:solidFill>
                <a:highlight>
                  <a:schemeClr val="accent3"/>
                </a:highlight>
              </a:rPr>
              <a:t>Key call categories within clusters, such as:</a:t>
            </a:r>
            <a:endParaRPr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IRROPS (Irregular Operations)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Voluntary Change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Seating Issues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Mileage Plus Inquiries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Communications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Post-Flight Concerns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Return and Date Changes 📅🔀</a:t>
            </a:r>
            <a:endParaRPr b="1" sz="1300">
              <a:solidFill>
                <a:srgbClr val="1F2937"/>
              </a:solidFill>
              <a:highlight>
                <a:schemeClr val="accent3"/>
              </a:highlight>
            </a:endParaRPr>
          </a:p>
          <a:p>
            <a:pPr indent="-311150" lvl="2" marL="1371600" rtl="0" algn="just">
              <a:lnSpc>
                <a:spcPct val="115000"/>
              </a:lnSpc>
              <a:spcBef>
                <a:spcPts val="0"/>
              </a:spcBef>
              <a:spcAft>
                <a:spcPts val="0"/>
              </a:spcAft>
              <a:buClr>
                <a:srgbClr val="1F2937"/>
              </a:buClr>
              <a:buSzPts val="1300"/>
              <a:buAutoNum type="romanLcPeriod"/>
            </a:pPr>
            <a:r>
              <a:rPr b="1" lang="en" sz="1300">
                <a:solidFill>
                  <a:srgbClr val="1F2937"/>
                </a:solidFill>
                <a:highlight>
                  <a:schemeClr val="accent3"/>
                </a:highlight>
              </a:rPr>
              <a:t>Check-in Processes </a:t>
            </a:r>
            <a:r>
              <a:rPr lang="en" sz="1300">
                <a:solidFill>
                  <a:srgbClr val="1F2937"/>
                </a:solidFill>
                <a:highlight>
                  <a:schemeClr val="accent3"/>
                </a:highlight>
              </a:rPr>
              <a:t>🛄✅</a:t>
            </a:r>
            <a:endParaRPr sz="1300">
              <a:solidFill>
                <a:srgbClr val="1F2937"/>
              </a:solidFill>
              <a:highlight>
                <a:schemeClr val="accent3"/>
              </a:highlight>
            </a:endParaRPr>
          </a:p>
          <a:p>
            <a:pPr indent="0" lvl="0" marL="1371600" rtl="0" algn="just">
              <a:lnSpc>
                <a:spcPct val="115000"/>
              </a:lnSpc>
              <a:spcBef>
                <a:spcPts val="1100"/>
              </a:spcBef>
              <a:spcAft>
                <a:spcPts val="0"/>
              </a:spcAft>
              <a:buNone/>
            </a:pPr>
            <a:r>
              <a:t/>
            </a:r>
            <a:endParaRPr sz="1300">
              <a:solidFill>
                <a:srgbClr val="1F2937"/>
              </a:solidFill>
              <a:highlight>
                <a:schemeClr val="accent3"/>
              </a:highlight>
            </a:endParaRPr>
          </a:p>
          <a:p>
            <a:pPr indent="-311150" lvl="0" marL="457200" rtl="0" algn="just">
              <a:lnSpc>
                <a:spcPct val="115000"/>
              </a:lnSpc>
              <a:spcBef>
                <a:spcPts val="700"/>
              </a:spcBef>
              <a:spcAft>
                <a:spcPts val="0"/>
              </a:spcAft>
              <a:buClr>
                <a:srgbClr val="1F2937"/>
              </a:buClr>
              <a:buSzPts val="1300"/>
              <a:buChar char="○"/>
            </a:pPr>
            <a:r>
              <a:rPr b="1" lang="en" sz="1300">
                <a:solidFill>
                  <a:srgbClr val="1F2937"/>
                </a:solidFill>
                <a:highlight>
                  <a:schemeClr val="accent3"/>
                </a:highlight>
              </a:rPr>
              <a:t>Average Handle Time (Seconds) ⏱️📊</a:t>
            </a:r>
            <a:endParaRPr b="1" sz="1300">
              <a:solidFill>
                <a:srgbClr val="1F2937"/>
              </a:solidFill>
              <a:highlight>
                <a:schemeClr val="accent3"/>
              </a:highlight>
            </a:endParaRPr>
          </a:p>
          <a:p>
            <a:pPr indent="-311150" lvl="1" marL="914400" rtl="0" algn="just">
              <a:lnSpc>
                <a:spcPct val="115000"/>
              </a:lnSpc>
              <a:spcBef>
                <a:spcPts val="0"/>
              </a:spcBef>
              <a:spcAft>
                <a:spcPts val="0"/>
              </a:spcAft>
              <a:buClr>
                <a:srgbClr val="1F2937"/>
              </a:buClr>
              <a:buSzPts val="1300"/>
              <a:buAutoNum type="alphaLcPeriod"/>
            </a:pPr>
            <a:r>
              <a:rPr b="1" lang="en" sz="1300">
                <a:solidFill>
                  <a:srgbClr val="1F2937"/>
                </a:solidFill>
                <a:highlight>
                  <a:schemeClr val="accent3"/>
                </a:highlight>
              </a:rPr>
              <a:t>Insight: </a:t>
            </a:r>
            <a:r>
              <a:rPr lang="en" sz="1300">
                <a:solidFill>
                  <a:srgbClr val="1F2937"/>
                </a:solidFill>
                <a:highlight>
                  <a:schemeClr val="accent3"/>
                </a:highlight>
              </a:rPr>
              <a:t>Average duration agents spend on calls for each potential self-service topic.</a:t>
            </a:r>
            <a:endParaRPr sz="1300">
              <a:solidFill>
                <a:srgbClr val="1F2937"/>
              </a:solidFill>
              <a:highlight>
                <a:schemeClr val="accent3"/>
              </a:highlight>
            </a:endParaRPr>
          </a:p>
          <a:p>
            <a:pPr indent="-311150" lvl="1" marL="914400" rtl="0" algn="just">
              <a:lnSpc>
                <a:spcPct val="115000"/>
              </a:lnSpc>
              <a:spcBef>
                <a:spcPts val="0"/>
              </a:spcBef>
              <a:spcAft>
                <a:spcPts val="0"/>
              </a:spcAft>
              <a:buClr>
                <a:srgbClr val="1F2937"/>
              </a:buClr>
              <a:buSzPts val="1300"/>
              <a:buAutoNum type="alphaLcPeriod"/>
            </a:pPr>
            <a:r>
              <a:rPr b="1" lang="en" sz="1300">
                <a:solidFill>
                  <a:srgbClr val="1F2937"/>
                </a:solidFill>
                <a:highlight>
                  <a:schemeClr val="accent3"/>
                </a:highlight>
              </a:rPr>
              <a:t>Impact: </a:t>
            </a:r>
            <a:r>
              <a:rPr lang="en" sz="1300">
                <a:solidFill>
                  <a:srgbClr val="1F2937"/>
                </a:solidFill>
                <a:highlight>
                  <a:schemeClr val="accent3"/>
                </a:highlight>
              </a:rPr>
              <a:t>Introducing self-service here can significantly cut down handle times, boosting efficiency. ⚡</a:t>
            </a:r>
            <a:endParaRPr sz="1300">
              <a:solidFill>
                <a:srgbClr val="1F2937"/>
              </a:solidFill>
              <a:highlight>
                <a:schemeClr val="accent3"/>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pic>
        <p:nvPicPr>
          <p:cNvPr id="781" name="Google Shape;781;p87"/>
          <p:cNvPicPr preferRelativeResize="0"/>
          <p:nvPr/>
        </p:nvPicPr>
        <p:blipFill>
          <a:blip r:embed="rId3">
            <a:alphaModFix/>
          </a:blip>
          <a:stretch>
            <a:fillRect/>
          </a:stretch>
        </p:blipFill>
        <p:spPr>
          <a:xfrm>
            <a:off x="152400" y="152400"/>
            <a:ext cx="8839201" cy="473556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203075" y="445025"/>
            <a:ext cx="8220900" cy="96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2500">
                <a:solidFill>
                  <a:srgbClr val="1F2937"/>
                </a:solidFill>
                <a:highlight>
                  <a:schemeClr val="accent3"/>
                </a:highlight>
              </a:rPr>
              <a:t>🎯 Overview of Predictive Modeling ( Optional Task )</a:t>
            </a:r>
            <a:endParaRPr sz="2500">
              <a:solidFill>
                <a:srgbClr val="1F2937"/>
              </a:solidFill>
              <a:highlight>
                <a:schemeClr val="accent3"/>
              </a:highlight>
            </a:endParaRPr>
          </a:p>
          <a:p>
            <a:pPr indent="0" lvl="0" marL="0" rtl="0" algn="ctr">
              <a:spcBef>
                <a:spcPts val="400"/>
              </a:spcBef>
              <a:spcAft>
                <a:spcPts val="0"/>
              </a:spcAft>
              <a:buNone/>
            </a:pPr>
            <a:r>
              <a:t/>
            </a:r>
            <a:endParaRPr sz="4500">
              <a:highlight>
                <a:schemeClr val="accent3"/>
              </a:highlight>
            </a:endParaRPr>
          </a:p>
        </p:txBody>
      </p:sp>
      <p:sp>
        <p:nvSpPr>
          <p:cNvPr id="787" name="Google Shape;787;p88"/>
          <p:cNvSpPr txBox="1"/>
          <p:nvPr/>
        </p:nvSpPr>
        <p:spPr>
          <a:xfrm>
            <a:off x="627000" y="1314975"/>
            <a:ext cx="7890000" cy="3156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750">
                <a:solidFill>
                  <a:srgbClr val="1F2937"/>
                </a:solidFill>
                <a:highlight>
                  <a:schemeClr val="accent4"/>
                </a:highlight>
                <a:latin typeface="Outfit"/>
                <a:ea typeface="Outfit"/>
                <a:cs typeface="Outfit"/>
                <a:sym typeface="Outfit"/>
              </a:rPr>
              <a:t>Objective</a:t>
            </a:r>
            <a:r>
              <a:rPr b="1" lang="en" sz="1350">
                <a:solidFill>
                  <a:srgbClr val="1F2937"/>
                </a:solidFill>
                <a:highlight>
                  <a:schemeClr val="accent4"/>
                </a:highlight>
                <a:latin typeface="Outfit"/>
                <a:ea typeface="Outfit"/>
                <a:cs typeface="Outfit"/>
                <a:sym typeface="Outfit"/>
              </a:rPr>
              <a:t>🎯 </a:t>
            </a:r>
            <a:r>
              <a:rPr b="1" lang="en" sz="1750">
                <a:solidFill>
                  <a:srgbClr val="1F2937"/>
                </a:solidFill>
                <a:highlight>
                  <a:schemeClr val="accent4"/>
                </a:highlight>
                <a:latin typeface="Outfit"/>
                <a:ea typeface="Outfit"/>
                <a:cs typeface="Outfit"/>
                <a:sym typeface="Outfit"/>
              </a:rPr>
              <a:t>:</a:t>
            </a:r>
            <a:endParaRPr b="1" sz="1750">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rPr lang="en" sz="1750">
                <a:solidFill>
                  <a:srgbClr val="1F2937"/>
                </a:solidFill>
                <a:highlight>
                  <a:schemeClr val="accent4"/>
                </a:highlight>
                <a:latin typeface="Outfit"/>
                <a:ea typeface="Outfit"/>
                <a:cs typeface="Outfit"/>
                <a:sym typeface="Outfit"/>
              </a:rPr>
              <a:t>Develop a predictive model to forecast the primary call reason for incoming calls.</a:t>
            </a:r>
            <a:endParaRPr sz="1750">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t/>
            </a:r>
            <a:endParaRPr sz="1350">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rPr b="1" lang="en" sz="1750">
                <a:solidFill>
                  <a:srgbClr val="1F2937"/>
                </a:solidFill>
                <a:highlight>
                  <a:schemeClr val="accent4"/>
                </a:highlight>
                <a:latin typeface="Outfit"/>
                <a:ea typeface="Outfit"/>
                <a:cs typeface="Outfit"/>
                <a:sym typeface="Outfit"/>
              </a:rPr>
              <a:t>Purpose 📞:</a:t>
            </a:r>
            <a:endParaRPr b="1" sz="1750">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rPr lang="en" sz="1750">
                <a:solidFill>
                  <a:srgbClr val="1F2937"/>
                </a:solidFill>
                <a:highlight>
                  <a:schemeClr val="accent4"/>
                </a:highlight>
                <a:latin typeface="Outfit"/>
                <a:ea typeface="Outfit"/>
                <a:cs typeface="Outfit"/>
                <a:sym typeface="Outfit"/>
              </a:rPr>
              <a:t>Enable the call center to proactively manage resources, allocate agents more effectively, and enhance customer satisfaction by anticipating their needs.</a:t>
            </a:r>
            <a:endParaRPr sz="1750">
              <a:solidFill>
                <a:srgbClr val="1F2937"/>
              </a:solidFill>
              <a:highlight>
                <a:schemeClr val="accent4"/>
              </a:highlight>
              <a:latin typeface="Outfit"/>
              <a:ea typeface="Outfit"/>
              <a:cs typeface="Outfit"/>
              <a:sym typeface="Outfit"/>
            </a:endParaRPr>
          </a:p>
          <a:p>
            <a:pPr indent="0" lvl="0" marL="0" rtl="0" algn="just">
              <a:spcBef>
                <a:spcPts val="0"/>
              </a:spcBef>
              <a:spcAft>
                <a:spcPts val="0"/>
              </a:spcAft>
              <a:buNone/>
            </a:pPr>
            <a:r>
              <a:t/>
            </a:r>
            <a:endParaRPr sz="1800">
              <a:solidFill>
                <a:schemeClr val="dk1"/>
              </a:solidFill>
              <a:highlight>
                <a:schemeClr val="accent4"/>
              </a:highlight>
              <a:latin typeface="Outfit"/>
              <a:ea typeface="Outfit"/>
              <a:cs typeface="Outfit"/>
              <a:sym typeface="Outfi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9"/>
          <p:cNvSpPr txBox="1"/>
          <p:nvPr>
            <p:ph type="title"/>
          </p:nvPr>
        </p:nvSpPr>
        <p:spPr>
          <a:xfrm>
            <a:off x="720000" y="445025"/>
            <a:ext cx="7704000" cy="4575300"/>
          </a:xfrm>
          <a:prstGeom prst="rect">
            <a:avLst/>
          </a:prstGeom>
        </p:spPr>
        <p:txBody>
          <a:bodyPr anchorCtr="0" anchor="t" bIns="91425" lIns="91425" spcFirstLastPara="1" rIns="91425" wrap="square" tIns="91425">
            <a:noAutofit/>
          </a:bodyPr>
          <a:lstStyle/>
          <a:p>
            <a:pPr indent="0" lvl="0" marL="0" rtl="0" algn="just">
              <a:lnSpc>
                <a:spcPct val="130000"/>
              </a:lnSpc>
              <a:spcBef>
                <a:spcPts val="1400"/>
              </a:spcBef>
              <a:spcAft>
                <a:spcPts val="0"/>
              </a:spcAft>
              <a:buNone/>
            </a:pPr>
            <a:r>
              <a:rPr lang="en" sz="1500">
                <a:solidFill>
                  <a:srgbClr val="1F2937"/>
                </a:solidFill>
                <a:highlight>
                  <a:srgbClr val="F9FAFB"/>
                </a:highlight>
              </a:rPr>
              <a:t>📊 Data Preparation &amp; Challenges 🛠️</a:t>
            </a:r>
            <a:endParaRPr sz="1500">
              <a:solidFill>
                <a:srgbClr val="1F2937"/>
              </a:solidFill>
              <a:highlight>
                <a:srgbClr val="F9FAFB"/>
              </a:highlight>
            </a:endParaRPr>
          </a:p>
          <a:p>
            <a:pPr indent="0" lvl="0" marL="0" rtl="0" algn="just">
              <a:lnSpc>
                <a:spcPct val="115000"/>
              </a:lnSpc>
              <a:spcBef>
                <a:spcPts val="400"/>
              </a:spcBef>
              <a:spcAft>
                <a:spcPts val="0"/>
              </a:spcAft>
              <a:buNone/>
            </a:pPr>
            <a:r>
              <a:rPr lang="en" sz="1350">
                <a:solidFill>
                  <a:srgbClr val="1F2937"/>
                </a:solidFill>
                <a:highlight>
                  <a:srgbClr val="F9FAFB"/>
                </a:highlight>
              </a:rPr>
              <a:t>Data Gathering:</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Arial"/>
              <a:buChar char="○"/>
            </a:pPr>
            <a:r>
              <a:rPr lang="en" sz="1350">
                <a:solidFill>
                  <a:srgbClr val="1F2937"/>
                </a:solidFill>
                <a:highlight>
                  <a:srgbClr val="F9FAFB"/>
                </a:highlight>
              </a:rPr>
              <a:t>Training Data</a:t>
            </a:r>
            <a:r>
              <a:rPr b="0" lang="en" sz="1350">
                <a:solidFill>
                  <a:srgbClr val="1F2937"/>
                </a:solidFill>
                <a:highlight>
                  <a:srgbClr val="F9FAFB"/>
                </a:highlight>
              </a:rPr>
              <a:t>: </a:t>
            </a:r>
            <a:r>
              <a:rPr b="0" lang="en" sz="1350">
                <a:solidFill>
                  <a:srgbClr val="1F2937"/>
                </a:solidFill>
                <a:highlight>
                  <a:srgbClr val="F9FAFB"/>
                </a:highlight>
              </a:rPr>
              <a:t>Merged</a:t>
            </a:r>
            <a:r>
              <a:rPr b="0" lang="en" sz="1350">
                <a:solidFill>
                  <a:srgbClr val="1F2937"/>
                </a:solidFill>
                <a:highlight>
                  <a:srgbClr val="F9FAFB"/>
                </a:highlight>
              </a:rPr>
              <a:t> multiple datasets (calls.csv, customers.csv, sentiment_statistics.csv, reason.csv) to create a comprehensive dataset with features and target labels.</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Arial"/>
              <a:buChar char="○"/>
            </a:pPr>
            <a:r>
              <a:rPr lang="en" sz="1350">
                <a:solidFill>
                  <a:srgbClr val="1F2937"/>
                </a:solidFill>
                <a:highlight>
                  <a:srgbClr val="F9FAFB"/>
                </a:highlight>
              </a:rPr>
              <a:t>Test Data</a:t>
            </a:r>
            <a:r>
              <a:rPr b="0" lang="en" sz="1350">
                <a:solidFill>
                  <a:srgbClr val="1F2937"/>
                </a:solidFill>
                <a:highlight>
                  <a:srgbClr val="F9FAFB"/>
                </a:highlight>
              </a:rPr>
              <a:t>: test.csv initially only had call_id.</a:t>
            </a:r>
            <a:endParaRPr b="0" sz="1350">
              <a:solidFill>
                <a:srgbClr val="1F2937"/>
              </a:solidFill>
              <a:highlight>
                <a:srgbClr val="F9FAFB"/>
              </a:highlight>
            </a:endParaRPr>
          </a:p>
          <a:p>
            <a:pPr indent="0" lvl="0" marL="0" rtl="0" algn="just">
              <a:lnSpc>
                <a:spcPct val="115000"/>
              </a:lnSpc>
              <a:spcBef>
                <a:spcPts val="0"/>
              </a:spcBef>
              <a:spcAft>
                <a:spcPts val="0"/>
              </a:spcAft>
              <a:buNone/>
            </a:pPr>
            <a:r>
              <a:t/>
            </a:r>
            <a:endParaRPr b="0" sz="1350">
              <a:solidFill>
                <a:srgbClr val="1F2937"/>
              </a:solidFill>
              <a:highlight>
                <a:srgbClr val="F9FAFB"/>
              </a:highlight>
            </a:endParaRPr>
          </a:p>
          <a:p>
            <a:pPr indent="0" lvl="0" marL="0" rtl="0" algn="just">
              <a:lnSpc>
                <a:spcPct val="115000"/>
              </a:lnSpc>
              <a:spcBef>
                <a:spcPts val="0"/>
              </a:spcBef>
              <a:spcAft>
                <a:spcPts val="0"/>
              </a:spcAft>
              <a:buNone/>
            </a:pPr>
            <a:r>
              <a:rPr lang="en" sz="1350">
                <a:solidFill>
                  <a:srgbClr val="1F2937"/>
                </a:solidFill>
                <a:highlight>
                  <a:srgbClr val="F9FAFB"/>
                </a:highlight>
              </a:rPr>
              <a:t>Challenge:</a:t>
            </a:r>
            <a:br>
              <a:rPr b="0" lang="en" sz="1350">
                <a:solidFill>
                  <a:srgbClr val="1F2937"/>
                </a:solidFill>
                <a:highlight>
                  <a:srgbClr val="F9FAFB"/>
                </a:highlight>
              </a:rPr>
            </a:br>
            <a:r>
              <a:rPr lang="en" sz="1350">
                <a:solidFill>
                  <a:srgbClr val="1F2937"/>
                </a:solidFill>
                <a:highlight>
                  <a:srgbClr val="F9FAFB"/>
                </a:highlight>
              </a:rPr>
              <a:t>🚫 Missing Features in Test Data</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Arial"/>
              <a:buChar char="○"/>
            </a:pPr>
            <a:r>
              <a:rPr lang="en" sz="1350">
                <a:solidFill>
                  <a:srgbClr val="1F2937"/>
                </a:solidFill>
                <a:highlight>
                  <a:srgbClr val="F9FAFB"/>
                </a:highlight>
              </a:rPr>
              <a:t>Issue</a:t>
            </a:r>
            <a:r>
              <a:rPr b="0" lang="en" sz="1350">
                <a:solidFill>
                  <a:srgbClr val="1F2937"/>
                </a:solidFill>
                <a:highlight>
                  <a:srgbClr val="F9FAFB"/>
                </a:highlight>
              </a:rPr>
              <a:t>: test.csv lacked crucial features like call_transcript, essential for prediction.</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Arial"/>
              <a:buChar char="○"/>
            </a:pPr>
            <a:r>
              <a:rPr lang="en" sz="1350">
                <a:solidFill>
                  <a:srgbClr val="1F2937"/>
                </a:solidFill>
                <a:highlight>
                  <a:srgbClr val="F9FAFB"/>
                </a:highlight>
              </a:rPr>
              <a:t>Solution</a:t>
            </a:r>
            <a:r>
              <a:rPr b="0" lang="en" sz="1350">
                <a:solidFill>
                  <a:srgbClr val="1F2937"/>
                </a:solidFill>
                <a:highlight>
                  <a:srgbClr val="F9FAFB"/>
                </a:highlight>
              </a:rPr>
              <a:t>:</a:t>
            </a:r>
            <a:endParaRPr b="0" sz="1350">
              <a:solidFill>
                <a:srgbClr val="1F2937"/>
              </a:solidFill>
              <a:highlight>
                <a:srgbClr val="F9FAFB"/>
              </a:highlight>
            </a:endParaRPr>
          </a:p>
          <a:p>
            <a:pPr indent="-304800" lvl="1" marL="914400" rtl="0" algn="just">
              <a:lnSpc>
                <a:spcPct val="115000"/>
              </a:lnSpc>
              <a:spcBef>
                <a:spcPts val="0"/>
              </a:spcBef>
              <a:spcAft>
                <a:spcPts val="0"/>
              </a:spcAft>
              <a:buClr>
                <a:srgbClr val="1F2937"/>
              </a:buClr>
              <a:buSzPts val="1200"/>
              <a:buFont typeface="Arial"/>
              <a:buChar char="○"/>
            </a:pPr>
            <a:r>
              <a:rPr b="1" lang="en" sz="1200">
                <a:solidFill>
                  <a:srgbClr val="1F2937"/>
                </a:solidFill>
                <a:highlight>
                  <a:srgbClr val="F9FAFB"/>
                </a:highlight>
                <a:latin typeface="Outfit"/>
                <a:ea typeface="Outfit"/>
                <a:cs typeface="Outfit"/>
                <a:sym typeface="Outfit"/>
              </a:rPr>
              <a:t>🔄 Data Merging</a:t>
            </a:r>
            <a:r>
              <a:rPr lang="en" sz="1200">
                <a:solidFill>
                  <a:srgbClr val="1F2937"/>
                </a:solidFill>
                <a:highlight>
                  <a:srgbClr val="F9FAFB"/>
                </a:highlight>
                <a:latin typeface="Outfit"/>
                <a:ea typeface="Outfit"/>
                <a:cs typeface="Outfit"/>
                <a:sym typeface="Outfit"/>
              </a:rPr>
              <a:t>: Combined test.csv with calls.csv on call_id to get call_transcript.</a:t>
            </a:r>
            <a:endParaRPr sz="1200">
              <a:solidFill>
                <a:srgbClr val="1F2937"/>
              </a:solidFill>
              <a:highlight>
                <a:srgbClr val="F9FAFB"/>
              </a:highlight>
              <a:latin typeface="Outfit"/>
              <a:ea typeface="Outfit"/>
              <a:cs typeface="Outfit"/>
              <a:sym typeface="Outfit"/>
            </a:endParaRPr>
          </a:p>
          <a:p>
            <a:pPr indent="-304800" lvl="1" marL="914400" rtl="0" algn="just">
              <a:lnSpc>
                <a:spcPct val="115000"/>
              </a:lnSpc>
              <a:spcBef>
                <a:spcPts val="0"/>
              </a:spcBef>
              <a:spcAft>
                <a:spcPts val="0"/>
              </a:spcAft>
              <a:buClr>
                <a:srgbClr val="1F2937"/>
              </a:buClr>
              <a:buSzPts val="1200"/>
              <a:buFont typeface="Outfit"/>
              <a:buChar char="○"/>
            </a:pPr>
            <a:r>
              <a:rPr lang="en" sz="1200">
                <a:solidFill>
                  <a:srgbClr val="1F2937"/>
                </a:solidFill>
                <a:highlight>
                  <a:srgbClr val="F9FAFB"/>
                </a:highlight>
                <a:latin typeface="Outfit"/>
                <a:ea typeface="Outfit"/>
                <a:cs typeface="Outfit"/>
                <a:sym typeface="Outfit"/>
              </a:rPr>
              <a:t>🧼 Missing Values Handling:</a:t>
            </a:r>
            <a:endParaRPr sz="1200">
              <a:solidFill>
                <a:srgbClr val="1F2937"/>
              </a:solidFill>
              <a:highlight>
                <a:srgbClr val="F9FAFB"/>
              </a:highlight>
              <a:latin typeface="Outfit"/>
              <a:ea typeface="Outfit"/>
              <a:cs typeface="Outfit"/>
              <a:sym typeface="Outfit"/>
            </a:endParaRPr>
          </a:p>
          <a:p>
            <a:pPr indent="-298450" lvl="2" marL="1371600" rtl="0" algn="just">
              <a:lnSpc>
                <a:spcPct val="115000"/>
              </a:lnSpc>
              <a:spcBef>
                <a:spcPts val="0"/>
              </a:spcBef>
              <a:spcAft>
                <a:spcPts val="0"/>
              </a:spcAft>
              <a:buClr>
                <a:srgbClr val="1F2937"/>
              </a:buClr>
              <a:buSzPts val="1100"/>
              <a:buFont typeface="Arial"/>
              <a:buChar char="○"/>
            </a:pPr>
            <a:r>
              <a:rPr lang="en" sz="1100">
                <a:solidFill>
                  <a:srgbClr val="1F2937"/>
                </a:solidFill>
                <a:highlight>
                  <a:srgbClr val="F9FAFB"/>
                </a:highlight>
                <a:latin typeface="Outfit"/>
                <a:ea typeface="Outfit"/>
                <a:cs typeface="Outfit"/>
                <a:sym typeface="Outfit"/>
              </a:rPr>
              <a:t>Training Data: Dropped or filled missing values in processed_transcript and primary_call_reason.</a:t>
            </a:r>
            <a:endParaRPr sz="1100">
              <a:solidFill>
                <a:srgbClr val="1F2937"/>
              </a:solidFill>
              <a:highlight>
                <a:srgbClr val="F9FAFB"/>
              </a:highlight>
              <a:latin typeface="Outfit"/>
              <a:ea typeface="Outfit"/>
              <a:cs typeface="Outfit"/>
              <a:sym typeface="Outfit"/>
            </a:endParaRPr>
          </a:p>
          <a:p>
            <a:pPr indent="-298450" lvl="2" marL="1371600" rtl="0" algn="just">
              <a:lnSpc>
                <a:spcPct val="115000"/>
              </a:lnSpc>
              <a:spcBef>
                <a:spcPts val="0"/>
              </a:spcBef>
              <a:spcAft>
                <a:spcPts val="0"/>
              </a:spcAft>
              <a:buClr>
                <a:srgbClr val="1F2937"/>
              </a:buClr>
              <a:buSzPts val="1100"/>
              <a:buFont typeface="Arial"/>
              <a:buChar char="○"/>
            </a:pPr>
            <a:r>
              <a:rPr lang="en" sz="1100">
                <a:solidFill>
                  <a:srgbClr val="1F2937"/>
                </a:solidFill>
                <a:highlight>
                  <a:srgbClr val="F9FAFB"/>
                </a:highlight>
                <a:latin typeface="Outfit"/>
                <a:ea typeface="Outfit"/>
                <a:cs typeface="Outfit"/>
                <a:sym typeface="Outfit"/>
              </a:rPr>
              <a:t>Test Data: Filled missing call_transcript entries with empty strings to allow processing.</a:t>
            </a:r>
            <a:endParaRPr sz="1100">
              <a:solidFill>
                <a:srgbClr val="1F2937"/>
              </a:solidFill>
              <a:highlight>
                <a:srgbClr val="F9FAFB"/>
              </a:highlight>
              <a:latin typeface="Outfit"/>
              <a:ea typeface="Outfit"/>
              <a:cs typeface="Outfit"/>
              <a:sym typeface="Outfit"/>
            </a:endParaRPr>
          </a:p>
          <a:p>
            <a:pPr indent="0" lvl="0" marL="1371600" rtl="0" algn="just">
              <a:lnSpc>
                <a:spcPct val="115000"/>
              </a:lnSpc>
              <a:spcBef>
                <a:spcPts val="11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pic>
        <p:nvPicPr>
          <p:cNvPr id="797" name="Google Shape;797;p90"/>
          <p:cNvPicPr preferRelativeResize="0"/>
          <p:nvPr/>
        </p:nvPicPr>
        <p:blipFill>
          <a:blip r:embed="rId3">
            <a:alphaModFix/>
          </a:blip>
          <a:stretch>
            <a:fillRect/>
          </a:stretch>
        </p:blipFill>
        <p:spPr>
          <a:xfrm>
            <a:off x="422075" y="961375"/>
            <a:ext cx="7743825" cy="3800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91"/>
          <p:cNvSpPr txBox="1"/>
          <p:nvPr>
            <p:ph type="title"/>
          </p:nvPr>
        </p:nvSpPr>
        <p:spPr>
          <a:xfrm>
            <a:off x="720000" y="445025"/>
            <a:ext cx="7704000" cy="4698600"/>
          </a:xfrm>
          <a:prstGeom prst="rect">
            <a:avLst/>
          </a:prstGeom>
        </p:spPr>
        <p:txBody>
          <a:bodyPr anchorCtr="0" anchor="t" bIns="91425" lIns="91425" spcFirstLastPara="1" rIns="91425" wrap="square" tIns="91425">
            <a:noAutofit/>
          </a:bodyPr>
          <a:lstStyle/>
          <a:p>
            <a:pPr indent="0" lvl="0" marL="0" rtl="0" algn="just">
              <a:lnSpc>
                <a:spcPct val="130000"/>
              </a:lnSpc>
              <a:spcBef>
                <a:spcPts val="1400"/>
              </a:spcBef>
              <a:spcAft>
                <a:spcPts val="0"/>
              </a:spcAft>
              <a:buNone/>
            </a:pPr>
            <a:r>
              <a:rPr lang="en" sz="1500">
                <a:solidFill>
                  <a:srgbClr val="1F2937"/>
                </a:solidFill>
                <a:highlight>
                  <a:srgbClr val="F9FAFB"/>
                </a:highlight>
              </a:rPr>
              <a:t>🧠 Modeling Approach</a:t>
            </a:r>
            <a:endParaRPr sz="1500">
              <a:solidFill>
                <a:srgbClr val="1F2937"/>
              </a:solidFill>
              <a:highlight>
                <a:srgbClr val="F9FAFB"/>
              </a:highlight>
            </a:endParaRPr>
          </a:p>
          <a:p>
            <a:pPr indent="0" lvl="0" marL="0" rtl="0" algn="just">
              <a:lnSpc>
                <a:spcPct val="115000"/>
              </a:lnSpc>
              <a:spcBef>
                <a:spcPts val="400"/>
              </a:spcBef>
              <a:spcAft>
                <a:spcPts val="0"/>
              </a:spcAft>
              <a:buNone/>
            </a:pPr>
            <a:r>
              <a:rPr lang="en" sz="1350">
                <a:solidFill>
                  <a:srgbClr val="1F2937"/>
                </a:solidFill>
                <a:highlight>
                  <a:srgbClr val="F9FAFB"/>
                </a:highlight>
              </a:rPr>
              <a:t>Text Preprocessing:</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Converted transcripts to lowercase, removed punctuation, and eliminated stopwords.</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Result: A clean processed_transcript ready for feature extraction. 🧽✨</a:t>
            </a:r>
            <a:endParaRPr b="0" sz="1350">
              <a:solidFill>
                <a:srgbClr val="1F2937"/>
              </a:solidFill>
              <a:highlight>
                <a:srgbClr val="F9FAFB"/>
              </a:highlight>
            </a:endParaRPr>
          </a:p>
          <a:p>
            <a:pPr indent="0" lvl="0" marL="0" rtl="0" algn="just">
              <a:lnSpc>
                <a:spcPct val="115000"/>
              </a:lnSpc>
              <a:spcBef>
                <a:spcPts val="0"/>
              </a:spcBef>
              <a:spcAft>
                <a:spcPts val="0"/>
              </a:spcAft>
              <a:buNone/>
            </a:pPr>
            <a:r>
              <a:rPr lang="en" sz="1350">
                <a:solidFill>
                  <a:srgbClr val="1F2937"/>
                </a:solidFill>
                <a:highlight>
                  <a:srgbClr val="F9FAFB"/>
                </a:highlight>
              </a:rPr>
              <a:t>Feature Extraction:</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 Utilized TF-IDF Vectorization to convert text data into numerical features.</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Captured the importance of words in the context of call transcripts. 📝➡️📊</a:t>
            </a:r>
            <a:endParaRPr b="0" sz="1350">
              <a:solidFill>
                <a:srgbClr val="1F2937"/>
              </a:solidFill>
              <a:highlight>
                <a:srgbClr val="F9FAFB"/>
              </a:highlight>
            </a:endParaRPr>
          </a:p>
          <a:p>
            <a:pPr indent="0" lvl="0" marL="0" rtl="0" algn="just">
              <a:lnSpc>
                <a:spcPct val="115000"/>
              </a:lnSpc>
              <a:spcBef>
                <a:spcPts val="0"/>
              </a:spcBef>
              <a:spcAft>
                <a:spcPts val="0"/>
              </a:spcAft>
              <a:buNone/>
            </a:pPr>
            <a:r>
              <a:rPr lang="en" sz="1350">
                <a:solidFill>
                  <a:srgbClr val="1F2937"/>
                </a:solidFill>
                <a:highlight>
                  <a:srgbClr val="F9FAFB"/>
                </a:highlight>
              </a:rPr>
              <a:t>Model Selection:</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 Chose Logistic Regression for its effectiveness in multi-class classification and interpretability.</a:t>
            </a:r>
            <a:endParaRPr b="0" sz="1350">
              <a:solidFill>
                <a:srgbClr val="1F2937"/>
              </a:solidFill>
              <a:highlight>
                <a:srgbClr val="F9FAFB"/>
              </a:highlight>
            </a:endParaRPr>
          </a:p>
          <a:p>
            <a:pPr indent="0" lvl="0" marL="0" rtl="0" algn="just">
              <a:lnSpc>
                <a:spcPct val="115000"/>
              </a:lnSpc>
              <a:spcBef>
                <a:spcPts val="0"/>
              </a:spcBef>
              <a:spcAft>
                <a:spcPts val="0"/>
              </a:spcAft>
              <a:buNone/>
            </a:pPr>
            <a:r>
              <a:rPr lang="en" sz="1350">
                <a:solidFill>
                  <a:srgbClr val="1F2937"/>
                </a:solidFill>
                <a:highlight>
                  <a:srgbClr val="F9FAFB"/>
                </a:highlight>
              </a:rPr>
              <a:t>Training &amp; Validation:</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Split the data into training and validation sets (80/20 split).</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Trained the model on the training data and evaluated performance on the validation set. 🏋️‍♂️📈</a:t>
            </a:r>
            <a:endParaRPr b="0" sz="1350">
              <a:solidFill>
                <a:srgbClr val="1F2937"/>
              </a:solidFill>
              <a:highlight>
                <a:srgbClr val="F9FAFB"/>
              </a:highlight>
            </a:endParaRPr>
          </a:p>
          <a:p>
            <a:pPr indent="0" lvl="0" marL="0" rtl="0" algn="just">
              <a:lnSpc>
                <a:spcPct val="115000"/>
              </a:lnSpc>
              <a:spcBef>
                <a:spcPts val="0"/>
              </a:spcBef>
              <a:spcAft>
                <a:spcPts val="0"/>
              </a:spcAft>
              <a:buNone/>
            </a:pPr>
            <a:r>
              <a:rPr lang="en" sz="1350">
                <a:solidFill>
                  <a:srgbClr val="1F2937"/>
                </a:solidFill>
                <a:highlight>
                  <a:srgbClr val="F9FAFB"/>
                </a:highlight>
              </a:rPr>
              <a:t>Prediction:</a:t>
            </a:r>
            <a:endParaRPr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Transformed test data using the same TF-IDF vectorizer.</a:t>
            </a:r>
            <a:endParaRPr b="0" sz="1350">
              <a:solidFill>
                <a:srgbClr val="1F2937"/>
              </a:solidFill>
              <a:highlight>
                <a:srgbClr val="F9FAFB"/>
              </a:highlight>
            </a:endParaRPr>
          </a:p>
          <a:p>
            <a:pPr indent="-314325" lvl="0" marL="457200" rtl="0" algn="just">
              <a:lnSpc>
                <a:spcPct val="115000"/>
              </a:lnSpc>
              <a:spcBef>
                <a:spcPts val="0"/>
              </a:spcBef>
              <a:spcAft>
                <a:spcPts val="0"/>
              </a:spcAft>
              <a:buClr>
                <a:srgbClr val="1F2937"/>
              </a:buClr>
              <a:buSzPts val="1350"/>
              <a:buFont typeface="Outfit"/>
              <a:buChar char="○"/>
            </a:pPr>
            <a:r>
              <a:rPr b="0" lang="en" sz="1350">
                <a:solidFill>
                  <a:srgbClr val="1F2937"/>
                </a:solidFill>
                <a:highlight>
                  <a:srgbClr val="F9FAFB"/>
                </a:highlight>
              </a:rPr>
              <a:t>Predicted the primary_call_reason for each call in the test set. 🔮📞</a:t>
            </a:r>
            <a:endParaRPr b="0" sz="1350">
              <a:solidFill>
                <a:srgbClr val="1F2937"/>
              </a:solidFill>
              <a:highlight>
                <a:srgbClr val="F9FAFB"/>
              </a:highlight>
            </a:endParaRPr>
          </a:p>
          <a:p>
            <a:pPr indent="0" lvl="0" marL="0" rtl="0" algn="just">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670075" y="215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900">
                <a:solidFill>
                  <a:srgbClr val="000000"/>
                </a:solidFill>
              </a:rPr>
              <a:t>🔑 </a:t>
            </a:r>
            <a:r>
              <a:rPr lang="en" sz="2900">
                <a:solidFill>
                  <a:srgbClr val="000000"/>
                </a:solidFill>
              </a:rPr>
              <a:t>Key Concepts Utilized</a:t>
            </a:r>
            <a:endParaRPr sz="5300"/>
          </a:p>
        </p:txBody>
      </p:sp>
      <p:sp>
        <p:nvSpPr>
          <p:cNvPr id="413" name="Google Shape;413;p38"/>
          <p:cNvSpPr txBox="1"/>
          <p:nvPr/>
        </p:nvSpPr>
        <p:spPr>
          <a:xfrm>
            <a:off x="3598775" y="975425"/>
            <a:ext cx="55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414" name="Google Shape;414;p38"/>
          <p:cNvSpPr txBox="1"/>
          <p:nvPr/>
        </p:nvSpPr>
        <p:spPr>
          <a:xfrm>
            <a:off x="487225" y="865575"/>
            <a:ext cx="8069700" cy="3026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utfit"/>
                <a:ea typeface="Outfit"/>
                <a:cs typeface="Outfit"/>
                <a:sym typeface="Outfit"/>
              </a:rPr>
              <a:t>Machine Learning Techniques</a:t>
            </a:r>
            <a:r>
              <a:rPr lang="en" sz="1600">
                <a:latin typeface="Outfit"/>
                <a:ea typeface="Outfit"/>
                <a:cs typeface="Outfit"/>
                <a:sym typeface="Outfit"/>
              </a:rPr>
              <a:t> 🧠</a:t>
            </a:r>
            <a:endParaRPr sz="1600">
              <a:latin typeface="Outfit"/>
              <a:ea typeface="Outfit"/>
              <a:cs typeface="Outfit"/>
              <a:sym typeface="Outfit"/>
            </a:endParaRPr>
          </a:p>
          <a:p>
            <a:pPr indent="-317500" lvl="0" marL="457200" rtl="0" algn="just">
              <a:lnSpc>
                <a:spcPct val="115000"/>
              </a:lnSpc>
              <a:spcBef>
                <a:spcPts val="1200"/>
              </a:spcBef>
              <a:spcAft>
                <a:spcPts val="0"/>
              </a:spcAft>
              <a:buSzPts val="1400"/>
              <a:buChar char="●"/>
            </a:pPr>
            <a:r>
              <a:rPr b="1" lang="en">
                <a:latin typeface="Outfit"/>
                <a:ea typeface="Outfit"/>
                <a:cs typeface="Outfit"/>
                <a:sym typeface="Outfit"/>
              </a:rPr>
              <a:t>K-Means Clustering</a:t>
            </a:r>
            <a:r>
              <a:rPr lang="en">
                <a:latin typeface="Outfit"/>
                <a:ea typeface="Outfit"/>
                <a:cs typeface="Outfit"/>
                <a:sym typeface="Outfit"/>
              </a:rPr>
              <a:t> 📊:</a:t>
            </a:r>
            <a:endParaRPr>
              <a:latin typeface="Outfit"/>
              <a:ea typeface="Outfit"/>
              <a:cs typeface="Outfit"/>
              <a:sym typeface="Outfit"/>
            </a:endParaRPr>
          </a:p>
          <a:p>
            <a:pPr indent="-317500" lvl="1" marL="914400" rtl="0" algn="just">
              <a:lnSpc>
                <a:spcPct val="115000"/>
              </a:lnSpc>
              <a:spcBef>
                <a:spcPts val="0"/>
              </a:spcBef>
              <a:spcAft>
                <a:spcPts val="0"/>
              </a:spcAft>
              <a:buSzPts val="1400"/>
              <a:buFont typeface="Outfit"/>
              <a:buChar char="○"/>
            </a:pPr>
            <a:r>
              <a:rPr lang="en">
                <a:latin typeface="Outfit"/>
                <a:ea typeface="Outfit"/>
                <a:cs typeface="Outfit"/>
                <a:sym typeface="Outfit"/>
              </a:rPr>
              <a:t>Grouped call transcripts to uncover recurring themes and issues in customer interactions.</a:t>
            </a:r>
            <a:endParaRPr>
              <a:latin typeface="Outfit"/>
              <a:ea typeface="Outfit"/>
              <a:cs typeface="Outfit"/>
              <a:sym typeface="Outfit"/>
            </a:endParaRPr>
          </a:p>
          <a:p>
            <a:pPr indent="-317500" lvl="1" marL="914400" rtl="0" algn="just">
              <a:lnSpc>
                <a:spcPct val="115000"/>
              </a:lnSpc>
              <a:spcBef>
                <a:spcPts val="0"/>
              </a:spcBef>
              <a:spcAft>
                <a:spcPts val="0"/>
              </a:spcAft>
              <a:buSzPts val="1400"/>
              <a:buFont typeface="Outfit"/>
              <a:buChar char="○"/>
            </a:pPr>
            <a:r>
              <a:rPr lang="en">
                <a:latin typeface="Outfit"/>
                <a:ea typeface="Outfit"/>
                <a:cs typeface="Outfit"/>
                <a:sym typeface="Outfit"/>
              </a:rPr>
              <a:t>Reason: Helped identify potential areas for IVR improvement by clustering based on common issues.</a:t>
            </a:r>
            <a:endParaRPr>
              <a:latin typeface="Outfit"/>
              <a:ea typeface="Outfit"/>
              <a:cs typeface="Outfit"/>
              <a:sym typeface="Outfit"/>
            </a:endParaRPr>
          </a:p>
          <a:p>
            <a:pPr indent="-317500" lvl="0" marL="457200" rtl="0" algn="just">
              <a:lnSpc>
                <a:spcPct val="115000"/>
              </a:lnSpc>
              <a:spcBef>
                <a:spcPts val="0"/>
              </a:spcBef>
              <a:spcAft>
                <a:spcPts val="0"/>
              </a:spcAft>
              <a:buSzPts val="1400"/>
              <a:buChar char="●"/>
            </a:pPr>
            <a:r>
              <a:rPr b="1" lang="en">
                <a:latin typeface="Outfit"/>
                <a:ea typeface="Outfit"/>
                <a:cs typeface="Outfit"/>
                <a:sym typeface="Outfit"/>
              </a:rPr>
              <a:t>Random Forest Regression</a:t>
            </a:r>
            <a:r>
              <a:rPr lang="en">
                <a:latin typeface="Outfit"/>
                <a:ea typeface="Outfit"/>
                <a:cs typeface="Outfit"/>
                <a:sym typeface="Outfit"/>
              </a:rPr>
              <a:t> 🌲:</a:t>
            </a:r>
            <a:endParaRPr>
              <a:latin typeface="Outfit"/>
              <a:ea typeface="Outfit"/>
              <a:cs typeface="Outfit"/>
              <a:sym typeface="Outfit"/>
            </a:endParaRPr>
          </a:p>
          <a:p>
            <a:pPr indent="-317500" lvl="1" marL="914400" rtl="0" algn="just">
              <a:lnSpc>
                <a:spcPct val="115000"/>
              </a:lnSpc>
              <a:spcBef>
                <a:spcPts val="0"/>
              </a:spcBef>
              <a:spcAft>
                <a:spcPts val="0"/>
              </a:spcAft>
              <a:buSzPts val="1400"/>
              <a:buChar char="○"/>
            </a:pPr>
            <a:r>
              <a:rPr lang="en">
                <a:latin typeface="Outfit"/>
                <a:ea typeface="Outfit"/>
                <a:cs typeface="Outfit"/>
                <a:sym typeface="Outfit"/>
              </a:rPr>
              <a:t>Predicted </a:t>
            </a:r>
            <a:r>
              <a:rPr b="1" lang="en">
                <a:latin typeface="Outfit"/>
                <a:ea typeface="Outfit"/>
                <a:cs typeface="Outfit"/>
                <a:sym typeface="Outfit"/>
              </a:rPr>
              <a:t>Average Handle Time (AHT)</a:t>
            </a:r>
            <a:r>
              <a:rPr lang="en">
                <a:latin typeface="Outfit"/>
                <a:ea typeface="Outfit"/>
                <a:cs typeface="Outfit"/>
                <a:sym typeface="Outfit"/>
              </a:rPr>
              <a:t> based on multiple features such as customer sentiment, silence percentage, and call type.</a:t>
            </a:r>
            <a:endParaRPr>
              <a:latin typeface="Outfit"/>
              <a:ea typeface="Outfit"/>
              <a:cs typeface="Outfit"/>
              <a:sym typeface="Outfit"/>
            </a:endParaRPr>
          </a:p>
          <a:p>
            <a:pPr indent="-317500" lvl="1" marL="914400" rtl="0" algn="just">
              <a:lnSpc>
                <a:spcPct val="115000"/>
              </a:lnSpc>
              <a:spcBef>
                <a:spcPts val="0"/>
              </a:spcBef>
              <a:spcAft>
                <a:spcPts val="0"/>
              </a:spcAft>
              <a:buSzPts val="1400"/>
              <a:buFont typeface="Outfit"/>
              <a:buChar char="○"/>
            </a:pPr>
            <a:r>
              <a:rPr lang="en">
                <a:latin typeface="Outfit"/>
                <a:ea typeface="Outfit"/>
                <a:cs typeface="Outfit"/>
                <a:sym typeface="Outfit"/>
              </a:rPr>
              <a:t>🎯 </a:t>
            </a:r>
            <a:r>
              <a:rPr lang="en">
                <a:latin typeface="Outfit"/>
                <a:ea typeface="Outfit"/>
                <a:cs typeface="Outfit"/>
                <a:sym typeface="Outfit"/>
              </a:rPr>
              <a:t>Reason: </a:t>
            </a:r>
            <a:r>
              <a:rPr lang="en">
                <a:latin typeface="Outfit"/>
                <a:ea typeface="Outfit"/>
                <a:cs typeface="Outfit"/>
                <a:sym typeface="Outfit"/>
              </a:rPr>
              <a:t>Highlighted which factors most significantly impacted AHT using feature importance analysis</a:t>
            </a:r>
            <a:endParaRPr>
              <a:latin typeface="Outfit"/>
              <a:ea typeface="Outfit"/>
              <a:cs typeface="Outfit"/>
              <a:sym typeface="Outfit"/>
            </a:endParaRPr>
          </a:p>
          <a:p>
            <a:pPr indent="0" lvl="0" marL="0" rtl="0" algn="just">
              <a:spcBef>
                <a:spcPts val="1200"/>
              </a:spcBef>
              <a:spcAft>
                <a:spcPts val="0"/>
              </a:spcAft>
              <a:buNone/>
            </a:pPr>
            <a:r>
              <a:t/>
            </a:r>
            <a:endParaRPr>
              <a:solidFill>
                <a:schemeClr val="dk1"/>
              </a:solidFill>
              <a:latin typeface="Outfit"/>
              <a:ea typeface="Outfit"/>
              <a:cs typeface="Outfit"/>
              <a:sym typeface="Outfit"/>
            </a:endParaRPr>
          </a:p>
        </p:txBody>
      </p:sp>
      <p:pic>
        <p:nvPicPr>
          <p:cNvPr id="415" name="Google Shape;415;p38"/>
          <p:cNvPicPr preferRelativeResize="0"/>
          <p:nvPr/>
        </p:nvPicPr>
        <p:blipFill>
          <a:blip r:embed="rId3">
            <a:alphaModFix/>
          </a:blip>
          <a:stretch>
            <a:fillRect/>
          </a:stretch>
        </p:blipFill>
        <p:spPr>
          <a:xfrm>
            <a:off x="7188825" y="100125"/>
            <a:ext cx="1477575" cy="1477575"/>
          </a:xfrm>
          <a:prstGeom prst="rect">
            <a:avLst/>
          </a:prstGeom>
          <a:noFill/>
          <a:ln>
            <a:noFill/>
          </a:ln>
        </p:spPr>
      </p:pic>
      <p:pic>
        <p:nvPicPr>
          <p:cNvPr id="416" name="Google Shape;416;p38"/>
          <p:cNvPicPr preferRelativeResize="0"/>
          <p:nvPr/>
        </p:nvPicPr>
        <p:blipFill rotWithShape="1">
          <a:blip r:embed="rId4">
            <a:alphaModFix/>
          </a:blip>
          <a:srcRect b="2592" l="17911" r="20237" t="-775"/>
          <a:stretch/>
        </p:blipFill>
        <p:spPr>
          <a:xfrm>
            <a:off x="3598775" y="3711350"/>
            <a:ext cx="2646075" cy="13318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92"/>
          <p:cNvPicPr preferRelativeResize="0"/>
          <p:nvPr/>
        </p:nvPicPr>
        <p:blipFill>
          <a:blip r:embed="rId3">
            <a:alphaModFix/>
          </a:blip>
          <a:stretch>
            <a:fillRect/>
          </a:stretch>
        </p:blipFill>
        <p:spPr>
          <a:xfrm>
            <a:off x="172325" y="445025"/>
            <a:ext cx="4934524" cy="3820976"/>
          </a:xfrm>
          <a:prstGeom prst="rect">
            <a:avLst/>
          </a:prstGeom>
          <a:noFill/>
          <a:ln>
            <a:noFill/>
          </a:ln>
        </p:spPr>
      </p:pic>
      <p:pic>
        <p:nvPicPr>
          <p:cNvPr id="808" name="Google Shape;808;p92"/>
          <p:cNvPicPr preferRelativeResize="0"/>
          <p:nvPr/>
        </p:nvPicPr>
        <p:blipFill>
          <a:blip r:embed="rId4">
            <a:alphaModFix/>
          </a:blip>
          <a:stretch>
            <a:fillRect/>
          </a:stretch>
        </p:blipFill>
        <p:spPr>
          <a:xfrm>
            <a:off x="5411649" y="1516850"/>
            <a:ext cx="3732350" cy="347826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3"/>
          <p:cNvSpPr txBox="1"/>
          <p:nvPr>
            <p:ph type="title"/>
          </p:nvPr>
        </p:nvSpPr>
        <p:spPr>
          <a:xfrm>
            <a:off x="581400" y="234750"/>
            <a:ext cx="7981200" cy="4674000"/>
          </a:xfrm>
          <a:prstGeom prst="rect">
            <a:avLst/>
          </a:prstGeom>
          <a:noFill/>
        </p:spPr>
        <p:txBody>
          <a:bodyPr anchorCtr="0" anchor="t" bIns="91425" lIns="91425" spcFirstLastPara="1" rIns="91425" wrap="square" tIns="91425">
            <a:noAutofit/>
          </a:bodyPr>
          <a:lstStyle/>
          <a:p>
            <a:pPr indent="0" lvl="0" marL="0" rtl="0" algn="just">
              <a:lnSpc>
                <a:spcPct val="130000"/>
              </a:lnSpc>
              <a:spcBef>
                <a:spcPts val="1400"/>
              </a:spcBef>
              <a:spcAft>
                <a:spcPts val="0"/>
              </a:spcAft>
              <a:buNone/>
            </a:pPr>
            <a:r>
              <a:rPr lang="en" sz="1750">
                <a:solidFill>
                  <a:srgbClr val="1F2937"/>
                </a:solidFill>
                <a:highlight>
                  <a:schemeClr val="accent6"/>
                </a:highlight>
              </a:rPr>
              <a:t>🚀 Insights Gained</a:t>
            </a:r>
            <a:endParaRPr sz="1750">
              <a:solidFill>
                <a:srgbClr val="1F2937"/>
              </a:solidFill>
              <a:highlight>
                <a:schemeClr val="accent6"/>
              </a:highlight>
            </a:endParaRPr>
          </a:p>
          <a:p>
            <a:pPr indent="0" lvl="0" marL="0" rtl="0" algn="just">
              <a:lnSpc>
                <a:spcPct val="115000"/>
              </a:lnSpc>
              <a:spcBef>
                <a:spcPts val="400"/>
              </a:spcBef>
              <a:spcAft>
                <a:spcPts val="0"/>
              </a:spcAft>
              <a:buNone/>
            </a:pPr>
            <a:r>
              <a:rPr lang="en" sz="1550" u="sng">
                <a:solidFill>
                  <a:srgbClr val="1F2937"/>
                </a:solidFill>
                <a:highlight>
                  <a:schemeClr val="accent6"/>
                </a:highlight>
              </a:rPr>
              <a:t>Enhanced Resource Allocation:</a:t>
            </a:r>
            <a:br>
              <a:rPr b="0" lang="en" sz="1550">
                <a:solidFill>
                  <a:srgbClr val="1F2937"/>
                </a:solidFill>
                <a:highlight>
                  <a:schemeClr val="accent6"/>
                </a:highlight>
              </a:rPr>
            </a:br>
            <a:r>
              <a:rPr b="0" lang="en" sz="1550">
                <a:solidFill>
                  <a:srgbClr val="1F2937"/>
                </a:solidFill>
                <a:highlight>
                  <a:schemeClr val="accent6"/>
                </a:highlight>
              </a:rPr>
              <a:t>⚙️ By predicting call reasons, the call center can allocate agents with specific expertise to handle anticipated inquiries.</a:t>
            </a:r>
            <a:br>
              <a:rPr b="0" lang="en" sz="1550">
                <a:solidFill>
                  <a:srgbClr val="1F2937"/>
                </a:solidFill>
                <a:highlight>
                  <a:schemeClr val="accent6"/>
                </a:highlight>
              </a:rPr>
            </a:br>
            <a:r>
              <a:rPr b="0" lang="en" sz="1550">
                <a:solidFill>
                  <a:srgbClr val="1F2937"/>
                </a:solidFill>
                <a:highlight>
                  <a:schemeClr val="accent6"/>
                </a:highlight>
              </a:rPr>
              <a:t>⏳ Enables scheduling adjustments to meet predicted demand for certain call types. 📅</a:t>
            </a:r>
            <a:endParaRPr b="0" sz="1550">
              <a:solidFill>
                <a:srgbClr val="1F2937"/>
              </a:solidFill>
              <a:highlight>
                <a:schemeClr val="accent6"/>
              </a:highlight>
            </a:endParaRPr>
          </a:p>
          <a:p>
            <a:pPr indent="0" lvl="0" marL="0" rtl="0" algn="just">
              <a:lnSpc>
                <a:spcPct val="115000"/>
              </a:lnSpc>
              <a:spcBef>
                <a:spcPts val="0"/>
              </a:spcBef>
              <a:spcAft>
                <a:spcPts val="0"/>
              </a:spcAft>
              <a:buNone/>
            </a:pPr>
            <a:r>
              <a:rPr lang="en" sz="1550" u="sng">
                <a:solidFill>
                  <a:srgbClr val="1F2937"/>
                </a:solidFill>
                <a:highlight>
                  <a:schemeClr val="accent6"/>
                </a:highlight>
              </a:rPr>
              <a:t>Proactive Customer Service:</a:t>
            </a:r>
            <a:br>
              <a:rPr b="0" lang="en" sz="1550">
                <a:solidFill>
                  <a:srgbClr val="1F2937"/>
                </a:solidFill>
                <a:highlight>
                  <a:schemeClr val="accent6"/>
                </a:highlight>
              </a:rPr>
            </a:br>
            <a:r>
              <a:rPr lang="en" sz="1550">
                <a:solidFill>
                  <a:srgbClr val="1F2937"/>
                </a:solidFill>
                <a:highlight>
                  <a:schemeClr val="accent6"/>
                </a:highlight>
              </a:rPr>
              <a:t>🔮 Preemptive Issue Resolution:</a:t>
            </a:r>
            <a:r>
              <a:rPr b="0" lang="en" sz="1550">
                <a:solidFill>
                  <a:srgbClr val="1F2937"/>
                </a:solidFill>
                <a:highlight>
                  <a:schemeClr val="accent6"/>
                </a:highlight>
              </a:rPr>
              <a:t> Address common issues before they escalate by preparing solutions in advance.</a:t>
            </a:r>
            <a:br>
              <a:rPr b="0" lang="en" sz="1550">
                <a:solidFill>
                  <a:srgbClr val="1F2937"/>
                </a:solidFill>
                <a:highlight>
                  <a:schemeClr val="accent6"/>
                </a:highlight>
              </a:rPr>
            </a:br>
            <a:r>
              <a:rPr lang="en" sz="1550">
                <a:solidFill>
                  <a:srgbClr val="1F2937"/>
                </a:solidFill>
                <a:highlight>
                  <a:schemeClr val="accent6"/>
                </a:highlight>
              </a:rPr>
              <a:t>🗣️ Personalized IVR Routing: </a:t>
            </a:r>
            <a:r>
              <a:rPr b="0" lang="en" sz="1550">
                <a:solidFill>
                  <a:srgbClr val="1F2937"/>
                </a:solidFill>
                <a:highlight>
                  <a:schemeClr val="accent6"/>
                </a:highlight>
              </a:rPr>
              <a:t>Tailor the IVR menu based on predicted call reasons to guide customers more efficiently. 🎯</a:t>
            </a:r>
            <a:endParaRPr b="0" sz="1550">
              <a:solidFill>
                <a:srgbClr val="1F2937"/>
              </a:solidFill>
              <a:highlight>
                <a:schemeClr val="accent6"/>
              </a:highlight>
            </a:endParaRPr>
          </a:p>
          <a:p>
            <a:pPr indent="0" lvl="0" marL="0" rtl="0" algn="just">
              <a:lnSpc>
                <a:spcPct val="115000"/>
              </a:lnSpc>
              <a:spcBef>
                <a:spcPts val="0"/>
              </a:spcBef>
              <a:spcAft>
                <a:spcPts val="0"/>
              </a:spcAft>
              <a:buNone/>
            </a:pPr>
            <a:r>
              <a:rPr lang="en" sz="1550" u="sng">
                <a:solidFill>
                  <a:srgbClr val="1F2937"/>
                </a:solidFill>
                <a:highlight>
                  <a:schemeClr val="accent6"/>
                </a:highlight>
              </a:rPr>
              <a:t>Improved Operational Efficiency:</a:t>
            </a:r>
            <a:br>
              <a:rPr b="0" lang="en" sz="1550">
                <a:solidFill>
                  <a:srgbClr val="1F2937"/>
                </a:solidFill>
                <a:highlight>
                  <a:schemeClr val="accent6"/>
                </a:highlight>
              </a:rPr>
            </a:br>
            <a:r>
              <a:rPr lang="en" sz="1550">
                <a:solidFill>
                  <a:srgbClr val="1F2937"/>
                </a:solidFill>
                <a:highlight>
                  <a:schemeClr val="accent6"/>
                </a:highlight>
              </a:rPr>
              <a:t>⏱️ Reduced AHT and AST:</a:t>
            </a:r>
            <a:r>
              <a:rPr b="0" lang="en" sz="1550">
                <a:solidFill>
                  <a:srgbClr val="1F2937"/>
                </a:solidFill>
                <a:highlight>
                  <a:schemeClr val="accent6"/>
                </a:highlight>
              </a:rPr>
              <a:t> Anticipating call reasons helps in reducing average handle time and speed to answer by connecting customers to the right resources promptly.</a:t>
            </a:r>
            <a:br>
              <a:rPr b="0" lang="en" sz="1550">
                <a:solidFill>
                  <a:srgbClr val="1F2937"/>
                </a:solidFill>
                <a:highlight>
                  <a:schemeClr val="accent6"/>
                </a:highlight>
              </a:rPr>
            </a:br>
            <a:r>
              <a:rPr b="0" lang="en" sz="1550">
                <a:solidFill>
                  <a:srgbClr val="1F2937"/>
                </a:solidFill>
                <a:highlight>
                  <a:schemeClr val="accent6"/>
                </a:highlight>
              </a:rPr>
              <a:t>📊 Workload Management: Balances agent workload by forecasting call volumes for specific issues.</a:t>
            </a:r>
            <a:endParaRPr b="0" sz="1550">
              <a:solidFill>
                <a:srgbClr val="1F2937"/>
              </a:solidFill>
              <a:highlight>
                <a:schemeClr val="accent6"/>
              </a:highlight>
            </a:endParaRPr>
          </a:p>
          <a:p>
            <a:pPr indent="0" lvl="0" marL="0" rtl="0" algn="just">
              <a:spcBef>
                <a:spcPts val="0"/>
              </a:spcBef>
              <a:spcAft>
                <a:spcPts val="0"/>
              </a:spcAft>
              <a:buNone/>
            </a:pPr>
            <a:r>
              <a:t/>
            </a:r>
            <a:endParaRPr sz="3700">
              <a:highlight>
                <a:schemeClr val="accent6"/>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94"/>
          <p:cNvSpPr txBox="1"/>
          <p:nvPr>
            <p:ph type="title"/>
          </p:nvPr>
        </p:nvSpPr>
        <p:spPr>
          <a:xfrm>
            <a:off x="2045100" y="1922400"/>
            <a:ext cx="5053800" cy="12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a:p>
            <a:pPr indent="0" lvl="0" marL="0" rtl="0" algn="ctr">
              <a:spcBef>
                <a:spcPts val="0"/>
              </a:spcBef>
              <a:spcAft>
                <a:spcPts val="0"/>
              </a:spcAft>
              <a:buNone/>
            </a:pPr>
            <a:r>
              <a:rPr lang="en"/>
              <a:t>for better performance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22" name="Shape 822"/>
        <p:cNvGrpSpPr/>
        <p:nvPr/>
      </p:nvGrpSpPr>
      <p:grpSpPr>
        <a:xfrm>
          <a:off x="0" y="0"/>
          <a:ext cx="0" cy="0"/>
          <a:chOff x="0" y="0"/>
          <a:chExt cx="0" cy="0"/>
        </a:xfrm>
      </p:grpSpPr>
      <p:sp>
        <p:nvSpPr>
          <p:cNvPr id="823" name="Google Shape;823;p95"/>
          <p:cNvSpPr/>
          <p:nvPr/>
        </p:nvSpPr>
        <p:spPr>
          <a:xfrm>
            <a:off x="3337050" y="838600"/>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4" name="Google Shape;824;p95"/>
          <p:cNvSpPr txBox="1"/>
          <p:nvPr/>
        </p:nvSpPr>
        <p:spPr>
          <a:xfrm>
            <a:off x="6367651" y="3067037"/>
            <a:ext cx="20154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utfit"/>
                <a:ea typeface="Outfit"/>
                <a:cs typeface="Outfit"/>
                <a:sym typeface="Outfit"/>
              </a:rPr>
              <a:t>- Taking care of the region and language of different regions</a:t>
            </a:r>
            <a:endParaRPr>
              <a:solidFill>
                <a:schemeClr val="dk1"/>
              </a:solidFill>
              <a:latin typeface="Outfit"/>
              <a:ea typeface="Outfit"/>
              <a:cs typeface="Outfit"/>
              <a:sym typeface="Outfit"/>
            </a:endParaRPr>
          </a:p>
          <a:p>
            <a:pPr indent="0" lvl="0" marL="0" rtl="0" algn="l">
              <a:lnSpc>
                <a:spcPct val="115000"/>
              </a:lnSpc>
              <a:spcBef>
                <a:spcPts val="0"/>
              </a:spcBef>
              <a:spcAft>
                <a:spcPts val="0"/>
              </a:spcAft>
              <a:buNone/>
            </a:pPr>
            <a:r>
              <a:rPr lang="en">
                <a:solidFill>
                  <a:schemeClr val="dk1"/>
                </a:solidFill>
                <a:latin typeface="Outfit"/>
                <a:ea typeface="Outfit"/>
                <a:cs typeface="Outfit"/>
                <a:sym typeface="Outfit"/>
              </a:rPr>
              <a:t>- Ignoring useless and lengthy greeting sentences during conversation</a:t>
            </a:r>
            <a:endParaRPr>
              <a:solidFill>
                <a:schemeClr val="dk1"/>
              </a:solidFill>
              <a:latin typeface="Outfit"/>
              <a:ea typeface="Outfit"/>
              <a:cs typeface="Outfit"/>
              <a:sym typeface="Outfit"/>
            </a:endParaRPr>
          </a:p>
        </p:txBody>
      </p:sp>
      <p:sp>
        <p:nvSpPr>
          <p:cNvPr id="825" name="Google Shape;825;p95"/>
          <p:cNvSpPr txBox="1"/>
          <p:nvPr/>
        </p:nvSpPr>
        <p:spPr>
          <a:xfrm>
            <a:off x="298675" y="1068888"/>
            <a:ext cx="2346900" cy="1176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chemeClr val="dk1"/>
                </a:solidFill>
                <a:latin typeface="Outfit"/>
                <a:ea typeface="Outfit"/>
                <a:cs typeface="Outfit"/>
                <a:sym typeface="Outfit"/>
              </a:rPr>
              <a:t>Conduct regular reviews of call centre metrics and customer feedback to find areas of improvement</a:t>
            </a:r>
            <a:endParaRPr>
              <a:solidFill>
                <a:schemeClr val="dk1"/>
              </a:solidFill>
              <a:latin typeface="Outfit"/>
              <a:ea typeface="Outfit"/>
              <a:cs typeface="Outfit"/>
              <a:sym typeface="Outfit"/>
            </a:endParaRPr>
          </a:p>
        </p:txBody>
      </p:sp>
      <p:sp>
        <p:nvSpPr>
          <p:cNvPr id="826" name="Google Shape;826;p95"/>
          <p:cNvSpPr txBox="1"/>
          <p:nvPr/>
        </p:nvSpPr>
        <p:spPr>
          <a:xfrm>
            <a:off x="151601" y="2990138"/>
            <a:ext cx="30231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utfit"/>
                <a:ea typeface="Outfit"/>
                <a:cs typeface="Outfit"/>
                <a:sym typeface="Outfit"/>
              </a:rPr>
              <a:t>Implement metrics other than AHT &amp; AST to evaluate agent performance like customer satisfaction scores and first call resolution rate</a:t>
            </a:r>
            <a:endParaRPr>
              <a:solidFill>
                <a:schemeClr val="dk1"/>
              </a:solidFill>
              <a:latin typeface="Outfit"/>
              <a:ea typeface="Outfit"/>
              <a:cs typeface="Outfit"/>
              <a:sym typeface="Outfit"/>
            </a:endParaRPr>
          </a:p>
          <a:p>
            <a:pPr indent="0" lvl="0" marL="0" rtl="0" algn="r">
              <a:lnSpc>
                <a:spcPct val="115000"/>
              </a:lnSpc>
              <a:spcBef>
                <a:spcPts val="0"/>
              </a:spcBef>
              <a:spcAft>
                <a:spcPts val="0"/>
              </a:spcAft>
              <a:buNone/>
            </a:pPr>
            <a:r>
              <a:t/>
            </a:r>
            <a:endParaRPr>
              <a:solidFill>
                <a:srgbClr val="1F2937"/>
              </a:solidFill>
              <a:latin typeface="Outfit"/>
              <a:ea typeface="Outfit"/>
              <a:cs typeface="Outfit"/>
              <a:sym typeface="Outfit"/>
            </a:endParaRPr>
          </a:p>
        </p:txBody>
      </p:sp>
      <p:sp>
        <p:nvSpPr>
          <p:cNvPr id="827" name="Google Shape;827;p95"/>
          <p:cNvSpPr txBox="1"/>
          <p:nvPr/>
        </p:nvSpPr>
        <p:spPr>
          <a:xfrm>
            <a:off x="6318800" y="1068913"/>
            <a:ext cx="26736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utfit"/>
                <a:ea typeface="Outfit"/>
                <a:cs typeface="Outfit"/>
                <a:sym typeface="Outfit"/>
              </a:rPr>
              <a:t>To forecast call volumes based on historical data, helping with staffing decisions and managing peak times.</a:t>
            </a:r>
            <a:endParaRPr>
              <a:solidFill>
                <a:schemeClr val="dk1"/>
              </a:solidFill>
              <a:latin typeface="Outfit"/>
              <a:ea typeface="Outfit"/>
              <a:cs typeface="Outfit"/>
              <a:sym typeface="Outfit"/>
            </a:endParaRPr>
          </a:p>
        </p:txBody>
      </p:sp>
      <p:sp>
        <p:nvSpPr>
          <p:cNvPr id="828" name="Google Shape;828;p95"/>
          <p:cNvSpPr txBox="1"/>
          <p:nvPr/>
        </p:nvSpPr>
        <p:spPr>
          <a:xfrm>
            <a:off x="151600" y="848963"/>
            <a:ext cx="2483100" cy="4926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b="1" lang="en" sz="1700">
                <a:solidFill>
                  <a:schemeClr val="dk1"/>
                </a:solidFill>
                <a:latin typeface="Outfit"/>
                <a:ea typeface="Outfit"/>
                <a:cs typeface="Outfit"/>
                <a:sym typeface="Outfit"/>
              </a:rPr>
              <a:t>REGULAR FEEDBACK REVIEWS</a:t>
            </a:r>
            <a:endParaRPr b="1" sz="1700">
              <a:solidFill>
                <a:schemeClr val="dk1"/>
              </a:solidFill>
              <a:latin typeface="Outfit"/>
              <a:ea typeface="Outfit"/>
              <a:cs typeface="Outfit"/>
              <a:sym typeface="Outfit"/>
            </a:endParaRPr>
          </a:p>
        </p:txBody>
      </p:sp>
      <p:sp>
        <p:nvSpPr>
          <p:cNvPr id="829" name="Google Shape;829;p95"/>
          <p:cNvSpPr txBox="1"/>
          <p:nvPr/>
        </p:nvSpPr>
        <p:spPr>
          <a:xfrm>
            <a:off x="6318801" y="2743812"/>
            <a:ext cx="2015400" cy="49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2400">
                <a:solidFill>
                  <a:schemeClr val="dk1"/>
                </a:solidFill>
                <a:latin typeface="Outfit"/>
                <a:ea typeface="Outfit"/>
                <a:cs typeface="Outfit"/>
                <a:sym typeface="Outfit"/>
              </a:rPr>
              <a:t>Linguistics</a:t>
            </a:r>
            <a:endParaRPr b="1" sz="2400">
              <a:solidFill>
                <a:schemeClr val="dk1"/>
              </a:solidFill>
              <a:latin typeface="Outfit"/>
              <a:ea typeface="Outfit"/>
              <a:cs typeface="Outfit"/>
              <a:sym typeface="Outfit"/>
            </a:endParaRPr>
          </a:p>
        </p:txBody>
      </p:sp>
      <p:sp>
        <p:nvSpPr>
          <p:cNvPr id="830" name="Google Shape;830;p95"/>
          <p:cNvSpPr txBox="1"/>
          <p:nvPr/>
        </p:nvSpPr>
        <p:spPr>
          <a:xfrm>
            <a:off x="630286" y="2743815"/>
            <a:ext cx="2015400" cy="4926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0"/>
              </a:spcBef>
              <a:spcAft>
                <a:spcPts val="0"/>
              </a:spcAft>
              <a:buNone/>
            </a:pPr>
            <a:r>
              <a:rPr b="1" lang="en" sz="1700">
                <a:solidFill>
                  <a:schemeClr val="dk1"/>
                </a:solidFill>
                <a:latin typeface="Outfit"/>
                <a:ea typeface="Outfit"/>
                <a:cs typeface="Outfit"/>
                <a:sym typeface="Outfit"/>
              </a:rPr>
              <a:t>PERFORMANCE METRICS</a:t>
            </a:r>
            <a:endParaRPr b="1" sz="1700">
              <a:solidFill>
                <a:schemeClr val="dk1"/>
              </a:solidFill>
              <a:latin typeface="Outfit"/>
              <a:ea typeface="Outfit"/>
              <a:cs typeface="Outfit"/>
              <a:sym typeface="Outfit"/>
            </a:endParaRPr>
          </a:p>
        </p:txBody>
      </p:sp>
      <p:sp>
        <p:nvSpPr>
          <p:cNvPr id="831" name="Google Shape;831;p95"/>
          <p:cNvSpPr txBox="1"/>
          <p:nvPr/>
        </p:nvSpPr>
        <p:spPr>
          <a:xfrm>
            <a:off x="6318812" y="723413"/>
            <a:ext cx="2015400" cy="49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Outfit"/>
                <a:ea typeface="Outfit"/>
                <a:cs typeface="Outfit"/>
                <a:sym typeface="Outfit"/>
              </a:rPr>
              <a:t>PREDICTIVE ANALYTICS</a:t>
            </a:r>
            <a:endParaRPr b="1" sz="1700">
              <a:solidFill>
                <a:schemeClr val="dk1"/>
              </a:solidFill>
              <a:latin typeface="Outfit"/>
              <a:ea typeface="Outfit"/>
              <a:cs typeface="Outfit"/>
              <a:sym typeface="Outfit"/>
            </a:endParaRPr>
          </a:p>
        </p:txBody>
      </p:sp>
      <p:sp>
        <p:nvSpPr>
          <p:cNvPr id="832" name="Google Shape;832;p95"/>
          <p:cNvSpPr/>
          <p:nvPr/>
        </p:nvSpPr>
        <p:spPr>
          <a:xfrm>
            <a:off x="4852375" y="838600"/>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3" name="Google Shape;833;p95"/>
          <p:cNvSpPr/>
          <p:nvPr/>
        </p:nvSpPr>
        <p:spPr>
          <a:xfrm>
            <a:off x="4852350" y="2353075"/>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4" name="Google Shape;834;p95"/>
          <p:cNvSpPr/>
          <p:nvPr/>
        </p:nvSpPr>
        <p:spPr>
          <a:xfrm>
            <a:off x="3337050" y="2353075"/>
            <a:ext cx="764100" cy="764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35" name="Google Shape;835;p95"/>
          <p:cNvGrpSpPr/>
          <p:nvPr/>
        </p:nvGrpSpPr>
        <p:grpSpPr>
          <a:xfrm>
            <a:off x="3523037" y="2538972"/>
            <a:ext cx="392133" cy="392133"/>
            <a:chOff x="6706751" y="1332817"/>
            <a:chExt cx="392133" cy="392133"/>
          </a:xfrm>
        </p:grpSpPr>
        <p:sp>
          <p:nvSpPr>
            <p:cNvPr id="836" name="Google Shape;836;p95"/>
            <p:cNvSpPr/>
            <p:nvPr/>
          </p:nvSpPr>
          <p:spPr>
            <a:xfrm>
              <a:off x="6815186" y="1332817"/>
              <a:ext cx="283698" cy="284783"/>
            </a:xfrm>
            <a:custGeom>
              <a:rect b="b" l="l" r="r" t="t"/>
              <a:pathLst>
                <a:path extrusionOk="0" h="12601" w="12553">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95"/>
            <p:cNvSpPr/>
            <p:nvPr/>
          </p:nvSpPr>
          <p:spPr>
            <a:xfrm>
              <a:off x="6706751" y="1494904"/>
              <a:ext cx="297936" cy="230045"/>
            </a:xfrm>
            <a:custGeom>
              <a:rect b="b" l="l" r="r" t="t"/>
              <a:pathLst>
                <a:path extrusionOk="0" h="10179" w="13183">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95"/>
            <p:cNvSpPr/>
            <p:nvPr/>
          </p:nvSpPr>
          <p:spPr>
            <a:xfrm>
              <a:off x="6857900" y="1420437"/>
              <a:ext cx="23029" cy="23007"/>
            </a:xfrm>
            <a:custGeom>
              <a:rect b="b" l="l" r="r" t="t"/>
              <a:pathLst>
                <a:path extrusionOk="0" h="1018" w="1019">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95"/>
            <p:cNvSpPr/>
            <p:nvPr/>
          </p:nvSpPr>
          <p:spPr>
            <a:xfrm>
              <a:off x="6901721" y="1420437"/>
              <a:ext cx="23007" cy="23007"/>
            </a:xfrm>
            <a:custGeom>
              <a:rect b="b" l="l" r="r" t="t"/>
              <a:pathLst>
                <a:path extrusionOk="0" h="1018" w="1018">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95"/>
            <p:cNvSpPr/>
            <p:nvPr/>
          </p:nvSpPr>
          <p:spPr>
            <a:xfrm>
              <a:off x="6946627" y="1420437"/>
              <a:ext cx="23029" cy="23007"/>
            </a:xfrm>
            <a:custGeom>
              <a:rect b="b" l="l" r="r" t="t"/>
              <a:pathLst>
                <a:path extrusionOk="0" h="1018" w="1019">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95"/>
          <p:cNvGrpSpPr/>
          <p:nvPr/>
        </p:nvGrpSpPr>
        <p:grpSpPr>
          <a:xfrm>
            <a:off x="5038324" y="2538978"/>
            <a:ext cx="392155" cy="391048"/>
            <a:chOff x="2619044" y="2636227"/>
            <a:chExt cx="392155" cy="391048"/>
          </a:xfrm>
        </p:grpSpPr>
        <p:sp>
          <p:nvSpPr>
            <p:cNvPr id="842" name="Google Shape;842;p95"/>
            <p:cNvSpPr/>
            <p:nvPr/>
          </p:nvSpPr>
          <p:spPr>
            <a:xfrm>
              <a:off x="2711048" y="2818044"/>
              <a:ext cx="208146" cy="209231"/>
            </a:xfrm>
            <a:custGeom>
              <a:rect b="b" l="l" r="r" t="t"/>
              <a:pathLst>
                <a:path extrusionOk="0" h="9258" w="9210">
                  <a:moveTo>
                    <a:pt x="5138" y="1018"/>
                  </a:moveTo>
                  <a:lnTo>
                    <a:pt x="5138" y="1648"/>
                  </a:lnTo>
                  <a:lnTo>
                    <a:pt x="5138" y="1793"/>
                  </a:lnTo>
                  <a:lnTo>
                    <a:pt x="5235" y="1939"/>
                  </a:lnTo>
                  <a:lnTo>
                    <a:pt x="5332" y="2036"/>
                  </a:lnTo>
                  <a:lnTo>
                    <a:pt x="5477" y="2133"/>
                  </a:lnTo>
                  <a:lnTo>
                    <a:pt x="5962" y="2327"/>
                  </a:lnTo>
                  <a:lnTo>
                    <a:pt x="6350" y="2617"/>
                  </a:lnTo>
                  <a:lnTo>
                    <a:pt x="6495" y="2714"/>
                  </a:lnTo>
                  <a:lnTo>
                    <a:pt x="6641" y="2763"/>
                  </a:lnTo>
                  <a:lnTo>
                    <a:pt x="6834" y="2763"/>
                  </a:lnTo>
                  <a:lnTo>
                    <a:pt x="6980" y="2666"/>
                  </a:lnTo>
                  <a:lnTo>
                    <a:pt x="7513" y="2375"/>
                  </a:lnTo>
                  <a:lnTo>
                    <a:pt x="7998" y="3247"/>
                  </a:lnTo>
                  <a:lnTo>
                    <a:pt x="7464" y="3587"/>
                  </a:lnTo>
                  <a:lnTo>
                    <a:pt x="7368" y="3684"/>
                  </a:lnTo>
                  <a:lnTo>
                    <a:pt x="7271" y="3781"/>
                  </a:lnTo>
                  <a:lnTo>
                    <a:pt x="7222" y="3926"/>
                  </a:lnTo>
                  <a:lnTo>
                    <a:pt x="7222" y="4120"/>
                  </a:lnTo>
                  <a:lnTo>
                    <a:pt x="7271" y="4653"/>
                  </a:lnTo>
                  <a:lnTo>
                    <a:pt x="7222" y="5138"/>
                  </a:lnTo>
                  <a:lnTo>
                    <a:pt x="7222" y="5331"/>
                  </a:lnTo>
                  <a:lnTo>
                    <a:pt x="7271" y="5477"/>
                  </a:lnTo>
                  <a:lnTo>
                    <a:pt x="7368" y="5574"/>
                  </a:lnTo>
                  <a:lnTo>
                    <a:pt x="7464" y="5671"/>
                  </a:lnTo>
                  <a:lnTo>
                    <a:pt x="7998" y="6010"/>
                  </a:lnTo>
                  <a:lnTo>
                    <a:pt x="7513" y="6882"/>
                  </a:lnTo>
                  <a:lnTo>
                    <a:pt x="6980" y="6591"/>
                  </a:lnTo>
                  <a:lnTo>
                    <a:pt x="6834" y="6495"/>
                  </a:lnTo>
                  <a:lnTo>
                    <a:pt x="6641" y="6495"/>
                  </a:lnTo>
                  <a:lnTo>
                    <a:pt x="6495" y="6543"/>
                  </a:lnTo>
                  <a:lnTo>
                    <a:pt x="6350" y="6640"/>
                  </a:lnTo>
                  <a:lnTo>
                    <a:pt x="5962" y="6931"/>
                  </a:lnTo>
                  <a:lnTo>
                    <a:pt x="5477" y="7173"/>
                  </a:lnTo>
                  <a:lnTo>
                    <a:pt x="5332" y="7222"/>
                  </a:lnTo>
                  <a:lnTo>
                    <a:pt x="5235" y="7318"/>
                  </a:lnTo>
                  <a:lnTo>
                    <a:pt x="5138" y="7464"/>
                  </a:lnTo>
                  <a:lnTo>
                    <a:pt x="5138" y="7609"/>
                  </a:lnTo>
                  <a:lnTo>
                    <a:pt x="5138" y="8288"/>
                  </a:lnTo>
                  <a:lnTo>
                    <a:pt x="4120" y="8288"/>
                  </a:lnTo>
                  <a:lnTo>
                    <a:pt x="4120" y="7609"/>
                  </a:lnTo>
                  <a:lnTo>
                    <a:pt x="4072" y="7464"/>
                  </a:lnTo>
                  <a:lnTo>
                    <a:pt x="4023" y="7318"/>
                  </a:lnTo>
                  <a:lnTo>
                    <a:pt x="3927" y="7222"/>
                  </a:lnTo>
                  <a:lnTo>
                    <a:pt x="3781" y="7173"/>
                  </a:lnTo>
                  <a:lnTo>
                    <a:pt x="3296" y="6931"/>
                  </a:lnTo>
                  <a:lnTo>
                    <a:pt x="2860" y="6640"/>
                  </a:lnTo>
                  <a:lnTo>
                    <a:pt x="2715" y="6543"/>
                  </a:lnTo>
                  <a:lnTo>
                    <a:pt x="2570" y="6495"/>
                  </a:lnTo>
                  <a:lnTo>
                    <a:pt x="2424" y="6495"/>
                  </a:lnTo>
                  <a:lnTo>
                    <a:pt x="2279" y="6591"/>
                  </a:lnTo>
                  <a:lnTo>
                    <a:pt x="1746" y="6882"/>
                  </a:lnTo>
                  <a:lnTo>
                    <a:pt x="1212" y="6010"/>
                  </a:lnTo>
                  <a:lnTo>
                    <a:pt x="1746" y="5671"/>
                  </a:lnTo>
                  <a:lnTo>
                    <a:pt x="1891" y="5574"/>
                  </a:lnTo>
                  <a:lnTo>
                    <a:pt x="1988" y="5477"/>
                  </a:lnTo>
                  <a:lnTo>
                    <a:pt x="2036" y="5331"/>
                  </a:lnTo>
                  <a:lnTo>
                    <a:pt x="1988" y="5138"/>
                  </a:lnTo>
                  <a:lnTo>
                    <a:pt x="1939" y="4653"/>
                  </a:lnTo>
                  <a:lnTo>
                    <a:pt x="1988" y="4120"/>
                  </a:lnTo>
                  <a:lnTo>
                    <a:pt x="2036" y="3926"/>
                  </a:lnTo>
                  <a:lnTo>
                    <a:pt x="1988" y="3781"/>
                  </a:lnTo>
                  <a:lnTo>
                    <a:pt x="1891" y="3684"/>
                  </a:lnTo>
                  <a:lnTo>
                    <a:pt x="1746" y="3587"/>
                  </a:lnTo>
                  <a:lnTo>
                    <a:pt x="1212" y="3247"/>
                  </a:lnTo>
                  <a:lnTo>
                    <a:pt x="1746" y="2375"/>
                  </a:lnTo>
                  <a:lnTo>
                    <a:pt x="2279" y="2666"/>
                  </a:lnTo>
                  <a:lnTo>
                    <a:pt x="2424" y="2763"/>
                  </a:lnTo>
                  <a:lnTo>
                    <a:pt x="2570" y="2763"/>
                  </a:lnTo>
                  <a:lnTo>
                    <a:pt x="2715" y="2714"/>
                  </a:lnTo>
                  <a:lnTo>
                    <a:pt x="2860" y="2617"/>
                  </a:lnTo>
                  <a:lnTo>
                    <a:pt x="3296" y="2327"/>
                  </a:lnTo>
                  <a:lnTo>
                    <a:pt x="3781" y="2133"/>
                  </a:lnTo>
                  <a:lnTo>
                    <a:pt x="3927" y="2036"/>
                  </a:lnTo>
                  <a:lnTo>
                    <a:pt x="4023" y="1939"/>
                  </a:lnTo>
                  <a:lnTo>
                    <a:pt x="4072" y="1793"/>
                  </a:lnTo>
                  <a:lnTo>
                    <a:pt x="4120" y="1648"/>
                  </a:lnTo>
                  <a:lnTo>
                    <a:pt x="4120" y="1018"/>
                  </a:lnTo>
                  <a:close/>
                  <a:moveTo>
                    <a:pt x="3393" y="0"/>
                  </a:moveTo>
                  <a:lnTo>
                    <a:pt x="3248" y="146"/>
                  </a:lnTo>
                  <a:lnTo>
                    <a:pt x="3151" y="291"/>
                  </a:lnTo>
                  <a:lnTo>
                    <a:pt x="3103" y="485"/>
                  </a:lnTo>
                  <a:lnTo>
                    <a:pt x="3103" y="1260"/>
                  </a:lnTo>
                  <a:lnTo>
                    <a:pt x="2763" y="1454"/>
                  </a:lnTo>
                  <a:lnTo>
                    <a:pt x="2473" y="1648"/>
                  </a:lnTo>
                  <a:lnTo>
                    <a:pt x="1794" y="1260"/>
                  </a:lnTo>
                  <a:lnTo>
                    <a:pt x="1600" y="1163"/>
                  </a:lnTo>
                  <a:lnTo>
                    <a:pt x="1406" y="1212"/>
                  </a:lnTo>
                  <a:lnTo>
                    <a:pt x="1212" y="1260"/>
                  </a:lnTo>
                  <a:lnTo>
                    <a:pt x="1116" y="1406"/>
                  </a:lnTo>
                  <a:lnTo>
                    <a:pt x="98" y="3199"/>
                  </a:lnTo>
                  <a:lnTo>
                    <a:pt x="1" y="3393"/>
                  </a:lnTo>
                  <a:lnTo>
                    <a:pt x="49" y="3587"/>
                  </a:lnTo>
                  <a:lnTo>
                    <a:pt x="98" y="3732"/>
                  </a:lnTo>
                  <a:lnTo>
                    <a:pt x="243" y="3877"/>
                  </a:lnTo>
                  <a:lnTo>
                    <a:pt x="970" y="4265"/>
                  </a:lnTo>
                  <a:lnTo>
                    <a:pt x="922" y="4653"/>
                  </a:lnTo>
                  <a:lnTo>
                    <a:pt x="970" y="4992"/>
                  </a:lnTo>
                  <a:lnTo>
                    <a:pt x="243" y="5380"/>
                  </a:lnTo>
                  <a:lnTo>
                    <a:pt x="98" y="5525"/>
                  </a:lnTo>
                  <a:lnTo>
                    <a:pt x="49" y="5671"/>
                  </a:lnTo>
                  <a:lnTo>
                    <a:pt x="1" y="5865"/>
                  </a:lnTo>
                  <a:lnTo>
                    <a:pt x="98" y="6058"/>
                  </a:lnTo>
                  <a:lnTo>
                    <a:pt x="1116" y="7852"/>
                  </a:lnTo>
                  <a:lnTo>
                    <a:pt x="1212" y="7997"/>
                  </a:lnTo>
                  <a:lnTo>
                    <a:pt x="1406" y="8094"/>
                  </a:lnTo>
                  <a:lnTo>
                    <a:pt x="1600" y="8094"/>
                  </a:lnTo>
                  <a:lnTo>
                    <a:pt x="1794" y="7997"/>
                  </a:lnTo>
                  <a:lnTo>
                    <a:pt x="2473" y="7609"/>
                  </a:lnTo>
                  <a:lnTo>
                    <a:pt x="2763" y="7803"/>
                  </a:lnTo>
                  <a:lnTo>
                    <a:pt x="3103" y="7997"/>
                  </a:lnTo>
                  <a:lnTo>
                    <a:pt x="3103" y="8772"/>
                  </a:lnTo>
                  <a:lnTo>
                    <a:pt x="3151" y="8966"/>
                  </a:lnTo>
                  <a:lnTo>
                    <a:pt x="3248" y="9112"/>
                  </a:lnTo>
                  <a:lnTo>
                    <a:pt x="3393" y="9257"/>
                  </a:lnTo>
                  <a:lnTo>
                    <a:pt x="5817" y="9257"/>
                  </a:lnTo>
                  <a:lnTo>
                    <a:pt x="6011" y="9112"/>
                  </a:lnTo>
                  <a:lnTo>
                    <a:pt x="6107" y="8966"/>
                  </a:lnTo>
                  <a:lnTo>
                    <a:pt x="6156" y="8772"/>
                  </a:lnTo>
                  <a:lnTo>
                    <a:pt x="6156" y="7997"/>
                  </a:lnTo>
                  <a:lnTo>
                    <a:pt x="6447" y="7803"/>
                  </a:lnTo>
                  <a:lnTo>
                    <a:pt x="6738" y="7609"/>
                  </a:lnTo>
                  <a:lnTo>
                    <a:pt x="7464" y="7997"/>
                  </a:lnTo>
                  <a:lnTo>
                    <a:pt x="7610" y="8094"/>
                  </a:lnTo>
                  <a:lnTo>
                    <a:pt x="7804" y="8094"/>
                  </a:lnTo>
                  <a:lnTo>
                    <a:pt x="7998" y="7997"/>
                  </a:lnTo>
                  <a:lnTo>
                    <a:pt x="8143" y="7852"/>
                  </a:lnTo>
                  <a:lnTo>
                    <a:pt x="9161" y="6058"/>
                  </a:lnTo>
                  <a:lnTo>
                    <a:pt x="9209" y="5865"/>
                  </a:lnTo>
                  <a:lnTo>
                    <a:pt x="9209" y="5671"/>
                  </a:lnTo>
                  <a:lnTo>
                    <a:pt x="9112" y="5525"/>
                  </a:lnTo>
                  <a:lnTo>
                    <a:pt x="8967" y="5380"/>
                  </a:lnTo>
                  <a:lnTo>
                    <a:pt x="8288" y="4992"/>
                  </a:lnTo>
                  <a:lnTo>
                    <a:pt x="8288" y="4653"/>
                  </a:lnTo>
                  <a:lnTo>
                    <a:pt x="8288" y="4265"/>
                  </a:lnTo>
                  <a:lnTo>
                    <a:pt x="8967" y="3877"/>
                  </a:lnTo>
                  <a:lnTo>
                    <a:pt x="9112" y="3732"/>
                  </a:lnTo>
                  <a:lnTo>
                    <a:pt x="9209" y="3587"/>
                  </a:lnTo>
                  <a:lnTo>
                    <a:pt x="9209" y="3393"/>
                  </a:lnTo>
                  <a:lnTo>
                    <a:pt x="9161" y="3199"/>
                  </a:lnTo>
                  <a:lnTo>
                    <a:pt x="8143" y="1406"/>
                  </a:lnTo>
                  <a:lnTo>
                    <a:pt x="7998" y="1260"/>
                  </a:lnTo>
                  <a:lnTo>
                    <a:pt x="7804" y="1212"/>
                  </a:lnTo>
                  <a:lnTo>
                    <a:pt x="7610" y="1163"/>
                  </a:lnTo>
                  <a:lnTo>
                    <a:pt x="7464" y="1260"/>
                  </a:lnTo>
                  <a:lnTo>
                    <a:pt x="6738" y="1648"/>
                  </a:lnTo>
                  <a:lnTo>
                    <a:pt x="6447" y="1454"/>
                  </a:lnTo>
                  <a:lnTo>
                    <a:pt x="6156" y="1260"/>
                  </a:lnTo>
                  <a:lnTo>
                    <a:pt x="6156" y="485"/>
                  </a:lnTo>
                  <a:lnTo>
                    <a:pt x="6107" y="291"/>
                  </a:lnTo>
                  <a:lnTo>
                    <a:pt x="6011" y="146"/>
                  </a:lnTo>
                  <a:lnTo>
                    <a:pt x="581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95"/>
            <p:cNvSpPr/>
            <p:nvPr/>
          </p:nvSpPr>
          <p:spPr>
            <a:xfrm>
              <a:off x="2781153" y="2888149"/>
              <a:ext cx="69020" cy="69020"/>
            </a:xfrm>
            <a:custGeom>
              <a:rect b="b" l="l" r="r" t="t"/>
              <a:pathLst>
                <a:path extrusionOk="0" h="3054" w="3054">
                  <a:moveTo>
                    <a:pt x="1503" y="1018"/>
                  </a:moveTo>
                  <a:lnTo>
                    <a:pt x="1697" y="1066"/>
                  </a:lnTo>
                  <a:lnTo>
                    <a:pt x="1891" y="1163"/>
                  </a:lnTo>
                  <a:lnTo>
                    <a:pt x="1988" y="1309"/>
                  </a:lnTo>
                  <a:lnTo>
                    <a:pt x="2036" y="1551"/>
                  </a:lnTo>
                  <a:lnTo>
                    <a:pt x="1988" y="1745"/>
                  </a:lnTo>
                  <a:lnTo>
                    <a:pt x="1891" y="1890"/>
                  </a:lnTo>
                  <a:lnTo>
                    <a:pt x="1697" y="1987"/>
                  </a:lnTo>
                  <a:lnTo>
                    <a:pt x="1503" y="2036"/>
                  </a:lnTo>
                  <a:lnTo>
                    <a:pt x="1309" y="1987"/>
                  </a:lnTo>
                  <a:lnTo>
                    <a:pt x="1164" y="1890"/>
                  </a:lnTo>
                  <a:lnTo>
                    <a:pt x="1067" y="1745"/>
                  </a:lnTo>
                  <a:lnTo>
                    <a:pt x="1018" y="1551"/>
                  </a:lnTo>
                  <a:lnTo>
                    <a:pt x="1067" y="1309"/>
                  </a:lnTo>
                  <a:lnTo>
                    <a:pt x="1164" y="1163"/>
                  </a:lnTo>
                  <a:lnTo>
                    <a:pt x="1309" y="1066"/>
                  </a:lnTo>
                  <a:lnTo>
                    <a:pt x="1503" y="1018"/>
                  </a:lnTo>
                  <a:close/>
                  <a:moveTo>
                    <a:pt x="1503" y="0"/>
                  </a:moveTo>
                  <a:lnTo>
                    <a:pt x="1212" y="48"/>
                  </a:lnTo>
                  <a:lnTo>
                    <a:pt x="921" y="145"/>
                  </a:lnTo>
                  <a:lnTo>
                    <a:pt x="679" y="242"/>
                  </a:lnTo>
                  <a:lnTo>
                    <a:pt x="437" y="436"/>
                  </a:lnTo>
                  <a:lnTo>
                    <a:pt x="243" y="679"/>
                  </a:lnTo>
                  <a:lnTo>
                    <a:pt x="98" y="921"/>
                  </a:lnTo>
                  <a:lnTo>
                    <a:pt x="1" y="1212"/>
                  </a:lnTo>
                  <a:lnTo>
                    <a:pt x="1" y="1551"/>
                  </a:lnTo>
                  <a:lnTo>
                    <a:pt x="1" y="1842"/>
                  </a:lnTo>
                  <a:lnTo>
                    <a:pt x="98" y="2132"/>
                  </a:lnTo>
                  <a:lnTo>
                    <a:pt x="243" y="2375"/>
                  </a:lnTo>
                  <a:lnTo>
                    <a:pt x="437" y="2617"/>
                  </a:lnTo>
                  <a:lnTo>
                    <a:pt x="679" y="2811"/>
                  </a:lnTo>
                  <a:lnTo>
                    <a:pt x="921" y="2956"/>
                  </a:lnTo>
                  <a:lnTo>
                    <a:pt x="1212" y="3005"/>
                  </a:lnTo>
                  <a:lnTo>
                    <a:pt x="1503" y="3053"/>
                  </a:lnTo>
                  <a:lnTo>
                    <a:pt x="1842" y="3005"/>
                  </a:lnTo>
                  <a:lnTo>
                    <a:pt x="2085" y="2956"/>
                  </a:lnTo>
                  <a:lnTo>
                    <a:pt x="2375" y="2811"/>
                  </a:lnTo>
                  <a:lnTo>
                    <a:pt x="2569" y="2617"/>
                  </a:lnTo>
                  <a:lnTo>
                    <a:pt x="2763" y="2375"/>
                  </a:lnTo>
                  <a:lnTo>
                    <a:pt x="2909" y="2132"/>
                  </a:lnTo>
                  <a:lnTo>
                    <a:pt x="3005" y="1842"/>
                  </a:lnTo>
                  <a:lnTo>
                    <a:pt x="3054" y="1551"/>
                  </a:lnTo>
                  <a:lnTo>
                    <a:pt x="3005" y="1212"/>
                  </a:lnTo>
                  <a:lnTo>
                    <a:pt x="2909" y="921"/>
                  </a:lnTo>
                  <a:lnTo>
                    <a:pt x="2763" y="679"/>
                  </a:lnTo>
                  <a:lnTo>
                    <a:pt x="2569" y="436"/>
                  </a:lnTo>
                  <a:lnTo>
                    <a:pt x="2375" y="242"/>
                  </a:lnTo>
                  <a:lnTo>
                    <a:pt x="2085" y="145"/>
                  </a:lnTo>
                  <a:lnTo>
                    <a:pt x="1842" y="48"/>
                  </a:lnTo>
                  <a:lnTo>
                    <a:pt x="15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95"/>
            <p:cNvSpPr/>
            <p:nvPr/>
          </p:nvSpPr>
          <p:spPr>
            <a:xfrm>
              <a:off x="2619044" y="2636227"/>
              <a:ext cx="168709" cy="155556"/>
            </a:xfrm>
            <a:custGeom>
              <a:rect b="b" l="l" r="r" t="t"/>
              <a:pathLst>
                <a:path extrusionOk="0" h="6883" w="7465">
                  <a:moveTo>
                    <a:pt x="6447" y="1018"/>
                  </a:moveTo>
                  <a:lnTo>
                    <a:pt x="6447" y="4071"/>
                  </a:lnTo>
                  <a:lnTo>
                    <a:pt x="2521" y="4071"/>
                  </a:lnTo>
                  <a:lnTo>
                    <a:pt x="2376" y="4168"/>
                  </a:lnTo>
                  <a:lnTo>
                    <a:pt x="1019" y="5283"/>
                  </a:lnTo>
                  <a:lnTo>
                    <a:pt x="1019" y="1018"/>
                  </a:lnTo>
                  <a:close/>
                  <a:moveTo>
                    <a:pt x="534" y="0"/>
                  </a:moveTo>
                  <a:lnTo>
                    <a:pt x="340" y="49"/>
                  </a:lnTo>
                  <a:lnTo>
                    <a:pt x="146" y="146"/>
                  </a:lnTo>
                  <a:lnTo>
                    <a:pt x="49" y="291"/>
                  </a:lnTo>
                  <a:lnTo>
                    <a:pt x="1" y="485"/>
                  </a:lnTo>
                  <a:lnTo>
                    <a:pt x="1" y="6397"/>
                  </a:lnTo>
                  <a:lnTo>
                    <a:pt x="49" y="6543"/>
                  </a:lnTo>
                  <a:lnTo>
                    <a:pt x="98" y="6688"/>
                  </a:lnTo>
                  <a:lnTo>
                    <a:pt x="195" y="6785"/>
                  </a:lnTo>
                  <a:lnTo>
                    <a:pt x="292" y="6834"/>
                  </a:lnTo>
                  <a:lnTo>
                    <a:pt x="437" y="6882"/>
                  </a:lnTo>
                  <a:lnTo>
                    <a:pt x="728" y="6882"/>
                  </a:lnTo>
                  <a:lnTo>
                    <a:pt x="873" y="6785"/>
                  </a:lnTo>
                  <a:lnTo>
                    <a:pt x="2909" y="5040"/>
                  </a:lnTo>
                  <a:lnTo>
                    <a:pt x="7174" y="5040"/>
                  </a:lnTo>
                  <a:lnTo>
                    <a:pt x="7319" y="4895"/>
                  </a:lnTo>
                  <a:lnTo>
                    <a:pt x="7416" y="4750"/>
                  </a:lnTo>
                  <a:lnTo>
                    <a:pt x="7464" y="4556"/>
                  </a:lnTo>
                  <a:lnTo>
                    <a:pt x="7464" y="485"/>
                  </a:lnTo>
                  <a:lnTo>
                    <a:pt x="7416" y="291"/>
                  </a:lnTo>
                  <a:lnTo>
                    <a:pt x="7319" y="146"/>
                  </a:lnTo>
                  <a:lnTo>
                    <a:pt x="7174" y="49"/>
                  </a:lnTo>
                  <a:lnTo>
                    <a:pt x="69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95"/>
            <p:cNvSpPr/>
            <p:nvPr/>
          </p:nvSpPr>
          <p:spPr>
            <a:xfrm>
              <a:off x="2667249" y="2682218"/>
              <a:ext cx="73405" cy="23029"/>
            </a:xfrm>
            <a:custGeom>
              <a:rect b="b" l="l" r="r" t="t"/>
              <a:pathLst>
                <a:path extrusionOk="0" h="1019" w="3248">
                  <a:moveTo>
                    <a:pt x="291" y="1"/>
                  </a:moveTo>
                  <a:lnTo>
                    <a:pt x="146" y="146"/>
                  </a:lnTo>
                  <a:lnTo>
                    <a:pt x="49" y="291"/>
                  </a:lnTo>
                  <a:lnTo>
                    <a:pt x="0" y="485"/>
                  </a:lnTo>
                  <a:lnTo>
                    <a:pt x="49" y="679"/>
                  </a:lnTo>
                  <a:lnTo>
                    <a:pt x="146" y="873"/>
                  </a:lnTo>
                  <a:lnTo>
                    <a:pt x="291" y="970"/>
                  </a:lnTo>
                  <a:lnTo>
                    <a:pt x="485" y="1018"/>
                  </a:lnTo>
                  <a:lnTo>
                    <a:pt x="2763" y="1018"/>
                  </a:lnTo>
                  <a:lnTo>
                    <a:pt x="2957" y="970"/>
                  </a:lnTo>
                  <a:lnTo>
                    <a:pt x="3102" y="873"/>
                  </a:lnTo>
                  <a:lnTo>
                    <a:pt x="3199" y="679"/>
                  </a:lnTo>
                  <a:lnTo>
                    <a:pt x="3247" y="485"/>
                  </a:lnTo>
                  <a:lnTo>
                    <a:pt x="3199" y="291"/>
                  </a:lnTo>
                  <a:lnTo>
                    <a:pt x="3102"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95"/>
            <p:cNvSpPr/>
            <p:nvPr/>
          </p:nvSpPr>
          <p:spPr>
            <a:xfrm>
              <a:off x="2842490" y="2674557"/>
              <a:ext cx="168709" cy="155556"/>
            </a:xfrm>
            <a:custGeom>
              <a:rect b="b" l="l" r="r" t="t"/>
              <a:pathLst>
                <a:path extrusionOk="0" h="6883" w="7465">
                  <a:moveTo>
                    <a:pt x="6447" y="1018"/>
                  </a:moveTo>
                  <a:lnTo>
                    <a:pt x="6447" y="5283"/>
                  </a:lnTo>
                  <a:lnTo>
                    <a:pt x="5138" y="4168"/>
                  </a:lnTo>
                  <a:lnTo>
                    <a:pt x="4944" y="4071"/>
                  </a:lnTo>
                  <a:lnTo>
                    <a:pt x="4799" y="4023"/>
                  </a:lnTo>
                  <a:lnTo>
                    <a:pt x="1018" y="4023"/>
                  </a:lnTo>
                  <a:lnTo>
                    <a:pt x="1018" y="1018"/>
                  </a:lnTo>
                  <a:close/>
                  <a:moveTo>
                    <a:pt x="340" y="0"/>
                  </a:moveTo>
                  <a:lnTo>
                    <a:pt x="146" y="146"/>
                  </a:lnTo>
                  <a:lnTo>
                    <a:pt x="49" y="291"/>
                  </a:lnTo>
                  <a:lnTo>
                    <a:pt x="1" y="485"/>
                  </a:lnTo>
                  <a:lnTo>
                    <a:pt x="1" y="4556"/>
                  </a:lnTo>
                  <a:lnTo>
                    <a:pt x="49" y="4750"/>
                  </a:lnTo>
                  <a:lnTo>
                    <a:pt x="146" y="4895"/>
                  </a:lnTo>
                  <a:lnTo>
                    <a:pt x="340" y="5041"/>
                  </a:lnTo>
                  <a:lnTo>
                    <a:pt x="4605" y="5041"/>
                  </a:lnTo>
                  <a:lnTo>
                    <a:pt x="6640" y="6785"/>
                  </a:lnTo>
                  <a:lnTo>
                    <a:pt x="6786" y="6882"/>
                  </a:lnTo>
                  <a:lnTo>
                    <a:pt x="6980" y="6882"/>
                  </a:lnTo>
                  <a:lnTo>
                    <a:pt x="7174" y="6834"/>
                  </a:lnTo>
                  <a:lnTo>
                    <a:pt x="7319" y="6785"/>
                  </a:lnTo>
                  <a:lnTo>
                    <a:pt x="7367" y="6640"/>
                  </a:lnTo>
                  <a:lnTo>
                    <a:pt x="7464" y="6543"/>
                  </a:lnTo>
                  <a:lnTo>
                    <a:pt x="7464" y="6398"/>
                  </a:lnTo>
                  <a:lnTo>
                    <a:pt x="7464" y="485"/>
                  </a:lnTo>
                  <a:lnTo>
                    <a:pt x="7416" y="291"/>
                  </a:lnTo>
                  <a:lnTo>
                    <a:pt x="7319" y="146"/>
                  </a:lnTo>
                  <a:lnTo>
                    <a:pt x="71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95"/>
            <p:cNvSpPr/>
            <p:nvPr/>
          </p:nvSpPr>
          <p:spPr>
            <a:xfrm>
              <a:off x="2889588" y="2720548"/>
              <a:ext cx="74512" cy="23029"/>
            </a:xfrm>
            <a:custGeom>
              <a:rect b="b" l="l" r="r" t="t"/>
              <a:pathLst>
                <a:path extrusionOk="0" h="1019" w="3297">
                  <a:moveTo>
                    <a:pt x="340" y="1"/>
                  </a:moveTo>
                  <a:lnTo>
                    <a:pt x="146" y="146"/>
                  </a:lnTo>
                  <a:lnTo>
                    <a:pt x="49" y="292"/>
                  </a:lnTo>
                  <a:lnTo>
                    <a:pt x="1" y="486"/>
                  </a:lnTo>
                  <a:lnTo>
                    <a:pt x="49" y="679"/>
                  </a:lnTo>
                  <a:lnTo>
                    <a:pt x="146" y="825"/>
                  </a:lnTo>
                  <a:lnTo>
                    <a:pt x="340" y="970"/>
                  </a:lnTo>
                  <a:lnTo>
                    <a:pt x="534" y="1019"/>
                  </a:lnTo>
                  <a:lnTo>
                    <a:pt x="2763" y="1019"/>
                  </a:lnTo>
                  <a:lnTo>
                    <a:pt x="2957" y="970"/>
                  </a:lnTo>
                  <a:lnTo>
                    <a:pt x="3151" y="825"/>
                  </a:lnTo>
                  <a:lnTo>
                    <a:pt x="3248" y="679"/>
                  </a:lnTo>
                  <a:lnTo>
                    <a:pt x="3296" y="486"/>
                  </a:lnTo>
                  <a:lnTo>
                    <a:pt x="3248" y="292"/>
                  </a:lnTo>
                  <a:lnTo>
                    <a:pt x="3151" y="146"/>
                  </a:lnTo>
                  <a:lnTo>
                    <a:pt x="2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95"/>
          <p:cNvGrpSpPr/>
          <p:nvPr/>
        </p:nvGrpSpPr>
        <p:grpSpPr>
          <a:xfrm>
            <a:off x="3523587" y="1024599"/>
            <a:ext cx="391048" cy="392133"/>
            <a:chOff x="1363817" y="3315312"/>
            <a:chExt cx="391048" cy="392133"/>
          </a:xfrm>
        </p:grpSpPr>
        <p:sp>
          <p:nvSpPr>
            <p:cNvPr id="849" name="Google Shape;849;p95"/>
            <p:cNvSpPr/>
            <p:nvPr/>
          </p:nvSpPr>
          <p:spPr>
            <a:xfrm>
              <a:off x="1363817" y="3315312"/>
              <a:ext cx="391048" cy="392133"/>
            </a:xfrm>
            <a:custGeom>
              <a:rect b="b" l="l" r="r" t="t"/>
              <a:pathLst>
                <a:path extrusionOk="0" h="17351" w="17303">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95"/>
            <p:cNvSpPr/>
            <p:nvPr/>
          </p:nvSpPr>
          <p:spPr>
            <a:xfrm>
              <a:off x="1504027" y="3491660"/>
              <a:ext cx="23029" cy="23007"/>
            </a:xfrm>
            <a:custGeom>
              <a:rect b="b" l="l" r="r" t="t"/>
              <a:pathLst>
                <a:path extrusionOk="0" h="1018" w="1019">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95"/>
            <p:cNvSpPr/>
            <p:nvPr/>
          </p:nvSpPr>
          <p:spPr>
            <a:xfrm>
              <a:off x="1591648" y="3491660"/>
              <a:ext cx="23029" cy="23007"/>
            </a:xfrm>
            <a:custGeom>
              <a:rect b="b" l="l" r="r" t="t"/>
              <a:pathLst>
                <a:path extrusionOk="0" h="1018" w="1019">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95"/>
            <p:cNvSpPr/>
            <p:nvPr/>
          </p:nvSpPr>
          <p:spPr>
            <a:xfrm>
              <a:off x="1547826" y="3491660"/>
              <a:ext cx="23029" cy="23007"/>
            </a:xfrm>
            <a:custGeom>
              <a:rect b="b" l="l" r="r" t="t"/>
              <a:pathLst>
                <a:path extrusionOk="0" h="1018" w="1019">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95"/>
            <p:cNvSpPr/>
            <p:nvPr/>
          </p:nvSpPr>
          <p:spPr>
            <a:xfrm>
              <a:off x="1597117" y="3361303"/>
              <a:ext cx="111757" cy="23029"/>
            </a:xfrm>
            <a:custGeom>
              <a:rect b="b" l="l" r="r" t="t"/>
              <a:pathLst>
                <a:path extrusionOk="0" h="1019" w="4945">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95"/>
            <p:cNvSpPr/>
            <p:nvPr/>
          </p:nvSpPr>
          <p:spPr>
            <a:xfrm>
              <a:off x="1650792" y="3407316"/>
              <a:ext cx="58082" cy="23029"/>
            </a:xfrm>
            <a:custGeom>
              <a:rect b="b" l="l" r="r" t="t"/>
              <a:pathLst>
                <a:path extrusionOk="0" h="1019" w="257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95"/>
            <p:cNvSpPr/>
            <p:nvPr/>
          </p:nvSpPr>
          <p:spPr>
            <a:xfrm>
              <a:off x="1408723" y="3361303"/>
              <a:ext cx="112842" cy="23029"/>
            </a:xfrm>
            <a:custGeom>
              <a:rect b="b" l="l" r="r" t="t"/>
              <a:pathLst>
                <a:path extrusionOk="0" h="1019" w="4993">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95"/>
            <p:cNvSpPr/>
            <p:nvPr/>
          </p:nvSpPr>
          <p:spPr>
            <a:xfrm>
              <a:off x="1408723" y="3407316"/>
              <a:ext cx="59189" cy="23029"/>
            </a:xfrm>
            <a:custGeom>
              <a:rect b="b" l="l" r="r" t="t"/>
              <a:pathLst>
                <a:path extrusionOk="0" h="1019" w="2619">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95"/>
          <p:cNvGrpSpPr/>
          <p:nvPr/>
        </p:nvGrpSpPr>
        <p:grpSpPr>
          <a:xfrm>
            <a:off x="5038875" y="1024599"/>
            <a:ext cx="391048" cy="392133"/>
            <a:chOff x="3288275" y="3315312"/>
            <a:chExt cx="391048" cy="392133"/>
          </a:xfrm>
        </p:grpSpPr>
        <p:sp>
          <p:nvSpPr>
            <p:cNvPr id="858" name="Google Shape;858;p95"/>
            <p:cNvSpPr/>
            <p:nvPr/>
          </p:nvSpPr>
          <p:spPr>
            <a:xfrm>
              <a:off x="3391240" y="3419362"/>
              <a:ext cx="185139" cy="185117"/>
            </a:xfrm>
            <a:custGeom>
              <a:rect b="b" l="l" r="r" t="t"/>
              <a:pathLst>
                <a:path extrusionOk="0" h="8191" w="8192">
                  <a:moveTo>
                    <a:pt x="5186" y="1018"/>
                  </a:moveTo>
                  <a:lnTo>
                    <a:pt x="5283" y="1357"/>
                  </a:lnTo>
                  <a:lnTo>
                    <a:pt x="5477" y="1697"/>
                  </a:lnTo>
                  <a:lnTo>
                    <a:pt x="5671" y="1988"/>
                  </a:lnTo>
                  <a:lnTo>
                    <a:pt x="5913" y="2278"/>
                  </a:lnTo>
                  <a:lnTo>
                    <a:pt x="6156" y="2521"/>
                  </a:lnTo>
                  <a:lnTo>
                    <a:pt x="6495" y="2714"/>
                  </a:lnTo>
                  <a:lnTo>
                    <a:pt x="6834" y="2860"/>
                  </a:lnTo>
                  <a:lnTo>
                    <a:pt x="7173" y="2957"/>
                  </a:lnTo>
                  <a:lnTo>
                    <a:pt x="7173" y="5186"/>
                  </a:lnTo>
                  <a:lnTo>
                    <a:pt x="6834" y="5283"/>
                  </a:lnTo>
                  <a:lnTo>
                    <a:pt x="6495" y="5429"/>
                  </a:lnTo>
                  <a:lnTo>
                    <a:pt x="6156" y="5622"/>
                  </a:lnTo>
                  <a:lnTo>
                    <a:pt x="5913" y="5865"/>
                  </a:lnTo>
                  <a:lnTo>
                    <a:pt x="5671" y="6155"/>
                  </a:lnTo>
                  <a:lnTo>
                    <a:pt x="5477" y="6446"/>
                  </a:lnTo>
                  <a:lnTo>
                    <a:pt x="5283" y="6786"/>
                  </a:lnTo>
                  <a:lnTo>
                    <a:pt x="5186" y="7173"/>
                  </a:lnTo>
                  <a:lnTo>
                    <a:pt x="3006" y="7173"/>
                  </a:lnTo>
                  <a:lnTo>
                    <a:pt x="2860" y="6737"/>
                  </a:lnTo>
                  <a:lnTo>
                    <a:pt x="2666" y="6349"/>
                  </a:lnTo>
                  <a:lnTo>
                    <a:pt x="2424" y="6010"/>
                  </a:lnTo>
                  <a:lnTo>
                    <a:pt x="2133" y="5719"/>
                  </a:lnTo>
                  <a:lnTo>
                    <a:pt x="1891" y="5525"/>
                  </a:lnTo>
                  <a:lnTo>
                    <a:pt x="1600" y="5380"/>
                  </a:lnTo>
                  <a:lnTo>
                    <a:pt x="1309" y="5283"/>
                  </a:lnTo>
                  <a:lnTo>
                    <a:pt x="1018" y="5186"/>
                  </a:lnTo>
                  <a:lnTo>
                    <a:pt x="1018" y="2957"/>
                  </a:lnTo>
                  <a:lnTo>
                    <a:pt x="1358" y="2860"/>
                  </a:lnTo>
                  <a:lnTo>
                    <a:pt x="1697" y="2714"/>
                  </a:lnTo>
                  <a:lnTo>
                    <a:pt x="2036" y="2521"/>
                  </a:lnTo>
                  <a:lnTo>
                    <a:pt x="2327" y="2278"/>
                  </a:lnTo>
                  <a:lnTo>
                    <a:pt x="2521" y="1988"/>
                  </a:lnTo>
                  <a:lnTo>
                    <a:pt x="2763" y="1697"/>
                  </a:lnTo>
                  <a:lnTo>
                    <a:pt x="2909" y="1357"/>
                  </a:lnTo>
                  <a:lnTo>
                    <a:pt x="3006" y="1018"/>
                  </a:lnTo>
                  <a:close/>
                  <a:moveTo>
                    <a:pt x="2327" y="0"/>
                  </a:moveTo>
                  <a:lnTo>
                    <a:pt x="2182" y="146"/>
                  </a:lnTo>
                  <a:lnTo>
                    <a:pt x="2085" y="291"/>
                  </a:lnTo>
                  <a:lnTo>
                    <a:pt x="2036" y="485"/>
                  </a:lnTo>
                  <a:lnTo>
                    <a:pt x="1988" y="776"/>
                  </a:lnTo>
                  <a:lnTo>
                    <a:pt x="1891" y="1067"/>
                  </a:lnTo>
                  <a:lnTo>
                    <a:pt x="1794" y="1357"/>
                  </a:lnTo>
                  <a:lnTo>
                    <a:pt x="1600" y="1551"/>
                  </a:lnTo>
                  <a:lnTo>
                    <a:pt x="1358" y="1745"/>
                  </a:lnTo>
                  <a:lnTo>
                    <a:pt x="1115" y="1891"/>
                  </a:lnTo>
                  <a:lnTo>
                    <a:pt x="825" y="1988"/>
                  </a:lnTo>
                  <a:lnTo>
                    <a:pt x="485" y="2036"/>
                  </a:lnTo>
                  <a:lnTo>
                    <a:pt x="291" y="2036"/>
                  </a:lnTo>
                  <a:lnTo>
                    <a:pt x="146" y="2181"/>
                  </a:lnTo>
                  <a:lnTo>
                    <a:pt x="49" y="2327"/>
                  </a:lnTo>
                  <a:lnTo>
                    <a:pt x="1" y="2521"/>
                  </a:lnTo>
                  <a:lnTo>
                    <a:pt x="1" y="5622"/>
                  </a:lnTo>
                  <a:lnTo>
                    <a:pt x="49" y="5816"/>
                  </a:lnTo>
                  <a:lnTo>
                    <a:pt x="146" y="6010"/>
                  </a:lnTo>
                  <a:lnTo>
                    <a:pt x="291" y="6107"/>
                  </a:lnTo>
                  <a:lnTo>
                    <a:pt x="485" y="6155"/>
                  </a:lnTo>
                  <a:lnTo>
                    <a:pt x="776" y="6155"/>
                  </a:lnTo>
                  <a:lnTo>
                    <a:pt x="1018" y="6252"/>
                  </a:lnTo>
                  <a:lnTo>
                    <a:pt x="1261" y="6349"/>
                  </a:lnTo>
                  <a:lnTo>
                    <a:pt x="1503" y="6495"/>
                  </a:lnTo>
                  <a:lnTo>
                    <a:pt x="1697" y="6737"/>
                  </a:lnTo>
                  <a:lnTo>
                    <a:pt x="1891" y="7028"/>
                  </a:lnTo>
                  <a:lnTo>
                    <a:pt x="1988" y="7319"/>
                  </a:lnTo>
                  <a:lnTo>
                    <a:pt x="2036" y="7658"/>
                  </a:lnTo>
                  <a:lnTo>
                    <a:pt x="2085" y="7852"/>
                  </a:lnTo>
                  <a:lnTo>
                    <a:pt x="2182" y="8046"/>
                  </a:lnTo>
                  <a:lnTo>
                    <a:pt x="2327" y="8143"/>
                  </a:lnTo>
                  <a:lnTo>
                    <a:pt x="2521" y="8191"/>
                  </a:lnTo>
                  <a:lnTo>
                    <a:pt x="5671" y="8191"/>
                  </a:lnTo>
                  <a:lnTo>
                    <a:pt x="5865" y="8143"/>
                  </a:lnTo>
                  <a:lnTo>
                    <a:pt x="6010" y="8046"/>
                  </a:lnTo>
                  <a:lnTo>
                    <a:pt x="6107" y="7852"/>
                  </a:lnTo>
                  <a:lnTo>
                    <a:pt x="6156" y="7658"/>
                  </a:lnTo>
                  <a:lnTo>
                    <a:pt x="6204" y="7367"/>
                  </a:lnTo>
                  <a:lnTo>
                    <a:pt x="6301" y="7076"/>
                  </a:lnTo>
                  <a:lnTo>
                    <a:pt x="6447" y="6834"/>
                  </a:lnTo>
                  <a:lnTo>
                    <a:pt x="6592" y="6592"/>
                  </a:lnTo>
                  <a:lnTo>
                    <a:pt x="6834" y="6398"/>
                  </a:lnTo>
                  <a:lnTo>
                    <a:pt x="7077" y="6252"/>
                  </a:lnTo>
                  <a:lnTo>
                    <a:pt x="7367" y="6155"/>
                  </a:lnTo>
                  <a:lnTo>
                    <a:pt x="7707" y="6155"/>
                  </a:lnTo>
                  <a:lnTo>
                    <a:pt x="7900" y="6107"/>
                  </a:lnTo>
                  <a:lnTo>
                    <a:pt x="8046" y="6010"/>
                  </a:lnTo>
                  <a:lnTo>
                    <a:pt x="8143" y="5816"/>
                  </a:lnTo>
                  <a:lnTo>
                    <a:pt x="8191" y="5622"/>
                  </a:lnTo>
                  <a:lnTo>
                    <a:pt x="8191" y="2521"/>
                  </a:lnTo>
                  <a:lnTo>
                    <a:pt x="8143" y="2327"/>
                  </a:lnTo>
                  <a:lnTo>
                    <a:pt x="8046" y="2181"/>
                  </a:lnTo>
                  <a:lnTo>
                    <a:pt x="7900" y="2036"/>
                  </a:lnTo>
                  <a:lnTo>
                    <a:pt x="7707" y="2036"/>
                  </a:lnTo>
                  <a:lnTo>
                    <a:pt x="7367" y="1988"/>
                  </a:lnTo>
                  <a:lnTo>
                    <a:pt x="7077" y="1891"/>
                  </a:lnTo>
                  <a:lnTo>
                    <a:pt x="6834" y="1745"/>
                  </a:lnTo>
                  <a:lnTo>
                    <a:pt x="6592" y="1551"/>
                  </a:lnTo>
                  <a:lnTo>
                    <a:pt x="6447" y="1357"/>
                  </a:lnTo>
                  <a:lnTo>
                    <a:pt x="6301" y="1067"/>
                  </a:lnTo>
                  <a:lnTo>
                    <a:pt x="6204" y="776"/>
                  </a:lnTo>
                  <a:lnTo>
                    <a:pt x="6156" y="485"/>
                  </a:lnTo>
                  <a:lnTo>
                    <a:pt x="6107" y="291"/>
                  </a:lnTo>
                  <a:lnTo>
                    <a:pt x="6010" y="146"/>
                  </a:lnTo>
                  <a:lnTo>
                    <a:pt x="5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95"/>
            <p:cNvSpPr/>
            <p:nvPr/>
          </p:nvSpPr>
          <p:spPr>
            <a:xfrm>
              <a:off x="3288275" y="3315312"/>
              <a:ext cx="391048" cy="392133"/>
            </a:xfrm>
            <a:custGeom>
              <a:rect b="b" l="l" r="r" t="t"/>
              <a:pathLst>
                <a:path extrusionOk="0" h="17351" w="17303">
                  <a:moveTo>
                    <a:pt x="13765" y="3587"/>
                  </a:moveTo>
                  <a:lnTo>
                    <a:pt x="13765" y="13813"/>
                  </a:lnTo>
                  <a:lnTo>
                    <a:pt x="3539" y="13813"/>
                  </a:lnTo>
                  <a:lnTo>
                    <a:pt x="3539" y="3587"/>
                  </a:lnTo>
                  <a:close/>
                  <a:moveTo>
                    <a:pt x="3054" y="0"/>
                  </a:moveTo>
                  <a:lnTo>
                    <a:pt x="2812" y="49"/>
                  </a:lnTo>
                  <a:lnTo>
                    <a:pt x="2667" y="146"/>
                  </a:lnTo>
                  <a:lnTo>
                    <a:pt x="2570" y="340"/>
                  </a:lnTo>
                  <a:lnTo>
                    <a:pt x="2521" y="533"/>
                  </a:lnTo>
                  <a:lnTo>
                    <a:pt x="2570" y="727"/>
                  </a:lnTo>
                  <a:lnTo>
                    <a:pt x="2667" y="873"/>
                  </a:lnTo>
                  <a:lnTo>
                    <a:pt x="2812" y="970"/>
                  </a:lnTo>
                  <a:lnTo>
                    <a:pt x="3054" y="1018"/>
                  </a:lnTo>
                  <a:lnTo>
                    <a:pt x="4557" y="1018"/>
                  </a:lnTo>
                  <a:lnTo>
                    <a:pt x="4557" y="2569"/>
                  </a:lnTo>
                  <a:lnTo>
                    <a:pt x="2812" y="2569"/>
                  </a:lnTo>
                  <a:lnTo>
                    <a:pt x="2667" y="2714"/>
                  </a:lnTo>
                  <a:lnTo>
                    <a:pt x="2570" y="2860"/>
                  </a:lnTo>
                  <a:lnTo>
                    <a:pt x="2521" y="3054"/>
                  </a:lnTo>
                  <a:lnTo>
                    <a:pt x="2521" y="4604"/>
                  </a:lnTo>
                  <a:lnTo>
                    <a:pt x="1019" y="4604"/>
                  </a:lnTo>
                  <a:lnTo>
                    <a:pt x="1019" y="3054"/>
                  </a:lnTo>
                  <a:lnTo>
                    <a:pt x="970" y="2860"/>
                  </a:lnTo>
                  <a:lnTo>
                    <a:pt x="873" y="2714"/>
                  </a:lnTo>
                  <a:lnTo>
                    <a:pt x="679" y="2569"/>
                  </a:lnTo>
                  <a:lnTo>
                    <a:pt x="292" y="2569"/>
                  </a:lnTo>
                  <a:lnTo>
                    <a:pt x="146" y="2714"/>
                  </a:lnTo>
                  <a:lnTo>
                    <a:pt x="1" y="2860"/>
                  </a:lnTo>
                  <a:lnTo>
                    <a:pt x="1" y="3054"/>
                  </a:lnTo>
                  <a:lnTo>
                    <a:pt x="1" y="5089"/>
                  </a:lnTo>
                  <a:lnTo>
                    <a:pt x="1" y="5283"/>
                  </a:lnTo>
                  <a:lnTo>
                    <a:pt x="146" y="5428"/>
                  </a:lnTo>
                  <a:lnTo>
                    <a:pt x="292" y="5574"/>
                  </a:lnTo>
                  <a:lnTo>
                    <a:pt x="486" y="5622"/>
                  </a:lnTo>
                  <a:lnTo>
                    <a:pt x="2521" y="5622"/>
                  </a:lnTo>
                  <a:lnTo>
                    <a:pt x="2521" y="6979"/>
                  </a:lnTo>
                  <a:lnTo>
                    <a:pt x="486" y="6979"/>
                  </a:lnTo>
                  <a:lnTo>
                    <a:pt x="292" y="7028"/>
                  </a:lnTo>
                  <a:lnTo>
                    <a:pt x="146" y="7125"/>
                  </a:lnTo>
                  <a:lnTo>
                    <a:pt x="1" y="7270"/>
                  </a:lnTo>
                  <a:lnTo>
                    <a:pt x="1" y="7464"/>
                  </a:lnTo>
                  <a:lnTo>
                    <a:pt x="1" y="7706"/>
                  </a:lnTo>
                  <a:lnTo>
                    <a:pt x="146" y="7852"/>
                  </a:lnTo>
                  <a:lnTo>
                    <a:pt x="292" y="7949"/>
                  </a:lnTo>
                  <a:lnTo>
                    <a:pt x="486" y="7997"/>
                  </a:lnTo>
                  <a:lnTo>
                    <a:pt x="2521" y="7997"/>
                  </a:lnTo>
                  <a:lnTo>
                    <a:pt x="2521" y="9354"/>
                  </a:lnTo>
                  <a:lnTo>
                    <a:pt x="486" y="9354"/>
                  </a:lnTo>
                  <a:lnTo>
                    <a:pt x="292" y="9402"/>
                  </a:lnTo>
                  <a:lnTo>
                    <a:pt x="146" y="9499"/>
                  </a:lnTo>
                  <a:lnTo>
                    <a:pt x="1" y="9693"/>
                  </a:lnTo>
                  <a:lnTo>
                    <a:pt x="1" y="9887"/>
                  </a:lnTo>
                  <a:lnTo>
                    <a:pt x="1" y="10081"/>
                  </a:lnTo>
                  <a:lnTo>
                    <a:pt x="146" y="10226"/>
                  </a:lnTo>
                  <a:lnTo>
                    <a:pt x="292" y="10323"/>
                  </a:lnTo>
                  <a:lnTo>
                    <a:pt x="486" y="10372"/>
                  </a:lnTo>
                  <a:lnTo>
                    <a:pt x="2521" y="10372"/>
                  </a:lnTo>
                  <a:lnTo>
                    <a:pt x="2521" y="11777"/>
                  </a:lnTo>
                  <a:lnTo>
                    <a:pt x="486" y="11777"/>
                  </a:lnTo>
                  <a:lnTo>
                    <a:pt x="292" y="11826"/>
                  </a:lnTo>
                  <a:lnTo>
                    <a:pt x="146" y="11923"/>
                  </a:lnTo>
                  <a:lnTo>
                    <a:pt x="1" y="12068"/>
                  </a:lnTo>
                  <a:lnTo>
                    <a:pt x="1" y="12262"/>
                  </a:lnTo>
                  <a:lnTo>
                    <a:pt x="1" y="14297"/>
                  </a:lnTo>
                  <a:lnTo>
                    <a:pt x="1" y="14491"/>
                  </a:lnTo>
                  <a:lnTo>
                    <a:pt x="146" y="14685"/>
                  </a:lnTo>
                  <a:lnTo>
                    <a:pt x="292" y="14782"/>
                  </a:lnTo>
                  <a:lnTo>
                    <a:pt x="486" y="14831"/>
                  </a:lnTo>
                  <a:lnTo>
                    <a:pt x="679" y="14782"/>
                  </a:lnTo>
                  <a:lnTo>
                    <a:pt x="873" y="14685"/>
                  </a:lnTo>
                  <a:lnTo>
                    <a:pt x="970" y="14491"/>
                  </a:lnTo>
                  <a:lnTo>
                    <a:pt x="1019" y="14297"/>
                  </a:lnTo>
                  <a:lnTo>
                    <a:pt x="1019" y="12795"/>
                  </a:lnTo>
                  <a:lnTo>
                    <a:pt x="2521" y="12795"/>
                  </a:lnTo>
                  <a:lnTo>
                    <a:pt x="2521" y="14297"/>
                  </a:lnTo>
                  <a:lnTo>
                    <a:pt x="2570" y="14491"/>
                  </a:lnTo>
                  <a:lnTo>
                    <a:pt x="2667" y="14685"/>
                  </a:lnTo>
                  <a:lnTo>
                    <a:pt x="2812" y="14782"/>
                  </a:lnTo>
                  <a:lnTo>
                    <a:pt x="3054" y="14831"/>
                  </a:lnTo>
                  <a:lnTo>
                    <a:pt x="4557" y="14831"/>
                  </a:lnTo>
                  <a:lnTo>
                    <a:pt x="4557" y="16333"/>
                  </a:lnTo>
                  <a:lnTo>
                    <a:pt x="3054" y="16333"/>
                  </a:lnTo>
                  <a:lnTo>
                    <a:pt x="2812" y="16381"/>
                  </a:lnTo>
                  <a:lnTo>
                    <a:pt x="2667" y="16478"/>
                  </a:lnTo>
                  <a:lnTo>
                    <a:pt x="2570" y="16624"/>
                  </a:lnTo>
                  <a:lnTo>
                    <a:pt x="2521" y="16866"/>
                  </a:lnTo>
                  <a:lnTo>
                    <a:pt x="2570" y="17060"/>
                  </a:lnTo>
                  <a:lnTo>
                    <a:pt x="2667" y="17205"/>
                  </a:lnTo>
                  <a:lnTo>
                    <a:pt x="2812" y="17302"/>
                  </a:lnTo>
                  <a:lnTo>
                    <a:pt x="3054" y="17351"/>
                  </a:lnTo>
                  <a:lnTo>
                    <a:pt x="5041" y="17351"/>
                  </a:lnTo>
                  <a:lnTo>
                    <a:pt x="5284" y="17302"/>
                  </a:lnTo>
                  <a:lnTo>
                    <a:pt x="5429" y="17205"/>
                  </a:lnTo>
                  <a:lnTo>
                    <a:pt x="5526" y="17060"/>
                  </a:lnTo>
                  <a:lnTo>
                    <a:pt x="5574" y="16866"/>
                  </a:lnTo>
                  <a:lnTo>
                    <a:pt x="5574" y="14831"/>
                  </a:lnTo>
                  <a:lnTo>
                    <a:pt x="6931" y="14831"/>
                  </a:lnTo>
                  <a:lnTo>
                    <a:pt x="6931" y="16866"/>
                  </a:lnTo>
                  <a:lnTo>
                    <a:pt x="6980" y="17060"/>
                  </a:lnTo>
                  <a:lnTo>
                    <a:pt x="7077" y="17205"/>
                  </a:lnTo>
                  <a:lnTo>
                    <a:pt x="7271" y="17302"/>
                  </a:lnTo>
                  <a:lnTo>
                    <a:pt x="7465" y="17351"/>
                  </a:lnTo>
                  <a:lnTo>
                    <a:pt x="7658" y="17302"/>
                  </a:lnTo>
                  <a:lnTo>
                    <a:pt x="7804" y="17205"/>
                  </a:lnTo>
                  <a:lnTo>
                    <a:pt x="7949" y="17060"/>
                  </a:lnTo>
                  <a:lnTo>
                    <a:pt x="7949" y="16866"/>
                  </a:lnTo>
                  <a:lnTo>
                    <a:pt x="7949" y="14831"/>
                  </a:lnTo>
                  <a:lnTo>
                    <a:pt x="9355" y="14831"/>
                  </a:lnTo>
                  <a:lnTo>
                    <a:pt x="9355" y="16866"/>
                  </a:lnTo>
                  <a:lnTo>
                    <a:pt x="9403" y="17060"/>
                  </a:lnTo>
                  <a:lnTo>
                    <a:pt x="9500" y="17205"/>
                  </a:lnTo>
                  <a:lnTo>
                    <a:pt x="9645" y="17302"/>
                  </a:lnTo>
                  <a:lnTo>
                    <a:pt x="9839" y="17351"/>
                  </a:lnTo>
                  <a:lnTo>
                    <a:pt x="10033" y="17302"/>
                  </a:lnTo>
                  <a:lnTo>
                    <a:pt x="10227" y="17205"/>
                  </a:lnTo>
                  <a:lnTo>
                    <a:pt x="10324" y="17060"/>
                  </a:lnTo>
                  <a:lnTo>
                    <a:pt x="10372" y="16866"/>
                  </a:lnTo>
                  <a:lnTo>
                    <a:pt x="10372" y="14831"/>
                  </a:lnTo>
                  <a:lnTo>
                    <a:pt x="11729" y="14831"/>
                  </a:lnTo>
                  <a:lnTo>
                    <a:pt x="11729" y="16866"/>
                  </a:lnTo>
                  <a:lnTo>
                    <a:pt x="11778" y="17060"/>
                  </a:lnTo>
                  <a:lnTo>
                    <a:pt x="11875" y="17205"/>
                  </a:lnTo>
                  <a:lnTo>
                    <a:pt x="12069" y="17302"/>
                  </a:lnTo>
                  <a:lnTo>
                    <a:pt x="12263" y="17351"/>
                  </a:lnTo>
                  <a:lnTo>
                    <a:pt x="14298" y="17351"/>
                  </a:lnTo>
                  <a:lnTo>
                    <a:pt x="14492" y="17302"/>
                  </a:lnTo>
                  <a:lnTo>
                    <a:pt x="14637" y="17205"/>
                  </a:lnTo>
                  <a:lnTo>
                    <a:pt x="14734" y="17060"/>
                  </a:lnTo>
                  <a:lnTo>
                    <a:pt x="14783" y="16866"/>
                  </a:lnTo>
                  <a:lnTo>
                    <a:pt x="14734" y="16624"/>
                  </a:lnTo>
                  <a:lnTo>
                    <a:pt x="14637" y="16478"/>
                  </a:lnTo>
                  <a:lnTo>
                    <a:pt x="14492" y="16381"/>
                  </a:lnTo>
                  <a:lnTo>
                    <a:pt x="14298" y="16333"/>
                  </a:lnTo>
                  <a:lnTo>
                    <a:pt x="12747" y="16333"/>
                  </a:lnTo>
                  <a:lnTo>
                    <a:pt x="12747" y="14831"/>
                  </a:lnTo>
                  <a:lnTo>
                    <a:pt x="14298" y="14831"/>
                  </a:lnTo>
                  <a:lnTo>
                    <a:pt x="14492" y="14782"/>
                  </a:lnTo>
                  <a:lnTo>
                    <a:pt x="14637" y="14685"/>
                  </a:lnTo>
                  <a:lnTo>
                    <a:pt x="14734" y="14491"/>
                  </a:lnTo>
                  <a:lnTo>
                    <a:pt x="14783" y="14297"/>
                  </a:lnTo>
                  <a:lnTo>
                    <a:pt x="14783" y="12795"/>
                  </a:lnTo>
                  <a:lnTo>
                    <a:pt x="16285" y="12795"/>
                  </a:lnTo>
                  <a:lnTo>
                    <a:pt x="16285" y="14297"/>
                  </a:lnTo>
                  <a:lnTo>
                    <a:pt x="16334" y="14491"/>
                  </a:lnTo>
                  <a:lnTo>
                    <a:pt x="16479" y="14685"/>
                  </a:lnTo>
                  <a:lnTo>
                    <a:pt x="16624" y="14782"/>
                  </a:lnTo>
                  <a:lnTo>
                    <a:pt x="16818" y="14831"/>
                  </a:lnTo>
                  <a:lnTo>
                    <a:pt x="17012" y="14782"/>
                  </a:lnTo>
                  <a:lnTo>
                    <a:pt x="17158" y="14685"/>
                  </a:lnTo>
                  <a:lnTo>
                    <a:pt x="17303" y="14491"/>
                  </a:lnTo>
                  <a:lnTo>
                    <a:pt x="17303" y="14297"/>
                  </a:lnTo>
                  <a:lnTo>
                    <a:pt x="17303" y="12262"/>
                  </a:lnTo>
                  <a:lnTo>
                    <a:pt x="17303" y="12068"/>
                  </a:lnTo>
                  <a:lnTo>
                    <a:pt x="17158" y="11923"/>
                  </a:lnTo>
                  <a:lnTo>
                    <a:pt x="17012" y="11826"/>
                  </a:lnTo>
                  <a:lnTo>
                    <a:pt x="16818" y="11777"/>
                  </a:lnTo>
                  <a:lnTo>
                    <a:pt x="14783" y="11777"/>
                  </a:lnTo>
                  <a:lnTo>
                    <a:pt x="14783" y="10372"/>
                  </a:lnTo>
                  <a:lnTo>
                    <a:pt x="16818" y="10372"/>
                  </a:lnTo>
                  <a:lnTo>
                    <a:pt x="17012" y="10323"/>
                  </a:lnTo>
                  <a:lnTo>
                    <a:pt x="17158" y="10226"/>
                  </a:lnTo>
                  <a:lnTo>
                    <a:pt x="17303" y="10081"/>
                  </a:lnTo>
                  <a:lnTo>
                    <a:pt x="17303" y="9887"/>
                  </a:lnTo>
                  <a:lnTo>
                    <a:pt x="17303" y="9693"/>
                  </a:lnTo>
                  <a:lnTo>
                    <a:pt x="17158" y="9499"/>
                  </a:lnTo>
                  <a:lnTo>
                    <a:pt x="17012" y="9402"/>
                  </a:lnTo>
                  <a:lnTo>
                    <a:pt x="16818" y="9354"/>
                  </a:lnTo>
                  <a:lnTo>
                    <a:pt x="14783" y="9354"/>
                  </a:lnTo>
                  <a:lnTo>
                    <a:pt x="14783" y="7997"/>
                  </a:lnTo>
                  <a:lnTo>
                    <a:pt x="16818" y="7997"/>
                  </a:lnTo>
                  <a:lnTo>
                    <a:pt x="17012" y="7949"/>
                  </a:lnTo>
                  <a:lnTo>
                    <a:pt x="17158" y="7852"/>
                  </a:lnTo>
                  <a:lnTo>
                    <a:pt x="17303" y="7706"/>
                  </a:lnTo>
                  <a:lnTo>
                    <a:pt x="17303" y="7464"/>
                  </a:lnTo>
                  <a:lnTo>
                    <a:pt x="17303" y="7270"/>
                  </a:lnTo>
                  <a:lnTo>
                    <a:pt x="17158" y="7125"/>
                  </a:lnTo>
                  <a:lnTo>
                    <a:pt x="17012" y="7028"/>
                  </a:lnTo>
                  <a:lnTo>
                    <a:pt x="16818" y="6979"/>
                  </a:lnTo>
                  <a:lnTo>
                    <a:pt x="14783" y="6979"/>
                  </a:lnTo>
                  <a:lnTo>
                    <a:pt x="14783" y="5622"/>
                  </a:lnTo>
                  <a:lnTo>
                    <a:pt x="16818" y="5622"/>
                  </a:lnTo>
                  <a:lnTo>
                    <a:pt x="17012" y="5574"/>
                  </a:lnTo>
                  <a:lnTo>
                    <a:pt x="17158" y="5428"/>
                  </a:lnTo>
                  <a:lnTo>
                    <a:pt x="17303" y="5283"/>
                  </a:lnTo>
                  <a:lnTo>
                    <a:pt x="17303" y="5089"/>
                  </a:lnTo>
                  <a:lnTo>
                    <a:pt x="17303" y="3054"/>
                  </a:lnTo>
                  <a:lnTo>
                    <a:pt x="17303" y="2860"/>
                  </a:lnTo>
                  <a:lnTo>
                    <a:pt x="17158" y="2714"/>
                  </a:lnTo>
                  <a:lnTo>
                    <a:pt x="17012" y="2569"/>
                  </a:lnTo>
                  <a:lnTo>
                    <a:pt x="16624" y="2569"/>
                  </a:lnTo>
                  <a:lnTo>
                    <a:pt x="16479" y="2714"/>
                  </a:lnTo>
                  <a:lnTo>
                    <a:pt x="16334" y="2860"/>
                  </a:lnTo>
                  <a:lnTo>
                    <a:pt x="16285" y="3054"/>
                  </a:lnTo>
                  <a:lnTo>
                    <a:pt x="16285" y="4604"/>
                  </a:lnTo>
                  <a:lnTo>
                    <a:pt x="14783" y="4604"/>
                  </a:lnTo>
                  <a:lnTo>
                    <a:pt x="14783" y="3054"/>
                  </a:lnTo>
                  <a:lnTo>
                    <a:pt x="14734" y="2860"/>
                  </a:lnTo>
                  <a:lnTo>
                    <a:pt x="14637" y="2714"/>
                  </a:lnTo>
                  <a:lnTo>
                    <a:pt x="14492" y="2569"/>
                  </a:lnTo>
                  <a:lnTo>
                    <a:pt x="12747" y="2569"/>
                  </a:lnTo>
                  <a:lnTo>
                    <a:pt x="12747" y="1018"/>
                  </a:lnTo>
                  <a:lnTo>
                    <a:pt x="14298" y="1018"/>
                  </a:lnTo>
                  <a:lnTo>
                    <a:pt x="14492" y="970"/>
                  </a:lnTo>
                  <a:lnTo>
                    <a:pt x="14637" y="873"/>
                  </a:lnTo>
                  <a:lnTo>
                    <a:pt x="14734" y="727"/>
                  </a:lnTo>
                  <a:lnTo>
                    <a:pt x="14783" y="533"/>
                  </a:lnTo>
                  <a:lnTo>
                    <a:pt x="14734" y="340"/>
                  </a:lnTo>
                  <a:lnTo>
                    <a:pt x="14637" y="146"/>
                  </a:lnTo>
                  <a:lnTo>
                    <a:pt x="14492" y="49"/>
                  </a:lnTo>
                  <a:lnTo>
                    <a:pt x="14298" y="0"/>
                  </a:lnTo>
                  <a:lnTo>
                    <a:pt x="12263" y="0"/>
                  </a:lnTo>
                  <a:lnTo>
                    <a:pt x="12069" y="49"/>
                  </a:lnTo>
                  <a:lnTo>
                    <a:pt x="11875" y="146"/>
                  </a:lnTo>
                  <a:lnTo>
                    <a:pt x="11778" y="340"/>
                  </a:lnTo>
                  <a:lnTo>
                    <a:pt x="11729" y="533"/>
                  </a:lnTo>
                  <a:lnTo>
                    <a:pt x="11729" y="2569"/>
                  </a:lnTo>
                  <a:lnTo>
                    <a:pt x="10372" y="2569"/>
                  </a:lnTo>
                  <a:lnTo>
                    <a:pt x="10372" y="533"/>
                  </a:lnTo>
                  <a:lnTo>
                    <a:pt x="10324" y="340"/>
                  </a:lnTo>
                  <a:lnTo>
                    <a:pt x="10227" y="146"/>
                  </a:lnTo>
                  <a:lnTo>
                    <a:pt x="10033" y="49"/>
                  </a:lnTo>
                  <a:lnTo>
                    <a:pt x="9839" y="0"/>
                  </a:lnTo>
                  <a:lnTo>
                    <a:pt x="9645" y="49"/>
                  </a:lnTo>
                  <a:lnTo>
                    <a:pt x="9500" y="146"/>
                  </a:lnTo>
                  <a:lnTo>
                    <a:pt x="9403" y="340"/>
                  </a:lnTo>
                  <a:lnTo>
                    <a:pt x="9355" y="533"/>
                  </a:lnTo>
                  <a:lnTo>
                    <a:pt x="9355" y="2569"/>
                  </a:lnTo>
                  <a:lnTo>
                    <a:pt x="7949" y="2569"/>
                  </a:lnTo>
                  <a:lnTo>
                    <a:pt x="7949" y="533"/>
                  </a:lnTo>
                  <a:lnTo>
                    <a:pt x="7949" y="340"/>
                  </a:lnTo>
                  <a:lnTo>
                    <a:pt x="7804" y="146"/>
                  </a:lnTo>
                  <a:lnTo>
                    <a:pt x="7658" y="49"/>
                  </a:lnTo>
                  <a:lnTo>
                    <a:pt x="7465" y="0"/>
                  </a:lnTo>
                  <a:lnTo>
                    <a:pt x="7271" y="49"/>
                  </a:lnTo>
                  <a:lnTo>
                    <a:pt x="7077" y="146"/>
                  </a:lnTo>
                  <a:lnTo>
                    <a:pt x="6980" y="340"/>
                  </a:lnTo>
                  <a:lnTo>
                    <a:pt x="6931" y="533"/>
                  </a:lnTo>
                  <a:lnTo>
                    <a:pt x="6931" y="2569"/>
                  </a:lnTo>
                  <a:lnTo>
                    <a:pt x="5574" y="2569"/>
                  </a:lnTo>
                  <a:lnTo>
                    <a:pt x="5574" y="533"/>
                  </a:lnTo>
                  <a:lnTo>
                    <a:pt x="5526" y="340"/>
                  </a:lnTo>
                  <a:lnTo>
                    <a:pt x="5429" y="146"/>
                  </a:lnTo>
                  <a:lnTo>
                    <a:pt x="5284" y="49"/>
                  </a:lnTo>
                  <a:lnTo>
                    <a:pt x="5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95"/>
            <p:cNvSpPr/>
            <p:nvPr/>
          </p:nvSpPr>
          <p:spPr>
            <a:xfrm>
              <a:off x="3391240" y="3419362"/>
              <a:ext cx="23029" cy="23029"/>
            </a:xfrm>
            <a:custGeom>
              <a:rect b="b" l="l" r="r" t="t"/>
              <a:pathLst>
                <a:path extrusionOk="0" h="1019" w="1019">
                  <a:moveTo>
                    <a:pt x="291" y="0"/>
                  </a:moveTo>
                  <a:lnTo>
                    <a:pt x="146" y="146"/>
                  </a:lnTo>
                  <a:lnTo>
                    <a:pt x="49" y="291"/>
                  </a:lnTo>
                  <a:lnTo>
                    <a:pt x="1" y="485"/>
                  </a:lnTo>
                  <a:lnTo>
                    <a:pt x="49" y="679"/>
                  </a:lnTo>
                  <a:lnTo>
                    <a:pt x="146" y="824"/>
                  </a:lnTo>
                  <a:lnTo>
                    <a:pt x="291" y="970"/>
                  </a:lnTo>
                  <a:lnTo>
                    <a:pt x="485" y="1018"/>
                  </a:lnTo>
                  <a:lnTo>
                    <a:pt x="728" y="970"/>
                  </a:lnTo>
                  <a:lnTo>
                    <a:pt x="873" y="824"/>
                  </a:lnTo>
                  <a:lnTo>
                    <a:pt x="970" y="679"/>
                  </a:lnTo>
                  <a:lnTo>
                    <a:pt x="1018" y="485"/>
                  </a:lnTo>
                  <a:lnTo>
                    <a:pt x="970" y="291"/>
                  </a:lnTo>
                  <a:lnTo>
                    <a:pt x="873" y="146"/>
                  </a:lnTo>
                  <a:lnTo>
                    <a:pt x="7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95"/>
            <p:cNvSpPr/>
            <p:nvPr/>
          </p:nvSpPr>
          <p:spPr>
            <a:xfrm>
              <a:off x="3553350" y="3419362"/>
              <a:ext cx="23029" cy="23029"/>
            </a:xfrm>
            <a:custGeom>
              <a:rect b="b" l="l" r="r" t="t"/>
              <a:pathLst>
                <a:path extrusionOk="0" h="1019" w="1019">
                  <a:moveTo>
                    <a:pt x="340" y="0"/>
                  </a:moveTo>
                  <a:lnTo>
                    <a:pt x="146" y="146"/>
                  </a:lnTo>
                  <a:lnTo>
                    <a:pt x="49" y="291"/>
                  </a:lnTo>
                  <a:lnTo>
                    <a:pt x="0" y="485"/>
                  </a:lnTo>
                  <a:lnTo>
                    <a:pt x="49" y="679"/>
                  </a:lnTo>
                  <a:lnTo>
                    <a:pt x="146" y="824"/>
                  </a:lnTo>
                  <a:lnTo>
                    <a:pt x="340" y="970"/>
                  </a:lnTo>
                  <a:lnTo>
                    <a:pt x="534" y="1018"/>
                  </a:lnTo>
                  <a:lnTo>
                    <a:pt x="727" y="970"/>
                  </a:lnTo>
                  <a:lnTo>
                    <a:pt x="873" y="824"/>
                  </a:lnTo>
                  <a:lnTo>
                    <a:pt x="970" y="679"/>
                  </a:lnTo>
                  <a:lnTo>
                    <a:pt x="1018" y="485"/>
                  </a:lnTo>
                  <a:lnTo>
                    <a:pt x="970" y="291"/>
                  </a:lnTo>
                  <a:lnTo>
                    <a:pt x="873" y="146"/>
                  </a:lnTo>
                  <a:lnTo>
                    <a:pt x="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95"/>
            <p:cNvSpPr/>
            <p:nvPr/>
          </p:nvSpPr>
          <p:spPr>
            <a:xfrm>
              <a:off x="3391240" y="3581472"/>
              <a:ext cx="23029" cy="23007"/>
            </a:xfrm>
            <a:custGeom>
              <a:rect b="b" l="l" r="r" t="t"/>
              <a:pathLst>
                <a:path extrusionOk="0" h="1018" w="1019">
                  <a:moveTo>
                    <a:pt x="485" y="0"/>
                  </a:moveTo>
                  <a:lnTo>
                    <a:pt x="291" y="49"/>
                  </a:lnTo>
                  <a:lnTo>
                    <a:pt x="146" y="146"/>
                  </a:lnTo>
                  <a:lnTo>
                    <a:pt x="49" y="291"/>
                  </a:lnTo>
                  <a:lnTo>
                    <a:pt x="1" y="485"/>
                  </a:lnTo>
                  <a:lnTo>
                    <a:pt x="49" y="679"/>
                  </a:lnTo>
                  <a:lnTo>
                    <a:pt x="146" y="873"/>
                  </a:lnTo>
                  <a:lnTo>
                    <a:pt x="291" y="970"/>
                  </a:lnTo>
                  <a:lnTo>
                    <a:pt x="485" y="1018"/>
                  </a:lnTo>
                  <a:lnTo>
                    <a:pt x="728" y="970"/>
                  </a:lnTo>
                  <a:lnTo>
                    <a:pt x="873" y="873"/>
                  </a:lnTo>
                  <a:lnTo>
                    <a:pt x="970" y="679"/>
                  </a:lnTo>
                  <a:lnTo>
                    <a:pt x="1018" y="485"/>
                  </a:lnTo>
                  <a:lnTo>
                    <a:pt x="970" y="291"/>
                  </a:lnTo>
                  <a:lnTo>
                    <a:pt x="873" y="146"/>
                  </a:lnTo>
                  <a:lnTo>
                    <a:pt x="728" y="49"/>
                  </a:lnTo>
                  <a:lnTo>
                    <a:pt x="4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95"/>
            <p:cNvSpPr/>
            <p:nvPr/>
          </p:nvSpPr>
          <p:spPr>
            <a:xfrm>
              <a:off x="3553350" y="3581472"/>
              <a:ext cx="23029" cy="23007"/>
            </a:xfrm>
            <a:custGeom>
              <a:rect b="b" l="l" r="r" t="t"/>
              <a:pathLst>
                <a:path extrusionOk="0" h="1018" w="1019">
                  <a:moveTo>
                    <a:pt x="534" y="0"/>
                  </a:moveTo>
                  <a:lnTo>
                    <a:pt x="340" y="49"/>
                  </a:lnTo>
                  <a:lnTo>
                    <a:pt x="146" y="146"/>
                  </a:lnTo>
                  <a:lnTo>
                    <a:pt x="49" y="291"/>
                  </a:lnTo>
                  <a:lnTo>
                    <a:pt x="0" y="485"/>
                  </a:lnTo>
                  <a:lnTo>
                    <a:pt x="49" y="679"/>
                  </a:lnTo>
                  <a:lnTo>
                    <a:pt x="146" y="873"/>
                  </a:lnTo>
                  <a:lnTo>
                    <a:pt x="340" y="970"/>
                  </a:lnTo>
                  <a:lnTo>
                    <a:pt x="534" y="1018"/>
                  </a:lnTo>
                  <a:lnTo>
                    <a:pt x="727" y="970"/>
                  </a:lnTo>
                  <a:lnTo>
                    <a:pt x="873" y="873"/>
                  </a:lnTo>
                  <a:lnTo>
                    <a:pt x="970" y="679"/>
                  </a:lnTo>
                  <a:lnTo>
                    <a:pt x="1018" y="485"/>
                  </a:lnTo>
                  <a:lnTo>
                    <a:pt x="970" y="291"/>
                  </a:lnTo>
                  <a:lnTo>
                    <a:pt x="873" y="146"/>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4" name="Google Shape;864;p95"/>
          <p:cNvCxnSpPr>
            <a:stCxn id="823" idx="6"/>
            <a:endCxn id="832" idx="2"/>
          </p:cNvCxnSpPr>
          <p:nvPr/>
        </p:nvCxnSpPr>
        <p:spPr>
          <a:xfrm>
            <a:off x="4101150" y="1220650"/>
            <a:ext cx="751200" cy="0"/>
          </a:xfrm>
          <a:prstGeom prst="straightConnector1">
            <a:avLst/>
          </a:prstGeom>
          <a:noFill/>
          <a:ln cap="flat" cmpd="sng" w="9525">
            <a:solidFill>
              <a:schemeClr val="dk1"/>
            </a:solidFill>
            <a:prstDash val="solid"/>
            <a:round/>
            <a:headEnd len="med" w="med" type="none"/>
            <a:tailEnd len="med" w="med" type="none"/>
          </a:ln>
        </p:spPr>
      </p:cxnSp>
      <p:cxnSp>
        <p:nvCxnSpPr>
          <p:cNvPr id="865" name="Google Shape;865;p95"/>
          <p:cNvCxnSpPr>
            <a:stCxn id="832" idx="4"/>
            <a:endCxn id="833" idx="0"/>
          </p:cNvCxnSpPr>
          <p:nvPr/>
        </p:nvCxnSpPr>
        <p:spPr>
          <a:xfrm>
            <a:off x="5234425" y="1602700"/>
            <a:ext cx="0" cy="750300"/>
          </a:xfrm>
          <a:prstGeom prst="straightConnector1">
            <a:avLst/>
          </a:prstGeom>
          <a:noFill/>
          <a:ln cap="flat" cmpd="sng" w="9525">
            <a:solidFill>
              <a:schemeClr val="dk1"/>
            </a:solidFill>
            <a:prstDash val="solid"/>
            <a:round/>
            <a:headEnd len="med" w="med" type="none"/>
            <a:tailEnd len="med" w="med" type="none"/>
          </a:ln>
        </p:spPr>
      </p:cxnSp>
      <p:cxnSp>
        <p:nvCxnSpPr>
          <p:cNvPr id="866" name="Google Shape;866;p95"/>
          <p:cNvCxnSpPr>
            <a:stCxn id="833" idx="2"/>
            <a:endCxn id="834" idx="6"/>
          </p:cNvCxnSpPr>
          <p:nvPr/>
        </p:nvCxnSpPr>
        <p:spPr>
          <a:xfrm rot="10800000">
            <a:off x="4101150" y="2735125"/>
            <a:ext cx="751200" cy="0"/>
          </a:xfrm>
          <a:prstGeom prst="straightConnector1">
            <a:avLst/>
          </a:prstGeom>
          <a:noFill/>
          <a:ln cap="flat" cmpd="sng" w="9525">
            <a:solidFill>
              <a:schemeClr val="dk1"/>
            </a:solidFill>
            <a:prstDash val="solid"/>
            <a:round/>
            <a:headEnd len="med" w="med" type="none"/>
            <a:tailEnd len="med" w="med" type="none"/>
          </a:ln>
        </p:spPr>
      </p:cxnSp>
      <p:cxnSp>
        <p:nvCxnSpPr>
          <p:cNvPr id="867" name="Google Shape;867;p95"/>
          <p:cNvCxnSpPr>
            <a:stCxn id="823" idx="4"/>
            <a:endCxn id="834" idx="0"/>
          </p:cNvCxnSpPr>
          <p:nvPr/>
        </p:nvCxnSpPr>
        <p:spPr>
          <a:xfrm>
            <a:off x="3719100" y="1602700"/>
            <a:ext cx="0" cy="750300"/>
          </a:xfrm>
          <a:prstGeom prst="straightConnector1">
            <a:avLst/>
          </a:prstGeom>
          <a:noFill/>
          <a:ln cap="flat" cmpd="sng" w="9525">
            <a:solidFill>
              <a:schemeClr val="dk1"/>
            </a:solidFill>
            <a:prstDash val="solid"/>
            <a:round/>
            <a:headEnd len="med" w="med" type="none"/>
            <a:tailEnd len="med" w="med" type="none"/>
          </a:ln>
        </p:spPr>
      </p:cxnSp>
      <p:cxnSp>
        <p:nvCxnSpPr>
          <p:cNvPr id="868" name="Google Shape;868;p95"/>
          <p:cNvCxnSpPr>
            <a:stCxn id="823" idx="2"/>
            <a:endCxn id="828" idx="3"/>
          </p:cNvCxnSpPr>
          <p:nvPr/>
        </p:nvCxnSpPr>
        <p:spPr>
          <a:xfrm rot="10800000">
            <a:off x="2634750" y="1095250"/>
            <a:ext cx="702300" cy="125400"/>
          </a:xfrm>
          <a:prstGeom prst="bentConnector3">
            <a:avLst>
              <a:gd fmla="val 50004" name="adj1"/>
            </a:avLst>
          </a:prstGeom>
          <a:noFill/>
          <a:ln cap="flat" cmpd="sng" w="9525">
            <a:solidFill>
              <a:schemeClr val="dk1"/>
            </a:solidFill>
            <a:prstDash val="solid"/>
            <a:round/>
            <a:headEnd len="med" w="med" type="none"/>
            <a:tailEnd len="med" w="med" type="triangle"/>
          </a:ln>
        </p:spPr>
      </p:cxnSp>
      <p:cxnSp>
        <p:nvCxnSpPr>
          <p:cNvPr id="869" name="Google Shape;869;p95"/>
          <p:cNvCxnSpPr>
            <a:stCxn id="832" idx="6"/>
            <a:endCxn id="831" idx="1"/>
          </p:cNvCxnSpPr>
          <p:nvPr/>
        </p:nvCxnSpPr>
        <p:spPr>
          <a:xfrm flipH="1" rot="10800000">
            <a:off x="5616475" y="969850"/>
            <a:ext cx="702300" cy="250800"/>
          </a:xfrm>
          <a:prstGeom prst="bentConnector3">
            <a:avLst>
              <a:gd fmla="val 50003" name="adj1"/>
            </a:avLst>
          </a:prstGeom>
          <a:noFill/>
          <a:ln cap="flat" cmpd="sng" w="9525">
            <a:solidFill>
              <a:schemeClr val="dk1"/>
            </a:solidFill>
            <a:prstDash val="solid"/>
            <a:round/>
            <a:headEnd len="med" w="med" type="none"/>
            <a:tailEnd len="med" w="med" type="triangle"/>
          </a:ln>
        </p:spPr>
      </p:cxnSp>
      <p:cxnSp>
        <p:nvCxnSpPr>
          <p:cNvPr id="870" name="Google Shape;870;p95"/>
          <p:cNvCxnSpPr>
            <a:stCxn id="834" idx="2"/>
            <a:endCxn id="830" idx="3"/>
          </p:cNvCxnSpPr>
          <p:nvPr/>
        </p:nvCxnSpPr>
        <p:spPr>
          <a:xfrm flipH="1">
            <a:off x="2645550" y="2735125"/>
            <a:ext cx="691500" cy="255000"/>
          </a:xfrm>
          <a:prstGeom prst="bentConnector3">
            <a:avLst>
              <a:gd fmla="val 49990" name="adj1"/>
            </a:avLst>
          </a:prstGeom>
          <a:noFill/>
          <a:ln cap="flat" cmpd="sng" w="9525">
            <a:solidFill>
              <a:schemeClr val="dk1"/>
            </a:solidFill>
            <a:prstDash val="solid"/>
            <a:round/>
            <a:headEnd len="med" w="med" type="none"/>
            <a:tailEnd len="med" w="med" type="triangle"/>
          </a:ln>
        </p:spPr>
      </p:cxnSp>
      <p:cxnSp>
        <p:nvCxnSpPr>
          <p:cNvPr id="871" name="Google Shape;871;p95"/>
          <p:cNvCxnSpPr>
            <a:stCxn id="833" idx="6"/>
            <a:endCxn id="829" idx="1"/>
          </p:cNvCxnSpPr>
          <p:nvPr/>
        </p:nvCxnSpPr>
        <p:spPr>
          <a:xfrm>
            <a:off x="5616450" y="2735125"/>
            <a:ext cx="702300" cy="255000"/>
          </a:xfrm>
          <a:prstGeom prst="bentConnector3">
            <a:avLst>
              <a:gd fmla="val 50004" name="adj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96"/>
          <p:cNvSpPr/>
          <p:nvPr/>
        </p:nvSpPr>
        <p:spPr>
          <a:xfrm flipH="1" rot="10800000">
            <a:off x="7185836" y="1838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96"/>
          <p:cNvSpPr/>
          <p:nvPr/>
        </p:nvSpPr>
        <p:spPr>
          <a:xfrm flipH="1" rot="10800000">
            <a:off x="7137014" y="45389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96"/>
          <p:cNvSpPr/>
          <p:nvPr/>
        </p:nvSpPr>
        <p:spPr>
          <a:xfrm flipH="1" rot="10800000">
            <a:off x="6717609" y="40671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96"/>
          <p:cNvSpPr/>
          <p:nvPr/>
        </p:nvSpPr>
        <p:spPr>
          <a:xfrm flipH="1" rot="10800000">
            <a:off x="6249883" y="3014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6"/>
          <p:cNvSpPr/>
          <p:nvPr/>
        </p:nvSpPr>
        <p:spPr>
          <a:xfrm flipH="1" rot="10800000">
            <a:off x="5843383" y="3511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96"/>
          <p:cNvSpPr/>
          <p:nvPr/>
        </p:nvSpPr>
        <p:spPr>
          <a:xfrm flipH="1" rot="10800000">
            <a:off x="7591814" y="33956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96"/>
          <p:cNvSpPr/>
          <p:nvPr/>
        </p:nvSpPr>
        <p:spPr>
          <a:xfrm flipH="1" rot="10800000">
            <a:off x="7185829" y="231055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96"/>
          <p:cNvSpPr/>
          <p:nvPr/>
        </p:nvSpPr>
        <p:spPr>
          <a:xfrm flipH="1" rot="10800000">
            <a:off x="8073366" y="298153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96"/>
          <p:cNvSpPr/>
          <p:nvPr/>
        </p:nvSpPr>
        <p:spPr>
          <a:xfrm>
            <a:off x="6147012" y="126063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96"/>
          <p:cNvSpPr/>
          <p:nvPr/>
        </p:nvSpPr>
        <p:spPr>
          <a:xfrm>
            <a:off x="6466130" y="283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96"/>
          <p:cNvSpPr/>
          <p:nvPr/>
        </p:nvSpPr>
        <p:spPr>
          <a:xfrm>
            <a:off x="5843384" y="-4934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6"/>
          <p:cNvSpPr/>
          <p:nvPr/>
        </p:nvSpPr>
        <p:spPr>
          <a:xfrm>
            <a:off x="6794122" y="8701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96"/>
          <p:cNvSpPr/>
          <p:nvPr/>
        </p:nvSpPr>
        <p:spPr>
          <a:xfrm>
            <a:off x="5215805"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96"/>
          <p:cNvSpPr/>
          <p:nvPr/>
        </p:nvSpPr>
        <p:spPr>
          <a:xfrm flipH="1" rot="10800000">
            <a:off x="8595683" y="19475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96"/>
          <p:cNvSpPr/>
          <p:nvPr/>
        </p:nvSpPr>
        <p:spPr>
          <a:xfrm flipH="1" rot="10800000">
            <a:off x="8149185" y="14643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96"/>
          <p:cNvSpPr/>
          <p:nvPr/>
        </p:nvSpPr>
        <p:spPr>
          <a:xfrm>
            <a:off x="7964287" y="423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96"/>
          <p:cNvSpPr/>
          <p:nvPr/>
        </p:nvSpPr>
        <p:spPr>
          <a:xfrm>
            <a:off x="8372430" y="-48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96"/>
          <p:cNvSpPr txBox="1"/>
          <p:nvPr/>
        </p:nvSpPr>
        <p:spPr>
          <a:xfrm>
            <a:off x="1232325" y="1120538"/>
            <a:ext cx="30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Outfit"/>
                <a:ea typeface="Outfit"/>
                <a:cs typeface="Outfit"/>
                <a:sym typeface="Outfit"/>
              </a:rPr>
              <a:t>Thank You!</a:t>
            </a:r>
            <a:endParaRPr b="1" sz="6000">
              <a:solidFill>
                <a:schemeClr val="dk1"/>
              </a:solidFill>
              <a:latin typeface="Outfit"/>
              <a:ea typeface="Outfit"/>
              <a:cs typeface="Outfit"/>
              <a:sym typeface="Outf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txBox="1"/>
          <p:nvPr/>
        </p:nvSpPr>
        <p:spPr>
          <a:xfrm>
            <a:off x="103200" y="1225100"/>
            <a:ext cx="9040800" cy="3575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b="1" lang="en" sz="1500">
                <a:latin typeface="Outfit"/>
                <a:ea typeface="Outfit"/>
                <a:cs typeface="Outfit"/>
                <a:sym typeface="Outfit"/>
              </a:rPr>
              <a:t>🗣 Natural Language Processing (NLP)</a:t>
            </a:r>
            <a:endParaRPr b="1" sz="1500">
              <a:latin typeface="Outfit"/>
              <a:ea typeface="Outfit"/>
              <a:cs typeface="Outfit"/>
              <a:sym typeface="Outfit"/>
            </a:endParaRPr>
          </a:p>
          <a:p>
            <a:pPr indent="-311150" lvl="0" marL="457200" rtl="0" algn="just">
              <a:lnSpc>
                <a:spcPct val="115000"/>
              </a:lnSpc>
              <a:spcBef>
                <a:spcPts val="1200"/>
              </a:spcBef>
              <a:spcAft>
                <a:spcPts val="0"/>
              </a:spcAft>
              <a:buSzPts val="1300"/>
              <a:buChar char="●"/>
            </a:pPr>
            <a:r>
              <a:rPr b="1" lang="en" sz="1300">
                <a:latin typeface="Outfit"/>
                <a:ea typeface="Outfit"/>
                <a:cs typeface="Outfit"/>
                <a:sym typeface="Outfit"/>
              </a:rPr>
              <a:t>NLP Overview</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sz="1300">
                <a:latin typeface="Outfit"/>
                <a:ea typeface="Outfit"/>
                <a:cs typeface="Outfit"/>
                <a:sym typeface="Outfit"/>
              </a:rPr>
              <a:t>Used the </a:t>
            </a:r>
            <a:r>
              <a:rPr b="1" lang="en" sz="1300">
                <a:latin typeface="Outfit"/>
                <a:ea typeface="Outfit"/>
                <a:cs typeface="Outfit"/>
                <a:sym typeface="Outfit"/>
              </a:rPr>
              <a:t>Natural Language Toolkit (NLTK)</a:t>
            </a:r>
            <a:r>
              <a:rPr lang="en" sz="1300">
                <a:latin typeface="Outfit"/>
                <a:ea typeface="Outfit"/>
                <a:cs typeface="Outfit"/>
                <a:sym typeface="Outfit"/>
              </a:rPr>
              <a:t> in Python to process and analyze text.</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a:latin typeface="Outfit"/>
                <a:ea typeface="Outfit"/>
                <a:cs typeface="Outfit"/>
                <a:sym typeface="Outfit"/>
              </a:rPr>
              <a:t>Reason: </a:t>
            </a:r>
            <a:r>
              <a:rPr lang="en" sz="1300">
                <a:latin typeface="Outfit"/>
                <a:ea typeface="Outfit"/>
                <a:cs typeface="Outfit"/>
                <a:sym typeface="Outfit"/>
              </a:rPr>
              <a:t>NLTK supports tasks like </a:t>
            </a:r>
            <a:r>
              <a:rPr b="1" lang="en" sz="1300">
                <a:latin typeface="Outfit"/>
                <a:ea typeface="Outfit"/>
                <a:cs typeface="Outfit"/>
                <a:sym typeface="Outfit"/>
              </a:rPr>
              <a:t>tokenization</a:t>
            </a:r>
            <a:r>
              <a:rPr lang="en" sz="1300">
                <a:latin typeface="Outfit"/>
                <a:ea typeface="Outfit"/>
                <a:cs typeface="Outfit"/>
                <a:sym typeface="Outfit"/>
              </a:rPr>
              <a:t>, </a:t>
            </a:r>
            <a:r>
              <a:rPr b="1" lang="en" sz="1300">
                <a:latin typeface="Outfit"/>
                <a:ea typeface="Outfit"/>
                <a:cs typeface="Outfit"/>
                <a:sym typeface="Outfit"/>
              </a:rPr>
              <a:t>stemming</a:t>
            </a:r>
            <a:r>
              <a:rPr lang="en" sz="1300">
                <a:latin typeface="Outfit"/>
                <a:ea typeface="Outfit"/>
                <a:cs typeface="Outfit"/>
                <a:sym typeface="Outfit"/>
              </a:rPr>
              <a:t>, </a:t>
            </a:r>
            <a:r>
              <a:rPr b="1" lang="en" sz="1300">
                <a:latin typeface="Outfit"/>
                <a:ea typeface="Outfit"/>
                <a:cs typeface="Outfit"/>
                <a:sym typeface="Outfit"/>
              </a:rPr>
              <a:t>tagging</a:t>
            </a:r>
            <a:r>
              <a:rPr lang="en" sz="1300">
                <a:latin typeface="Outfit"/>
                <a:ea typeface="Outfit"/>
                <a:cs typeface="Outfit"/>
                <a:sym typeface="Outfit"/>
              </a:rPr>
              <a:t>, and </a:t>
            </a:r>
            <a:r>
              <a:rPr b="1" lang="en" sz="1300">
                <a:latin typeface="Outfit"/>
                <a:ea typeface="Outfit"/>
                <a:cs typeface="Outfit"/>
                <a:sym typeface="Outfit"/>
              </a:rPr>
              <a:t>semantic reasoning</a:t>
            </a:r>
            <a:r>
              <a:rPr lang="en" sz="1300">
                <a:latin typeface="Outfit"/>
                <a:ea typeface="Outfit"/>
                <a:cs typeface="Outfit"/>
                <a:sym typeface="Outfit"/>
              </a:rPr>
              <a:t> for rich language understanding.</a:t>
            </a:r>
            <a:endParaRPr sz="1300">
              <a:latin typeface="Outfit"/>
              <a:ea typeface="Outfit"/>
              <a:cs typeface="Outfit"/>
              <a:sym typeface="Outfit"/>
            </a:endParaRPr>
          </a:p>
          <a:p>
            <a:pPr indent="-311150" lvl="0" marL="457200" rtl="0" algn="just">
              <a:lnSpc>
                <a:spcPct val="115000"/>
              </a:lnSpc>
              <a:spcBef>
                <a:spcPts val="0"/>
              </a:spcBef>
              <a:spcAft>
                <a:spcPts val="0"/>
              </a:spcAft>
              <a:buSzPts val="1300"/>
              <a:buChar char="●"/>
            </a:pPr>
            <a:r>
              <a:rPr b="1" lang="en" sz="1300">
                <a:latin typeface="Outfit"/>
                <a:ea typeface="Outfit"/>
                <a:cs typeface="Outfit"/>
                <a:sym typeface="Outfit"/>
              </a:rPr>
              <a:t>Text Preprocessing</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sz="1300">
                <a:latin typeface="Outfit"/>
                <a:ea typeface="Outfit"/>
                <a:cs typeface="Outfit"/>
                <a:sym typeface="Outfit"/>
              </a:rPr>
              <a:t>Cleaned and normalized call transcripts (lowercasing, punctuation removal, stopword filtering).</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a:latin typeface="Outfit"/>
                <a:ea typeface="Outfit"/>
                <a:cs typeface="Outfit"/>
                <a:sym typeface="Outfit"/>
              </a:rPr>
              <a:t>Reason: </a:t>
            </a:r>
            <a:r>
              <a:rPr lang="en" sz="1300">
                <a:latin typeface="Outfit"/>
                <a:ea typeface="Outfit"/>
                <a:cs typeface="Outfit"/>
                <a:sym typeface="Outfit"/>
              </a:rPr>
              <a:t>These steps prepared the text for modeling by ensuring uniformity and removing noise.</a:t>
            </a:r>
            <a:endParaRPr sz="1300">
              <a:latin typeface="Outfit"/>
              <a:ea typeface="Outfit"/>
              <a:cs typeface="Outfit"/>
              <a:sym typeface="Outfit"/>
            </a:endParaRPr>
          </a:p>
          <a:p>
            <a:pPr indent="-311150" lvl="0" marL="457200" rtl="0" algn="just">
              <a:lnSpc>
                <a:spcPct val="115000"/>
              </a:lnSpc>
              <a:spcBef>
                <a:spcPts val="0"/>
              </a:spcBef>
              <a:spcAft>
                <a:spcPts val="0"/>
              </a:spcAft>
              <a:buSzPts val="1300"/>
              <a:buChar char="●"/>
            </a:pPr>
            <a:r>
              <a:rPr b="1" lang="en" sz="1300">
                <a:latin typeface="Outfit"/>
                <a:ea typeface="Outfit"/>
                <a:cs typeface="Outfit"/>
                <a:sym typeface="Outfit"/>
              </a:rPr>
              <a:t>TF-IDF Vectorization</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sz="1300">
                <a:latin typeface="Outfit"/>
                <a:ea typeface="Outfit"/>
                <a:cs typeface="Outfit"/>
                <a:sym typeface="Outfit"/>
              </a:rPr>
              <a:t>Used </a:t>
            </a:r>
            <a:r>
              <a:rPr b="1" lang="en" sz="1300">
                <a:latin typeface="Outfit"/>
                <a:ea typeface="Outfit"/>
                <a:cs typeface="Outfit"/>
                <a:sym typeface="Outfit"/>
              </a:rPr>
              <a:t>Term Frequency-Inverse Document Frequency (TF-IDF)</a:t>
            </a:r>
            <a:r>
              <a:rPr lang="en" sz="1300">
                <a:latin typeface="Outfit"/>
                <a:ea typeface="Outfit"/>
                <a:cs typeface="Outfit"/>
                <a:sym typeface="Outfit"/>
              </a:rPr>
              <a:t> to convert text into numerical features for clustering.</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a:latin typeface="Outfit"/>
                <a:ea typeface="Outfit"/>
                <a:cs typeface="Outfit"/>
                <a:sym typeface="Outfit"/>
              </a:rPr>
              <a:t>Reason: </a:t>
            </a:r>
            <a:r>
              <a:rPr lang="en" sz="1300">
                <a:latin typeface="Outfit"/>
                <a:ea typeface="Outfit"/>
                <a:cs typeface="Outfit"/>
                <a:sym typeface="Outfit"/>
              </a:rPr>
              <a:t>This helped in transforming call transcripts into a format suitable for machine learning models.</a:t>
            </a:r>
            <a:endParaRPr sz="1300">
              <a:latin typeface="Outfit"/>
              <a:ea typeface="Outfit"/>
              <a:cs typeface="Outfit"/>
              <a:sym typeface="Outfit"/>
            </a:endParaRPr>
          </a:p>
          <a:p>
            <a:pPr indent="-311150" lvl="0" marL="457200" rtl="0" algn="just">
              <a:lnSpc>
                <a:spcPct val="115000"/>
              </a:lnSpc>
              <a:spcBef>
                <a:spcPts val="0"/>
              </a:spcBef>
              <a:spcAft>
                <a:spcPts val="0"/>
              </a:spcAft>
              <a:buSzPts val="1300"/>
              <a:buChar char="●"/>
            </a:pPr>
            <a:r>
              <a:rPr b="1" lang="en" sz="1300">
                <a:latin typeface="Outfit"/>
                <a:ea typeface="Outfit"/>
                <a:cs typeface="Outfit"/>
                <a:sym typeface="Outfit"/>
              </a:rPr>
              <a:t>Sentiment Analysis</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sz="1300">
                <a:latin typeface="Outfit"/>
                <a:ea typeface="Outfit"/>
                <a:cs typeface="Outfit"/>
                <a:sym typeface="Outfit"/>
              </a:rPr>
              <a:t>Evaluated the emotional tone of customer conversations.</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a:latin typeface="Outfit"/>
                <a:ea typeface="Outfit"/>
                <a:cs typeface="Outfit"/>
                <a:sym typeface="Outfit"/>
              </a:rPr>
              <a:t>Reason: </a:t>
            </a:r>
            <a:r>
              <a:rPr lang="en" sz="1300">
                <a:latin typeface="Outfit"/>
                <a:ea typeface="Outfit"/>
                <a:cs typeface="Outfit"/>
                <a:sym typeface="Outfit"/>
              </a:rPr>
              <a:t>Assessed how positive or negative sentiment impacts </a:t>
            </a:r>
            <a:r>
              <a:rPr b="1" lang="en" sz="1300">
                <a:latin typeface="Outfit"/>
                <a:ea typeface="Outfit"/>
                <a:cs typeface="Outfit"/>
                <a:sym typeface="Outfit"/>
              </a:rPr>
              <a:t>AHT</a:t>
            </a:r>
            <a:r>
              <a:rPr lang="en" sz="1300">
                <a:latin typeface="Outfit"/>
                <a:ea typeface="Outfit"/>
                <a:cs typeface="Outfit"/>
                <a:sym typeface="Outfit"/>
              </a:rPr>
              <a:t> and overall customer experience.</a:t>
            </a:r>
            <a:endParaRPr sz="1300">
              <a:latin typeface="Outfit"/>
              <a:ea typeface="Outfit"/>
              <a:cs typeface="Outfit"/>
              <a:sym typeface="Outfit"/>
            </a:endParaRPr>
          </a:p>
          <a:p>
            <a:pPr indent="0" lvl="0" marL="0" rtl="0" algn="just">
              <a:spcBef>
                <a:spcPts val="1200"/>
              </a:spcBef>
              <a:spcAft>
                <a:spcPts val="0"/>
              </a:spcAft>
              <a:buNone/>
            </a:pPr>
            <a:r>
              <a:t/>
            </a:r>
            <a:endParaRPr>
              <a:solidFill>
                <a:schemeClr val="dk1"/>
              </a:solidFill>
              <a:latin typeface="Outfit"/>
              <a:ea typeface="Outfit"/>
              <a:cs typeface="Outfit"/>
              <a:sym typeface="Outfit"/>
            </a:endParaRPr>
          </a:p>
        </p:txBody>
      </p:sp>
      <p:pic>
        <p:nvPicPr>
          <p:cNvPr id="422" name="Google Shape;422;p39"/>
          <p:cNvPicPr preferRelativeResize="0"/>
          <p:nvPr/>
        </p:nvPicPr>
        <p:blipFill>
          <a:blip r:embed="rId3">
            <a:alphaModFix/>
          </a:blip>
          <a:stretch>
            <a:fillRect/>
          </a:stretch>
        </p:blipFill>
        <p:spPr>
          <a:xfrm>
            <a:off x="5306625" y="236350"/>
            <a:ext cx="3256850" cy="1677900"/>
          </a:xfrm>
          <a:prstGeom prst="rect">
            <a:avLst/>
          </a:prstGeom>
          <a:noFill/>
          <a:ln>
            <a:noFill/>
          </a:ln>
        </p:spPr>
      </p:pic>
      <p:pic>
        <p:nvPicPr>
          <p:cNvPr id="423" name="Google Shape;423;p39"/>
          <p:cNvPicPr preferRelativeResize="0"/>
          <p:nvPr/>
        </p:nvPicPr>
        <p:blipFill rotWithShape="1">
          <a:blip r:embed="rId4">
            <a:alphaModFix/>
          </a:blip>
          <a:srcRect b="13269" l="9406" r="8867" t="0"/>
          <a:stretch/>
        </p:blipFill>
        <p:spPr>
          <a:xfrm>
            <a:off x="273025" y="121350"/>
            <a:ext cx="1418200" cy="100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0"/>
          <p:cNvSpPr txBox="1"/>
          <p:nvPr/>
        </p:nvSpPr>
        <p:spPr>
          <a:xfrm>
            <a:off x="352875" y="276325"/>
            <a:ext cx="8049900" cy="407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400"/>
              </a:spcBef>
              <a:spcAft>
                <a:spcPts val="0"/>
              </a:spcAft>
              <a:buNone/>
            </a:pPr>
            <a:r>
              <a:rPr b="1" lang="en" sz="1600">
                <a:latin typeface="Outfit"/>
                <a:ea typeface="Outfit"/>
                <a:cs typeface="Outfit"/>
                <a:sym typeface="Outfit"/>
              </a:rPr>
              <a:t>📊 Correlation Analysis &amp; Insights</a:t>
            </a:r>
            <a:endParaRPr b="1" sz="1600">
              <a:latin typeface="Outfit"/>
              <a:ea typeface="Outfit"/>
              <a:cs typeface="Outfit"/>
              <a:sym typeface="Outfit"/>
            </a:endParaRPr>
          </a:p>
          <a:p>
            <a:pPr indent="-311150" lvl="0" marL="457200" rtl="0" algn="just">
              <a:lnSpc>
                <a:spcPct val="115000"/>
              </a:lnSpc>
              <a:spcBef>
                <a:spcPts val="1200"/>
              </a:spcBef>
              <a:spcAft>
                <a:spcPts val="0"/>
              </a:spcAft>
              <a:buSzPts val="1300"/>
              <a:buChar char="●"/>
            </a:pPr>
            <a:r>
              <a:rPr b="1" lang="en" sz="1300">
                <a:latin typeface="Outfit"/>
                <a:ea typeface="Outfit"/>
                <a:cs typeface="Outfit"/>
                <a:sym typeface="Outfit"/>
              </a:rPr>
              <a:t>Heatmaps</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sz="1300">
                <a:latin typeface="Outfit"/>
                <a:ea typeface="Outfit"/>
                <a:cs typeface="Outfit"/>
                <a:sym typeface="Outfit"/>
              </a:rPr>
              <a:t>Visualized relationships between factors like </a:t>
            </a:r>
            <a:r>
              <a:rPr b="1" lang="en" sz="1300">
                <a:latin typeface="Outfit"/>
                <a:ea typeface="Outfit"/>
                <a:cs typeface="Outfit"/>
                <a:sym typeface="Outfit"/>
              </a:rPr>
              <a:t>AHT</a:t>
            </a:r>
            <a:r>
              <a:rPr lang="en" sz="1300">
                <a:latin typeface="Outfit"/>
                <a:ea typeface="Outfit"/>
                <a:cs typeface="Outfit"/>
                <a:sym typeface="Outfit"/>
              </a:rPr>
              <a:t>, </a:t>
            </a:r>
            <a:r>
              <a:rPr b="1" lang="en" sz="1300">
                <a:latin typeface="Outfit"/>
                <a:ea typeface="Outfit"/>
                <a:cs typeface="Outfit"/>
                <a:sym typeface="Outfit"/>
              </a:rPr>
              <a:t>waiting time</a:t>
            </a:r>
            <a:r>
              <a:rPr lang="en" sz="1300">
                <a:latin typeface="Outfit"/>
                <a:ea typeface="Outfit"/>
                <a:cs typeface="Outfit"/>
                <a:sym typeface="Outfit"/>
              </a:rPr>
              <a:t>, </a:t>
            </a:r>
            <a:r>
              <a:rPr b="1" lang="en" sz="1300">
                <a:latin typeface="Outfit"/>
                <a:ea typeface="Outfit"/>
                <a:cs typeface="Outfit"/>
                <a:sym typeface="Outfit"/>
              </a:rPr>
              <a:t>sentiment scores</a:t>
            </a:r>
            <a:r>
              <a:rPr lang="en" sz="1300">
                <a:latin typeface="Outfit"/>
                <a:ea typeface="Outfit"/>
                <a:cs typeface="Outfit"/>
                <a:sym typeface="Outfit"/>
              </a:rPr>
              <a:t>, and </a:t>
            </a:r>
            <a:r>
              <a:rPr b="1" lang="en" sz="1300">
                <a:latin typeface="Outfit"/>
                <a:ea typeface="Outfit"/>
                <a:cs typeface="Outfit"/>
                <a:sym typeface="Outfit"/>
              </a:rPr>
              <a:t>silence percentages</a:t>
            </a:r>
            <a:r>
              <a:rPr lang="en" sz="1300">
                <a:latin typeface="Outfit"/>
                <a:ea typeface="Outfit"/>
                <a:cs typeface="Outfit"/>
                <a:sym typeface="Outfit"/>
              </a:rPr>
              <a:t>.</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a:latin typeface="Outfit"/>
                <a:ea typeface="Outfit"/>
                <a:cs typeface="Outfit"/>
                <a:sym typeface="Outfit"/>
              </a:rPr>
              <a:t>Reason: </a:t>
            </a:r>
            <a:r>
              <a:rPr lang="en" sz="1300">
                <a:latin typeface="Outfit"/>
                <a:ea typeface="Outfit"/>
                <a:cs typeface="Outfit"/>
                <a:sym typeface="Outfit"/>
              </a:rPr>
              <a:t>These visual tools made it easier to spot correlations that affect performance metrics.</a:t>
            </a:r>
            <a:endParaRPr sz="1300">
              <a:latin typeface="Outfit"/>
              <a:ea typeface="Outfit"/>
              <a:cs typeface="Outfit"/>
              <a:sym typeface="Outfit"/>
            </a:endParaRPr>
          </a:p>
          <a:p>
            <a:pPr indent="-311150" lvl="0" marL="457200" rtl="0" algn="just">
              <a:lnSpc>
                <a:spcPct val="115000"/>
              </a:lnSpc>
              <a:spcBef>
                <a:spcPts val="0"/>
              </a:spcBef>
              <a:spcAft>
                <a:spcPts val="0"/>
              </a:spcAft>
              <a:buSzPts val="1300"/>
              <a:buChar char="●"/>
            </a:pPr>
            <a:r>
              <a:rPr b="1" lang="en" sz="1300">
                <a:latin typeface="Outfit"/>
                <a:ea typeface="Outfit"/>
                <a:cs typeface="Outfit"/>
                <a:sym typeface="Outfit"/>
              </a:rPr>
              <a:t>Statistical Insights</a:t>
            </a:r>
            <a:r>
              <a:rPr lang="en" sz="1300">
                <a:latin typeface="Outfit"/>
                <a:ea typeface="Outfit"/>
                <a:cs typeface="Outfit"/>
                <a:sym typeface="Outfit"/>
              </a:rPr>
              <a:t> 🧠:</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Char char="○"/>
            </a:pPr>
            <a:r>
              <a:rPr lang="en" sz="1300">
                <a:latin typeface="Outfit"/>
                <a:ea typeface="Outfit"/>
                <a:cs typeface="Outfit"/>
                <a:sym typeface="Outfit"/>
              </a:rPr>
              <a:t>Discovered significant correlations between sentiment and AHT, revealing that </a:t>
            </a:r>
            <a:r>
              <a:rPr b="1" lang="en" sz="1300">
                <a:latin typeface="Outfit"/>
                <a:ea typeface="Outfit"/>
                <a:cs typeface="Outfit"/>
                <a:sym typeface="Outfit"/>
              </a:rPr>
              <a:t>negative sentiment</a:t>
            </a:r>
            <a:r>
              <a:rPr lang="en" sz="1300">
                <a:latin typeface="Outfit"/>
                <a:ea typeface="Outfit"/>
                <a:cs typeface="Outfit"/>
                <a:sym typeface="Outfit"/>
              </a:rPr>
              <a:t> led to longer call durations.</a:t>
            </a:r>
            <a:endParaRPr sz="1300">
              <a:latin typeface="Outfit"/>
              <a:ea typeface="Outfit"/>
              <a:cs typeface="Outfit"/>
              <a:sym typeface="Outfit"/>
            </a:endParaRPr>
          </a:p>
          <a:p>
            <a:pPr indent="-311150" lvl="1" marL="914400" rtl="0" algn="just">
              <a:lnSpc>
                <a:spcPct val="115000"/>
              </a:lnSpc>
              <a:spcBef>
                <a:spcPts val="0"/>
              </a:spcBef>
              <a:spcAft>
                <a:spcPts val="0"/>
              </a:spcAft>
              <a:buSzPts val="1300"/>
              <a:buFont typeface="Outfit"/>
              <a:buChar char="○"/>
            </a:pPr>
            <a:r>
              <a:rPr lang="en" sz="1300">
                <a:latin typeface="Outfit"/>
                <a:ea typeface="Outfit"/>
                <a:cs typeface="Outfit"/>
                <a:sym typeface="Outfit"/>
              </a:rPr>
              <a:t>Also found that extended wait times and silence during calls were major contributors to increased handle times.</a:t>
            </a:r>
            <a:endParaRPr sz="1300">
              <a:latin typeface="Outfit"/>
              <a:ea typeface="Outfit"/>
              <a:cs typeface="Outfit"/>
              <a:sym typeface="Outfit"/>
            </a:endParaRPr>
          </a:p>
          <a:p>
            <a:pPr indent="0" lvl="0" marL="0" rtl="0" algn="just">
              <a:spcBef>
                <a:spcPts val="1200"/>
              </a:spcBef>
              <a:spcAft>
                <a:spcPts val="0"/>
              </a:spcAft>
              <a:buNone/>
            </a:pPr>
            <a:r>
              <a:t/>
            </a:r>
            <a:endParaRPr>
              <a:solidFill>
                <a:schemeClr val="dk1"/>
              </a:solidFill>
              <a:latin typeface="Outfit"/>
              <a:ea typeface="Outfit"/>
              <a:cs typeface="Outfit"/>
              <a:sym typeface="Outfit"/>
            </a:endParaRPr>
          </a:p>
        </p:txBody>
      </p:sp>
      <p:pic>
        <p:nvPicPr>
          <p:cNvPr id="429" name="Google Shape;429;p40"/>
          <p:cNvPicPr preferRelativeResize="0"/>
          <p:nvPr/>
        </p:nvPicPr>
        <p:blipFill>
          <a:blip r:embed="rId3">
            <a:alphaModFix/>
          </a:blip>
          <a:stretch>
            <a:fillRect/>
          </a:stretch>
        </p:blipFill>
        <p:spPr>
          <a:xfrm>
            <a:off x="3448975" y="2702900"/>
            <a:ext cx="3467475" cy="23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pSp>
        <p:nvGrpSpPr>
          <p:cNvPr id="434" name="Google Shape;434;p41"/>
          <p:cNvGrpSpPr/>
          <p:nvPr/>
        </p:nvGrpSpPr>
        <p:grpSpPr>
          <a:xfrm>
            <a:off x="6279130" y="-195684"/>
            <a:ext cx="4086563" cy="6064817"/>
            <a:chOff x="5430930" y="-445784"/>
            <a:chExt cx="4086563" cy="6064817"/>
          </a:xfrm>
        </p:grpSpPr>
        <p:sp>
          <p:nvSpPr>
            <p:cNvPr id="435" name="Google Shape;435;p41"/>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1"/>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41"/>
          <p:cNvSpPr txBox="1"/>
          <p:nvPr>
            <p:ph type="title"/>
          </p:nvPr>
        </p:nvSpPr>
        <p:spPr>
          <a:xfrm>
            <a:off x="709125" y="1378950"/>
            <a:ext cx="4360500" cy="23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a:p>
            <a:pPr indent="0" lvl="0" marL="0" rtl="0" algn="l">
              <a:spcBef>
                <a:spcPts val="0"/>
              </a:spcBef>
              <a:spcAft>
                <a:spcPts val="0"/>
              </a:spcAft>
              <a:buNone/>
            </a:pPr>
            <a:r>
              <a:rPr lang="en"/>
              <a:t>and </a:t>
            </a:r>
            <a:endParaRPr/>
          </a:p>
          <a:p>
            <a:pPr indent="0" lvl="0" marL="0" rtl="0" algn="l">
              <a:spcBef>
                <a:spcPts val="0"/>
              </a:spcBef>
              <a:spcAft>
                <a:spcPts val="0"/>
              </a:spcAft>
              <a:buNone/>
            </a:pPr>
            <a:r>
              <a:rPr lang="en"/>
              <a:t>techniques applied: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