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7702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95404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93106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90807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88509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86211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83913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81615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A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040" y="-48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7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97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95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93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90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88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86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83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8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63699" y="732371"/>
            <a:ext cx="4457701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32371"/>
            <a:ext cx="13068301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9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11751738"/>
            <a:ext cx="15544800" cy="3632200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7751237"/>
            <a:ext cx="15544800" cy="4000498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997702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95404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993106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399080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4988509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598621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698391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798161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6/7/13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4093635"/>
            <a:ext cx="8080376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5799667"/>
            <a:ext cx="8080376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2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2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6/7/13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6/7/13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3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6/7/13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4"/>
            <a:ext cx="6016627" cy="30988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728138"/>
            <a:ext cx="10223499" cy="15608302"/>
          </a:xfrm>
        </p:spPr>
        <p:txBody>
          <a:bodyPr/>
          <a:lstStyle>
            <a:lvl1pPr>
              <a:defRPr sz="7000"/>
            </a:lvl1pPr>
            <a:lvl2pPr>
              <a:defRPr sz="6100"/>
            </a:lvl2pPr>
            <a:lvl3pPr>
              <a:defRPr sz="52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7"/>
            <a:ext cx="6016627" cy="12509501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6/7/13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7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2"/>
            <a:ext cx="10972800" cy="15113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8"/>
            <a:ext cx="10972800" cy="10972800"/>
          </a:xfrm>
        </p:spPr>
        <p:txBody>
          <a:bodyPr/>
          <a:lstStyle>
            <a:lvl1pPr marL="0" indent="0">
              <a:buNone/>
              <a:defRPr sz="7000"/>
            </a:lvl1pPr>
            <a:lvl2pPr marL="997702" indent="0">
              <a:buNone/>
              <a:defRPr sz="6100"/>
            </a:lvl2pPr>
            <a:lvl3pPr marL="1995404" indent="0">
              <a:buNone/>
              <a:defRPr sz="5200"/>
            </a:lvl3pPr>
            <a:lvl4pPr marL="2993106" indent="0">
              <a:buNone/>
              <a:defRPr sz="4400"/>
            </a:lvl4pPr>
            <a:lvl5pPr marL="3990807" indent="0">
              <a:buNone/>
              <a:defRPr sz="4400"/>
            </a:lvl5pPr>
            <a:lvl6pPr marL="4988509" indent="0">
              <a:buNone/>
              <a:defRPr sz="4400"/>
            </a:lvl6pPr>
            <a:lvl7pPr marL="5986211" indent="0">
              <a:buNone/>
              <a:defRPr sz="4400"/>
            </a:lvl7pPr>
            <a:lvl8pPr marL="6983913" indent="0">
              <a:buNone/>
              <a:defRPr sz="4400"/>
            </a:lvl8pPr>
            <a:lvl9pPr marL="7981615" indent="0">
              <a:buNone/>
              <a:defRPr sz="4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2"/>
            <a:ext cx="10972800" cy="2146299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6/7/13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  <a:prstGeom prst="rect">
            <a:avLst/>
          </a:prstGeom>
        </p:spPr>
        <p:txBody>
          <a:bodyPr vert="horz" lIns="199540" tIns="99770" rIns="199540" bIns="997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4"/>
            <a:ext cx="16459200" cy="12069235"/>
          </a:xfrm>
          <a:prstGeom prst="rect">
            <a:avLst/>
          </a:prstGeom>
        </p:spPr>
        <p:txBody>
          <a:bodyPr vert="horz" lIns="199540" tIns="99770" rIns="199540" bIns="997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31AE5-1B8F-5848-93B8-66F20C8DE389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71"/>
            <a:ext cx="5791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7702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8276" indent="-748276" algn="l" defTabSz="997702" rtl="0" eaLnBrk="1" latinLnBrk="0" hangingPunct="1">
        <a:spcBef>
          <a:spcPct val="20000"/>
        </a:spcBef>
        <a:buFont typeface="Arial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621265" indent="-623564" algn="l" defTabSz="997702" rtl="0" eaLnBrk="1" latinLnBrk="0" hangingPunct="1">
        <a:spcBef>
          <a:spcPct val="20000"/>
        </a:spcBef>
        <a:buFont typeface="Arial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2494255" indent="-498851" algn="l" defTabSz="997702" rtl="0" eaLnBrk="1" latinLnBrk="0" hangingPunct="1">
        <a:spcBef>
          <a:spcPct val="20000"/>
        </a:spcBef>
        <a:buFont typeface="Arial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91956" indent="-498851" algn="l" defTabSz="997702" rtl="0" eaLnBrk="1" latinLnBrk="0" hangingPunct="1">
        <a:spcBef>
          <a:spcPct val="20000"/>
        </a:spcBef>
        <a:buFont typeface="Arial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89658" indent="-498851" algn="l" defTabSz="997702" rtl="0" eaLnBrk="1" latinLnBrk="0" hangingPunct="1">
        <a:spcBef>
          <a:spcPct val="20000"/>
        </a:spcBef>
        <a:buFont typeface="Arial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487360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485062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482764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480466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97702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404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93106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90807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88509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86211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83913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81615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562100" y="5067467"/>
            <a:ext cx="8699500" cy="3238333"/>
          </a:xfrm>
          <a:prstGeom prst="rect">
            <a:avLst/>
          </a:prstGeom>
          <a:solidFill>
            <a:srgbClr val="CA1E00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562100" y="1618754"/>
            <a:ext cx="8699500" cy="2848044"/>
          </a:xfrm>
          <a:prstGeom prst="rect">
            <a:avLst/>
          </a:prstGeom>
          <a:solidFill>
            <a:srgbClr val="CA1E00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7378" y="546100"/>
            <a:ext cx="3981450" cy="952500"/>
          </a:xfrm>
          <a:prstGeom prst="roundRect">
            <a:avLst/>
          </a:prstGeom>
          <a:noFill/>
          <a:ln>
            <a:solidFill>
              <a:srgbClr val="CA1E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1778" y="673100"/>
            <a:ext cx="4033991" cy="6924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Input Sequences</a:t>
            </a:r>
          </a:p>
        </p:txBody>
      </p:sp>
      <p:cxnSp>
        <p:nvCxnSpPr>
          <p:cNvPr id="51" name="Elbow Connector 50"/>
          <p:cNvCxnSpPr/>
          <p:nvPr/>
        </p:nvCxnSpPr>
        <p:spPr>
          <a:xfrm rot="16200000" flipH="1">
            <a:off x="-32462" y="2759098"/>
            <a:ext cx="4645766" cy="2124761"/>
          </a:xfrm>
          <a:prstGeom prst="bentConnector3">
            <a:avLst>
              <a:gd name="adj1" fmla="val 99479"/>
            </a:avLst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765796" y="2603500"/>
            <a:ext cx="151130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>
            <a:off x="9626600" y="2583955"/>
            <a:ext cx="3073400" cy="1617871"/>
          </a:xfrm>
          <a:prstGeom prst="bentConnector3">
            <a:avLst>
              <a:gd name="adj1" fmla="val 100413"/>
            </a:avLst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0" idx="3"/>
          </p:cNvCxnSpPr>
          <p:nvPr/>
        </p:nvCxnSpPr>
        <p:spPr>
          <a:xfrm>
            <a:off x="5771024" y="6091544"/>
            <a:ext cx="146797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25600" y="1536700"/>
            <a:ext cx="264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A1E00"/>
                </a:solidFill>
                <a:latin typeface="Arial"/>
                <a:cs typeface="Arial"/>
              </a:rPr>
              <a:t>rRNA workflow</a:t>
            </a:r>
            <a:endParaRPr lang="en-US" sz="2800" dirty="0">
              <a:solidFill>
                <a:srgbClr val="CA1E00"/>
              </a:solidFill>
              <a:latin typeface="Arial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38300" y="4995648"/>
            <a:ext cx="323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A1E00"/>
                </a:solidFill>
                <a:latin typeface="Arial"/>
                <a:cs typeface="Arial"/>
              </a:rPr>
              <a:t>p</a:t>
            </a:r>
            <a:r>
              <a:rPr lang="en-US" sz="2800" dirty="0" smtClean="0">
                <a:solidFill>
                  <a:srgbClr val="CA1E00"/>
                </a:solidFill>
                <a:latin typeface="Arial"/>
                <a:cs typeface="Arial"/>
              </a:rPr>
              <a:t>rotein workflow</a:t>
            </a:r>
            <a:endParaRPr lang="en-US" sz="2800" dirty="0">
              <a:solidFill>
                <a:srgbClr val="CA1E00"/>
              </a:solidFill>
              <a:latin typeface="Arial"/>
              <a:cs typeface="Aria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32032" y="4466798"/>
            <a:ext cx="368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/>
                <a:cs typeface="Arial"/>
              </a:rPr>
              <a:t>profile HMMs used to align candidates to reference alignment </a:t>
            </a:r>
            <a:endParaRPr lang="en-US" sz="1800" dirty="0">
              <a:latin typeface="Arial"/>
              <a:cs typeface="Arial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228040" y="2563873"/>
            <a:ext cx="2150160" cy="2008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3906500" y="2841893"/>
            <a:ext cx="2298700" cy="952500"/>
            <a:chOff x="4191000" y="2908300"/>
            <a:chExt cx="2298700" cy="952500"/>
          </a:xfrm>
        </p:grpSpPr>
        <p:sp>
          <p:nvSpPr>
            <p:cNvPr id="95" name="Rounded Rectangle 94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343400" y="2984500"/>
              <a:ext cx="203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/>
                  <a:cs typeface="Arial"/>
                </a:rPr>
                <a:t>Taxonomic Summaries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cxnSp>
        <p:nvCxnSpPr>
          <p:cNvPr id="120" name="Straight Arrow Connector 119"/>
          <p:cNvCxnSpPr/>
          <p:nvPr/>
        </p:nvCxnSpPr>
        <p:spPr>
          <a:xfrm>
            <a:off x="5816600" y="7403225"/>
            <a:ext cx="146050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295400" y="6172200"/>
            <a:ext cx="2108200" cy="111348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1758276">
            <a:off x="1508066" y="6735302"/>
            <a:ext cx="169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lang="en-US" sz="1800" dirty="0" smtClean="0">
                <a:solidFill>
                  <a:srgbClr val="7F7F7F"/>
                </a:solidFill>
                <a:latin typeface="Arial"/>
                <a:cs typeface="Arial"/>
              </a:rPr>
              <a:t>arallel option</a:t>
            </a:r>
            <a:endParaRPr lang="en-US" sz="1800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15200" y="2107705"/>
            <a:ext cx="2311400" cy="952500"/>
            <a:chOff x="6642100" y="1905000"/>
            <a:chExt cx="2311400" cy="952500"/>
          </a:xfrm>
        </p:grpSpPr>
        <p:grpSp>
          <p:nvGrpSpPr>
            <p:cNvPr id="80" name="Group 79"/>
            <p:cNvGrpSpPr/>
            <p:nvPr/>
          </p:nvGrpSpPr>
          <p:grpSpPr>
            <a:xfrm>
              <a:off x="6642100" y="1905000"/>
              <a:ext cx="2298700" cy="952500"/>
              <a:chOff x="4191000" y="2908300"/>
              <a:chExt cx="2298700" cy="952500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4191000" y="2908300"/>
                <a:ext cx="2298700" cy="9525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368800" y="3028950"/>
                <a:ext cx="20320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 err="1" smtClean="0">
                    <a:latin typeface="Arial"/>
                    <a:cs typeface="Arial"/>
                  </a:rPr>
                  <a:t>hmmalign</a:t>
                </a:r>
                <a:endParaRPr lang="en-US" sz="3000" dirty="0">
                  <a:latin typeface="Arial"/>
                  <a:cs typeface="Arial"/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6642100" y="2451100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multiple alignment</a:t>
              </a:r>
              <a:endParaRPr lang="en-US" sz="1800" dirty="0">
                <a:latin typeface="Arial"/>
                <a:cs typeface="Arial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319928" y="5615294"/>
            <a:ext cx="2641600" cy="952500"/>
            <a:chOff x="2997204" y="5785197"/>
            <a:chExt cx="2641600" cy="952500"/>
          </a:xfrm>
        </p:grpSpPr>
        <p:sp>
          <p:nvSpPr>
            <p:cNvPr id="10" name="Rounded Rectangle 9"/>
            <p:cNvSpPr/>
            <p:nvPr/>
          </p:nvSpPr>
          <p:spPr>
            <a:xfrm>
              <a:off x="31496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89300" y="5785197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LAST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97204" y="6299895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f</a:t>
              </a:r>
              <a:r>
                <a:rPr lang="en-US" sz="1800" dirty="0" smtClean="0">
                  <a:latin typeface="Arial"/>
                  <a:cs typeface="Arial"/>
                </a:rPr>
                <a:t>ast </a:t>
              </a:r>
              <a:r>
                <a:rPr lang="en-US" sz="1800" dirty="0">
                  <a:latin typeface="Arial"/>
                  <a:cs typeface="Arial"/>
                </a:rPr>
                <a:t>c</a:t>
              </a:r>
              <a:r>
                <a:rPr lang="en-US" sz="1800" dirty="0" smtClean="0">
                  <a:latin typeface="Arial"/>
                  <a:cs typeface="Arial"/>
                </a:rPr>
                <a:t>andidate </a:t>
              </a:r>
              <a:r>
                <a:rPr lang="en-US" sz="1800" dirty="0">
                  <a:latin typeface="Arial"/>
                  <a:cs typeface="Arial"/>
                </a:rPr>
                <a:t>s</a:t>
              </a:r>
              <a:r>
                <a:rPr lang="en-US" sz="1800" dirty="0" smtClean="0">
                  <a:latin typeface="Arial"/>
                  <a:cs typeface="Arial"/>
                </a:rPr>
                <a:t>earch</a:t>
              </a:r>
              <a:endParaRPr lang="en-US" sz="1800" dirty="0">
                <a:latin typeface="Arial"/>
                <a:cs typeface="Arial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1099800" y="4305300"/>
            <a:ext cx="2298700" cy="952500"/>
            <a:chOff x="4191000" y="2908300"/>
            <a:chExt cx="2298700" cy="952500"/>
          </a:xfrm>
        </p:grpSpPr>
        <p:sp>
          <p:nvSpPr>
            <p:cNvPr id="100" name="Rounded Rectangle 99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18000" y="3004244"/>
              <a:ext cx="203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>
                  <a:latin typeface="Arial"/>
                  <a:cs typeface="Arial"/>
                </a:rPr>
                <a:t>pplacer</a:t>
              </a:r>
              <a:endParaRPr lang="en-US" sz="2800" dirty="0">
                <a:latin typeface="Arial"/>
                <a:cs typeface="Arial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1023600" y="4826000"/>
            <a:ext cx="246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p</a:t>
            </a:r>
            <a:r>
              <a:rPr lang="en-US" sz="1600" dirty="0" smtClean="0">
                <a:latin typeface="Arial"/>
                <a:cs typeface="Arial"/>
              </a:rPr>
              <a:t>hylogenetic placement</a:t>
            </a:r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3314700" y="2111296"/>
            <a:ext cx="2641600" cy="952500"/>
            <a:chOff x="2997204" y="6407497"/>
            <a:chExt cx="2641600" cy="952500"/>
          </a:xfrm>
        </p:grpSpPr>
        <p:sp>
          <p:nvSpPr>
            <p:cNvPr id="109" name="Rounded Rectangle 108"/>
            <p:cNvSpPr/>
            <p:nvPr/>
          </p:nvSpPr>
          <p:spPr>
            <a:xfrm>
              <a:off x="3149600" y="64074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289300" y="6407497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LAST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97204" y="6922195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f</a:t>
              </a:r>
              <a:r>
                <a:rPr lang="en-US" sz="1800" dirty="0" smtClean="0">
                  <a:latin typeface="Arial"/>
                  <a:cs typeface="Arial"/>
                </a:rPr>
                <a:t>ast </a:t>
              </a:r>
              <a:r>
                <a:rPr lang="en-US" sz="1800" dirty="0">
                  <a:latin typeface="Arial"/>
                  <a:cs typeface="Arial"/>
                </a:rPr>
                <a:t>c</a:t>
              </a:r>
              <a:r>
                <a:rPr lang="en-US" sz="1800" dirty="0" smtClean="0">
                  <a:latin typeface="Arial"/>
                  <a:cs typeface="Arial"/>
                </a:rPr>
                <a:t>andidate </a:t>
              </a:r>
              <a:r>
                <a:rPr lang="en-US" sz="1800" dirty="0">
                  <a:latin typeface="Arial"/>
                  <a:cs typeface="Arial"/>
                </a:rPr>
                <a:t>s</a:t>
              </a:r>
              <a:r>
                <a:rPr lang="en-US" sz="1800" dirty="0" smtClean="0">
                  <a:latin typeface="Arial"/>
                  <a:cs typeface="Arial"/>
                </a:rPr>
                <a:t>earch</a:t>
              </a:r>
              <a:endParaRPr lang="en-US" sz="1800" dirty="0">
                <a:latin typeface="Arial"/>
                <a:cs typeface="Arial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319928" y="6888527"/>
            <a:ext cx="2641600" cy="952500"/>
            <a:chOff x="2997204" y="5785197"/>
            <a:chExt cx="2641600" cy="952500"/>
          </a:xfrm>
        </p:grpSpPr>
        <p:sp>
          <p:nvSpPr>
            <p:cNvPr id="125" name="Rounded Rectangle 124"/>
            <p:cNvSpPr/>
            <p:nvPr/>
          </p:nvSpPr>
          <p:spPr>
            <a:xfrm>
              <a:off x="31496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89300" y="5785197"/>
              <a:ext cx="2032000" cy="6924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7F7F7F"/>
                  </a:solidFill>
                  <a:latin typeface="Arial"/>
                  <a:cs typeface="Arial"/>
                </a:rPr>
                <a:t>LAST</a:t>
              </a:r>
              <a:endParaRPr lang="en-US" dirty="0">
                <a:solidFill>
                  <a:srgbClr val="7F7F7F"/>
                </a:solidFill>
                <a:latin typeface="Arial"/>
                <a:cs typeface="Arial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997204" y="6299895"/>
              <a:ext cx="2641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7F7F7F"/>
                  </a:solidFill>
                  <a:latin typeface="Arial"/>
                  <a:cs typeface="Arial"/>
                </a:rPr>
                <a:t>f</a:t>
              </a:r>
              <a:r>
                <a:rPr lang="en-US" sz="1800" dirty="0" smtClean="0">
                  <a:solidFill>
                    <a:srgbClr val="7F7F7F"/>
                  </a:solidFill>
                  <a:latin typeface="Arial"/>
                  <a:cs typeface="Arial"/>
                </a:rPr>
                <a:t>ast </a:t>
              </a:r>
              <a:r>
                <a:rPr lang="en-US" sz="1800" dirty="0">
                  <a:solidFill>
                    <a:srgbClr val="7F7F7F"/>
                  </a:solidFill>
                  <a:latin typeface="Arial"/>
                  <a:cs typeface="Arial"/>
                </a:rPr>
                <a:t>c</a:t>
              </a:r>
              <a:r>
                <a:rPr lang="en-US" sz="1800" dirty="0" smtClean="0">
                  <a:solidFill>
                    <a:srgbClr val="7F7F7F"/>
                  </a:solidFill>
                  <a:latin typeface="Arial"/>
                  <a:cs typeface="Arial"/>
                </a:rPr>
                <a:t>andidate </a:t>
              </a:r>
              <a:r>
                <a:rPr lang="en-US" sz="1800" dirty="0">
                  <a:solidFill>
                    <a:srgbClr val="7F7F7F"/>
                  </a:solidFill>
                  <a:latin typeface="Arial"/>
                  <a:cs typeface="Arial"/>
                </a:rPr>
                <a:t>s</a:t>
              </a:r>
              <a:r>
                <a:rPr lang="en-US" sz="1800" dirty="0" smtClean="0">
                  <a:solidFill>
                    <a:srgbClr val="7F7F7F"/>
                  </a:solidFill>
                  <a:latin typeface="Arial"/>
                  <a:cs typeface="Arial"/>
                </a:rPr>
                <a:t>earch</a:t>
              </a:r>
              <a:endParaRPr lang="en-US" sz="1800" dirty="0">
                <a:solidFill>
                  <a:srgbClr val="7F7F7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857500" y="4555698"/>
            <a:ext cx="360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/>
                <a:cs typeface="Arial"/>
              </a:rPr>
              <a:t>search </a:t>
            </a:r>
            <a:r>
              <a:rPr lang="en-US" sz="1800" dirty="0">
                <a:latin typeface="Arial"/>
                <a:cs typeface="Arial"/>
              </a:rPr>
              <a:t>input against references</a:t>
            </a:r>
          </a:p>
          <a:p>
            <a:pPr algn="ctr"/>
            <a:endParaRPr lang="en-US" sz="1800" dirty="0">
              <a:latin typeface="Arial"/>
              <a:cs typeface="Arial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315200" y="5615475"/>
            <a:ext cx="2311400" cy="952500"/>
            <a:chOff x="10020300" y="5785197"/>
            <a:chExt cx="2311400" cy="952500"/>
          </a:xfrm>
        </p:grpSpPr>
        <p:sp>
          <p:nvSpPr>
            <p:cNvPr id="25" name="Rounded Rectangle 24"/>
            <p:cNvSpPr/>
            <p:nvPr/>
          </p:nvSpPr>
          <p:spPr>
            <a:xfrm>
              <a:off x="100203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134600" y="5867400"/>
              <a:ext cx="203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 smtClean="0">
                  <a:latin typeface="Arial"/>
                  <a:cs typeface="Arial"/>
                </a:rPr>
                <a:t>hmmalign</a:t>
              </a:r>
              <a:endParaRPr lang="en-US" sz="3000" dirty="0">
                <a:latin typeface="Arial"/>
                <a:cs typeface="Arial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0020300" y="6314082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multiple alignment</a:t>
              </a:r>
              <a:endParaRPr lang="en-US" sz="1800" dirty="0">
                <a:latin typeface="Arial"/>
                <a:cs typeface="Arial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315200" y="6888527"/>
            <a:ext cx="2311400" cy="952500"/>
            <a:chOff x="10020300" y="5785197"/>
            <a:chExt cx="2311400" cy="952500"/>
          </a:xfrm>
        </p:grpSpPr>
        <p:sp>
          <p:nvSpPr>
            <p:cNvPr id="132" name="Rounded Rectangle 131"/>
            <p:cNvSpPr/>
            <p:nvPr/>
          </p:nvSpPr>
          <p:spPr>
            <a:xfrm>
              <a:off x="100203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134600" y="5867400"/>
              <a:ext cx="203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 smtClean="0">
                  <a:solidFill>
                    <a:srgbClr val="7F7F7F"/>
                  </a:solidFill>
                  <a:latin typeface="Arial"/>
                  <a:cs typeface="Arial"/>
                </a:rPr>
                <a:t>hmmalign</a:t>
              </a:r>
              <a:endParaRPr lang="en-US" sz="3000" dirty="0">
                <a:solidFill>
                  <a:srgbClr val="7F7F7F"/>
                </a:solidFill>
                <a:latin typeface="Arial"/>
                <a:cs typeface="Arial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020300" y="6314082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7F7F7F"/>
                  </a:solidFill>
                  <a:latin typeface="Arial"/>
                  <a:cs typeface="Arial"/>
                </a:rPr>
                <a:t>multiple alignment</a:t>
              </a:r>
              <a:endParaRPr lang="en-US" sz="1800" dirty="0">
                <a:solidFill>
                  <a:srgbClr val="7F7F7F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>
            <a:off x="5765796" y="3810000"/>
            <a:ext cx="151130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7315200" y="3314205"/>
            <a:ext cx="2311400" cy="952500"/>
            <a:chOff x="6642100" y="1905000"/>
            <a:chExt cx="2311400" cy="952500"/>
          </a:xfrm>
        </p:grpSpPr>
        <p:grpSp>
          <p:nvGrpSpPr>
            <p:cNvPr id="67" name="Group 66"/>
            <p:cNvGrpSpPr/>
            <p:nvPr/>
          </p:nvGrpSpPr>
          <p:grpSpPr>
            <a:xfrm>
              <a:off x="6642100" y="1905000"/>
              <a:ext cx="2298700" cy="952500"/>
              <a:chOff x="4191000" y="2908300"/>
              <a:chExt cx="2298700" cy="952500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4191000" y="2908300"/>
                <a:ext cx="2298700" cy="9525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368800" y="3028950"/>
                <a:ext cx="20320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 smtClean="0">
                    <a:latin typeface="Arial"/>
                    <a:cs typeface="Arial"/>
                  </a:rPr>
                  <a:t>Infernal</a:t>
                </a:r>
                <a:endParaRPr lang="en-US" sz="3000" dirty="0">
                  <a:latin typeface="Arial"/>
                  <a:cs typeface="Arial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6642100" y="2451100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multiple alignment</a:t>
              </a:r>
              <a:endParaRPr lang="en-US" sz="1800" dirty="0">
                <a:latin typeface="Arial"/>
                <a:cs typeface="Arial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314700" y="3317796"/>
            <a:ext cx="2641600" cy="952500"/>
            <a:chOff x="2997204" y="6407497"/>
            <a:chExt cx="2641600" cy="952500"/>
          </a:xfrm>
        </p:grpSpPr>
        <p:sp>
          <p:nvSpPr>
            <p:cNvPr id="75" name="Rounded Rectangle 74"/>
            <p:cNvSpPr/>
            <p:nvPr/>
          </p:nvSpPr>
          <p:spPr>
            <a:xfrm>
              <a:off x="3149600" y="64074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89300" y="6407497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LAST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997204" y="6922195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f</a:t>
              </a:r>
              <a:r>
                <a:rPr lang="en-US" sz="1800" dirty="0" smtClean="0">
                  <a:latin typeface="Arial"/>
                  <a:cs typeface="Arial"/>
                </a:rPr>
                <a:t>ast </a:t>
              </a:r>
              <a:r>
                <a:rPr lang="en-US" sz="1800" dirty="0">
                  <a:latin typeface="Arial"/>
                  <a:cs typeface="Arial"/>
                </a:rPr>
                <a:t>c</a:t>
              </a:r>
              <a:r>
                <a:rPr lang="en-US" sz="1800" dirty="0" smtClean="0">
                  <a:latin typeface="Arial"/>
                  <a:cs typeface="Arial"/>
                </a:rPr>
                <a:t>andidate </a:t>
              </a:r>
              <a:r>
                <a:rPr lang="en-US" sz="1800" dirty="0">
                  <a:latin typeface="Arial"/>
                  <a:cs typeface="Arial"/>
                </a:rPr>
                <a:t>s</a:t>
              </a:r>
              <a:r>
                <a:rPr lang="en-US" sz="1800" dirty="0" smtClean="0">
                  <a:latin typeface="Arial"/>
                  <a:cs typeface="Arial"/>
                </a:rPr>
                <a:t>earch</a:t>
              </a:r>
              <a:endParaRPr lang="en-US" sz="1800" dirty="0">
                <a:latin typeface="Arial"/>
                <a:cs typeface="Arial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803400" y="219592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&lt;600 </a:t>
            </a:r>
            <a:r>
              <a:rPr lang="en-US" sz="1800" dirty="0" err="1" smtClean="0">
                <a:latin typeface="Arial"/>
                <a:cs typeface="Arial"/>
              </a:rPr>
              <a:t>bp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03400" y="340945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&gt;</a:t>
            </a:r>
            <a:r>
              <a:rPr lang="en-US" sz="1800" dirty="0">
                <a:latin typeface="Arial"/>
                <a:cs typeface="Arial"/>
              </a:rPr>
              <a:t>6</a:t>
            </a:r>
            <a:r>
              <a:rPr lang="en-US" sz="1800" dirty="0" smtClean="0">
                <a:latin typeface="Arial"/>
                <a:cs typeface="Arial"/>
              </a:rPr>
              <a:t>00 </a:t>
            </a:r>
            <a:r>
              <a:rPr lang="en-US" sz="1800" dirty="0" err="1" smtClean="0">
                <a:latin typeface="Arial"/>
                <a:cs typeface="Arial"/>
              </a:rPr>
              <a:t>bp</a:t>
            </a:r>
            <a:endParaRPr lang="en-US" sz="1800" dirty="0">
              <a:latin typeface="Arial"/>
              <a:cs typeface="Arial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13906500" y="5869641"/>
            <a:ext cx="2298700" cy="952500"/>
            <a:chOff x="4191000" y="2908300"/>
            <a:chExt cx="2298700" cy="952500"/>
          </a:xfrm>
        </p:grpSpPr>
        <p:sp>
          <p:nvSpPr>
            <p:cNvPr id="114" name="Rounded Rectangle 113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91000" y="3022600"/>
              <a:ext cx="2298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rial"/>
                  <a:cs typeface="Arial"/>
                </a:rPr>
                <a:t>Sample Analysis &amp; Comparison</a:t>
              </a:r>
              <a:endParaRPr lang="en-US" sz="2000" dirty="0">
                <a:latin typeface="Arial"/>
                <a:cs typeface="Arial"/>
              </a:endParaRPr>
            </a:p>
          </p:txBody>
        </p:sp>
      </p:grpSp>
      <p:cxnSp>
        <p:nvCxnSpPr>
          <p:cNvPr id="116" name="Elbow Connector 115"/>
          <p:cNvCxnSpPr/>
          <p:nvPr/>
        </p:nvCxnSpPr>
        <p:spPr>
          <a:xfrm>
            <a:off x="9626600" y="3776912"/>
            <a:ext cx="2247900" cy="424914"/>
          </a:xfrm>
          <a:prstGeom prst="bentConnector3">
            <a:avLst>
              <a:gd name="adj1" fmla="val 99718"/>
            </a:avLst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/>
          <p:nvPr/>
        </p:nvCxnSpPr>
        <p:spPr>
          <a:xfrm flipV="1">
            <a:off x="9613900" y="5375376"/>
            <a:ext cx="3086100" cy="2042036"/>
          </a:xfrm>
          <a:prstGeom prst="bentConnector3">
            <a:avLst>
              <a:gd name="adj1" fmla="val 100617"/>
            </a:avLst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 flipV="1">
            <a:off x="9626600" y="5375376"/>
            <a:ext cx="2247900" cy="754616"/>
          </a:xfrm>
          <a:prstGeom prst="bentConnector3">
            <a:avLst>
              <a:gd name="adj1" fmla="val 100283"/>
            </a:avLst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13398500" y="3810000"/>
            <a:ext cx="584200" cy="56584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13385800" y="5210383"/>
            <a:ext cx="596900" cy="64759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3699065" y="3828135"/>
            <a:ext cx="267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/>
                <a:cs typeface="Arial"/>
              </a:rPr>
              <a:t>Krona plots, </a:t>
            </a:r>
          </a:p>
          <a:p>
            <a:pPr algn="ctr"/>
            <a:r>
              <a:rPr lang="en-US" sz="1800" dirty="0">
                <a:latin typeface="Arial"/>
                <a:cs typeface="Arial"/>
              </a:rPr>
              <a:t>N</a:t>
            </a:r>
            <a:r>
              <a:rPr lang="en-US" sz="1800" dirty="0" smtClean="0">
                <a:latin typeface="Arial"/>
                <a:cs typeface="Arial"/>
              </a:rPr>
              <a:t>umber of reads placed for each marker gene </a:t>
            </a:r>
            <a:endParaRPr lang="en-US" sz="1800" dirty="0">
              <a:latin typeface="Arial"/>
              <a:cs typeface="Arial"/>
            </a:endParaRPr>
          </a:p>
          <a:p>
            <a:pPr algn="ctr"/>
            <a:endParaRPr lang="en-US" sz="1800" dirty="0">
              <a:latin typeface="Arial"/>
              <a:cs typeface="Arial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3792200" y="6822141"/>
            <a:ext cx="250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/>
                <a:cs typeface="Arial"/>
              </a:rPr>
              <a:t>Edge PCA, </a:t>
            </a:r>
          </a:p>
          <a:p>
            <a:pPr algn="ctr"/>
            <a:r>
              <a:rPr lang="en-US" sz="1800" dirty="0" smtClean="0">
                <a:latin typeface="Arial"/>
                <a:cs typeface="Arial"/>
              </a:rPr>
              <a:t>Tree visualization, </a:t>
            </a:r>
          </a:p>
          <a:p>
            <a:pPr algn="ctr"/>
            <a:r>
              <a:rPr lang="en-US" sz="1800" dirty="0" smtClean="0">
                <a:latin typeface="Arial"/>
                <a:cs typeface="Arial"/>
              </a:rPr>
              <a:t>Bayes factor tests</a:t>
            </a:r>
            <a:endParaRPr lang="en-US" sz="1800" dirty="0">
              <a:latin typeface="Arial"/>
              <a:cs typeface="Arial"/>
            </a:endParaRPr>
          </a:p>
          <a:p>
            <a:pPr algn="ctr"/>
            <a:endParaRPr lang="en-US" sz="1800" dirty="0">
              <a:latin typeface="Arial"/>
              <a:cs typeface="Arial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228040" y="3822453"/>
            <a:ext cx="2150160" cy="2008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16200000">
            <a:off x="-2115236" y="3539433"/>
            <a:ext cx="6311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e</a:t>
            </a:r>
            <a:r>
              <a:rPr lang="en-US" sz="1400" dirty="0" smtClean="0">
                <a:latin typeface="Arial"/>
                <a:cs typeface="Arial"/>
              </a:rPr>
              <a:t>ach input sequence scanned against both workflows</a:t>
            </a:r>
            <a:endParaRPr lang="en-US" sz="1400" dirty="0">
              <a:latin typeface="Arial"/>
              <a:cs typeface="Arial"/>
            </a:endParaRPr>
          </a:p>
          <a:p>
            <a:pPr algn="ctr"/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232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91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Bik</dc:creator>
  <cp:lastModifiedBy>Holly Bik</cp:lastModifiedBy>
  <cp:revision>49</cp:revision>
  <cp:lastPrinted>2012-10-31T18:23:25Z</cp:lastPrinted>
  <dcterms:created xsi:type="dcterms:W3CDTF">2012-04-25T18:42:58Z</dcterms:created>
  <dcterms:modified xsi:type="dcterms:W3CDTF">2013-06-07T15:29:01Z</dcterms:modified>
</cp:coreProperties>
</file>