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04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2100" y="5067467"/>
            <a:ext cx="8699500" cy="3238333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100" y="1618754"/>
            <a:ext cx="8699500" cy="2848044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342" y="673100"/>
            <a:ext cx="351951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Input Sequences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-85521" y="2596258"/>
            <a:ext cx="4650278" cy="2454955"/>
          </a:xfrm>
          <a:prstGeom prst="bentConnector3">
            <a:avLst>
              <a:gd name="adj1" fmla="val 99705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65796" y="2603500"/>
            <a:ext cx="151130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9626600" y="2583955"/>
            <a:ext cx="3073400" cy="1617871"/>
          </a:xfrm>
          <a:prstGeom prst="bentConnector3">
            <a:avLst>
              <a:gd name="adj1" fmla="val 100413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771024" y="6091544"/>
            <a:ext cx="14679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63700" y="1511300"/>
            <a:ext cx="137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A1E00"/>
                </a:solidFill>
                <a:latin typeface="Arial"/>
                <a:cs typeface="Arial"/>
              </a:rPr>
              <a:t>rRNA</a:t>
            </a:r>
            <a:endParaRPr lang="en-US" sz="3200" dirty="0">
              <a:solidFill>
                <a:srgbClr val="CA1E00"/>
              </a:solidFill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38300" y="4995648"/>
            <a:ext cx="1714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A1E00"/>
                </a:solidFill>
                <a:latin typeface="Arial"/>
                <a:cs typeface="Arial"/>
              </a:rPr>
              <a:t>protein</a:t>
            </a:r>
            <a:endParaRPr lang="en-US" sz="3200" dirty="0">
              <a:solidFill>
                <a:srgbClr val="CA1E00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34630" y="4466798"/>
            <a:ext cx="351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profile HMMs used to align candidates to reference alignment 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314450" y="2563873"/>
            <a:ext cx="2063750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320800" y="1498600"/>
            <a:ext cx="19050" cy="108535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3906500" y="2841893"/>
            <a:ext cx="2298700" cy="952500"/>
            <a:chOff x="4191000" y="2908300"/>
            <a:chExt cx="2298700" cy="952500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29845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/>
                  <a:cs typeface="Arial"/>
                </a:rPr>
                <a:t>Taxonomic </a:t>
              </a:r>
              <a:r>
                <a:rPr lang="en-US" sz="2400" dirty="0" smtClean="0">
                  <a:latin typeface="Arial"/>
                  <a:cs typeface="Arial"/>
                </a:rPr>
                <a:t>Summaries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5816600" y="7403225"/>
            <a:ext cx="1460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37540" y="6200876"/>
            <a:ext cx="2366060" cy="108480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505908">
            <a:off x="1647764" y="6866534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lang="en-US" sz="1800" dirty="0" smtClean="0">
                <a:solidFill>
                  <a:srgbClr val="7F7F7F"/>
                </a:solidFill>
                <a:latin typeface="Arial"/>
                <a:cs typeface="Arial"/>
              </a:rPr>
              <a:t>arallel option</a:t>
            </a:r>
            <a:endParaRPr lang="en-US" sz="18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15200" y="2107705"/>
            <a:ext cx="2311400" cy="952500"/>
            <a:chOff x="6642100" y="1905000"/>
            <a:chExt cx="2311400" cy="952500"/>
          </a:xfrm>
        </p:grpSpPr>
        <p:grpSp>
          <p:nvGrpSpPr>
            <p:cNvPr id="80" name="Group 79"/>
            <p:cNvGrpSpPr/>
            <p:nvPr/>
          </p:nvGrpSpPr>
          <p:grpSpPr>
            <a:xfrm>
              <a:off x="6642100" y="1905000"/>
              <a:ext cx="2298700" cy="952500"/>
              <a:chOff x="4191000" y="2908300"/>
              <a:chExt cx="2298700" cy="95250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4191000" y="2908300"/>
                <a:ext cx="229870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68800" y="3028950"/>
                <a:ext cx="2032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err="1" smtClean="0">
                    <a:latin typeface="Arial"/>
                    <a:cs typeface="Arial"/>
                  </a:rPr>
                  <a:t>hmmalign</a:t>
                </a:r>
                <a:endParaRPr lang="en-US" sz="3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642100" y="2451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multiple alignment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19928" y="5615294"/>
            <a:ext cx="2641600" cy="952500"/>
            <a:chOff x="2997204" y="5785197"/>
            <a:chExt cx="26416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LAST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f</a:t>
              </a:r>
              <a:r>
                <a:rPr lang="en-US" sz="1800" dirty="0" smtClean="0">
                  <a:latin typeface="Arial"/>
                  <a:cs typeface="Arial"/>
                </a:rPr>
                <a:t>ast </a:t>
              </a:r>
              <a:r>
                <a:rPr lang="en-US" sz="1800" dirty="0">
                  <a:latin typeface="Arial"/>
                  <a:cs typeface="Arial"/>
                </a:rPr>
                <a:t>c</a:t>
              </a:r>
              <a:r>
                <a:rPr lang="en-US" sz="1800" dirty="0" smtClean="0">
                  <a:latin typeface="Arial"/>
                  <a:cs typeface="Arial"/>
                </a:rPr>
                <a:t>andidate </a:t>
              </a:r>
              <a:r>
                <a:rPr lang="en-US" sz="1800" dirty="0">
                  <a:latin typeface="Arial"/>
                  <a:cs typeface="Arial"/>
                </a:rPr>
                <a:t>s</a:t>
              </a:r>
              <a:r>
                <a:rPr lang="en-US" sz="1800" dirty="0" smtClean="0">
                  <a:latin typeface="Arial"/>
                  <a:cs typeface="Arial"/>
                </a:rPr>
                <a:t>earch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099800" y="4305300"/>
            <a:ext cx="2298700" cy="952500"/>
            <a:chOff x="4191000" y="2908300"/>
            <a:chExt cx="2298700" cy="952500"/>
          </a:xfrm>
        </p:grpSpPr>
        <p:sp>
          <p:nvSpPr>
            <p:cNvPr id="100" name="Rounded Rectangle 9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18000" y="3004244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Arial"/>
                  <a:cs typeface="Arial"/>
                </a:rPr>
                <a:t>pplacer</a:t>
              </a:r>
              <a:endParaRPr lang="en-US" sz="2800" dirty="0">
                <a:latin typeface="Arial"/>
                <a:cs typeface="Arial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023600" y="4826000"/>
            <a:ext cx="24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sz="1600" dirty="0" smtClean="0">
                <a:latin typeface="Arial"/>
                <a:cs typeface="Arial"/>
              </a:rPr>
              <a:t>hylogenetic placement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314700" y="2111296"/>
            <a:ext cx="2641600" cy="952500"/>
            <a:chOff x="2997204" y="6407497"/>
            <a:chExt cx="2641600" cy="952500"/>
          </a:xfrm>
        </p:grpSpPr>
        <p:sp>
          <p:nvSpPr>
            <p:cNvPr id="109" name="Rounded Rectangle 108"/>
            <p:cNvSpPr/>
            <p:nvPr/>
          </p:nvSpPr>
          <p:spPr>
            <a:xfrm>
              <a:off x="3149600" y="64074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300" y="64074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LAST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7204" y="69221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f</a:t>
              </a:r>
              <a:r>
                <a:rPr lang="en-US" sz="1800" dirty="0" smtClean="0">
                  <a:latin typeface="Arial"/>
                  <a:cs typeface="Arial"/>
                </a:rPr>
                <a:t>ast </a:t>
              </a:r>
              <a:r>
                <a:rPr lang="en-US" sz="1800" dirty="0">
                  <a:latin typeface="Arial"/>
                  <a:cs typeface="Arial"/>
                </a:rPr>
                <a:t>c</a:t>
              </a:r>
              <a:r>
                <a:rPr lang="en-US" sz="1800" dirty="0" smtClean="0">
                  <a:latin typeface="Arial"/>
                  <a:cs typeface="Arial"/>
                </a:rPr>
                <a:t>andidate </a:t>
              </a:r>
              <a:r>
                <a:rPr lang="en-US" sz="1800" dirty="0">
                  <a:latin typeface="Arial"/>
                  <a:cs typeface="Arial"/>
                </a:rPr>
                <a:t>s</a:t>
              </a:r>
              <a:r>
                <a:rPr lang="en-US" sz="1800" dirty="0" smtClean="0">
                  <a:latin typeface="Arial"/>
                  <a:cs typeface="Arial"/>
                </a:rPr>
                <a:t>earch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319928" y="6888527"/>
            <a:ext cx="2641600" cy="952500"/>
            <a:chOff x="2997204" y="5785197"/>
            <a:chExt cx="2641600" cy="952500"/>
          </a:xfrm>
        </p:grpSpPr>
        <p:sp>
          <p:nvSpPr>
            <p:cNvPr id="125" name="Rounded Rectangle 124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  <a:latin typeface="Arial"/>
                  <a:cs typeface="Arial"/>
                </a:rPr>
                <a:t>LAST</a:t>
              </a:r>
              <a:endParaRPr lang="en-US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f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ast </a:t>
              </a:r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c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andidate </a:t>
              </a:r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s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earch</a:t>
              </a:r>
              <a:endParaRPr lang="en-US" sz="1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857500" y="4555698"/>
            <a:ext cx="360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search </a:t>
            </a:r>
            <a:r>
              <a:rPr lang="en-US" sz="1600" dirty="0">
                <a:latin typeface="Arial"/>
                <a:cs typeface="Arial"/>
              </a:rPr>
              <a:t>input against references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15200" y="5615475"/>
            <a:ext cx="2311400" cy="952500"/>
            <a:chOff x="10020300" y="5785197"/>
            <a:chExt cx="23114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Arial"/>
                  <a:cs typeface="Arial"/>
                </a:rPr>
                <a:t>hmmalign</a:t>
              </a:r>
              <a:endParaRPr lang="en-US" sz="3000" dirty="0">
                <a:latin typeface="Arial"/>
                <a:cs typeface="Arial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multiple alignment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315200" y="6888527"/>
            <a:ext cx="2311400" cy="952500"/>
            <a:chOff x="10020300" y="5785197"/>
            <a:chExt cx="2311400" cy="952500"/>
          </a:xfrm>
        </p:grpSpPr>
        <p:sp>
          <p:nvSpPr>
            <p:cNvPr id="132" name="Rounded Rectangle 131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7F7F7F"/>
                  </a:solidFill>
                  <a:latin typeface="Arial"/>
                  <a:cs typeface="Arial"/>
                </a:rPr>
                <a:t>hmmalign</a:t>
              </a:r>
              <a:endParaRPr lang="en-US" sz="30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multiple alignment</a:t>
              </a:r>
              <a:endParaRPr lang="en-US" sz="1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>
            <a:off x="5765796" y="3810000"/>
            <a:ext cx="151130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315200" y="3314205"/>
            <a:ext cx="2311400" cy="952500"/>
            <a:chOff x="6642100" y="1905000"/>
            <a:chExt cx="2311400" cy="952500"/>
          </a:xfrm>
        </p:grpSpPr>
        <p:grpSp>
          <p:nvGrpSpPr>
            <p:cNvPr id="67" name="Group 66"/>
            <p:cNvGrpSpPr/>
            <p:nvPr/>
          </p:nvGrpSpPr>
          <p:grpSpPr>
            <a:xfrm>
              <a:off x="6642100" y="1905000"/>
              <a:ext cx="2298700" cy="952500"/>
              <a:chOff x="4191000" y="2908300"/>
              <a:chExt cx="2298700" cy="95250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4191000" y="2908300"/>
                <a:ext cx="229870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68800" y="3028950"/>
                <a:ext cx="2032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latin typeface="Arial"/>
                    <a:cs typeface="Arial"/>
                  </a:rPr>
                  <a:t>Infernal</a:t>
                </a:r>
                <a:endParaRPr lang="en-US" sz="3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642100" y="2451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multiple alignment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314700" y="3317796"/>
            <a:ext cx="2641600" cy="952500"/>
            <a:chOff x="2997204" y="6407497"/>
            <a:chExt cx="2641600" cy="952500"/>
          </a:xfrm>
        </p:grpSpPr>
        <p:sp>
          <p:nvSpPr>
            <p:cNvPr id="75" name="Rounded Rectangle 74"/>
            <p:cNvSpPr/>
            <p:nvPr/>
          </p:nvSpPr>
          <p:spPr>
            <a:xfrm>
              <a:off x="3149600" y="64074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89300" y="64074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LAST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97204" y="69221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f</a:t>
              </a:r>
              <a:r>
                <a:rPr lang="en-US" sz="1800" dirty="0" smtClean="0">
                  <a:latin typeface="Arial"/>
                  <a:cs typeface="Arial"/>
                </a:rPr>
                <a:t>ast </a:t>
              </a:r>
              <a:r>
                <a:rPr lang="en-US" sz="1800" dirty="0">
                  <a:latin typeface="Arial"/>
                  <a:cs typeface="Arial"/>
                </a:rPr>
                <a:t>c</a:t>
              </a:r>
              <a:r>
                <a:rPr lang="en-US" sz="1800" dirty="0" smtClean="0">
                  <a:latin typeface="Arial"/>
                  <a:cs typeface="Arial"/>
                </a:rPr>
                <a:t>andidate </a:t>
              </a:r>
              <a:r>
                <a:rPr lang="en-US" sz="1800" dirty="0">
                  <a:latin typeface="Arial"/>
                  <a:cs typeface="Arial"/>
                </a:rPr>
                <a:t>s</a:t>
              </a:r>
              <a:r>
                <a:rPr lang="en-US" sz="1800" dirty="0" smtClean="0">
                  <a:latin typeface="Arial"/>
                  <a:cs typeface="Arial"/>
                </a:rPr>
                <a:t>earch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cxnSp>
        <p:nvCxnSpPr>
          <p:cNvPr id="6" name="Elbow Connector 5"/>
          <p:cNvCxnSpPr/>
          <p:nvPr/>
        </p:nvCxnSpPr>
        <p:spPr>
          <a:xfrm>
            <a:off x="1327150" y="2563873"/>
            <a:ext cx="2028706" cy="1246127"/>
          </a:xfrm>
          <a:prstGeom prst="bentConnector3">
            <a:avLst>
              <a:gd name="adj1" fmla="val -81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03400" y="219592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&lt;6</a:t>
            </a:r>
            <a:r>
              <a:rPr lang="en-US" sz="1800" dirty="0" smtClean="0">
                <a:latin typeface="Arial"/>
                <a:cs typeface="Arial"/>
              </a:rPr>
              <a:t>00 </a:t>
            </a:r>
            <a:r>
              <a:rPr lang="en-US" sz="1800" dirty="0" err="1" smtClean="0">
                <a:latin typeface="Arial"/>
                <a:cs typeface="Arial"/>
              </a:rPr>
              <a:t>bp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3400" y="340945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&gt;</a:t>
            </a:r>
            <a:r>
              <a:rPr lang="en-US" sz="1800" dirty="0">
                <a:latin typeface="Arial"/>
                <a:cs typeface="Arial"/>
              </a:rPr>
              <a:t>6</a:t>
            </a:r>
            <a:r>
              <a:rPr lang="en-US" sz="1800" dirty="0" smtClean="0">
                <a:latin typeface="Arial"/>
                <a:cs typeface="Arial"/>
              </a:rPr>
              <a:t>00 </a:t>
            </a:r>
            <a:r>
              <a:rPr lang="en-US" sz="1800" dirty="0" err="1" smtClean="0">
                <a:latin typeface="Arial"/>
                <a:cs typeface="Arial"/>
              </a:rPr>
              <a:t>bp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3906500" y="5869641"/>
            <a:ext cx="2298700" cy="952500"/>
            <a:chOff x="4191000" y="2908300"/>
            <a:chExt cx="2298700" cy="952500"/>
          </a:xfrm>
        </p:grpSpPr>
        <p:sp>
          <p:nvSpPr>
            <p:cNvPr id="114" name="Rounded Rectangle 11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91000" y="3022600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Sample Analysis &amp; Comparison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  <p:cxnSp>
        <p:nvCxnSpPr>
          <p:cNvPr id="116" name="Elbow Connector 115"/>
          <p:cNvCxnSpPr/>
          <p:nvPr/>
        </p:nvCxnSpPr>
        <p:spPr>
          <a:xfrm>
            <a:off x="9626600" y="3776912"/>
            <a:ext cx="2247900" cy="424914"/>
          </a:xfrm>
          <a:prstGeom prst="bentConnector3">
            <a:avLst>
              <a:gd name="adj1" fmla="val 99718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flipV="1">
            <a:off x="9613900" y="5375376"/>
            <a:ext cx="3086100" cy="2042036"/>
          </a:xfrm>
          <a:prstGeom prst="bentConnector3">
            <a:avLst>
              <a:gd name="adj1" fmla="val 100617"/>
            </a:avLst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flipV="1">
            <a:off x="9626600" y="5375376"/>
            <a:ext cx="2247900" cy="754616"/>
          </a:xfrm>
          <a:prstGeom prst="bentConnector3">
            <a:avLst>
              <a:gd name="adj1" fmla="val 100283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13398500" y="3810000"/>
            <a:ext cx="584200" cy="5658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3385800" y="5210383"/>
            <a:ext cx="596900" cy="64759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3792200" y="3843339"/>
            <a:ext cx="250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Krona plots, </a:t>
            </a:r>
          </a:p>
          <a:p>
            <a:pPr algn="ctr"/>
            <a:r>
              <a:rPr lang="en-US" sz="1600" dirty="0">
                <a:latin typeface="Arial"/>
                <a:cs typeface="Arial"/>
              </a:rPr>
              <a:t>N</a:t>
            </a:r>
            <a:r>
              <a:rPr lang="en-US" sz="1600" dirty="0" smtClean="0">
                <a:latin typeface="Arial"/>
                <a:cs typeface="Arial"/>
              </a:rPr>
              <a:t>umber of reads placed for each marker gene </a:t>
            </a:r>
            <a:endParaRPr lang="en-US" sz="1600" dirty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792200" y="6822141"/>
            <a:ext cx="250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Edge </a:t>
            </a:r>
            <a:r>
              <a:rPr lang="en-US" sz="1600" dirty="0" err="1" smtClean="0">
                <a:latin typeface="Arial"/>
                <a:cs typeface="Arial"/>
              </a:rPr>
              <a:t>PCoA</a:t>
            </a:r>
            <a:r>
              <a:rPr lang="en-US" sz="1600" dirty="0" smtClean="0">
                <a:latin typeface="Arial"/>
                <a:cs typeface="Arial"/>
              </a:rPr>
              <a:t>, 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Tree visualization, 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Bayes factor tests</a:t>
            </a:r>
            <a:endParaRPr lang="en-US" sz="1600" dirty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82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46</cp:revision>
  <cp:lastPrinted>2012-10-31T18:23:25Z</cp:lastPrinted>
  <dcterms:created xsi:type="dcterms:W3CDTF">2012-04-25T18:42:58Z</dcterms:created>
  <dcterms:modified xsi:type="dcterms:W3CDTF">2012-11-06T19:58:02Z</dcterms:modified>
</cp:coreProperties>
</file>