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y  Bik" initials="" lastIdx="3" clrIdx="0"/>
  <p:cmAuthor id="1" name="Holly Bik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4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63367" y="5321294"/>
            <a:ext cx="2298700" cy="952500"/>
            <a:chOff x="4191000" y="2908300"/>
            <a:chExt cx="22987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2231" y="3134035"/>
              <a:ext cx="203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 smtClean="0">
                  <a:latin typeface="Helvetica Neue"/>
                  <a:cs typeface="Helvetica Neue"/>
                </a:rPr>
                <a:t>FastTree</a:t>
              </a:r>
              <a:endParaRPr lang="en-US" sz="26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63367" y="3459865"/>
            <a:ext cx="2298700" cy="952500"/>
            <a:chOff x="4191000" y="2908300"/>
            <a:chExt cx="2298700" cy="952500"/>
          </a:xfrm>
        </p:grpSpPr>
        <p:sp>
          <p:nvSpPr>
            <p:cNvPr id="19" name="Rounded Rectangle 1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2956476"/>
              <a:ext cx="203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err="1">
                  <a:latin typeface="Helvetica Neue"/>
                  <a:cs typeface="Helvetica Neue"/>
                </a:rPr>
                <a:t>h</a:t>
              </a:r>
              <a:r>
                <a:rPr lang="en-US" sz="2600" dirty="0" err="1" smtClean="0">
                  <a:latin typeface="Helvetica Neue"/>
                  <a:cs typeface="Helvetica Neue"/>
                </a:rPr>
                <a:t>mmbuild</a:t>
              </a:r>
              <a:r>
                <a:rPr lang="en-US" sz="2600" dirty="0" smtClean="0">
                  <a:latin typeface="Helvetica Neue"/>
                  <a:cs typeface="Helvetica Neue"/>
                </a:rPr>
                <a:t> </a:t>
              </a:r>
              <a:r>
                <a:rPr lang="en-US" sz="2400" dirty="0" smtClean="0">
                  <a:latin typeface="Helvetica Neue"/>
                  <a:cs typeface="Helvetica Neue"/>
                </a:rPr>
                <a:t>(</a:t>
              </a:r>
              <a:r>
                <a:rPr lang="en-US" sz="2400" dirty="0" err="1" smtClean="0">
                  <a:latin typeface="Helvetica Neue"/>
                  <a:cs typeface="Helvetica Neue"/>
                </a:rPr>
                <a:t>ssu</a:t>
              </a:r>
              <a:r>
                <a:rPr lang="en-US" sz="2400" dirty="0" smtClean="0">
                  <a:latin typeface="Helvetica Neue"/>
                  <a:cs typeface="Helvetica Neue"/>
                </a:rPr>
                <a:t>-build)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971924" y="1171748"/>
            <a:ext cx="3648075" cy="1231900"/>
            <a:chOff x="697378" y="546100"/>
            <a:chExt cx="3981450" cy="2159000"/>
          </a:xfrm>
        </p:grpSpPr>
        <p:sp>
          <p:nvSpPr>
            <p:cNvPr id="29" name="Rounded Rectangle 28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1342" y="673101"/>
              <a:ext cx="3519514" cy="1699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Mapping File</a:t>
              </a:r>
            </a:p>
            <a:p>
              <a:pPr algn="ctr"/>
              <a:r>
                <a:rPr lang="en-US" sz="1800" dirty="0" smtClean="0"/>
                <a:t>(sequence name, NCBI taxon ID)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594600" y="2393950"/>
            <a:ext cx="850900" cy="103204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</p:cNvCxnSpPr>
          <p:nvPr/>
        </p:nvCxnSpPr>
        <p:spPr>
          <a:xfrm>
            <a:off x="8612717" y="4412365"/>
            <a:ext cx="0" cy="87541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850784" y="7268254"/>
            <a:ext cx="334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Reconcile NCBI taxonomy IDs with phylogenetic topology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280524" y="2693689"/>
            <a:ext cx="385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err="1" smtClean="0">
                <a:solidFill>
                  <a:srgbClr val="CA1E00"/>
                </a:solidFill>
              </a:rPr>
              <a:t>build_marker</a:t>
            </a:r>
            <a:r>
              <a:rPr lang="en-US" sz="2400" dirty="0" smtClean="0">
                <a:solidFill>
                  <a:srgbClr val="CA1E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70382" y="4642694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Generate unique IDs for input sequences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71035" y="3557349"/>
            <a:ext cx="342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  <a:r>
              <a:rPr lang="en-US" sz="1800" dirty="0" smtClean="0"/>
              <a:t>reate profile HMMs (or CMs for </a:t>
            </a:r>
            <a:r>
              <a:rPr lang="en-US" sz="1800" dirty="0" err="1" smtClean="0"/>
              <a:t>rRNA</a:t>
            </a:r>
            <a:r>
              <a:rPr lang="en-US" sz="1800" dirty="0" smtClean="0"/>
              <a:t> data) using input sequences</a:t>
            </a:r>
            <a:endParaRPr lang="en-US" sz="18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9347199" y="1162050"/>
            <a:ext cx="3635374" cy="1231900"/>
            <a:chOff x="697378" y="546100"/>
            <a:chExt cx="3981450" cy="2159000"/>
          </a:xfrm>
        </p:grpSpPr>
        <p:sp>
          <p:nvSpPr>
            <p:cNvPr id="150" name="Rounded Rectangle 149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5628" y="673101"/>
              <a:ext cx="3943200" cy="1699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Alignment File</a:t>
              </a:r>
            </a:p>
            <a:p>
              <a:pPr algn="ctr"/>
              <a:r>
                <a:rPr lang="en-US" sz="1800" dirty="0" smtClean="0"/>
                <a:t>(Marker sequences in FASTA format)</a:t>
              </a:r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 flipH="1">
            <a:off x="8641291" y="2393950"/>
            <a:ext cx="723900" cy="1032049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50784" y="5325783"/>
            <a:ext cx="308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Build tree and collapse topology according to a user-specified PD cutoff (e.g. 99%) </a:t>
            </a:r>
            <a:endParaRPr lang="en-US" sz="1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63367" y="7144089"/>
            <a:ext cx="2298700" cy="952500"/>
            <a:chOff x="4191000" y="2908300"/>
            <a:chExt cx="2298700" cy="952500"/>
          </a:xfrm>
        </p:grpSpPr>
        <p:sp>
          <p:nvSpPr>
            <p:cNvPr id="45" name="Rounded Rectangle 4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90482" y="2946020"/>
              <a:ext cx="2161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Tree Reconciliation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47" name="Straight Arrow Connector 46"/>
          <p:cNvCxnSpPr>
            <a:stCxn id="10" idx="2"/>
          </p:cNvCxnSpPr>
          <p:nvPr/>
        </p:nvCxnSpPr>
        <p:spPr>
          <a:xfrm>
            <a:off x="8612717" y="6273794"/>
            <a:ext cx="0" cy="836782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463367" y="8998865"/>
            <a:ext cx="2298700" cy="952500"/>
            <a:chOff x="4191000" y="2908300"/>
            <a:chExt cx="2298700" cy="952500"/>
          </a:xfrm>
        </p:grpSpPr>
        <p:sp>
          <p:nvSpPr>
            <p:cNvPr id="49" name="Rounded Rectangle 48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2231" y="2973168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Built Marker Packages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2" name="Straight Arrow Connector 51"/>
          <p:cNvCxnSpPr>
            <a:stCxn id="45" idx="2"/>
          </p:cNvCxnSpPr>
          <p:nvPr/>
        </p:nvCxnSpPr>
        <p:spPr>
          <a:xfrm>
            <a:off x="8612717" y="8096589"/>
            <a:ext cx="0" cy="86876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463367" y="10811935"/>
            <a:ext cx="2298700" cy="952500"/>
            <a:chOff x="4191000" y="2908300"/>
            <a:chExt cx="2298700" cy="952500"/>
          </a:xfrm>
        </p:grpSpPr>
        <p:sp>
          <p:nvSpPr>
            <p:cNvPr id="54" name="Rounded Rectangle 5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22231" y="2973168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Index Marker Database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57" name="Straight Arrow Connector 56"/>
          <p:cNvCxnSpPr>
            <a:stCxn id="49" idx="2"/>
          </p:cNvCxnSpPr>
          <p:nvPr/>
        </p:nvCxnSpPr>
        <p:spPr>
          <a:xfrm>
            <a:off x="8612717" y="9951365"/>
            <a:ext cx="0" cy="827057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25849" y="8401895"/>
            <a:ext cx="421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Clean and package new marker 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85347" y="9150628"/>
            <a:ext cx="401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New marker gene packages placed into shared PhyloSift marker directory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58274" y="10178222"/>
            <a:ext cx="316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Execute</a:t>
            </a:r>
            <a:r>
              <a:rPr lang="en-US" sz="2400" dirty="0" smtClean="0">
                <a:solidFill>
                  <a:srgbClr val="CA1E00"/>
                </a:solidFill>
              </a:rPr>
              <a:t> index </a:t>
            </a:r>
            <a:r>
              <a:rPr lang="en-US" sz="2400" dirty="0" smtClean="0">
                <a:solidFill>
                  <a:srgbClr val="000000"/>
                </a:solidFill>
              </a:rPr>
              <a:t>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37747" y="10954027"/>
            <a:ext cx="401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Indexes the marker databases needed for LAST and Bowtie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7539" y="2507426"/>
            <a:ext cx="3616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NOTE</a:t>
            </a:r>
            <a:r>
              <a:rPr lang="en-US" sz="1800" dirty="0" smtClean="0"/>
              <a:t>: New marker packages are named according to input filenames (e.g. </a:t>
            </a:r>
            <a:r>
              <a:rPr lang="en-US" sz="1800" dirty="0" err="1" smtClean="0"/>
              <a:t>MarkerAlignment.fasta</a:t>
            </a:r>
            <a:r>
              <a:rPr lang="en-US" sz="1800" dirty="0" smtClean="0"/>
              <a:t>). Core marker data will be overwritten during new marker builds if input files do not have unique names compared to existing PhyloSift markers.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4037538" y="10817127"/>
            <a:ext cx="347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Locally indexed marker packages will not interfere with automatic updates to PhyloSift core markers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7538" y="7110575"/>
            <a:ext cx="3379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Quantitative metric (minimum hamming distance) used to match edges between NCBI taxon tree and molecular phylogeny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725582" y="1162050"/>
            <a:ext cx="1526257" cy="1231900"/>
            <a:chOff x="697378" y="546100"/>
            <a:chExt cx="3981450" cy="2159000"/>
          </a:xfrm>
        </p:grpSpPr>
        <p:sp>
          <p:nvSpPr>
            <p:cNvPr id="51" name="Rounded Rectangle 50"/>
            <p:cNvSpPr/>
            <p:nvPr/>
          </p:nvSpPr>
          <p:spPr>
            <a:xfrm>
              <a:off x="697378" y="546100"/>
              <a:ext cx="3981450" cy="2159000"/>
            </a:xfrm>
            <a:prstGeom prst="roundRect">
              <a:avLst/>
            </a:prstGeom>
            <a:noFill/>
            <a:ln>
              <a:solidFill>
                <a:srgbClr val="CA1E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1341" y="673101"/>
              <a:ext cx="3519515" cy="18879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PD cutoff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8534400" y="2438400"/>
            <a:ext cx="0" cy="732713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555067" y="12395519"/>
            <a:ext cx="8636000" cy="5277536"/>
          </a:xfrm>
          <a:prstGeom prst="roundRect">
            <a:avLst/>
          </a:prstGeom>
          <a:solidFill>
            <a:schemeClr val="bg1"/>
          </a:solidFill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CA1E00"/>
                </a:solidFill>
              </a:rPr>
              <a:t>Built PhyloSift Marker package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950281" y="13654538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Tree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9058802" y="13654538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HMM profile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(CMs for </a:t>
            </a:r>
            <a:r>
              <a:rPr lang="en-US" sz="2400" dirty="0" err="1" smtClean="0">
                <a:solidFill>
                  <a:srgbClr val="000000"/>
                </a:solidFill>
              </a:rPr>
              <a:t>rRNA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950281" y="15034287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0000"/>
                </a:solidFill>
              </a:rPr>
              <a:t>Taxon</a:t>
            </a:r>
            <a:r>
              <a:rPr lang="en-US" sz="3600" dirty="0" smtClean="0">
                <a:solidFill>
                  <a:srgbClr val="000000"/>
                </a:solidFill>
              </a:rPr>
              <a:t> map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078366" y="15034287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Representative sequences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964254" y="16385793"/>
            <a:ext cx="3758139" cy="112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Alignment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2" name="Picture 1" descr="monkey_24737_l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59" y="4918096"/>
            <a:ext cx="3495639" cy="1902626"/>
          </a:xfrm>
          <a:prstGeom prst="rect">
            <a:avLst/>
          </a:prstGeom>
        </p:spPr>
      </p:pic>
      <p:pic>
        <p:nvPicPr>
          <p:cNvPr id="3" name="Picture 2" descr="Monnkey_l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11" y="8372428"/>
            <a:ext cx="1830476" cy="23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202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33</cp:revision>
  <dcterms:created xsi:type="dcterms:W3CDTF">2012-04-25T18:42:58Z</dcterms:created>
  <dcterms:modified xsi:type="dcterms:W3CDTF">2012-05-30T18:35:42Z</dcterms:modified>
</cp:coreProperties>
</file>