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Flexible koala conservation on private land under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Frankie Cho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Conservation under Current Conditions (CC)</a:t>
            </a:r>
          </a:p>
          <a:p>
            <a:pPr lvl="0"/>
            <a:r>
              <a:rPr/>
              <a:t>Total habitat reaches 7,000 ha in 2020 on average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Robust and Inflexible (RI)</a:t>
            </a:r>
          </a:p>
          <a:p>
            <a:pPr lvl="0"/>
            <a:r>
              <a:rPr/>
              <a:t>Total habitat is higher than 7,000 for all time-steps, all climate scenarios and all social behavior realizations</a:t>
            </a:r>
          </a:p>
          <a:p>
            <a:pPr lvl="0"/>
            <a:r>
              <a:rPr/>
              <a:t>Covenant offers same across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Flexible (F)</a:t>
            </a:r>
          </a:p>
          <a:p>
            <a:pPr lvl="0"/>
            <a:r>
              <a:rPr/>
              <a:t>Total habitat is higher than 7,000 for all time-steps, all climate scenarios and all social behavior realizations</a:t>
            </a:r>
          </a:p>
          <a:p>
            <a:pPr lvl="0"/>
            <a:r>
              <a:rPr/>
              <a:t>New covenant offers can be added in 2050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Flexible with Learning (F+L)</a:t>
            </a:r>
          </a:p>
          <a:p>
            <a:pPr lvl="0"/>
            <a:r>
              <a:rPr/>
              <a:t>Total habitat is higher than 7,000 for time-steps before 2050, all climate scenarios and all social behavior realizations</a:t>
            </a:r>
          </a:p>
          <a:p>
            <a:pPr lvl="0"/>
            <a:r>
              <a:rPr/>
              <a:t>After 2050, total habitat must be higher than 7,000 for a particular climate scenario (offers can be different across scenarios) on the average social behavior realization</a:t>
            </a:r>
          </a:p>
          <a:p>
            <a:pPr lvl="0"/>
            <a:r>
              <a:rPr/>
              <a:t>New covenant offers can be added in 2050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Flexible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Koalas declared endangered in NSW, QLD and ACT</a:t>
            </a:r>
          </a:p>
          <a:p>
            <a:pPr lvl="0"/>
            <a:r>
              <a:rPr/>
              <a:t>Climate change threatens koala habitat</a:t>
            </a:r>
          </a:p>
          <a:p>
            <a:pPr lvl="0"/>
            <a:r>
              <a:rPr/>
              <a:t>NSW Koala Strategy: 7,000ha koala habitat to be protected on NSW private land by 2025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ala-flexible-adap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assets/IMG_040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7,000ha koala habitat on private 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Koala habitat: KITL index &gt; 0.25</a:t>
            </a:r>
          </a:p>
          <a:p>
            <a:pPr lvl="0" indent="0" marL="0">
              <a:buNone/>
            </a:pPr>
            <a:r>
              <a:rPr/>
              <a:t>CC: Enough protection under current conditions</a:t>
            </a:r>
          </a:p>
          <a:p>
            <a:pPr lvl="0" indent="0" marL="0">
              <a:buNone/>
            </a:pPr>
            <a:r>
              <a:rPr/>
              <a:t>RI: Robust but inflexible protection</a:t>
            </a:r>
          </a:p>
          <a:p>
            <a:pPr lvl="0" indent="0" marL="0">
              <a:buNone/>
            </a:pPr>
            <a:r>
              <a:rPr/>
              <a:t>F: Flexible protection – add new covenants in 2050</a:t>
            </a:r>
          </a:p>
          <a:p>
            <a:pPr lvl="0" indent="0" marL="0">
              <a:buNone/>
            </a:pPr>
            <a:r>
              <a:rPr/>
              <a:t>F+L: Flexible protection + learning and adapting to climate change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Flexible adaptation 50% more cost-effective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CC: $51M ($44-61M)</a:t>
            </a:r>
          </a:p>
          <a:p>
            <a:pPr lvl="0" indent="0" marL="0">
              <a:buNone/>
            </a:pPr>
            <a:r>
              <a:rPr/>
              <a:t>RI: $108M ($101-117M)</a:t>
            </a:r>
          </a:p>
          <a:p>
            <a:pPr lvl="0" indent="0" marL="0">
              <a:buNone/>
            </a:pPr>
            <a:r>
              <a:rPr/>
              <a:t>F: $72M ($63-81M) – 37% cost reduction</a:t>
            </a:r>
          </a:p>
          <a:p>
            <a:pPr lvl="0" indent="0" marL="0">
              <a:buNone/>
            </a:pPr>
            <a:r>
              <a:rPr/>
              <a:t>Flexible + Learning: $59M ($48-74M) – 49% cost reduction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Flexibility: adding protection more valuable than 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CC: $51M ($44-61M)</a:t>
            </a:r>
          </a:p>
          <a:p>
            <a:pPr lvl="0" indent="0" marL="0">
              <a:buNone/>
            </a:pPr>
            <a:r>
              <a:rPr/>
              <a:t>RI: $108M ($101-117M)</a:t>
            </a:r>
          </a:p>
          <a:p>
            <a:pPr lvl="0" indent="0" marL="0">
              <a:buNone/>
            </a:pPr>
            <a:r>
              <a:rPr/>
              <a:t>F: $72M ($63-81M) – 37% cost reduction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Strategic flexibility alters first-stage decisions</a:t>
            </a:r>
          </a:p>
          <a:p>
            <a:pPr lvl="0"/>
            <a:r>
              <a:rPr/>
              <a:t>Flexibility mitigates trade-offs between maximizing conservation outcomes and managing risks</a:t>
            </a:r>
          </a:p>
          <a:p>
            <a:pPr lvl="0"/>
            <a:r>
              <a:rPr/>
              <a:t>Flexibility to offer new covenants much more valuable than flexibility to end interventions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 1: Sensitivity analysis</a:t>
            </a:r>
          </a:p>
        </p:txBody>
      </p:sp>
      <p:pic>
        <p:nvPicPr>
          <p:cNvPr descr="fig:  sensitivity_plo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5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Sensitivities of estimates of the value of flexibility (A, E and A/E) under changes to the default parameters, showing sensitivities to a, sampling of 10 study populations randomly sampled with the stratified sampling approach (default index = 1), b, year covenant modification is allowed - t’ (default = 2050). c, koala landscape capacity indicator cut-off (default = 0.25) across a range of cut-offs where feasible solutions to the problem are found, and d. Amount of learning based on the number of climate scenarios decision-makers are uncertain about (1 being perfect certainty over climate change, default = 12), with “No Learning”, “Partial Learning” and “Full Learning” having parameters of 12, 3 and 1 respectively.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 2: Two-stage stochastic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\min_x E_{j \in J}\Big[\sum_i \sum_t c_{ijt}x_i + E_{S\in\xi}[Q(x,S)]\Big] \\
Q_j(x,S) := \min_{y,w} E_{s\in S}\Big[\sum_i \sum_{t\geq t'} c_{ijt}y_{is} - c_{ijt}w_{is}\Big] \\
s.t. \sum_i m_{ijts} x_i \geq K \quad \forall t=1,s\in S, j \in J \\
\sum_i m_{ijts}(x_i + y_{is} - w_{is} \geq K \quad \forall t \geq t', s \in S, j \in J \\
\sum_i m_{ijts} x_i \geq K \quad \forall t = 1, s \in S, j \in J \\
x_i + y_{is} \leq 1 \quad \forall i \in N, s \in S \\
x_i \geq w_{is} \quad \forall i \in N, s \in S \\
y_{is} = 0 \quad \forall i \in N, s \in S \\
w_{is} = 0 \quad \forall i \in N, s \in S \\
x,y,w \in [0,1]
$$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koala conservation on private land under climate change</dc:title>
  <dc:creator>Frankie Cho</dc:creator>
  <cp:keywords/>
  <dcterms:created xsi:type="dcterms:W3CDTF">2023-05-31T02:47:24Z</dcterms:created>
  <dcterms:modified xsi:type="dcterms:W3CDTF">2023-05-31T02:47:24Z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editor">
    <vt:lpwstr>visual</vt:lpwstr>
  </property>
  <property fmtid="{D5CDD505-2E9C-101B-9397-08002B2CF9AE}" pid="8" name="fontsize">
    <vt:lpwstr>2em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University of Queensland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title-slide-attributes">
    <vt:lpwstr/>
  </property>
  <property fmtid="{D5CDD505-2E9C-101B-9397-08002B2CF9AE}" pid="16" name="toc-title">
    <vt:lpwstr>Table of contents</vt:lpwstr>
  </property>
</Properties>
</file>