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51" d="100"/>
          <a:sy n="51" d="100"/>
        </p:scale>
        <p:origin x="854" y="38"/>
      </p:cViewPr>
      <p:guideLst/>
    </p:cSldViewPr>
  </p:slideViewPr>
  <p:notesTextViewPr>
    <p:cViewPr>
      <p:scale>
        <a:sx n="1" d="1"/>
        <a:sy n="1" d="1"/>
      </p:scale>
      <p:origin x="0" y="0"/>
    </p:cViewPr>
  </p:notesTextViewPr>
  <p:sorterViewPr>
    <p:cViewPr varScale="1">
      <p:scale>
        <a:sx n="100" d="100"/>
        <a:sy n="100" d="100"/>
      </p:scale>
      <p:origin x="0" y="-26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CB4FF735-E1E9-48F6-972D-3AF1819652FC}" type="datetimeFigureOut">
              <a:rPr lang="zh-TW" altLang="en-US" smtClean="0"/>
              <a:t>2024/4/23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1191942-9BD3-4EDE-A7AF-005430781F9A}" type="slidenum">
              <a:rPr lang="zh-TW" altLang="en-US" smtClean="0"/>
              <a:t>‹#›</a:t>
            </a:fld>
            <a:endParaRPr lang="zh-TW" altLang="en-US"/>
          </a:p>
        </p:txBody>
      </p:sp>
    </p:spTree>
    <p:extLst>
      <p:ext uri="{BB962C8B-B14F-4D97-AF65-F5344CB8AC3E}">
        <p14:creationId xmlns:p14="http://schemas.microsoft.com/office/powerpoint/2010/main" val="129568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B4FF735-E1E9-48F6-972D-3AF1819652FC}" type="datetimeFigureOut">
              <a:rPr lang="zh-TW" altLang="en-US" smtClean="0"/>
              <a:t>2024/4/23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1191942-9BD3-4EDE-A7AF-005430781F9A}" type="slidenum">
              <a:rPr lang="zh-TW" altLang="en-US" smtClean="0"/>
              <a:t>‹#›</a:t>
            </a:fld>
            <a:endParaRPr lang="zh-TW" altLang="en-US"/>
          </a:p>
        </p:txBody>
      </p:sp>
    </p:spTree>
    <p:extLst>
      <p:ext uri="{BB962C8B-B14F-4D97-AF65-F5344CB8AC3E}">
        <p14:creationId xmlns:p14="http://schemas.microsoft.com/office/powerpoint/2010/main" val="33635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B4FF735-E1E9-48F6-972D-3AF1819652FC}" type="datetimeFigureOut">
              <a:rPr lang="zh-TW" altLang="en-US" smtClean="0"/>
              <a:t>2024/4/23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1191942-9BD3-4EDE-A7AF-005430781F9A}" type="slidenum">
              <a:rPr lang="zh-TW" altLang="en-US" smtClean="0"/>
              <a:t>‹#›</a:t>
            </a:fld>
            <a:endParaRPr lang="zh-TW" altLang="en-US"/>
          </a:p>
        </p:txBody>
      </p:sp>
    </p:spTree>
    <p:extLst>
      <p:ext uri="{BB962C8B-B14F-4D97-AF65-F5344CB8AC3E}">
        <p14:creationId xmlns:p14="http://schemas.microsoft.com/office/powerpoint/2010/main" val="209034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B4FF735-E1E9-48F6-972D-3AF1819652FC}" type="datetimeFigureOut">
              <a:rPr lang="zh-TW" altLang="en-US" smtClean="0"/>
              <a:t>2024/4/23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1191942-9BD3-4EDE-A7AF-005430781F9A}" type="slidenum">
              <a:rPr lang="zh-TW" altLang="en-US" smtClean="0"/>
              <a:t>‹#›</a:t>
            </a:fld>
            <a:endParaRPr lang="zh-TW" altLang="en-US"/>
          </a:p>
        </p:txBody>
      </p:sp>
    </p:spTree>
    <p:extLst>
      <p:ext uri="{BB962C8B-B14F-4D97-AF65-F5344CB8AC3E}">
        <p14:creationId xmlns:p14="http://schemas.microsoft.com/office/powerpoint/2010/main" val="190509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CB4FF735-E1E9-48F6-972D-3AF1819652FC}" type="datetimeFigureOut">
              <a:rPr lang="zh-TW" altLang="en-US" smtClean="0"/>
              <a:t>2024/4/23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1191942-9BD3-4EDE-A7AF-005430781F9A}" type="slidenum">
              <a:rPr lang="zh-TW" altLang="en-US" smtClean="0"/>
              <a:t>‹#›</a:t>
            </a:fld>
            <a:endParaRPr lang="zh-TW" altLang="en-US"/>
          </a:p>
        </p:txBody>
      </p:sp>
    </p:spTree>
    <p:extLst>
      <p:ext uri="{BB962C8B-B14F-4D97-AF65-F5344CB8AC3E}">
        <p14:creationId xmlns:p14="http://schemas.microsoft.com/office/powerpoint/2010/main" val="91408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CB4FF735-E1E9-48F6-972D-3AF1819652FC}" type="datetimeFigureOut">
              <a:rPr lang="zh-TW" altLang="en-US" smtClean="0"/>
              <a:t>2024/4/23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1191942-9BD3-4EDE-A7AF-005430781F9A}" type="slidenum">
              <a:rPr lang="zh-TW" altLang="en-US" smtClean="0"/>
              <a:t>‹#›</a:t>
            </a:fld>
            <a:endParaRPr lang="zh-TW" altLang="en-US"/>
          </a:p>
        </p:txBody>
      </p:sp>
    </p:spTree>
    <p:extLst>
      <p:ext uri="{BB962C8B-B14F-4D97-AF65-F5344CB8AC3E}">
        <p14:creationId xmlns:p14="http://schemas.microsoft.com/office/powerpoint/2010/main" val="343753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B4FF735-E1E9-48F6-972D-3AF1819652FC}" type="datetimeFigureOut">
              <a:rPr lang="zh-TW" altLang="en-US" smtClean="0"/>
              <a:t>2024/4/23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1191942-9BD3-4EDE-A7AF-005430781F9A}" type="slidenum">
              <a:rPr lang="zh-TW" altLang="en-US" smtClean="0"/>
              <a:t>‹#›</a:t>
            </a:fld>
            <a:endParaRPr lang="zh-TW" altLang="en-US"/>
          </a:p>
        </p:txBody>
      </p:sp>
    </p:spTree>
    <p:extLst>
      <p:ext uri="{BB962C8B-B14F-4D97-AF65-F5344CB8AC3E}">
        <p14:creationId xmlns:p14="http://schemas.microsoft.com/office/powerpoint/2010/main" val="205389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CB4FF735-E1E9-48F6-972D-3AF1819652FC}" type="datetimeFigureOut">
              <a:rPr lang="zh-TW" altLang="en-US" smtClean="0"/>
              <a:t>2024/4/23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1191942-9BD3-4EDE-A7AF-005430781F9A}" type="slidenum">
              <a:rPr lang="zh-TW" altLang="en-US" smtClean="0"/>
              <a:t>‹#›</a:t>
            </a:fld>
            <a:endParaRPr lang="zh-TW" altLang="en-US"/>
          </a:p>
        </p:txBody>
      </p:sp>
    </p:spTree>
    <p:extLst>
      <p:ext uri="{BB962C8B-B14F-4D97-AF65-F5344CB8AC3E}">
        <p14:creationId xmlns:p14="http://schemas.microsoft.com/office/powerpoint/2010/main" val="60263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B4FF735-E1E9-48F6-972D-3AF1819652FC}" type="datetimeFigureOut">
              <a:rPr lang="zh-TW" altLang="en-US" smtClean="0"/>
              <a:t>2024/4/23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1191942-9BD3-4EDE-A7AF-005430781F9A}" type="slidenum">
              <a:rPr lang="zh-TW" altLang="en-US" smtClean="0"/>
              <a:t>‹#›</a:t>
            </a:fld>
            <a:endParaRPr lang="zh-TW" altLang="en-US"/>
          </a:p>
        </p:txBody>
      </p:sp>
    </p:spTree>
    <p:extLst>
      <p:ext uri="{BB962C8B-B14F-4D97-AF65-F5344CB8AC3E}">
        <p14:creationId xmlns:p14="http://schemas.microsoft.com/office/powerpoint/2010/main" val="379344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B4FF735-E1E9-48F6-972D-3AF1819652FC}" type="datetimeFigureOut">
              <a:rPr lang="zh-TW" altLang="en-US" smtClean="0"/>
              <a:t>2024/4/23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1191942-9BD3-4EDE-A7AF-005430781F9A}" type="slidenum">
              <a:rPr lang="zh-TW" altLang="en-US" smtClean="0"/>
              <a:t>‹#›</a:t>
            </a:fld>
            <a:endParaRPr lang="zh-TW" altLang="en-US"/>
          </a:p>
        </p:txBody>
      </p:sp>
    </p:spTree>
    <p:extLst>
      <p:ext uri="{BB962C8B-B14F-4D97-AF65-F5344CB8AC3E}">
        <p14:creationId xmlns:p14="http://schemas.microsoft.com/office/powerpoint/2010/main" val="827370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B4FF735-E1E9-48F6-972D-3AF1819652FC}" type="datetimeFigureOut">
              <a:rPr lang="zh-TW" altLang="en-US" smtClean="0"/>
              <a:t>2024/4/23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1191942-9BD3-4EDE-A7AF-005430781F9A}" type="slidenum">
              <a:rPr lang="zh-TW" altLang="en-US" smtClean="0"/>
              <a:t>‹#›</a:t>
            </a:fld>
            <a:endParaRPr lang="zh-TW" altLang="en-US"/>
          </a:p>
        </p:txBody>
      </p:sp>
    </p:spTree>
    <p:extLst>
      <p:ext uri="{BB962C8B-B14F-4D97-AF65-F5344CB8AC3E}">
        <p14:creationId xmlns:p14="http://schemas.microsoft.com/office/powerpoint/2010/main" val="478702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FF735-E1E9-48F6-972D-3AF1819652FC}" type="datetimeFigureOut">
              <a:rPr lang="zh-TW" altLang="en-US" smtClean="0"/>
              <a:t>2024/4/23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91942-9BD3-4EDE-A7AF-005430781F9A}" type="slidenum">
              <a:rPr lang="zh-TW" altLang="en-US" smtClean="0"/>
              <a:t>‹#›</a:t>
            </a:fld>
            <a:endParaRPr lang="zh-TW" altLang="en-US"/>
          </a:p>
        </p:txBody>
      </p:sp>
    </p:spTree>
    <p:extLst>
      <p:ext uri="{BB962C8B-B14F-4D97-AF65-F5344CB8AC3E}">
        <p14:creationId xmlns:p14="http://schemas.microsoft.com/office/powerpoint/2010/main" val="3220346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0448" y="544558"/>
            <a:ext cx="11492451" cy="954107"/>
          </a:xfrm>
          <a:prstGeom prst="rect">
            <a:avLst/>
          </a:prstGeom>
          <a:noFill/>
        </p:spPr>
        <p:txBody>
          <a:bodyPr wrap="square">
            <a:spAutoFit/>
          </a:bodyPr>
          <a:lstStyle/>
          <a:p>
            <a:r>
              <a:rPr lang="zh-TW" altLang="en-US" sz="3200" b="1" dirty="0">
                <a:solidFill>
                  <a:srgbClr val="000000"/>
                </a:solidFill>
                <a:latin typeface="微軟正黑體" panose="020B0604030504040204" pitchFamily="34" charset="-120"/>
                <a:ea typeface="微軟正黑體" panose="020B0604030504040204" pitchFamily="34" charset="-120"/>
              </a:rPr>
              <a:t>作業</a:t>
            </a:r>
            <a:r>
              <a:rPr lang="en-US" altLang="zh-TW" sz="3200" b="1" dirty="0">
                <a:solidFill>
                  <a:srgbClr val="000000"/>
                </a:solidFill>
                <a:latin typeface="微軟正黑體" panose="020B0604030504040204" pitchFamily="34" charset="-120"/>
                <a:ea typeface="微軟正黑體" panose="020B0604030504040204" pitchFamily="34" charset="-120"/>
              </a:rPr>
              <a:t>2 </a:t>
            </a:r>
            <a:r>
              <a:rPr lang="zh-TW" altLang="en-US" sz="3200" b="1" dirty="0">
                <a:solidFill>
                  <a:srgbClr val="000000"/>
                </a:solidFill>
                <a:latin typeface="微軟正黑體" panose="020B0604030504040204" pitchFamily="34" charset="-120"/>
                <a:ea typeface="微軟正黑體" panose="020B0604030504040204" pitchFamily="34" charset="-120"/>
              </a:rPr>
              <a:t>資料預處理                                               </a:t>
            </a:r>
            <a:r>
              <a:rPr lang="en-US" altLang="zh-TW" sz="2400" b="1" dirty="0">
                <a:solidFill>
                  <a:srgbClr val="000000"/>
                </a:solidFill>
                <a:latin typeface="微軟正黑體" panose="020B0604030504040204" pitchFamily="34" charset="-120"/>
                <a:ea typeface="微軟正黑體" panose="020B0604030504040204" pitchFamily="34" charset="-120"/>
              </a:rPr>
              <a:t>Deadline 2024-4-25</a:t>
            </a:r>
          </a:p>
          <a:p>
            <a:r>
              <a:rPr lang="zh-TW" altLang="en-US" sz="2400" b="1" dirty="0">
                <a:solidFill>
                  <a:srgbClr val="000000"/>
                </a:solidFill>
                <a:latin typeface="微軟正黑體" panose="020B0604030504040204" pitchFamily="34" charset="-120"/>
                <a:ea typeface="微軟正黑體" panose="020B0604030504040204" pitchFamily="34" charset="-120"/>
              </a:rPr>
              <a:t>                                                                                                       繳交</a:t>
            </a:r>
            <a:r>
              <a:rPr lang="en-US" altLang="zh-TW" sz="2400" b="1" dirty="0">
                <a:solidFill>
                  <a:srgbClr val="000000"/>
                </a:solidFill>
                <a:latin typeface="微軟正黑體" panose="020B0604030504040204" pitchFamily="34" charset="-120"/>
                <a:ea typeface="微軟正黑體" panose="020B0604030504040204" pitchFamily="34" charset="-120"/>
              </a:rPr>
              <a:t>excel file </a:t>
            </a:r>
            <a:r>
              <a:rPr lang="zh-TW" altLang="en-US" sz="2400" b="1" dirty="0">
                <a:solidFill>
                  <a:srgbClr val="000000"/>
                </a:solidFill>
                <a:latin typeface="微軟正黑體" panose="020B0604030504040204" pitchFamily="34" charset="-120"/>
                <a:ea typeface="微軟正黑體" panose="020B0604030504040204" pitchFamily="34" charset="-120"/>
              </a:rPr>
              <a:t>及 </a:t>
            </a:r>
            <a:r>
              <a:rPr lang="en-US" altLang="zh-TW" sz="2400" b="1" dirty="0" err="1">
                <a:solidFill>
                  <a:srgbClr val="000000"/>
                </a:solidFill>
                <a:latin typeface="微軟正黑體" panose="020B0604030504040204" pitchFamily="34" charset="-120"/>
                <a:ea typeface="微軟正黑體" panose="020B0604030504040204" pitchFamily="34" charset="-120"/>
              </a:rPr>
              <a:t>ppt</a:t>
            </a:r>
            <a:r>
              <a:rPr lang="en-US" altLang="zh-TW" sz="2400" b="1" dirty="0">
                <a:solidFill>
                  <a:srgbClr val="000000"/>
                </a:solidFill>
                <a:latin typeface="微軟正黑體" panose="020B0604030504040204" pitchFamily="34" charset="-120"/>
                <a:ea typeface="微軟正黑體" panose="020B0604030504040204" pitchFamily="34" charset="-120"/>
              </a:rPr>
              <a:t> file</a:t>
            </a:r>
          </a:p>
        </p:txBody>
      </p:sp>
      <p:sp>
        <p:nvSpPr>
          <p:cNvPr id="7" name="矩形 6"/>
          <p:cNvSpPr/>
          <p:nvPr/>
        </p:nvSpPr>
        <p:spPr>
          <a:xfrm>
            <a:off x="429934" y="2897584"/>
            <a:ext cx="9765626" cy="1554272"/>
          </a:xfrm>
          <a:prstGeom prst="rect">
            <a:avLst/>
          </a:prstGeom>
          <a:solidFill>
            <a:schemeClr val="accent4">
              <a:lumMod val="20000"/>
              <a:lumOff val="80000"/>
            </a:schemeClr>
          </a:solidFill>
          <a:ln>
            <a:solidFill>
              <a:schemeClr val="tx1"/>
            </a:solidFill>
          </a:ln>
        </p:spPr>
        <p:txBody>
          <a:bodyPr wrap="square">
            <a:spAutoFit/>
          </a:bodyPr>
          <a:lstStyle/>
          <a:p>
            <a:r>
              <a:rPr lang="en-US" altLang="zh-TW" sz="2400" b="1" dirty="0">
                <a:solidFill>
                  <a:srgbClr val="000000"/>
                </a:solidFill>
                <a:latin typeface="微軟正黑體" panose="020B0604030504040204" pitchFamily="34" charset="-120"/>
                <a:ea typeface="微軟正黑體" panose="020B0604030504040204" pitchFamily="34" charset="-120"/>
              </a:rPr>
              <a:t>1. </a:t>
            </a:r>
            <a:r>
              <a:rPr lang="zh-TW" altLang="en-US" sz="2200" b="1" dirty="0">
                <a:solidFill>
                  <a:srgbClr val="000000"/>
                </a:solidFill>
                <a:latin typeface="微軟正黑體" panose="020B0604030504040204" pitchFamily="34" charset="-120"/>
                <a:ea typeface="微軟正黑體" panose="020B0604030504040204" pitchFamily="34" charset="-120"/>
              </a:rPr>
              <a:t>請幫水果經銷公司即將舉行的年度會議準備妥善的水果銷售情況及業績分析</a:t>
            </a:r>
            <a:r>
              <a:rPr lang="en-US" altLang="zh-TW" sz="2200" b="1" dirty="0">
                <a:solidFill>
                  <a:srgbClr val="000000"/>
                </a:solidFill>
                <a:latin typeface="微軟正黑體" panose="020B0604030504040204" pitchFamily="34" charset="-120"/>
                <a:ea typeface="微軟正黑體" panose="020B0604030504040204" pitchFamily="34" charset="-120"/>
              </a:rPr>
              <a:t>,</a:t>
            </a:r>
          </a:p>
          <a:p>
            <a:r>
              <a:rPr lang="en-US" altLang="zh-TW" sz="2200" b="1" dirty="0">
                <a:solidFill>
                  <a:srgbClr val="000000"/>
                </a:solidFill>
                <a:latin typeface="微軟正黑體" panose="020B0604030504040204" pitchFamily="34" charset="-120"/>
                <a:ea typeface="微軟正黑體" panose="020B0604030504040204" pitchFamily="34" charset="-120"/>
              </a:rPr>
              <a:t>     </a:t>
            </a:r>
            <a:r>
              <a:rPr lang="zh-TW" altLang="en-US" sz="2200" b="1" dirty="0">
                <a:solidFill>
                  <a:srgbClr val="000000"/>
                </a:solidFill>
                <a:latin typeface="微軟正黑體" panose="020B0604030504040204" pitchFamily="34" charset="-120"/>
                <a:ea typeface="微軟正黑體" panose="020B0604030504040204" pitchFamily="34" charset="-120"/>
              </a:rPr>
              <a:t>製作簡報資料</a:t>
            </a:r>
            <a:r>
              <a:rPr lang="en-US" altLang="zh-TW" sz="2200" b="1" dirty="0">
                <a:solidFill>
                  <a:srgbClr val="000000"/>
                </a:solidFill>
                <a:latin typeface="微軟正黑體" panose="020B0604030504040204" pitchFamily="34" charset="-120"/>
                <a:ea typeface="微軟正黑體" panose="020B0604030504040204" pitchFamily="34" charset="-120"/>
              </a:rPr>
              <a:t>. </a:t>
            </a:r>
          </a:p>
          <a:p>
            <a:r>
              <a:rPr lang="en-US" altLang="zh-TW" sz="2200" b="1" dirty="0">
                <a:solidFill>
                  <a:srgbClr val="000000"/>
                </a:solidFill>
                <a:latin typeface="微軟正黑體" panose="020B0604030504040204" pitchFamily="34" charset="-120"/>
                <a:ea typeface="微軟正黑體" panose="020B0604030504040204" pitchFamily="34" charset="-120"/>
              </a:rPr>
              <a:t>     </a:t>
            </a:r>
            <a:r>
              <a:rPr lang="zh-TW" altLang="en-US" sz="2200" b="1" dirty="0">
                <a:solidFill>
                  <a:srgbClr val="000000"/>
                </a:solidFill>
                <a:latin typeface="微軟正黑體" panose="020B0604030504040204" pitchFamily="34" charset="-120"/>
                <a:ea typeface="微軟正黑體" panose="020B0604030504040204" pitchFamily="34" charset="-120"/>
              </a:rPr>
              <a:t>使用檔案</a:t>
            </a:r>
            <a:r>
              <a:rPr lang="en-US" altLang="zh-TW" sz="2200" b="1" dirty="0">
                <a:solidFill>
                  <a:srgbClr val="000000"/>
                </a:solidFill>
                <a:latin typeface="微軟正黑體" panose="020B0604030504040204" pitchFamily="34" charset="-120"/>
                <a:ea typeface="微軟正黑體" panose="020B0604030504040204" pitchFamily="34" charset="-120"/>
              </a:rPr>
              <a:t>:</a:t>
            </a:r>
            <a:r>
              <a:rPr lang="zh-TW" altLang="en-US" sz="2200" b="1" dirty="0">
                <a:solidFill>
                  <a:srgbClr val="000000"/>
                </a:solidFill>
                <a:latin typeface="微軟正黑體" panose="020B0604030504040204" pitchFamily="34" charset="-120"/>
                <a:ea typeface="微軟正黑體" panose="020B0604030504040204" pitchFamily="34" charset="-120"/>
              </a:rPr>
              <a:t> 作業</a:t>
            </a:r>
            <a:r>
              <a:rPr lang="en-US" altLang="zh-TW" sz="2200" b="1" dirty="0">
                <a:solidFill>
                  <a:srgbClr val="000000"/>
                </a:solidFill>
                <a:latin typeface="微軟正黑體" panose="020B0604030504040204" pitchFamily="34" charset="-120"/>
                <a:ea typeface="微軟正黑體" panose="020B0604030504040204" pitchFamily="34" charset="-120"/>
              </a:rPr>
              <a:t>2_</a:t>
            </a:r>
            <a:r>
              <a:rPr lang="zh-TW" altLang="en-US" sz="2200" b="1" dirty="0">
                <a:solidFill>
                  <a:srgbClr val="000000"/>
                </a:solidFill>
                <a:latin typeface="微軟正黑體" panose="020B0604030504040204" pitchFamily="34" charset="-120"/>
                <a:ea typeface="微軟正黑體" panose="020B0604030504040204" pitchFamily="34" charset="-120"/>
              </a:rPr>
              <a:t>水果銷售資料 </a:t>
            </a:r>
            <a:r>
              <a:rPr lang="en-US" altLang="zh-TW" sz="2200" b="1" dirty="0">
                <a:solidFill>
                  <a:srgbClr val="000000"/>
                </a:solidFill>
                <a:latin typeface="微軟正黑體" panose="020B0604030504040204" pitchFamily="34" charset="-120"/>
                <a:ea typeface="微軟正黑體" panose="020B0604030504040204" pitchFamily="34" charset="-120"/>
              </a:rPr>
              <a:t>(excel file)</a:t>
            </a:r>
          </a:p>
          <a:p>
            <a:pPr>
              <a:spcBef>
                <a:spcPts val="600"/>
              </a:spcBef>
            </a:pPr>
            <a:r>
              <a:rPr lang="zh-TW" altLang="en-US" sz="2200" b="1" dirty="0">
                <a:solidFill>
                  <a:srgbClr val="000000"/>
                </a:solidFill>
                <a:latin typeface="微軟正黑體" panose="020B0604030504040204" pitchFamily="34" charset="-120"/>
                <a:ea typeface="微軟正黑體" panose="020B0604030504040204" pitchFamily="34" charset="-120"/>
              </a:rPr>
              <a:t>     請整理並做出漂亮的表格與圖</a:t>
            </a:r>
            <a:r>
              <a:rPr lang="en-US" altLang="zh-TW" sz="2200" b="1" dirty="0">
                <a:solidFill>
                  <a:srgbClr val="000000"/>
                </a:solidFill>
                <a:latin typeface="微軟正黑體" panose="020B0604030504040204" pitchFamily="34" charset="-120"/>
                <a:ea typeface="微軟正黑體" panose="020B0604030504040204" pitchFamily="34" charset="-120"/>
              </a:rPr>
              <a:t>, </a:t>
            </a:r>
            <a:r>
              <a:rPr lang="zh-TW" altLang="en-US" sz="2200" b="1" dirty="0">
                <a:solidFill>
                  <a:srgbClr val="000000"/>
                </a:solidFill>
                <a:latin typeface="微軟正黑體" panose="020B0604030504040204" pitchFamily="34" charset="-120"/>
                <a:ea typeface="微軟正黑體" panose="020B0604030504040204" pitchFamily="34" charset="-120"/>
              </a:rPr>
              <a:t>最後應有說明或結論</a:t>
            </a:r>
            <a:r>
              <a:rPr lang="en-US" altLang="zh-TW" sz="2200" b="1" dirty="0">
                <a:solidFill>
                  <a:srgbClr val="000000"/>
                </a:solidFill>
                <a:latin typeface="微軟正黑體" panose="020B0604030504040204" pitchFamily="34" charset="-120"/>
                <a:ea typeface="微軟正黑體" panose="020B0604030504040204" pitchFamily="34" charset="-120"/>
              </a:rPr>
              <a:t>.</a:t>
            </a:r>
            <a:r>
              <a:rPr lang="zh-TW" altLang="en-US" sz="2200" b="1" dirty="0">
                <a:solidFill>
                  <a:srgbClr val="000000"/>
                </a:solidFill>
                <a:latin typeface="微軟正黑體" panose="020B0604030504040204" pitchFamily="34" charset="-120"/>
                <a:ea typeface="微軟正黑體" panose="020B0604030504040204" pitchFamily="34" charset="-120"/>
              </a:rPr>
              <a:t> </a:t>
            </a:r>
            <a:endParaRPr lang="en-US" altLang="zh-TW" sz="2200" b="1" dirty="0">
              <a:solidFill>
                <a:srgbClr val="000000"/>
              </a:solidFill>
              <a:latin typeface="微軟正黑體" panose="020B0604030504040204" pitchFamily="34" charset="-120"/>
              <a:ea typeface="微軟正黑體" panose="020B0604030504040204" pitchFamily="34" charset="-120"/>
            </a:endParaRPr>
          </a:p>
        </p:txBody>
      </p:sp>
      <p:sp>
        <p:nvSpPr>
          <p:cNvPr id="18" name="矩形 17"/>
          <p:cNvSpPr/>
          <p:nvPr/>
        </p:nvSpPr>
        <p:spPr>
          <a:xfrm>
            <a:off x="429934" y="1967292"/>
            <a:ext cx="4850726" cy="461665"/>
          </a:xfrm>
          <a:prstGeom prst="rect">
            <a:avLst/>
          </a:prstGeom>
          <a:solidFill>
            <a:schemeClr val="accent6">
              <a:lumMod val="40000"/>
              <a:lumOff val="60000"/>
            </a:schemeClr>
          </a:solidFill>
        </p:spPr>
        <p:txBody>
          <a:bodyPr wrap="squar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作業檔名</a:t>
            </a:r>
            <a:r>
              <a:rPr lang="en-US" altLang="zh-TW" sz="2400" b="1" dirty="0">
                <a:solidFill>
                  <a:srgbClr val="000000"/>
                </a:solidFill>
                <a:latin typeface="微軟正黑體" panose="020B0604030504040204" pitchFamily="34" charset="-120"/>
                <a:ea typeface="微軟正黑體" panose="020B0604030504040204" pitchFamily="34" charset="-120"/>
              </a:rPr>
              <a:t>:   </a:t>
            </a:r>
            <a:r>
              <a:rPr lang="zh-TW" altLang="en-US" sz="2400" b="1" dirty="0">
                <a:solidFill>
                  <a:srgbClr val="000000"/>
                </a:solidFill>
                <a:latin typeface="微軟正黑體" panose="020B0604030504040204" pitchFamily="34" charset="-120"/>
                <a:ea typeface="微軟正黑體" panose="020B0604030504040204" pitchFamily="34" charset="-120"/>
              </a:rPr>
              <a:t>學號</a:t>
            </a:r>
            <a:r>
              <a:rPr lang="en-US" altLang="zh-TW" sz="2400" b="1" dirty="0">
                <a:solidFill>
                  <a:srgbClr val="000000"/>
                </a:solidFill>
                <a:latin typeface="微軟正黑體" panose="020B0604030504040204" pitchFamily="34" charset="-120"/>
                <a:ea typeface="微軟正黑體" panose="020B0604030504040204" pitchFamily="34" charset="-120"/>
              </a:rPr>
              <a:t>_</a:t>
            </a:r>
            <a:r>
              <a:rPr lang="zh-TW" altLang="en-US" sz="2400" b="1" dirty="0">
                <a:solidFill>
                  <a:srgbClr val="000000"/>
                </a:solidFill>
                <a:latin typeface="微軟正黑體" panose="020B0604030504040204" pitchFamily="34" charset="-120"/>
                <a:ea typeface="微軟正黑體" panose="020B0604030504040204" pitchFamily="34" charset="-120"/>
              </a:rPr>
              <a:t>姓名</a:t>
            </a:r>
            <a:r>
              <a:rPr lang="en-US" altLang="zh-TW" sz="2400" b="1" dirty="0">
                <a:solidFill>
                  <a:srgbClr val="000000"/>
                </a:solidFill>
                <a:latin typeface="微軟正黑體" panose="020B0604030504040204" pitchFamily="34" charset="-120"/>
                <a:ea typeface="微軟正黑體" panose="020B0604030504040204" pitchFamily="34" charset="-120"/>
              </a:rPr>
              <a:t>_</a:t>
            </a:r>
            <a:r>
              <a:rPr lang="zh-TW" altLang="en-US" sz="2400" b="1" dirty="0">
                <a:solidFill>
                  <a:srgbClr val="000000"/>
                </a:solidFill>
                <a:latin typeface="微軟正黑體" panose="020B0604030504040204" pitchFamily="34" charset="-120"/>
                <a:ea typeface="微軟正黑體" panose="020B0604030504040204" pitchFamily="34" charset="-120"/>
              </a:rPr>
              <a:t>資料預處理 </a:t>
            </a:r>
            <a:endParaRPr lang="en-US" altLang="zh-TW" sz="2400" b="1" dirty="0">
              <a:solidFill>
                <a:srgbClr val="00000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429934" y="4938782"/>
            <a:ext cx="6588086" cy="1215717"/>
          </a:xfrm>
          <a:prstGeom prst="rect">
            <a:avLst/>
          </a:prstGeom>
          <a:solidFill>
            <a:schemeClr val="accent4">
              <a:lumMod val="20000"/>
              <a:lumOff val="80000"/>
            </a:schemeClr>
          </a:solidFill>
          <a:ln>
            <a:solidFill>
              <a:schemeClr val="tx1"/>
            </a:solidFill>
          </a:ln>
        </p:spPr>
        <p:txBody>
          <a:bodyPr wrap="square">
            <a:spAutoFit/>
          </a:bodyPr>
          <a:lstStyle/>
          <a:p>
            <a:r>
              <a:rPr lang="en-US" altLang="zh-TW" sz="2400" b="1" dirty="0">
                <a:solidFill>
                  <a:srgbClr val="000000"/>
                </a:solidFill>
                <a:latin typeface="微軟正黑體" panose="020B0604030504040204" pitchFamily="34" charset="-120"/>
                <a:ea typeface="微軟正黑體" panose="020B0604030504040204" pitchFamily="34" charset="-120"/>
              </a:rPr>
              <a:t>2. </a:t>
            </a:r>
            <a:r>
              <a:rPr lang="zh-TW" altLang="en-US" sz="2200" b="1" dirty="0">
                <a:solidFill>
                  <a:srgbClr val="000000"/>
                </a:solidFill>
                <a:latin typeface="微軟正黑體" panose="020B0604030504040204" pitchFamily="34" charset="-120"/>
                <a:ea typeface="微軟正黑體" panose="020B0604030504040204" pitchFamily="34" charset="-120"/>
              </a:rPr>
              <a:t>請使用檔案</a:t>
            </a:r>
            <a:r>
              <a:rPr lang="en-US" altLang="zh-TW" sz="2200" b="1" dirty="0">
                <a:solidFill>
                  <a:srgbClr val="000000"/>
                </a:solidFill>
                <a:latin typeface="微軟正黑體" panose="020B0604030504040204" pitchFamily="34" charset="-120"/>
                <a:ea typeface="微軟正黑體" panose="020B0604030504040204" pitchFamily="34" charset="-120"/>
              </a:rPr>
              <a:t>:</a:t>
            </a:r>
            <a:r>
              <a:rPr lang="zh-TW" altLang="en-US" sz="2200" b="1" dirty="0">
                <a:solidFill>
                  <a:srgbClr val="000000"/>
                </a:solidFill>
                <a:latin typeface="微軟正黑體" panose="020B0604030504040204" pitchFamily="34" charset="-120"/>
                <a:ea typeface="微軟正黑體" panose="020B0604030504040204" pitchFamily="34" charset="-120"/>
              </a:rPr>
              <a:t> </a:t>
            </a:r>
            <a:r>
              <a:rPr lang="en-US" altLang="zh-TW" sz="2200" b="1" dirty="0">
                <a:solidFill>
                  <a:srgbClr val="000000"/>
                </a:solidFill>
                <a:latin typeface="微軟正黑體" panose="020B0604030504040204" pitchFamily="34" charset="-120"/>
                <a:ea typeface="微軟正黑體" panose="020B0604030504040204" pitchFamily="34" charset="-120"/>
              </a:rPr>
              <a:t>B2-4</a:t>
            </a:r>
            <a:r>
              <a:rPr lang="zh-TW" altLang="en-US" sz="2200" b="1" dirty="0">
                <a:solidFill>
                  <a:srgbClr val="000000"/>
                </a:solidFill>
                <a:latin typeface="微軟正黑體" panose="020B0604030504040204" pitchFamily="34" charset="-120"/>
                <a:ea typeface="微軟正黑體" panose="020B0604030504040204" pitchFamily="34" charset="-120"/>
              </a:rPr>
              <a:t> 交通事故資料 </a:t>
            </a:r>
            <a:r>
              <a:rPr lang="en-US" altLang="zh-TW" sz="2200" b="1" dirty="0">
                <a:solidFill>
                  <a:srgbClr val="000000"/>
                </a:solidFill>
                <a:latin typeface="微軟正黑體" panose="020B0604030504040204" pitchFamily="34" charset="-120"/>
                <a:ea typeface="微軟正黑體" panose="020B0604030504040204" pitchFamily="34" charset="-120"/>
              </a:rPr>
              <a:t>(excel file)</a:t>
            </a:r>
          </a:p>
          <a:p>
            <a:r>
              <a:rPr lang="zh-TW" altLang="en-US" sz="2200" b="1" dirty="0">
                <a:solidFill>
                  <a:srgbClr val="000000"/>
                </a:solidFill>
                <a:latin typeface="微軟正黑體" panose="020B0604030504040204" pitchFamily="34" charset="-120"/>
                <a:ea typeface="微軟正黑體" panose="020B0604030504040204" pitchFamily="34" charset="-120"/>
              </a:rPr>
              <a:t>     幫交通部準備一份妥善的交通事故簡報資料</a:t>
            </a:r>
            <a:r>
              <a:rPr lang="en-US" altLang="zh-TW" sz="2200" b="1" dirty="0">
                <a:solidFill>
                  <a:srgbClr val="000000"/>
                </a:solidFill>
                <a:latin typeface="微軟正黑體" panose="020B0604030504040204" pitchFamily="34" charset="-120"/>
                <a:ea typeface="微軟正黑體" panose="020B0604030504040204" pitchFamily="34" charset="-120"/>
              </a:rPr>
              <a:t>. </a:t>
            </a:r>
          </a:p>
          <a:p>
            <a:pPr>
              <a:spcBef>
                <a:spcPts val="600"/>
              </a:spcBef>
            </a:pPr>
            <a:r>
              <a:rPr lang="zh-TW" altLang="en-US" sz="2200" b="1" dirty="0">
                <a:solidFill>
                  <a:srgbClr val="000000"/>
                </a:solidFill>
                <a:latin typeface="微軟正黑體" panose="020B0604030504040204" pitchFamily="34" charset="-120"/>
                <a:ea typeface="微軟正黑體" panose="020B0604030504040204" pitchFamily="34" charset="-120"/>
              </a:rPr>
              <a:t>     整理並做出漂亮的表格與圖</a:t>
            </a:r>
            <a:r>
              <a:rPr lang="en-US" altLang="zh-TW" sz="2200" b="1" dirty="0">
                <a:solidFill>
                  <a:srgbClr val="000000"/>
                </a:solidFill>
                <a:latin typeface="微軟正黑體" panose="020B0604030504040204" pitchFamily="34" charset="-120"/>
                <a:ea typeface="微軟正黑體" panose="020B0604030504040204" pitchFamily="34" charset="-120"/>
              </a:rPr>
              <a:t>, </a:t>
            </a:r>
            <a:r>
              <a:rPr lang="zh-TW" altLang="en-US" sz="2200" b="1" dirty="0">
                <a:solidFill>
                  <a:srgbClr val="000000"/>
                </a:solidFill>
                <a:latin typeface="微軟正黑體" panose="020B0604030504040204" pitchFamily="34" charset="-120"/>
                <a:ea typeface="微軟正黑體" panose="020B0604030504040204" pitchFamily="34" charset="-120"/>
              </a:rPr>
              <a:t>最後應有說明或結論</a:t>
            </a:r>
            <a:r>
              <a:rPr lang="en-US" altLang="zh-TW" sz="2200" b="1" dirty="0">
                <a:solidFill>
                  <a:srgbClr val="000000"/>
                </a:solidFill>
                <a:latin typeface="微軟正黑體" panose="020B0604030504040204" pitchFamily="34" charset="-120"/>
                <a:ea typeface="微軟正黑體" panose="020B0604030504040204" pitchFamily="34" charset="-120"/>
              </a:rPr>
              <a:t>.</a:t>
            </a:r>
            <a:r>
              <a:rPr lang="zh-TW" altLang="en-US" sz="2200" b="1" dirty="0">
                <a:solidFill>
                  <a:srgbClr val="000000"/>
                </a:solidFill>
                <a:latin typeface="微軟正黑體" panose="020B0604030504040204" pitchFamily="34" charset="-120"/>
                <a:ea typeface="微軟正黑體" panose="020B0604030504040204" pitchFamily="34" charset="-120"/>
              </a:rPr>
              <a:t> </a:t>
            </a:r>
            <a:endParaRPr lang="en-US" altLang="zh-TW" sz="2200" b="1"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5915182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TotalTime>
  <Words>128</Words>
  <Application>Microsoft Office PowerPoint</Application>
  <PresentationFormat>寬螢幕</PresentationFormat>
  <Paragraphs>10</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微軟正黑體</vt:lpstr>
      <vt:lpstr>Arial</vt:lpstr>
      <vt:lpstr>Calibri</vt:lpstr>
      <vt:lpstr>Calibri Light</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Bai</dc:creator>
  <cp:lastModifiedBy>馬毓昇</cp:lastModifiedBy>
  <cp:revision>115</cp:revision>
  <dcterms:created xsi:type="dcterms:W3CDTF">2019-07-31T16:24:07Z</dcterms:created>
  <dcterms:modified xsi:type="dcterms:W3CDTF">2024-04-23T07:58:00Z</dcterms:modified>
</cp:coreProperties>
</file>