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85" r:id="rId4"/>
    <p:sldId id="284" r:id="rId5"/>
    <p:sldId id="271" r:id="rId6"/>
    <p:sldId id="267" r:id="rId7"/>
    <p:sldId id="302" r:id="rId8"/>
    <p:sldId id="300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9" autoAdjust="0"/>
    <p:restoredTop sz="97188"/>
  </p:normalViewPr>
  <p:slideViewPr>
    <p:cSldViewPr snapToGrid="0">
      <p:cViewPr varScale="1">
        <p:scale>
          <a:sx n="128" d="100"/>
          <a:sy n="128" d="100"/>
        </p:scale>
        <p:origin x="8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2FF2-3499-0D4A-A611-B2402D067853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31BB-70BA-2044-8259-96CF1691B1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5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69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E88F-FCE7-189F-9D8C-329B11F3E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083CC8-828C-26A4-CF8F-8F6E165CF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7FF925-AFB9-F6FA-06B7-E44FEB211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F0CEB6-28D7-54A0-E16B-10C8E366E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1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E66F-D76A-0EA1-F7FE-A4C78E82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B5F2F4-F734-A808-8F6E-00B75005D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602F12-6528-1190-B623-01C64887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B8929-04EE-1033-09D4-45476A157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553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9F5E-BCB6-0B2A-D5D1-C4B8873C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160BBA-0BE0-B3A6-9147-4769FB29D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FD18C6-E673-6070-6D14-5C1F68552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71F16-30D6-F035-BC36-FC83D7EBD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2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54DF-8D19-0257-2FD7-D2C62F6C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DFFC66-B0D3-CF08-E961-24557BC58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7AD79-DAF5-F2A2-95F2-5B2F25BCB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8024B-7D17-9A18-A44C-D6F311FE1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535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759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4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20B8-B233-A2FF-5C39-36E536A09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3DE492-550D-4D20-A497-518F2E589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B6B1F-D112-2168-2D8F-EED8640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73F7-1ACF-9BE7-72A8-E85A8B25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36619-6DD1-B34A-E520-4E0A9FA3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558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CCE6D-3072-4904-87EE-A5FA8776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8F2B3-2233-7681-DB04-95AB04D7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55BF0-2504-C4BA-0F25-1C064D8C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CBDC5-9063-FF30-EC6A-2D7EBDF5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F8C54-EA83-14BC-D98F-21BDFF8B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83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DC80-AE86-D470-4D50-3A29F314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DD37F-35B7-39D7-F4B1-86739616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CE0C2-55B2-737F-A0EB-FAE97D45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E9458-EAAE-A60C-3636-0EA9BEE4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B17B3-3374-7FA9-E51A-19CA7577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80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D435E-5142-6757-DDB1-30AF6C40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70068-9A5A-EAC1-C33C-0115055D0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73FB3-C4EB-DC8D-CBB7-04348DF5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0CC9B-26B0-2F15-ACD0-3A0C962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00D38-F75D-30EA-3E1B-2C907719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9A846-B0EF-8DAB-2B37-13AE9923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17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4B1B-61BC-4CD2-7769-E633B0E2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F8EAB-F686-C29A-03D1-78A24356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A96ED-3C0E-B2DA-9826-561B51A03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F3CED-F2F7-7810-2C66-1842E1C8E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A173C2-B65F-AA2E-5391-6D3E0E1DE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F7417-550D-0299-5E99-CB7791BB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2DF40-835F-5E6C-548C-013E4E9F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AEFF6-21E0-8AAF-4931-3B1D9FBB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67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F26D6-611B-C131-5DB3-C6AE71D4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946B5-8ED4-3F95-1DC9-E342E9B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B203C4-2205-8FF1-555B-DD6B5D73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71B6-9EC4-12DA-6094-CF17D013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563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05BF7-0972-B047-258A-62EE000C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A06317-E7B3-55D6-A397-963D42E6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5CB02-1163-2062-3FA8-A6A3DB10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1939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4337-68C4-3C97-70D2-96C117A0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43DC6-9829-CD35-DF28-A7C27BE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F7F40-9561-5396-16B9-765CF5B6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F04DE-82FC-5160-D0F5-001FD066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C31CF-057C-AD4B-1C68-734EE3D4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476AC-96C8-3B3D-B908-B6FB21CE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2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24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56B8C-5A80-9D19-3D51-FC6886E0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5BFC25-C877-426B-9007-2E1105D81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AF231-09AC-5472-CCAC-D8BF7F77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725A-BD9B-A178-17C2-4C6F8DB0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000EA-CEF3-E88D-F46D-19478EF0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7FF3-CC1F-A212-3B92-D4BB6F32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780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F8A42-B8F6-7822-E44F-828B02FF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ADAF4-A15D-F3C8-3BC8-EC060DCD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8DAE0-C707-8D4C-FE26-6D4F1C50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70D4D-1690-A5C3-304A-FFE15F29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B3844-CA25-B511-2CE9-117C62B0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640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1C9672-4552-C9D8-EC9F-F61D149C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3C0D7-67ED-82F5-9560-13EEDF80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8197E-4A4E-B248-C61F-D9514939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B8157-8296-051A-2321-255EBB94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8694F-24D0-7925-64BE-660A7191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049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830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97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960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9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28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598DC6-E60F-5835-FBC7-62F3D0A6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1B3AA-A493-8F1E-6BD3-48442338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5EEC2-A86F-9A74-7E51-7F83F454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25F31-8A07-0620-19BC-86B227E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43C2E-B986-0B0D-CB5C-ED3F3D15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92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" TargetMode="External"/><Relationship Id="rId3" Type="http://schemas.openxmlformats.org/officeDocument/2006/relationships/hyperlink" Target="https://dart.dev/docs" TargetMode="External"/><Relationship Id="rId7" Type="http://schemas.openxmlformats.org/officeDocument/2006/relationships/hyperlink" Target="https://developer.android.com/studio?hl=ko" TargetMode="External"/><Relationship Id="rId2" Type="http://schemas.openxmlformats.org/officeDocument/2006/relationships/hyperlink" Target="https://docs.flutter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hpmyadmin.net/en/latest/" TargetMode="External"/><Relationship Id="rId5" Type="http://schemas.openxmlformats.org/officeDocument/2006/relationships/hyperlink" Target="https://mariadb.com/docs/" TargetMode="External"/><Relationship Id="rId4" Type="http://schemas.openxmlformats.org/officeDocument/2006/relationships/hyperlink" Target="https://docs.oracle.com/javase/8/docs/api/" TargetMode="External"/><Relationship Id="rId9" Type="http://schemas.openxmlformats.org/officeDocument/2006/relationships/hyperlink" Target="http://www.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9166" y="4005470"/>
            <a:ext cx="1033668" cy="594360"/>
          </a:xfrm>
        </p:spPr>
        <p:txBody>
          <a:bodyPr>
            <a:no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최영재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449600E-13B8-C3D0-BCD2-27922AA295C9}"/>
              </a:ext>
            </a:extLst>
          </p:cNvPr>
          <p:cNvSpPr txBox="1">
            <a:spLocks/>
          </p:cNvSpPr>
          <p:nvPr/>
        </p:nvSpPr>
        <p:spPr bwMode="gray">
          <a:xfrm>
            <a:off x="1330187" y="1691635"/>
            <a:ext cx="9253330" cy="89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6000" dirty="0">
                <a:latin typeface="+mj-ea"/>
              </a:rPr>
              <a:t>프로젝트 </a:t>
            </a:r>
            <a:r>
              <a:rPr lang="en-US" altLang="ko-KR" sz="6000" dirty="0">
                <a:latin typeface="+mj-ea"/>
              </a:rPr>
              <a:t>“</a:t>
            </a:r>
            <a:r>
              <a:rPr lang="ko-KR" altLang="en-US" sz="6000" dirty="0">
                <a:latin typeface="+mj-ea"/>
              </a:rPr>
              <a:t>퍼즐이</a:t>
            </a:r>
            <a:r>
              <a:rPr lang="en-US" altLang="ko-KR" sz="6000" dirty="0">
                <a:latin typeface="+mj-ea"/>
              </a:rPr>
              <a:t>”</a:t>
            </a:r>
            <a:r>
              <a:rPr lang="ko-KR" altLang="en-US" sz="6000" dirty="0">
                <a:latin typeface="+mj-ea"/>
              </a:rPr>
              <a:t>  </a:t>
            </a:r>
            <a:endParaRPr lang="en-US" altLang="ko-KR" sz="6000" dirty="0">
              <a:latin typeface="+mj-ea"/>
            </a:endParaRPr>
          </a:p>
          <a:p>
            <a:pPr algn="ctr"/>
            <a:r>
              <a:rPr lang="ko-KR" altLang="en-US" sz="6000" dirty="0">
                <a:latin typeface="+mj-ea"/>
              </a:rPr>
              <a:t>와이어 프레임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18C0FB0B-AFF1-89B3-8FD7-97CB11B27C81}"/>
              </a:ext>
            </a:extLst>
          </p:cNvPr>
          <p:cNvSpPr txBox="1">
            <a:spLocks/>
          </p:cNvSpPr>
          <p:nvPr/>
        </p:nvSpPr>
        <p:spPr bwMode="gray">
          <a:xfrm>
            <a:off x="5310810" y="3535347"/>
            <a:ext cx="1716155" cy="35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latin typeface="+mj-ea"/>
                <a:ea typeface="+mj-ea"/>
              </a:rPr>
              <a:t>2025.05.13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94DF3-4E39-B46F-F562-D4364D41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436F4-A0D4-5A5E-E327-F6A16079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프로젝트 주제와 기획배경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2387C-6DF3-21C1-E5C6-C57B3E98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801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주제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머리를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쓰게하는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 기획 배경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2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머리와 손가락을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짧은시간에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집중해서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써야하기때문에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부모님 치매예방에 아주 좋음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하지만 대부분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4x4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까지 무료이고 그 이상부터는 돈을 지불하거나 일정시간 광고를 봐야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게임락이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풀림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비용과 시간을 지불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하는것보다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차라리 내가 개발해서 무료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배포하는게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좋을 것 같아 프로젝트 주제로 선정했음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8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724D-E286-EB59-A5DC-F16184850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EC777-8E74-6BC5-39E0-23C13ACB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퍼즐이 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DB3B7-14D9-1A55-DD58-0B09D6C3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8011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주요기능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3x3,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4x4, 5x5, 6x6, 7x7, 8x8, 9x9,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10x10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등을 무료로 지원하는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게임도중에 잔잔한 배경 음악이 흐르면서 머리를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식혀줌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최단시간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게임클리어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스코어 기록기능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리플레이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사진을 조각내서 숫자대신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사진퍼즐게임으로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바뀜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상대방과의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인용 네트워크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(DB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서버구현 필요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57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FF096-DA3F-35B9-596F-F480C59FA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1A29-CE49-475E-B3F7-995A1F6A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CF471-347F-D18E-567C-7F106E7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3426"/>
            <a:ext cx="10972800" cy="505305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Window11, Intel core i7, 16G mem, 512SSD,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개발언어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DART, JAVA(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서버구현시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개발툴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Android Studio, Flutter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MariaDB 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대전구현시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서버 게임 데이터 저장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0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A604-8CDE-98A5-4246-2EA32052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24FA-C980-896C-28BA-EC1C461D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07" y="200039"/>
            <a:ext cx="2478524" cy="803814"/>
          </a:xfrm>
        </p:spPr>
        <p:txBody>
          <a:bodyPr>
            <a:normAutofit/>
          </a:bodyPr>
          <a:lstStyle/>
          <a:p>
            <a:r>
              <a:rPr lang="ko-KR" altLang="en-US" dirty="0"/>
              <a:t>개발일정</a:t>
            </a:r>
          </a:p>
        </p:txBody>
      </p:sp>
      <p:pic>
        <p:nvPicPr>
          <p:cNvPr id="11" name="그림 10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A6B704-E2F1-1B3A-9404-2D7875464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16" y="0"/>
            <a:ext cx="9723783" cy="6837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375860-0BD7-6D63-D74C-3D4112A2E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07" y="790345"/>
            <a:ext cx="4846707" cy="2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BC664-91EE-39FA-726B-7CC7861E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55874E-5D16-9C39-4AE9-1EC11A1DD743}"/>
              </a:ext>
            </a:extLst>
          </p:cNvPr>
          <p:cNvSpPr txBox="1"/>
          <p:nvPr/>
        </p:nvSpPr>
        <p:spPr>
          <a:xfrm>
            <a:off x="3955589" y="61733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퍼즐이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-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요구사항 정의서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(1/2)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3643B0-DD9B-79FC-570A-8440F5671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60"/>
              </p:ext>
            </p:extLst>
          </p:nvPr>
        </p:nvGraphicFramePr>
        <p:xfrm>
          <a:off x="228600" y="605484"/>
          <a:ext cx="11757992" cy="512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22">
                  <a:extLst>
                    <a:ext uri="{9D8B030D-6E8A-4147-A177-3AD203B41FA5}">
                      <a16:colId xmlns:a16="http://schemas.microsoft.com/office/drawing/2014/main" val="2673678665"/>
                    </a:ext>
                  </a:extLst>
                </a:gridCol>
                <a:gridCol w="1493535">
                  <a:extLst>
                    <a:ext uri="{9D8B030D-6E8A-4147-A177-3AD203B41FA5}">
                      <a16:colId xmlns:a16="http://schemas.microsoft.com/office/drawing/2014/main" val="2288341071"/>
                    </a:ext>
                  </a:extLst>
                </a:gridCol>
                <a:gridCol w="1594803">
                  <a:extLst>
                    <a:ext uri="{9D8B030D-6E8A-4147-A177-3AD203B41FA5}">
                      <a16:colId xmlns:a16="http://schemas.microsoft.com/office/drawing/2014/main" val="889075050"/>
                    </a:ext>
                  </a:extLst>
                </a:gridCol>
                <a:gridCol w="6933526">
                  <a:extLst>
                    <a:ext uri="{9D8B030D-6E8A-4147-A177-3AD203B41FA5}">
                      <a16:colId xmlns:a16="http://schemas.microsoft.com/office/drawing/2014/main" val="2822771488"/>
                    </a:ext>
                  </a:extLst>
                </a:gridCol>
                <a:gridCol w="1070206">
                  <a:extLst>
                    <a:ext uri="{9D8B030D-6E8A-4147-A177-3AD203B41FA5}">
                      <a16:colId xmlns:a16="http://schemas.microsoft.com/office/drawing/2014/main" val="1979853835"/>
                    </a:ext>
                  </a:extLst>
                </a:gridCol>
              </a:tblGrid>
              <a:tr h="33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REQID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 상세설명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78303"/>
                  </a:ext>
                </a:extLst>
              </a:tr>
              <a:tr h="5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REQ101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메인화면구성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최상단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앱이름과</a:t>
                      </a:r>
                      <a:r>
                        <a:rPr lang="ko-KR" altLang="en-US" sz="1600" dirty="0"/>
                        <a:t> 로고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최상단</a:t>
                      </a:r>
                      <a:r>
                        <a:rPr lang="ko-KR" altLang="en-US" sz="1600" dirty="0"/>
                        <a:t> 중앙에 앱 이름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로고를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앱이름은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퍼즐이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Puzzlee</a:t>
                      </a:r>
                      <a:r>
                        <a:rPr lang="en-US" altLang="ko-KR" sz="1600" dirty="0"/>
                        <a:t>)”</a:t>
                      </a:r>
                      <a:r>
                        <a:rPr lang="ko-KR" altLang="en-US" sz="1600" dirty="0"/>
                        <a:t>로 결정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57398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상단메뉴바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상단에 메뉴바를 </a:t>
                      </a:r>
                      <a:r>
                        <a:rPr lang="ko-KR" altLang="en-US" sz="1600" dirty="0" err="1"/>
                        <a:t>만듬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메뉴바는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”,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도움말</a:t>
                      </a:r>
                      <a:r>
                        <a:rPr lang="en-US" altLang="ko-KR" sz="1600" dirty="0"/>
                        <a:t>”</a:t>
                      </a:r>
                      <a:r>
                        <a:rPr lang="ko-KR" altLang="en-US" sz="1600" dirty="0"/>
                        <a:t>등으로 구성됨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구체적 메뉴는 </a:t>
                      </a:r>
                      <a:r>
                        <a:rPr lang="ko-KR" altLang="en-US" sz="1600" dirty="0" err="1"/>
                        <a:t>설계시</a:t>
                      </a:r>
                      <a:r>
                        <a:rPr lang="ko-KR" altLang="en-US" sz="1600" dirty="0"/>
                        <a:t> 결정함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모바일앱에서는</a:t>
                      </a:r>
                      <a:r>
                        <a:rPr lang="ko-KR" altLang="en-US" sz="1600" dirty="0"/>
                        <a:t> 화면제약으로 메뉴바가 빠짐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92807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타이머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move</a:t>
                      </a:r>
                      <a:r>
                        <a:rPr lang="ko-KR" altLang="en-US" sz="1600" dirty="0"/>
                        <a:t>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최고기록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상단에 타이머 스코어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move</a:t>
                      </a:r>
                      <a:r>
                        <a:rPr lang="ko-KR" altLang="en-US" sz="1600" dirty="0"/>
                        <a:t>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최고기록 라벨 생성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메뉴바</a:t>
                      </a:r>
                      <a:r>
                        <a:rPr lang="ko-KR" altLang="en-US" sz="1600" dirty="0"/>
                        <a:t> 중앙에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또는 </a:t>
                      </a:r>
                      <a:r>
                        <a:rPr lang="ko-KR" altLang="en-US" sz="1600" dirty="0" err="1"/>
                        <a:t>앱이름</a:t>
                      </a:r>
                      <a:r>
                        <a:rPr lang="ko-KR" altLang="en-US" sz="1600" dirty="0"/>
                        <a:t> 좌측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우측에 나누어서 위치함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53700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 퍼즐격자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선택바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 중앙에 </a:t>
                      </a:r>
                      <a:r>
                        <a:rPr lang="en-US" altLang="ko-KR" sz="1600" dirty="0"/>
                        <a:t>3x3~10x10</a:t>
                      </a:r>
                      <a:r>
                        <a:rPr lang="ko-KR" altLang="en-US" sz="1600" dirty="0"/>
                        <a:t> 퍼즐격자 선택바를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모바일앱의경우</a:t>
                      </a:r>
                      <a:r>
                        <a:rPr lang="ko-KR" altLang="en-US" sz="1600" dirty="0"/>
                        <a:t> 화면제약으로 </a:t>
                      </a:r>
                      <a:r>
                        <a:rPr lang="en-US" altLang="ko-KR" sz="1600" dirty="0"/>
                        <a:t>3x3~7x7</a:t>
                      </a:r>
                      <a:r>
                        <a:rPr lang="ko-KR" altLang="en-US" sz="1600" dirty="0"/>
                        <a:t>까지만 </a:t>
                      </a:r>
                      <a:r>
                        <a:rPr lang="ko-KR" altLang="en-US" sz="1600" dirty="0" err="1"/>
                        <a:t>만듬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선택된 격자는 빨간색으로 표시함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62437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중단 퍼즐게임영역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중앙에 </a:t>
                      </a:r>
                      <a:r>
                        <a:rPr lang="en-US" altLang="ko-KR" sz="1600" dirty="0"/>
                        <a:t>3x3~10x10</a:t>
                      </a:r>
                      <a:r>
                        <a:rPr lang="ko-KR" altLang="en-US" sz="1600" dirty="0"/>
                        <a:t> 퍼즐게임영역을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3x3</a:t>
                      </a:r>
                      <a:r>
                        <a:rPr lang="ko-KR" altLang="en-US" sz="1600" dirty="0"/>
                        <a:t>의 경우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총 </a:t>
                      </a: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개의 버튼으로 구성되고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개는 빈칸으로 </a:t>
                      </a:r>
                      <a:r>
                        <a:rPr lang="ko-KR" altLang="en-US" sz="1600" dirty="0" err="1"/>
                        <a:t>만듬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69634"/>
                  </a:ext>
                </a:extLst>
              </a:tr>
              <a:tr h="350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다크테마</a:t>
                      </a:r>
                      <a:r>
                        <a:rPr lang="ko-KR" altLang="en-US" sz="1600" dirty="0"/>
                        <a:t>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퍼즐영역에 </a:t>
                      </a:r>
                      <a:r>
                        <a:rPr lang="ko-KR" altLang="en-US" sz="1600" dirty="0" err="1"/>
                        <a:t>다크테마</a:t>
                      </a:r>
                      <a:r>
                        <a:rPr lang="ko-KR" altLang="en-US" sz="1600" dirty="0"/>
                        <a:t> 지원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 err="1"/>
                        <a:t>차구현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73705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하단기능버튼바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하단에 자주 사용하는 기능버튼을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예를들어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사운드</a:t>
                      </a:r>
                      <a:r>
                        <a:rPr lang="en-US" altLang="ko-KR" sz="1600" dirty="0"/>
                        <a:t> on/off, 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Mode</a:t>
                      </a:r>
                      <a:r>
                        <a:rPr lang="ko-KR" altLang="en-US" sz="1600" dirty="0"/>
                        <a:t>선택버튼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이미지파일열기등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7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31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B7B7ED-83D9-17C9-BB9D-70593BB3C6F9}"/>
              </a:ext>
            </a:extLst>
          </p:cNvPr>
          <p:cNvSpPr txBox="1"/>
          <p:nvPr/>
        </p:nvSpPr>
        <p:spPr>
          <a:xfrm>
            <a:off x="3955589" y="61733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퍼즐이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-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요구사항 정의서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(2/2)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480651-DFE3-8EBA-4A3C-C0C566F52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39877"/>
              </p:ext>
            </p:extLst>
          </p:nvPr>
        </p:nvGraphicFramePr>
        <p:xfrm>
          <a:off x="228600" y="605484"/>
          <a:ext cx="1175799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22">
                  <a:extLst>
                    <a:ext uri="{9D8B030D-6E8A-4147-A177-3AD203B41FA5}">
                      <a16:colId xmlns:a16="http://schemas.microsoft.com/office/drawing/2014/main" val="2673678665"/>
                    </a:ext>
                  </a:extLst>
                </a:gridCol>
                <a:gridCol w="1182756">
                  <a:extLst>
                    <a:ext uri="{9D8B030D-6E8A-4147-A177-3AD203B41FA5}">
                      <a16:colId xmlns:a16="http://schemas.microsoft.com/office/drawing/2014/main" val="2288341071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889075050"/>
                    </a:ext>
                  </a:extLst>
                </a:gridCol>
                <a:gridCol w="6933526">
                  <a:extLst>
                    <a:ext uri="{9D8B030D-6E8A-4147-A177-3AD203B41FA5}">
                      <a16:colId xmlns:a16="http://schemas.microsoft.com/office/drawing/2014/main" val="2822771488"/>
                    </a:ext>
                  </a:extLst>
                </a:gridCol>
                <a:gridCol w="1070206">
                  <a:extLst>
                    <a:ext uri="{9D8B030D-6E8A-4147-A177-3AD203B41FA5}">
                      <a16:colId xmlns:a16="http://schemas.microsoft.com/office/drawing/2014/main" val="1979853835"/>
                    </a:ext>
                  </a:extLst>
                </a:gridCol>
              </a:tblGrid>
              <a:tr h="33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REQID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 상세설명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78303"/>
                  </a:ext>
                </a:extLst>
              </a:tr>
              <a:tr h="5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REQ201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숫자퍼즐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모드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3x3~10x10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격자타일에 숫자로만 구성된 퍼즐게임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슬라이딩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무빙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지원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한칸씩만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움직이는게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아니고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여러칸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한꺼번에 움직임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완성시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사용자 격려 효과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효과음과 함께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전체가 빨간색으로 깜빡이고 글자가 커짐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타이머 및 최고기록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배경음악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클릭음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성공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팡파레음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기능 및 사용자 설정 기능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57398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REQ202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 err="1">
                          <a:latin typeface="+mj-ea"/>
                          <a:ea typeface="+mj-ea"/>
                        </a:rPr>
                        <a:t>이미지퍼즐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모드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숫자퍼즐모드에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이미지퍼즐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기능 추가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사용자가 원하는 이미지를 선택해서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x3~10x10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으로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조각내서 맞추는 퍼즐 모드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 특성상 퍼즐 맞추기 어려울 때 이미지 힌트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 우측 하단에 힌트번호 표시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전체 이미지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퍼즐이 완성되어 성공한 경우 마지막 빈칸 이미지도 자동으로 채워 전체 이미지 감상기능 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 err="1"/>
                        <a:t>차구현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92807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REQ203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리플레이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사용자가 저장한 퍼즐게임목록을 불러와서 리플레이 할 수 있는 기능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리플레이 속도조절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일시정지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재개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중단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다시 시작하기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데스크탑앱에서만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지원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차구현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53700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REQ204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네트워크 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대전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게임서버에 접속해서 네트워크에 있는 다른 사람과의 퍼즐 대전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GUI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화면에 실시간으로 상대방 퍼즐 움직임 시연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데스크탑앱에서만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지원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차구현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624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762D93-8615-7B52-528D-0D598F1CDBBF}"/>
              </a:ext>
            </a:extLst>
          </p:cNvPr>
          <p:cNvSpPr txBox="1"/>
          <p:nvPr/>
        </p:nvSpPr>
        <p:spPr>
          <a:xfrm>
            <a:off x="228600" y="6021570"/>
            <a:ext cx="75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* </a:t>
            </a:r>
            <a:r>
              <a:rPr kumimoji="1" lang="en-US" altLang="ko-KR" b="1" dirty="0">
                <a:solidFill>
                  <a:srgbClr val="FF0000"/>
                </a:solidFill>
              </a:rPr>
              <a:t>3</a:t>
            </a:r>
            <a:r>
              <a:rPr kumimoji="1" lang="ko-KR" altLang="en-US" b="1" dirty="0">
                <a:solidFill>
                  <a:srgbClr val="FF0000"/>
                </a:solidFill>
              </a:rPr>
              <a:t>차</a:t>
            </a:r>
            <a:r>
              <a:rPr kumimoji="1" lang="en-US" altLang="ko-KR" b="1" dirty="0">
                <a:solidFill>
                  <a:srgbClr val="FF0000"/>
                </a:solidFill>
              </a:rPr>
              <a:t>,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</a:rPr>
              <a:t>차구현은 본 프로젝트에 개발범위에서 제외함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1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513D5-56A7-4136-2572-967543792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037D794-7BB1-AAEF-853F-B630DBCE5609}"/>
              </a:ext>
            </a:extLst>
          </p:cNvPr>
          <p:cNvSpPr txBox="1"/>
          <p:nvPr/>
        </p:nvSpPr>
        <p:spPr>
          <a:xfrm>
            <a:off x="399766" y="91133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kumimoji="1" lang="ko-KR" altLang="en-US" sz="2000" b="1" dirty="0" err="1"/>
              <a:t>메인화면설계</a:t>
            </a:r>
            <a:r>
              <a:rPr kumimoji="1" lang="ko-KR" altLang="en-US" sz="2000" b="1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9A062E-3B99-941C-E1B3-941CBC40CC93}"/>
              </a:ext>
            </a:extLst>
          </p:cNvPr>
          <p:cNvSpPr/>
          <p:nvPr/>
        </p:nvSpPr>
        <p:spPr>
          <a:xfrm>
            <a:off x="4189177" y="727600"/>
            <a:ext cx="5620867" cy="4456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ㅋ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EF635-A6D6-4CA9-47BA-7A2FC3473074}"/>
              </a:ext>
            </a:extLst>
          </p:cNvPr>
          <p:cNvSpPr txBox="1"/>
          <p:nvPr/>
        </p:nvSpPr>
        <p:spPr>
          <a:xfrm>
            <a:off x="5713421" y="807966"/>
            <a:ext cx="247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err="1">
                <a:latin typeface="+mn-ea"/>
              </a:rPr>
              <a:t>숫자퍼즐게임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en-US" altLang="ko-KR" sz="1400" b="1" dirty="0">
                <a:latin typeface="+mn-ea"/>
              </a:rPr>
              <a:t>–</a:t>
            </a:r>
            <a:r>
              <a:rPr kumimoji="1" lang="ko-KR" altLang="en-US" sz="1400" b="1" dirty="0">
                <a:latin typeface="+mn-ea"/>
              </a:rPr>
              <a:t> 퍼즐이</a:t>
            </a:r>
            <a:r>
              <a:rPr kumimoji="1" lang="en-US" altLang="ko-KR" sz="1400" b="1" dirty="0">
                <a:latin typeface="+mn-ea"/>
              </a:rPr>
              <a:t>(v0.1)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AF8C6E-2BA7-C1C8-3E1C-769C7EACCC35}"/>
              </a:ext>
            </a:extLst>
          </p:cNvPr>
          <p:cNvSpPr txBox="1"/>
          <p:nvPr/>
        </p:nvSpPr>
        <p:spPr>
          <a:xfrm>
            <a:off x="399766" y="1506157"/>
            <a:ext cx="2945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총 </a:t>
            </a:r>
            <a:r>
              <a:rPr kumimoji="1" lang="en-US" altLang="ko-KR" dirty="0">
                <a:latin typeface="+mn-ea"/>
              </a:rPr>
              <a:t>5</a:t>
            </a:r>
            <a:r>
              <a:rPr kumimoji="1" lang="ko-KR" altLang="en-US" dirty="0">
                <a:latin typeface="+mn-ea"/>
              </a:rPr>
              <a:t>개의 영역으로 구성됨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제목영역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 err="1">
                <a:latin typeface="+mn-ea"/>
              </a:rPr>
              <a:t>메뉴바</a:t>
            </a:r>
            <a:r>
              <a:rPr kumimoji="1" lang="en-US" altLang="ko-KR" dirty="0">
                <a:latin typeface="+mn-ea"/>
              </a:rPr>
              <a:t>(</a:t>
            </a:r>
            <a:r>
              <a:rPr kumimoji="1" lang="ko-KR" altLang="en-US" dirty="0" err="1">
                <a:latin typeface="+mn-ea"/>
              </a:rPr>
              <a:t>데스크탑앱</a:t>
            </a:r>
            <a:r>
              <a:rPr kumimoji="1" lang="ko-KR" altLang="en-US" dirty="0">
                <a:latin typeface="+mn-ea"/>
              </a:rPr>
              <a:t> 지원</a:t>
            </a:r>
            <a:r>
              <a:rPr kumimoji="1" lang="en-US" altLang="ko-KR" dirty="0">
                <a:latin typeface="+mn-ea"/>
              </a:rPr>
              <a:t>)</a:t>
            </a:r>
            <a:r>
              <a:rPr kumimoji="1" lang="ko-KR" altLang="en-US" dirty="0">
                <a:latin typeface="+mn-ea"/>
              </a:rPr>
              <a:t> 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퍼즐격자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 err="1">
                <a:latin typeface="+mn-ea"/>
              </a:rPr>
              <a:t>선택바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퍼즐게임영역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컨트롤바 영역</a:t>
            </a:r>
            <a:endParaRPr kumimoji="1"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07235-1D00-3A6E-CB81-4B9FAA1FBC86}"/>
              </a:ext>
            </a:extLst>
          </p:cNvPr>
          <p:cNvSpPr txBox="1"/>
          <p:nvPr/>
        </p:nvSpPr>
        <p:spPr>
          <a:xfrm>
            <a:off x="3955589" y="61733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퍼즐이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– </a:t>
            </a:r>
            <a:r>
              <a:rPr kumimoji="1" lang="ko-KR" altLang="en-US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와이어 프레임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0CD25F1-2AD7-6A2B-AAC3-23A13453F7B6}"/>
              </a:ext>
            </a:extLst>
          </p:cNvPr>
          <p:cNvGrpSpPr/>
          <p:nvPr/>
        </p:nvGrpSpPr>
        <p:grpSpPr>
          <a:xfrm>
            <a:off x="4365850" y="1311442"/>
            <a:ext cx="5267517" cy="289093"/>
            <a:chOff x="4292558" y="1321054"/>
            <a:chExt cx="5824617" cy="29199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705AB8C-209C-DA29-94BE-C0788729544D}"/>
                </a:ext>
              </a:extLst>
            </p:cNvPr>
            <p:cNvSpPr/>
            <p:nvPr/>
          </p:nvSpPr>
          <p:spPr>
            <a:xfrm>
              <a:off x="5026521" y="1333969"/>
              <a:ext cx="686873" cy="2790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/>
                <a:t>4x4</a:t>
              </a:r>
              <a:endParaRPr kumimoji="1" lang="ko-KR" altLang="en-US" sz="12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ED75F7-4CD7-DD5B-0585-B29FF96E3813}"/>
                </a:ext>
              </a:extLst>
            </p:cNvPr>
            <p:cNvSpPr/>
            <p:nvPr/>
          </p:nvSpPr>
          <p:spPr>
            <a:xfrm>
              <a:off x="4292558" y="1333552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3x3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87DAFD-3640-EA8A-18A9-9A3407B69C33}"/>
                </a:ext>
              </a:extLst>
            </p:cNvPr>
            <p:cNvSpPr/>
            <p:nvPr/>
          </p:nvSpPr>
          <p:spPr>
            <a:xfrm>
              <a:off x="5760484" y="1333552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5x5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C589E1-EC07-719E-9F8A-4E8ECBE7B9D2}"/>
                </a:ext>
              </a:extLst>
            </p:cNvPr>
            <p:cNvSpPr/>
            <p:nvPr/>
          </p:nvSpPr>
          <p:spPr>
            <a:xfrm>
              <a:off x="6494447" y="1327048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6x6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C8A0D6-82B4-F266-ED8F-2FCD3C10DD6F}"/>
                </a:ext>
              </a:extLst>
            </p:cNvPr>
            <p:cNvSpPr/>
            <p:nvPr/>
          </p:nvSpPr>
          <p:spPr>
            <a:xfrm>
              <a:off x="7228410" y="132621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7x7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4F91AA-B6C0-84D2-6C56-1B9999AE37DB}"/>
                </a:ext>
              </a:extLst>
            </p:cNvPr>
            <p:cNvSpPr/>
            <p:nvPr/>
          </p:nvSpPr>
          <p:spPr>
            <a:xfrm>
              <a:off x="7962373" y="132105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8x8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F30BF7-A558-C062-B4C0-0DA628F03CB0}"/>
                </a:ext>
              </a:extLst>
            </p:cNvPr>
            <p:cNvSpPr/>
            <p:nvPr/>
          </p:nvSpPr>
          <p:spPr>
            <a:xfrm>
              <a:off x="8696336" y="132105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9x9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EECB48-A7BF-C0DC-D722-13F953B9C6D8}"/>
                </a:ext>
              </a:extLst>
            </p:cNvPr>
            <p:cNvSpPr/>
            <p:nvPr/>
          </p:nvSpPr>
          <p:spPr>
            <a:xfrm>
              <a:off x="9430302" y="132105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10x10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2A9B5C5-1F4F-61B3-7533-9EF534B6F82A}"/>
              </a:ext>
            </a:extLst>
          </p:cNvPr>
          <p:cNvSpPr txBox="1"/>
          <p:nvPr/>
        </p:nvSpPr>
        <p:spPr>
          <a:xfrm>
            <a:off x="4189177" y="801342"/>
            <a:ext cx="15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타이머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-</a:t>
            </a:r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01:15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76F96-64D6-2CDD-A5A7-FD257BA4021F}"/>
              </a:ext>
            </a:extLst>
          </p:cNvPr>
          <p:cNvSpPr txBox="1"/>
          <p:nvPr/>
        </p:nvSpPr>
        <p:spPr>
          <a:xfrm>
            <a:off x="8184023" y="792952"/>
            <a:ext cx="1721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최고기록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-</a:t>
            </a:r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01:09</a:t>
            </a:r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초</a:t>
            </a:r>
            <a:endParaRPr kumimoji="1" lang="en-US" altLang="ko-KR" sz="1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FA02E9B-7284-7009-ABDD-99468BC95A5D}"/>
              </a:ext>
            </a:extLst>
          </p:cNvPr>
          <p:cNvGrpSpPr/>
          <p:nvPr/>
        </p:nvGrpSpPr>
        <p:grpSpPr>
          <a:xfrm>
            <a:off x="4336781" y="1815697"/>
            <a:ext cx="5283067" cy="4211115"/>
            <a:chOff x="5937959" y="2325900"/>
            <a:chExt cx="4327585" cy="378719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6F84DC-76E9-F7CC-A409-7AC6D3ADAFDE}"/>
                </a:ext>
              </a:extLst>
            </p:cNvPr>
            <p:cNvSpPr/>
            <p:nvPr/>
          </p:nvSpPr>
          <p:spPr>
            <a:xfrm>
              <a:off x="5937959" y="2332995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5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656D3A6-1DA3-FE8F-6C4D-D8DD74799528}"/>
                </a:ext>
              </a:extLst>
            </p:cNvPr>
            <p:cNvSpPr/>
            <p:nvPr/>
          </p:nvSpPr>
          <p:spPr>
            <a:xfrm>
              <a:off x="7001238" y="2332995"/>
              <a:ext cx="1058670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8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A73F7F-969E-8E6E-0A11-FE8D4398EC11}"/>
                </a:ext>
              </a:extLst>
            </p:cNvPr>
            <p:cNvSpPr/>
            <p:nvPr/>
          </p:nvSpPr>
          <p:spPr>
            <a:xfrm>
              <a:off x="8109621" y="2325900"/>
              <a:ext cx="1096771" cy="92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13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58CA47-B64A-1CEA-774F-461AB4FFA1C4}"/>
                </a:ext>
              </a:extLst>
            </p:cNvPr>
            <p:cNvSpPr/>
            <p:nvPr/>
          </p:nvSpPr>
          <p:spPr>
            <a:xfrm>
              <a:off x="9256107" y="2325900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D74227-862E-FAB7-DE66-D6F53C069BF9}"/>
                </a:ext>
              </a:extLst>
            </p:cNvPr>
            <p:cNvSpPr/>
            <p:nvPr/>
          </p:nvSpPr>
          <p:spPr>
            <a:xfrm>
              <a:off x="5937959" y="3285349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10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E8BDD0E-DC21-B06B-E9E6-30B3B9675CCD}"/>
                </a:ext>
              </a:extLst>
            </p:cNvPr>
            <p:cNvSpPr/>
            <p:nvPr/>
          </p:nvSpPr>
          <p:spPr>
            <a:xfrm>
              <a:off x="7001238" y="3285349"/>
              <a:ext cx="1058670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7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A2FD58-E3BA-019E-46C2-BE5581FAB252}"/>
                </a:ext>
              </a:extLst>
            </p:cNvPr>
            <p:cNvSpPr/>
            <p:nvPr/>
          </p:nvSpPr>
          <p:spPr>
            <a:xfrm>
              <a:off x="8109621" y="3278255"/>
              <a:ext cx="1096771" cy="92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2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DD3D8DB-689F-02BE-5724-D2FC226D9549}"/>
                </a:ext>
              </a:extLst>
            </p:cNvPr>
            <p:cNvSpPr/>
            <p:nvPr/>
          </p:nvSpPr>
          <p:spPr>
            <a:xfrm>
              <a:off x="9256107" y="3278255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11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7B8FC94-304D-6438-1DA3-EB03192911C4}"/>
                </a:ext>
              </a:extLst>
            </p:cNvPr>
            <p:cNvSpPr/>
            <p:nvPr/>
          </p:nvSpPr>
          <p:spPr>
            <a:xfrm>
              <a:off x="5937959" y="4237831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3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A50D670-178A-6A64-3F7F-F53BBA59D54F}"/>
                </a:ext>
              </a:extLst>
            </p:cNvPr>
            <p:cNvSpPr/>
            <p:nvPr/>
          </p:nvSpPr>
          <p:spPr>
            <a:xfrm>
              <a:off x="7001238" y="4237831"/>
              <a:ext cx="1058670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15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069B2AF-6C9E-2AD7-DEE1-BD1E71150B80}"/>
                </a:ext>
              </a:extLst>
            </p:cNvPr>
            <p:cNvSpPr/>
            <p:nvPr/>
          </p:nvSpPr>
          <p:spPr>
            <a:xfrm>
              <a:off x="8109621" y="4230736"/>
              <a:ext cx="1096771" cy="92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9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A969075-7EFE-544F-F9B7-D3BE56BF815F}"/>
                </a:ext>
              </a:extLst>
            </p:cNvPr>
            <p:cNvSpPr/>
            <p:nvPr/>
          </p:nvSpPr>
          <p:spPr>
            <a:xfrm>
              <a:off x="9256107" y="4230736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14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E371EA-A113-E7DD-EBD8-FA9EE6BD7D12}"/>
                </a:ext>
              </a:extLst>
            </p:cNvPr>
            <p:cNvSpPr/>
            <p:nvPr/>
          </p:nvSpPr>
          <p:spPr>
            <a:xfrm>
              <a:off x="5937959" y="5197407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6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40585E9-C668-E142-CD6D-73BC4DFA40ED}"/>
                </a:ext>
              </a:extLst>
            </p:cNvPr>
            <p:cNvSpPr/>
            <p:nvPr/>
          </p:nvSpPr>
          <p:spPr>
            <a:xfrm>
              <a:off x="7001238" y="5197407"/>
              <a:ext cx="1058670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12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8AC0522-9485-4E9C-9F77-E662936F39D8}"/>
                </a:ext>
              </a:extLst>
            </p:cNvPr>
            <p:cNvSpPr/>
            <p:nvPr/>
          </p:nvSpPr>
          <p:spPr>
            <a:xfrm>
              <a:off x="8109621" y="5190313"/>
              <a:ext cx="1096771" cy="92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4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EE17AA-2049-C546-C3AA-2816831898C0}"/>
                </a:ext>
              </a:extLst>
            </p:cNvPr>
            <p:cNvSpPr/>
            <p:nvPr/>
          </p:nvSpPr>
          <p:spPr>
            <a:xfrm>
              <a:off x="9256107" y="5190313"/>
              <a:ext cx="1009437" cy="908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F7FECA-FACB-F973-FAC3-1DE13DA6CA3A}"/>
              </a:ext>
            </a:extLst>
          </p:cNvPr>
          <p:cNvSpPr/>
          <p:nvPr/>
        </p:nvSpPr>
        <p:spPr>
          <a:xfrm>
            <a:off x="4189176" y="1229976"/>
            <a:ext cx="5620867" cy="4456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941085F-C2F2-D1B4-4E80-C9F47D6F9CF0}"/>
              </a:ext>
            </a:extLst>
          </p:cNvPr>
          <p:cNvSpPr/>
          <p:nvPr/>
        </p:nvSpPr>
        <p:spPr>
          <a:xfrm>
            <a:off x="4189175" y="1754187"/>
            <a:ext cx="5620867" cy="4375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8BC9F49-4A4C-BCBC-5DEC-40BBCFED7107}"/>
              </a:ext>
            </a:extLst>
          </p:cNvPr>
          <p:cNvGrpSpPr/>
          <p:nvPr/>
        </p:nvGrpSpPr>
        <p:grpSpPr>
          <a:xfrm>
            <a:off x="4365850" y="6255262"/>
            <a:ext cx="5234896" cy="385811"/>
            <a:chOff x="4364652" y="6287872"/>
            <a:chExt cx="5234896" cy="38581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7E66D60-7D97-A2C0-72FB-5D694B705B45}"/>
                </a:ext>
              </a:extLst>
            </p:cNvPr>
            <p:cNvSpPr/>
            <p:nvPr/>
          </p:nvSpPr>
          <p:spPr>
            <a:xfrm>
              <a:off x="4364652" y="6287872"/>
              <a:ext cx="1168259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/>
                <a:t>BGM On/Off</a:t>
              </a:r>
              <a:endParaRPr kumimoji="1" lang="ko-KR" altLang="en-US" sz="1200" b="1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90E301-2977-B656-9DED-9A09FA8197CF}"/>
                </a:ext>
              </a:extLst>
            </p:cNvPr>
            <p:cNvSpPr/>
            <p:nvPr/>
          </p:nvSpPr>
          <p:spPr>
            <a:xfrm>
              <a:off x="5596347" y="6294248"/>
              <a:ext cx="1337253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/>
                <a:t>이미지파일열기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AF5C27F-C1E0-4983-816A-626B4B076016}"/>
                </a:ext>
              </a:extLst>
            </p:cNvPr>
            <p:cNvSpPr/>
            <p:nvPr/>
          </p:nvSpPr>
          <p:spPr>
            <a:xfrm>
              <a:off x="6997036" y="6292641"/>
              <a:ext cx="1382933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200" b="1" dirty="0" err="1"/>
                <a:t>숫자퍼즐모드</a:t>
              </a:r>
              <a:endParaRPr kumimoji="1" lang="ko-KR" altLang="en-US" sz="1200" b="1" dirty="0"/>
            </a:p>
          </p:txBody>
        </p:sp>
        <p:sp>
          <p:nvSpPr>
            <p:cNvPr id="82" name="삼각형 81">
              <a:extLst>
                <a:ext uri="{FF2B5EF4-FFF2-40B4-BE49-F238E27FC236}">
                  <a16:creationId xmlns:a16="http://schemas.microsoft.com/office/drawing/2014/main" id="{34E59501-2216-BC1B-F304-E52B2810CF7F}"/>
                </a:ext>
              </a:extLst>
            </p:cNvPr>
            <p:cNvSpPr/>
            <p:nvPr/>
          </p:nvSpPr>
          <p:spPr>
            <a:xfrm rot="10800000">
              <a:off x="8079923" y="6404127"/>
              <a:ext cx="223345" cy="17904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03224FB-131C-3C05-87B3-2C90F4E2CB9F}"/>
                </a:ext>
              </a:extLst>
            </p:cNvPr>
            <p:cNvSpPr/>
            <p:nvPr/>
          </p:nvSpPr>
          <p:spPr>
            <a:xfrm>
              <a:off x="8443405" y="6294248"/>
              <a:ext cx="1156143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/>
                <a:t>이미지 힌트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70450C1-28CD-83B3-48B4-A6E1D8C0E2A5}"/>
              </a:ext>
            </a:extLst>
          </p:cNvPr>
          <p:cNvSpPr/>
          <p:nvPr/>
        </p:nvSpPr>
        <p:spPr>
          <a:xfrm>
            <a:off x="4189175" y="6186063"/>
            <a:ext cx="5620867" cy="524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1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048"/>
            <a:ext cx="11368284" cy="459943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Flutter documentation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https://docs.flutter.dev/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Dart documentation (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https://dart.dev/docs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JAVA8 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documentation(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https://docs.oracle.com/javase/8/docs/api/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MariaDB(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5"/>
              </a:rPr>
              <a:t>https://mariadb.com/docs/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phpMyAdmin(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6"/>
              </a:rPr>
              <a:t>https://docs.phpmyadmin.net/en/latest/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Android Studio(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7"/>
              </a:rPr>
              <a:t>https://developer.android.com/studio?hl=ko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ko-KR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무료이미지및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배경음악 다운로드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" altLang="ko-KR" sz="2800" dirty="0">
                <a:solidFill>
                  <a:srgbClr val="386573"/>
                </a:solidFill>
                <a:effectLst/>
                <a:latin typeface="Helvetica" pitchFamily="2" charset="0"/>
                <a:hlinkClick r:id="rId8"/>
              </a:rPr>
              <a:t>https://pixabay.com/ko/</a:t>
            </a:r>
            <a:endParaRPr lang="en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9"/>
              </a:rPr>
              <a:t>www.chatgpt.com</a:t>
            </a:r>
            <a:endParaRPr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9570625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3068</TotalTime>
  <Words>678</Words>
  <Application>Microsoft Macintosh PowerPoint</Application>
  <PresentationFormat>와이드스크린</PresentationFormat>
  <Paragraphs>154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Malgun Gothic</vt:lpstr>
      <vt:lpstr>Malgun Gothic</vt:lpstr>
      <vt:lpstr>Arial</vt:lpstr>
      <vt:lpstr>Candara</vt:lpstr>
      <vt:lpstr>Corbel</vt:lpstr>
      <vt:lpstr>Helvetica</vt:lpstr>
      <vt:lpstr>Wingdings</vt:lpstr>
      <vt:lpstr>Wingdings 3</vt:lpstr>
      <vt:lpstr>New_Education02</vt:lpstr>
      <vt:lpstr>Office 테마</vt:lpstr>
      <vt:lpstr>PowerPoint 프레젠테이션</vt:lpstr>
      <vt:lpstr>프로젝트 주제와 기획배경</vt:lpstr>
      <vt:lpstr>퍼즐이 주요기능</vt:lpstr>
      <vt:lpstr>개발환경 </vt:lpstr>
      <vt:lpstr>개발일정</vt:lpstr>
      <vt:lpstr>PowerPoint 프레젠테이션</vt:lpstr>
      <vt:lpstr>PowerPoint 프레젠테이션</vt:lpstr>
      <vt:lpstr>PowerPoint 프레젠테이션</vt:lpstr>
      <vt:lpstr>참고문헌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 – 보고서 </dc:title>
  <dc:creator>민연아</dc:creator>
  <cp:lastModifiedBy>1990</cp:lastModifiedBy>
  <cp:revision>151</cp:revision>
  <dcterms:created xsi:type="dcterms:W3CDTF">2024-08-19T02:24:28Z</dcterms:created>
  <dcterms:modified xsi:type="dcterms:W3CDTF">2025-05-12T22:39:09Z</dcterms:modified>
</cp:coreProperties>
</file>