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70" r:id="rId3"/>
    <p:sldId id="257" r:id="rId4"/>
    <p:sldId id="271" r:id="rId5"/>
    <p:sldId id="263" r:id="rId6"/>
    <p:sldId id="272" r:id="rId7"/>
    <p:sldId id="266" r:id="rId8"/>
    <p:sldId id="273" r:id="rId9"/>
    <p:sldId id="268" r:id="rId10"/>
    <p:sldId id="274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73088-6C72-4783-9196-67A152AE999D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ABB83-2A1E-47C5-9F7F-B38EB985B9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617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8B36-5AEA-45BF-BD78-4C464DF05DC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A42A-722F-4DA4-848F-F694AA82013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87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8B36-5AEA-45BF-BD78-4C464DF05DC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A42A-722F-4DA4-848F-F694AA82013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14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8B36-5AEA-45BF-BD78-4C464DF05DC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A42A-722F-4DA4-848F-F694AA82013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879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551F4B-6BA2-BA4B-A46F-E7AD20EAE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6E261B4-2452-1949-9EEF-19FBB3E5A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C9B101-6CB9-A942-8AB0-5DC93377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8E1-587C-9646-BC84-1986C488DCBD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C91971-232F-9849-BDA5-FDA74024F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772A07-A3E0-CA44-9CF1-8F345E20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1E4C-AD7F-BC44-8554-CAF4C8A03CE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270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38BB36-1CA0-EC4A-8608-0832819D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00DA4F-2D82-E34F-939C-345E3C66F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475348-B2E7-7646-AF97-5955C86A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8E1-587C-9646-BC84-1986C488DCBD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BD143C-3B23-FD4E-BD51-0DDA0F4E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C0C170-7EB3-D341-B180-125882FF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1E4C-AD7F-BC44-8554-CAF4C8A03CE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190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4DA23A-0B9D-1847-8728-1E2B6DC8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23C420B-B9BE-B240-BFEC-779D5851C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4A63AC-1D16-E241-8A39-16132650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8E1-587C-9646-BC84-1986C488DCBD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689F29-B9AA-2F41-823D-7CD2672B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D3F887-735D-1049-8F4C-631F022A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1E4C-AD7F-BC44-8554-CAF4C8A03CE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521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95B9F9-D3E2-7346-93C2-010FFD9C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808994-AC74-3940-97FC-3DE3F7168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6EFE44A-8D69-B14F-8E97-F91CBCC95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C5985F-CA03-5940-8705-364401AA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8E1-587C-9646-BC84-1986C488DCBD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75FB383-B85B-A24B-8E1A-83B1E735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F2DAF51-3A00-1C47-99BB-FA63BAD9B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1E4C-AD7F-BC44-8554-CAF4C8A03CE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342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566619-6633-FE42-AD00-14E1B5A0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DDECCC6-9571-5E44-9E72-D64D123D9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23C0AD6-748A-5847-8051-ED3FB12B9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65DD3CA-98B2-274D-84CE-DD8CAAC6E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883670A-7AEF-684D-91C4-B512C4597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3B4A0E9-7269-CA46-965D-A4F3F1490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8E1-587C-9646-BC84-1986C488DCBD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D4F46EE-2060-AF4D-9F03-A10D81A5F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63300F2-54C1-064B-A2F3-50DFE2C7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1E4C-AD7F-BC44-8554-CAF4C8A03CE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239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B79E16-BAB4-D64D-B1D5-F00673EF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875D1DF-1201-4345-929F-773FB22D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8E1-587C-9646-BC84-1986C488DCBD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2928E8B-48DB-9E44-993E-611A0D86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91226AE-55DF-2348-B5E9-DD4436D1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1E4C-AD7F-BC44-8554-CAF4C8A03CE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7421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C5CF787-B705-EF4F-B412-D375E686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8E1-587C-9646-BC84-1986C488DCBD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3A4FBFB-BC0D-244F-AD0A-6EC50511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A1A841-93DF-8B4B-AE84-0C361EE6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1E4C-AD7F-BC44-8554-CAF4C8A03CE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6124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1BE9F0-E07E-C246-9921-D16F88F3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0CF566-CD0C-AE40-BC65-760200B4C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3E730A3-DBCD-CF4C-9994-12F16BE53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FCFE46C-F733-9745-AAAB-410146A0C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8E1-587C-9646-BC84-1986C488DCBD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02F6E1B-60B4-6D46-95C6-CCA85B82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EEB4B82-DC24-D649-9409-AC9B9620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1E4C-AD7F-BC44-8554-CAF4C8A03CE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79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8B36-5AEA-45BF-BD78-4C464DF05DC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A42A-722F-4DA4-848F-F694AA82013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848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99EFA1-CB2D-F14A-9168-A26A0FA0A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B90F4CC-A378-9F4A-B3C6-1CD438962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F1A9347-10BB-984F-88AE-1601DE828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44E4E54-1CBA-1C42-ADE4-E6F0966EE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8E1-587C-9646-BC84-1986C488DCBD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648DB8B-9808-B544-B352-6856FF25F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D36F51B-D7F8-8B48-81A4-D65CADAA1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1E4C-AD7F-BC44-8554-CAF4C8A03CE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403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C72429-88A1-6347-B55A-87EDF466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E6DE9BA-406F-9245-A0BE-FC0460D24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69889B-9317-2E49-88AC-0B9CD9AD2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8E1-587C-9646-BC84-1986C488DCBD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9F5B4A-D654-C74A-9014-B7A06A5C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9C64D0-B677-AE40-9622-3DEC32B25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1E4C-AD7F-BC44-8554-CAF4C8A03CE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7207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008D080-B08C-CC4C-A3FD-6ABB8548A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F76A914-4B31-4249-B561-1DA6AD40C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6547F1-4770-EF4D-AC2C-CE81EBD0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8E1-587C-9646-BC84-1986C488DCBD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53F35C-5812-BD40-9ED2-2EEBB2BB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FF147C-4D20-0A44-8952-8331B8C19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1E4C-AD7F-BC44-8554-CAF4C8A03CE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4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8B36-5AEA-45BF-BD78-4C464DF05DC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A42A-722F-4DA4-848F-F694AA82013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51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8B36-5AEA-45BF-BD78-4C464DF05DC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A42A-722F-4DA4-848F-F694AA82013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87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8B36-5AEA-45BF-BD78-4C464DF05DC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A42A-722F-4DA4-848F-F694AA82013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79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8B36-5AEA-45BF-BD78-4C464DF05DC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A42A-722F-4DA4-848F-F694AA82013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33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8B36-5AEA-45BF-BD78-4C464DF05DC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A42A-722F-4DA4-848F-F694AA82013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82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8B36-5AEA-45BF-BD78-4C464DF05DC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A42A-722F-4DA4-848F-F694AA82013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65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8B36-5AEA-45BF-BD78-4C464DF05DC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A42A-722F-4DA4-848F-F694AA82013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43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8B36-5AEA-45BF-BD78-4C464DF05DC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4A42A-722F-4DA4-848F-F694AA82013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9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34B7CAA-EC8B-2943-A3CF-DE073D526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DCC4F5B-06BE-CE4A-B479-0C2B7B545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4ACA49-C0E8-E543-B29A-8C3DBA027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5D8E1-587C-9646-BC84-1986C488DCBD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9C6C15-B6FC-D842-8586-314E43FC5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66F3D7-5224-DC4C-ACA9-EA611AE02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21E4C-AD7F-BC44-8554-CAF4C8A03CE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78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4B7717-D0DB-B94D-B940-8CDED3A8A3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400" dirty="0"/>
              <a:t>ARK </a:t>
            </a:r>
            <a:r>
              <a:rPr lang="en-GB" sz="4400" dirty="0" smtClean="0"/>
              <a:t>Predictive </a:t>
            </a:r>
            <a:br>
              <a:rPr lang="en-GB" sz="4400" dirty="0" smtClean="0"/>
            </a:br>
            <a:r>
              <a:rPr lang="en-GB" sz="3200" dirty="0" smtClean="0"/>
              <a:t>Artificial </a:t>
            </a:r>
            <a:r>
              <a:rPr lang="en-GB" sz="3200" dirty="0"/>
              <a:t>Intelligence for </a:t>
            </a:r>
            <a:r>
              <a:rPr lang="en-GB" sz="3200" dirty="0" smtClean="0"/>
              <a:t>safety/cost </a:t>
            </a:r>
            <a:r>
              <a:rPr lang="en-GB" sz="3200" dirty="0"/>
              <a:t>data predictions</a:t>
            </a:r>
            <a:r>
              <a:rPr lang="en-GB" sz="4400" dirty="0"/>
              <a:t/>
            </a:r>
            <a:br>
              <a:rPr lang="en-GB" sz="4400" dirty="0"/>
            </a:b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A5E19F0-CFAB-4943-B772-F4B51EA1A5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D. Baranzini </a:t>
            </a:r>
            <a:r>
              <a:rPr lang="en-GB" dirty="0" smtClean="0"/>
              <a:t>PhD 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i="1" dirty="0" smtClean="0"/>
              <a:t>ARK data analytics lead</a:t>
            </a:r>
          </a:p>
          <a:p>
            <a:r>
              <a:rPr lang="en-GB" sz="1400" dirty="0" smtClean="0"/>
              <a:t>TCD </a:t>
            </a:r>
            <a:r>
              <a:rPr lang="en-GB" sz="1400" dirty="0" smtClean="0"/>
              <a:t>29.10.19</a:t>
            </a:r>
            <a:endParaRPr lang="en-GB" sz="1400" dirty="0"/>
          </a:p>
        </p:txBody>
      </p:sp>
      <p:pic>
        <p:nvPicPr>
          <p:cNvPr id="1026" name="Picture 2" descr="https://lh3.googleusercontent.com/DoukQybuoy-6JqPe6YRxi2wPRCVksRj2nLlEmAn9HH9z8lOvsQmfD5ZxT7BeBNPtlvx_LOR1S4nZ_F-YBpSnBk7XrVcDZiudEOew6j3uOYCAdohqpP5wx1zJrHh1jvAo2xPSS4LaeiE">
            <a:extLst>
              <a:ext uri="{FF2B5EF4-FFF2-40B4-BE49-F238E27FC236}">
                <a16:creationId xmlns:a16="http://schemas.microsoft.com/office/drawing/2014/main" xmlns="" id="{7B5BFE52-E796-406F-806B-FD4CECCBF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842" y="138113"/>
            <a:ext cx="3851056" cy="108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lh3.googleusercontent.com/wS2x8MA3N9lwOZmWic9GeYvpFUanOyZiW7gjrNTl5CAyV2j2uEoChAVxtAzDEHDy6-goJe7XNSvwMnoh3fQ7jzfqp4tPnJN5hKML9SpeI1yNptd5JUxk5n3BL5LzEn5s2FJT6zhE2Wc">
            <a:extLst>
              <a:ext uri="{FF2B5EF4-FFF2-40B4-BE49-F238E27FC236}">
                <a16:creationId xmlns:a16="http://schemas.microsoft.com/office/drawing/2014/main" xmlns="" id="{424F2A4F-BCE5-4372-ADB1-BB606C77C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25"/>
            <a:ext cx="1809622" cy="108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OvvOyCJrm6KyXglzzerpUJGSkB0z58LOpcJ6GaTRPS_Ly7A6jV4vA0JKeHS2t-etLjVTlS65efrTgDwHz92qWlv9HLSAFkQNlIDfXBfhj2H3tG4S6ZfUcziNLYinJWCsKWvMaNolXv8">
            <a:extLst>
              <a:ext uri="{FF2B5EF4-FFF2-40B4-BE49-F238E27FC236}">
                <a16:creationId xmlns:a16="http://schemas.microsoft.com/office/drawing/2014/main" xmlns="" id="{AB0AF6CF-0405-486C-B509-15A8B764B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324" y="193190"/>
            <a:ext cx="1196766" cy="107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5cX7ZdEJFtbj95N3tUG2fYxKLnte4Q8HAQlansmkH-7w92pF7JZcXzVYoOK_ds8TVhB9FjQU1uFdHDVh1ikOwSXAcWnKlxk31C_b3Af2iZzgncV_M60PjNxTH5_JDzAbDw92vCZhE6U">
            <a:extLst>
              <a:ext uri="{FF2B5EF4-FFF2-40B4-BE49-F238E27FC236}">
                <a16:creationId xmlns:a16="http://schemas.microsoft.com/office/drawing/2014/main" xmlns="" id="{443F7BE0-8E7C-4F5A-8175-7B0B5E288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090" y="5333975"/>
            <a:ext cx="573405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16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acquisition for A, B, C, D…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4400" dirty="0" smtClean="0"/>
              <a:t> “Aviation Big Data Kernel”</a:t>
            </a:r>
            <a:endParaRPr lang="en-GB" sz="4400" dirty="0"/>
          </a:p>
        </p:txBody>
      </p:sp>
      <p:pic>
        <p:nvPicPr>
          <p:cNvPr id="4" name="Picture 6" descr="https://lh3.googleusercontent.com/5cX7ZdEJFtbj95N3tUG2fYxKLnte4Q8HAQlansmkH-7w92pF7JZcXzVYoOK_ds8TVhB9FjQU1uFdHDVh1ikOwSXAcWnKlxk31C_b3Af2iZzgncV_M60PjNxTH5_JDzAbDw92vCZhE6U">
            <a:extLst>
              <a:ext uri="{FF2B5EF4-FFF2-40B4-BE49-F238E27FC236}">
                <a16:creationId xmlns:a16="http://schemas.microsoft.com/office/drawing/2014/main" xmlns="" id="{443F7BE0-8E7C-4F5A-8175-7B0B5E288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959" y="6176963"/>
            <a:ext cx="2416717" cy="59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3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Scenario A </a:t>
            </a:r>
            <a:r>
              <a:rPr lang="en-GB" sz="3200" dirty="0" smtClean="0"/>
              <a:t>(Cabin </a:t>
            </a:r>
            <a:r>
              <a:rPr lang="en-GB" sz="3200" dirty="0"/>
              <a:t>Crew injuries 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Solution1</a:t>
            </a:r>
            <a:r>
              <a:rPr lang="en-IE" dirty="0" smtClean="0"/>
              <a:t>: </a:t>
            </a:r>
            <a:r>
              <a:rPr lang="en-IE" dirty="0"/>
              <a:t>Aer Lingus wants to </a:t>
            </a:r>
            <a:r>
              <a:rPr lang="en-IE" b="1" dirty="0">
                <a:solidFill>
                  <a:srgbClr val="FF0000"/>
                </a:solidFill>
              </a:rPr>
              <a:t>predict</a:t>
            </a:r>
            <a:r>
              <a:rPr lang="en-IE" dirty="0">
                <a:solidFill>
                  <a:srgbClr val="FF0000"/>
                </a:solidFill>
              </a:rPr>
              <a:t> </a:t>
            </a:r>
            <a:r>
              <a:rPr lang="en-IE" dirty="0"/>
              <a:t>in advance those flights with higher risks of In-service </a:t>
            </a:r>
            <a:r>
              <a:rPr lang="en-IE" b="1" dirty="0">
                <a:solidFill>
                  <a:srgbClr val="FF0000"/>
                </a:solidFill>
              </a:rPr>
              <a:t>Cabin Crew injuries </a:t>
            </a:r>
            <a:r>
              <a:rPr lang="en-IE" dirty="0"/>
              <a:t>and </a:t>
            </a:r>
            <a:r>
              <a:rPr lang="en-IE" b="1" dirty="0">
                <a:solidFill>
                  <a:srgbClr val="FF0000"/>
                </a:solidFill>
              </a:rPr>
              <a:t>warn</a:t>
            </a:r>
            <a:r>
              <a:rPr lang="en-IE" dirty="0">
                <a:solidFill>
                  <a:srgbClr val="FF0000"/>
                </a:solidFill>
              </a:rPr>
              <a:t> </a:t>
            </a:r>
            <a:r>
              <a:rPr lang="en-IE" dirty="0" smtClean="0">
                <a:solidFill>
                  <a:srgbClr val="FF0000"/>
                </a:solidFill>
              </a:rPr>
              <a:t>Crew/Planners</a:t>
            </a:r>
          </a:p>
          <a:p>
            <a:r>
              <a:rPr lang="en-GB" dirty="0" smtClean="0"/>
              <a:t>Data from: 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b="1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23654"/>
              </p:ext>
            </p:extLst>
          </p:nvPr>
        </p:nvGraphicFramePr>
        <p:xfrm>
          <a:off x="3066689" y="3045712"/>
          <a:ext cx="8287111" cy="28949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87111"/>
              </a:tblGrid>
              <a:tr h="213265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E" sz="2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FDM</a:t>
                      </a:r>
                      <a:r>
                        <a:rPr lang="en-IE" sz="2400" dirty="0" smtClean="0">
                          <a:effectLst/>
                        </a:rPr>
                        <a:t> (weather</a:t>
                      </a:r>
                      <a:r>
                        <a:rPr lang="en-IE" sz="2400" baseline="0" dirty="0" smtClean="0">
                          <a:effectLst/>
                        </a:rPr>
                        <a:t> data), </a:t>
                      </a:r>
                      <a:r>
                        <a:rPr lang="en-IE" sz="2400" dirty="0" smtClean="0">
                          <a:effectLst/>
                        </a:rPr>
                        <a:t>ASR</a:t>
                      </a:r>
                      <a:r>
                        <a:rPr lang="en-IE" sz="2400" baseline="0" dirty="0" smtClean="0">
                          <a:effectLst/>
                        </a:rPr>
                        <a:t> data</a:t>
                      </a:r>
                      <a:r>
                        <a:rPr lang="en-IE" sz="2400" dirty="0" smtClean="0">
                          <a:effectLst/>
                        </a:rPr>
                        <a:t> 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400" dirty="0" smtClean="0">
                          <a:effectLst/>
                          <a:latin typeface="Calibri" panose="020F0502020204030204" pitchFamily="34" charset="0"/>
                        </a:rPr>
                        <a:t>Flight Ops data (route, time,</a:t>
                      </a:r>
                      <a:r>
                        <a:rPr lang="en-GB" sz="2400" baseline="0" dirty="0" smtClean="0">
                          <a:effectLst/>
                          <a:latin typeface="Calibri" panose="020F0502020204030204" pitchFamily="34" charset="0"/>
                        </a:rPr>
                        <a:t> fleet)</a:t>
                      </a:r>
                      <a:r>
                        <a:rPr lang="en-GB" sz="2400" dirty="0" smtClean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E" sz="2400" dirty="0" smtClean="0">
                          <a:solidFill>
                            <a:schemeClr val="bg1"/>
                          </a:solidFill>
                          <a:effectLst/>
                        </a:rPr>
                        <a:t>ALL </a:t>
                      </a:r>
                      <a:r>
                        <a:rPr lang="en-IE" sz="2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past Cabin crew injuries </a:t>
                      </a:r>
                      <a:r>
                        <a:rPr lang="en-IE" sz="2400" dirty="0" smtClean="0">
                          <a:solidFill>
                            <a:schemeClr val="bg1"/>
                          </a:solidFill>
                          <a:effectLst/>
                        </a:rPr>
                        <a:t>data (</a:t>
                      </a:r>
                      <a:r>
                        <a:rPr lang="en-IE" sz="2400" dirty="0" err="1" smtClean="0">
                          <a:solidFill>
                            <a:schemeClr val="bg1"/>
                          </a:solidFill>
                          <a:effectLst/>
                        </a:rPr>
                        <a:t>SafetyNet</a:t>
                      </a:r>
                      <a:r>
                        <a:rPr lang="en-IE" sz="2400" dirty="0" smtClean="0">
                          <a:solidFill>
                            <a:schemeClr val="bg1"/>
                          </a:solidFill>
                          <a:effectLst/>
                        </a:rPr>
                        <a:t> – ASRS/CSRS)</a:t>
                      </a:r>
                    </a:p>
                    <a:p>
                      <a:pPr marL="285750" lvl="0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E" sz="2400" dirty="0" smtClean="0">
                          <a:solidFill>
                            <a:schemeClr val="bg1"/>
                          </a:solidFill>
                          <a:effectLst/>
                        </a:rPr>
                        <a:t>Cabin defects (AMOS)</a:t>
                      </a:r>
                    </a:p>
                    <a:p>
                      <a:pPr marL="285750" lvl="0" indent="-28575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E" sz="2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Cabin Crew roster</a:t>
                      </a:r>
                      <a:r>
                        <a:rPr lang="en-IE" sz="2400" baseline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E" sz="2400" baseline="0" dirty="0" smtClean="0">
                          <a:solidFill>
                            <a:schemeClr val="bg1"/>
                          </a:solidFill>
                          <a:effectLst/>
                        </a:rPr>
                        <a:t>+ </a:t>
                      </a:r>
                      <a:r>
                        <a:rPr lang="en-IE" sz="2400" dirty="0" smtClean="0">
                          <a:solidFill>
                            <a:schemeClr val="bg1"/>
                          </a:solidFill>
                          <a:effectLst/>
                        </a:rPr>
                        <a:t>demographics data (AIMS</a:t>
                      </a:r>
                      <a:r>
                        <a:rPr lang="en-IE" sz="2400" baseline="0" dirty="0" smtClean="0">
                          <a:solidFill>
                            <a:schemeClr val="bg1"/>
                          </a:solidFill>
                          <a:effectLst/>
                        </a:rPr>
                        <a:t>) + CRM + Fatigue Risk MGM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 smtClean="0">
                          <a:effectLst/>
                          <a:latin typeface="Calibri" panose="020F0502020204030204" pitchFamily="34" charset="0"/>
                        </a:rPr>
                        <a:t>Other AMARACH data?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5" name="Picture 6" descr="https://lh3.googleusercontent.com/5cX7ZdEJFtbj95N3tUG2fYxKLnte4Q8HAQlansmkH-7w92pF7JZcXzVYoOK_ds8TVhB9FjQU1uFdHDVh1ikOwSXAcWnKlxk31C_b3Af2iZzgncV_M60PjNxTH5_JDzAbDw92vCZhE6U">
            <a:extLst>
              <a:ext uri="{FF2B5EF4-FFF2-40B4-BE49-F238E27FC236}">
                <a16:creationId xmlns:a16="http://schemas.microsoft.com/office/drawing/2014/main" xmlns="" id="{443F7BE0-8E7C-4F5A-8175-7B0B5E288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959" y="6176963"/>
            <a:ext cx="2416717" cy="59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3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1676400" y="263698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b="1" dirty="0" smtClean="0"/>
              <a:t>AI </a:t>
            </a:r>
            <a:r>
              <a:rPr lang="en-IE" b="1" dirty="0" smtClean="0">
                <a:solidFill>
                  <a:srgbClr val="FF0000"/>
                </a:solidFill>
              </a:rPr>
              <a:t>algorithm generated </a:t>
            </a:r>
            <a:r>
              <a:rPr lang="en-IE" b="1" dirty="0" smtClean="0"/>
              <a:t>IN ARK</a:t>
            </a:r>
            <a:endParaRPr lang="en-IE" dirty="0" smtClean="0"/>
          </a:p>
          <a:p>
            <a:pPr lvl="1"/>
            <a:r>
              <a:rPr lang="en-IE" dirty="0" smtClean="0"/>
              <a:t>predictive model ready to serve </a:t>
            </a:r>
            <a:r>
              <a:rPr lang="en-IE" dirty="0" smtClean="0"/>
              <a:t>(.</a:t>
            </a:r>
            <a:r>
              <a:rPr lang="en-IE" dirty="0" smtClean="0"/>
              <a:t>exe, XML, </a:t>
            </a:r>
            <a:r>
              <a:rPr lang="en-IE" dirty="0" err="1" smtClean="0"/>
              <a:t>Json</a:t>
            </a:r>
            <a:r>
              <a:rPr lang="en-IE" dirty="0" smtClean="0"/>
              <a:t>, </a:t>
            </a:r>
            <a:r>
              <a:rPr lang="en-IE" dirty="0" err="1" smtClean="0"/>
              <a:t>javascript</a:t>
            </a:r>
            <a:r>
              <a:rPr lang="en-IE" dirty="0" smtClean="0"/>
              <a:t>, python, R)</a:t>
            </a:r>
          </a:p>
          <a:p>
            <a:r>
              <a:rPr lang="en-IE" b="1" dirty="0" smtClean="0"/>
              <a:t>AI </a:t>
            </a:r>
            <a:r>
              <a:rPr lang="en-IE" b="1" dirty="0" smtClean="0">
                <a:solidFill>
                  <a:srgbClr val="FF0000"/>
                </a:solidFill>
              </a:rPr>
              <a:t>algorithm tested </a:t>
            </a:r>
            <a:r>
              <a:rPr lang="en-IE" b="1" dirty="0" smtClean="0"/>
              <a:t>to unseen flight data (proof of </a:t>
            </a:r>
            <a:r>
              <a:rPr lang="en-IE" b="1" dirty="0" smtClean="0"/>
              <a:t>concept)</a:t>
            </a:r>
          </a:p>
          <a:p>
            <a:pPr marL="0" indent="0">
              <a:buNone/>
            </a:pPr>
            <a:r>
              <a:rPr lang="en-IE" dirty="0" smtClean="0"/>
              <a:t>………….PILOT SOLUTION (policy, note, procedure)…………………….</a:t>
            </a:r>
          </a:p>
          <a:p>
            <a:pPr marL="0" indent="0">
              <a:buNone/>
            </a:pPr>
            <a:endParaRPr lang="en-IE" b="1" dirty="0" smtClean="0"/>
          </a:p>
          <a:p>
            <a:r>
              <a:rPr lang="en-IE" b="1" dirty="0" smtClean="0"/>
              <a:t>AI </a:t>
            </a:r>
            <a:r>
              <a:rPr lang="en-IE" b="1" dirty="0" smtClean="0">
                <a:solidFill>
                  <a:srgbClr val="FF0000"/>
                </a:solidFill>
              </a:rPr>
              <a:t>Deployment</a:t>
            </a:r>
            <a:r>
              <a:rPr lang="en-IE" dirty="0" smtClean="0">
                <a:solidFill>
                  <a:srgbClr val="FF0000"/>
                </a:solidFill>
              </a:rPr>
              <a:t> </a:t>
            </a:r>
            <a:r>
              <a:rPr lang="en-IE" dirty="0" smtClean="0"/>
              <a:t>test in Airline</a:t>
            </a:r>
          </a:p>
          <a:p>
            <a:pPr lvl="1"/>
            <a:r>
              <a:rPr lang="en-IE" dirty="0" smtClean="0"/>
              <a:t>Reduction in </a:t>
            </a:r>
            <a:r>
              <a:rPr lang="en-IE" b="1" dirty="0" smtClean="0">
                <a:solidFill>
                  <a:srgbClr val="FF0000"/>
                </a:solidFill>
              </a:rPr>
              <a:t>N. injuries/</a:t>
            </a:r>
            <a:r>
              <a:rPr lang="en-IE" b="1" dirty="0" err="1" smtClean="0">
                <a:solidFill>
                  <a:srgbClr val="FF0000"/>
                </a:solidFill>
              </a:rPr>
              <a:t>yrs</a:t>
            </a:r>
            <a:r>
              <a:rPr lang="en-IE" b="1" dirty="0" smtClean="0">
                <a:solidFill>
                  <a:srgbClr val="FF0000"/>
                </a:solidFill>
              </a:rPr>
              <a:t> </a:t>
            </a:r>
            <a:r>
              <a:rPr lang="en-IE" b="1" dirty="0" smtClean="0"/>
              <a:t> </a:t>
            </a:r>
            <a:r>
              <a:rPr lang="en-IE" dirty="0" smtClean="0"/>
              <a:t>(objective frequency counts after AI app)</a:t>
            </a:r>
          </a:p>
          <a:p>
            <a:pPr lvl="1"/>
            <a:r>
              <a:rPr lang="en-IE" dirty="0" smtClean="0"/>
              <a:t>Reduction in </a:t>
            </a:r>
            <a:r>
              <a:rPr lang="en-IE" b="1" dirty="0" smtClean="0">
                <a:solidFill>
                  <a:srgbClr val="FF0000"/>
                </a:solidFill>
              </a:rPr>
              <a:t>costs</a:t>
            </a:r>
            <a:r>
              <a:rPr lang="en-IE" dirty="0" smtClean="0">
                <a:solidFill>
                  <a:srgbClr val="FF0000"/>
                </a:solidFill>
              </a:rPr>
              <a:t> ($$ in Lost Time Injuries/year</a:t>
            </a:r>
            <a:r>
              <a:rPr lang="en-IE" dirty="0" smtClean="0"/>
              <a:t>)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Scenario A </a:t>
            </a:r>
            <a:r>
              <a:rPr lang="en-GB" sz="3200" smtClean="0"/>
              <a:t>(Cabin Crew injuries )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3940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Scenario B </a:t>
            </a:r>
            <a:r>
              <a:rPr lang="en-GB" sz="3200" dirty="0" smtClean="0"/>
              <a:t>(Runway overruns </a:t>
            </a:r>
            <a:r>
              <a:rPr lang="en-GB" sz="3200" dirty="0"/>
              <a:t>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04828"/>
            <a:ext cx="10515600" cy="4513675"/>
          </a:xfrm>
        </p:spPr>
        <p:txBody>
          <a:bodyPr>
            <a:normAutofit/>
          </a:bodyPr>
          <a:lstStyle/>
          <a:p>
            <a:r>
              <a:rPr lang="en-IE" b="1" dirty="0"/>
              <a:t>Solution1</a:t>
            </a:r>
            <a:r>
              <a:rPr lang="en-IE" dirty="0"/>
              <a:t>: </a:t>
            </a:r>
            <a:r>
              <a:rPr lang="en-GB" dirty="0"/>
              <a:t>Aer Lingus wants to </a:t>
            </a:r>
            <a:r>
              <a:rPr lang="en-GB" b="1" dirty="0">
                <a:solidFill>
                  <a:srgbClr val="FF0000"/>
                </a:solidFill>
              </a:rPr>
              <a:t>predict</a:t>
            </a:r>
            <a:r>
              <a:rPr lang="en-GB" b="1" dirty="0"/>
              <a:t> </a:t>
            </a:r>
            <a:r>
              <a:rPr lang="en-GB" dirty="0"/>
              <a:t>in advance those </a:t>
            </a:r>
            <a:r>
              <a:rPr lang="en-GB" b="1" dirty="0"/>
              <a:t>flights with higher </a:t>
            </a:r>
            <a:r>
              <a:rPr lang="en-GB" b="1" dirty="0">
                <a:solidFill>
                  <a:srgbClr val="FF0000"/>
                </a:solidFill>
              </a:rPr>
              <a:t>Runway overrun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b="1" dirty="0">
                <a:solidFill>
                  <a:srgbClr val="FF0000"/>
                </a:solidFill>
              </a:rPr>
              <a:t>ri</a:t>
            </a:r>
            <a:r>
              <a:rPr lang="en-GB" b="1" dirty="0"/>
              <a:t>sk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in order </a:t>
            </a:r>
            <a:r>
              <a:rPr lang="en-GB" b="1" dirty="0"/>
              <a:t>to minimize </a:t>
            </a:r>
            <a:r>
              <a:rPr lang="en-GB" dirty="0"/>
              <a:t>their </a:t>
            </a:r>
            <a:r>
              <a:rPr lang="en-GB" b="1" dirty="0"/>
              <a:t>occurrence</a:t>
            </a:r>
            <a:r>
              <a:rPr lang="en-GB" dirty="0"/>
              <a:t> and </a:t>
            </a:r>
            <a:r>
              <a:rPr lang="en-GB" b="1" dirty="0" smtClean="0"/>
              <a:t>impact</a:t>
            </a:r>
            <a:r>
              <a:rPr lang="en-GB" dirty="0" smtClean="0"/>
              <a:t> </a:t>
            </a:r>
          </a:p>
          <a:p>
            <a:r>
              <a:rPr lang="en-GB" dirty="0" smtClean="0"/>
              <a:t>Data </a:t>
            </a:r>
            <a:r>
              <a:rPr lang="en-GB" dirty="0"/>
              <a:t>from: </a:t>
            </a:r>
          </a:p>
          <a:p>
            <a:endParaRPr lang="en-IE" dirty="0" smtClean="0"/>
          </a:p>
          <a:p>
            <a:endParaRPr lang="en-IE" dirty="0" smtClean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893596"/>
              </p:ext>
            </p:extLst>
          </p:nvPr>
        </p:nvGraphicFramePr>
        <p:xfrm>
          <a:off x="1306577" y="3862875"/>
          <a:ext cx="9578845" cy="26667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78845"/>
              </a:tblGrid>
              <a:tr h="9552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en-IE" sz="20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Safety Reports (ASRS)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en-IE" sz="2000" dirty="0" smtClean="0">
                          <a:effectLst/>
                        </a:rPr>
                        <a:t>Safety events relating to deep landings submitted by Flight Crew (</a:t>
                      </a:r>
                      <a:r>
                        <a:rPr lang="en-IE" sz="2000" dirty="0" err="1" smtClean="0">
                          <a:effectLst/>
                        </a:rPr>
                        <a:t>SafetyNet</a:t>
                      </a:r>
                      <a:r>
                        <a:rPr lang="en-IE" sz="2000" dirty="0" smtClean="0">
                          <a:effectLst/>
                        </a:rPr>
                        <a:t> – ASRS)</a:t>
                      </a:r>
                      <a:endParaRPr lang="en-GB" sz="2000" dirty="0" smtClean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E" sz="20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FDM data (landing phase)</a:t>
                      </a:r>
                      <a:endParaRPr lang="en-GB" sz="20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E" sz="20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Flight Crew demographic from AIMS </a:t>
                      </a:r>
                      <a:r>
                        <a:rPr lang="en-IE" sz="2000" dirty="0">
                          <a:effectLst/>
                        </a:rPr>
                        <a:t>e.g. experience, training, crew roster (Fatigue Risk Management minus 8 days), airfield familiarity, length service / time on </a:t>
                      </a:r>
                      <a:r>
                        <a:rPr lang="en-IE" sz="2000" dirty="0" err="1" smtClean="0">
                          <a:effectLst/>
                        </a:rPr>
                        <a:t>a/C</a:t>
                      </a:r>
                      <a:r>
                        <a:rPr lang="en-IE" sz="2000" dirty="0" smtClean="0">
                          <a:effectLst/>
                        </a:rPr>
                        <a:t> type 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en-IE" sz="2000" dirty="0" err="1" smtClean="0">
                          <a:effectLst/>
                        </a:rPr>
                        <a:t>Amarach</a:t>
                      </a:r>
                      <a:r>
                        <a:rPr lang="en-IE" sz="2000" dirty="0" smtClean="0">
                          <a:effectLst/>
                        </a:rPr>
                        <a:t> report??, Weather at landing, Airport KPIs</a:t>
                      </a:r>
                      <a:r>
                        <a:rPr lang="en-IE" sz="2000" baseline="0" dirty="0" smtClean="0">
                          <a:effectLst/>
                        </a:rPr>
                        <a:t> at landing (e.g., airport workload at the time)</a:t>
                      </a:r>
                      <a:endParaRPr lang="en-GB" sz="2000" dirty="0" smtClean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" name="Picture 6" descr="https://lh3.googleusercontent.com/5cX7ZdEJFtbj95N3tUG2fYxKLnte4Q8HAQlansmkH-7w92pF7JZcXzVYoOK_ds8TVhB9FjQU1uFdHDVh1ikOwSXAcWnKlxk31C_b3Af2iZzgncV_M60PjNxTH5_JDzAbDw92vCZhE6U">
            <a:extLst>
              <a:ext uri="{FF2B5EF4-FFF2-40B4-BE49-F238E27FC236}">
                <a16:creationId xmlns:a16="http://schemas.microsoft.com/office/drawing/2014/main" xmlns="" id="{443F7BE0-8E7C-4F5A-8175-7B0B5E288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103" y="10984"/>
            <a:ext cx="2416717" cy="59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47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Scenario B </a:t>
            </a:r>
            <a:r>
              <a:rPr lang="en-GB" sz="3200" dirty="0" smtClean="0"/>
              <a:t>(Runway overruns </a:t>
            </a:r>
            <a:r>
              <a:rPr lang="en-GB" sz="3200" dirty="0"/>
              <a:t>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2206044"/>
            <a:ext cx="11067288" cy="4513675"/>
          </a:xfrm>
        </p:spPr>
        <p:txBody>
          <a:bodyPr>
            <a:normAutofit/>
          </a:bodyPr>
          <a:lstStyle/>
          <a:p>
            <a:r>
              <a:rPr lang="en-IE" b="1" dirty="0" smtClean="0"/>
              <a:t>AI algorithm generated IN ARK</a:t>
            </a:r>
            <a:endParaRPr lang="en-IE" dirty="0"/>
          </a:p>
          <a:p>
            <a:pPr lvl="1"/>
            <a:r>
              <a:rPr lang="en-IE" dirty="0" smtClean="0"/>
              <a:t>predictive model ready to serve (ready in .exe, XML, </a:t>
            </a:r>
            <a:r>
              <a:rPr lang="en-IE" dirty="0" err="1" smtClean="0"/>
              <a:t>Json</a:t>
            </a:r>
            <a:r>
              <a:rPr lang="en-IE" dirty="0" smtClean="0"/>
              <a:t>, </a:t>
            </a:r>
            <a:r>
              <a:rPr lang="en-IE" dirty="0" err="1" smtClean="0"/>
              <a:t>javascript</a:t>
            </a:r>
            <a:r>
              <a:rPr lang="en-IE" dirty="0" smtClean="0"/>
              <a:t>, python, R)</a:t>
            </a:r>
            <a:endParaRPr lang="en-IE" dirty="0"/>
          </a:p>
          <a:p>
            <a:r>
              <a:rPr lang="en-IE" b="1" dirty="0"/>
              <a:t>AI </a:t>
            </a:r>
            <a:r>
              <a:rPr lang="en-IE" b="1" dirty="0">
                <a:solidFill>
                  <a:srgbClr val="FF0000"/>
                </a:solidFill>
              </a:rPr>
              <a:t>algorithm tested </a:t>
            </a:r>
            <a:r>
              <a:rPr lang="en-IE" b="1" dirty="0"/>
              <a:t>to unseen flight data (proof of concept)</a:t>
            </a:r>
          </a:p>
          <a:p>
            <a:pPr marL="0" indent="0">
              <a:buNone/>
            </a:pPr>
            <a:r>
              <a:rPr lang="en-IE" dirty="0"/>
              <a:t>………….PILOT SOLUTION (policy, note, procedure</a:t>
            </a:r>
            <a:r>
              <a:rPr lang="en-IE" dirty="0" smtClean="0"/>
              <a:t>)…………………….</a:t>
            </a:r>
          </a:p>
          <a:p>
            <a:pPr marL="0" indent="0">
              <a:buNone/>
            </a:pPr>
            <a:endParaRPr lang="en-IE" dirty="0" smtClean="0"/>
          </a:p>
          <a:p>
            <a:r>
              <a:rPr lang="en-IE" b="1" dirty="0" smtClean="0"/>
              <a:t>AI Deployment </a:t>
            </a:r>
            <a:r>
              <a:rPr lang="en-IE" dirty="0" smtClean="0"/>
              <a:t>test in Airline</a:t>
            </a:r>
          </a:p>
          <a:p>
            <a:pPr lvl="1"/>
            <a:r>
              <a:rPr lang="en-IE" dirty="0" smtClean="0"/>
              <a:t>Reduction </a:t>
            </a:r>
            <a:r>
              <a:rPr lang="en-IE" b="1" dirty="0" smtClean="0">
                <a:solidFill>
                  <a:srgbClr val="FF0000"/>
                </a:solidFill>
              </a:rPr>
              <a:t>Runway overrun risk/Year </a:t>
            </a:r>
            <a:r>
              <a:rPr lang="en-IE" dirty="0" smtClean="0"/>
              <a:t>(vs PRIOR ARK implement) </a:t>
            </a:r>
          </a:p>
          <a:p>
            <a:pPr lvl="1"/>
            <a:r>
              <a:rPr lang="en-IE" b="1" dirty="0" smtClean="0"/>
              <a:t>Reduction </a:t>
            </a:r>
            <a:r>
              <a:rPr lang="en-IE" dirty="0" smtClean="0"/>
              <a:t>direct/indirect </a:t>
            </a:r>
            <a:r>
              <a:rPr lang="en-IE" b="1" dirty="0" smtClean="0">
                <a:solidFill>
                  <a:srgbClr val="FF0000"/>
                </a:solidFill>
              </a:rPr>
              <a:t>costs Runway overruns (</a:t>
            </a:r>
            <a:r>
              <a:rPr lang="en-IE" b="1" dirty="0"/>
              <a:t>Delay codes costs</a:t>
            </a:r>
            <a:r>
              <a:rPr lang="en-IE" dirty="0"/>
              <a:t>, out of service or maintenance, </a:t>
            </a:r>
            <a:r>
              <a:rPr lang="en-IE" b="1" dirty="0">
                <a:solidFill>
                  <a:srgbClr val="FF0000"/>
                </a:solidFill>
              </a:rPr>
              <a:t>passenger injuries co</a:t>
            </a:r>
            <a:r>
              <a:rPr lang="en-IE" b="1" dirty="0"/>
              <a:t>sts</a:t>
            </a:r>
            <a:r>
              <a:rPr lang="en-IE" dirty="0"/>
              <a:t>, public perception costs to the </a:t>
            </a:r>
            <a:r>
              <a:rPr lang="en-IE" dirty="0" smtClean="0"/>
              <a:t>airline)</a:t>
            </a:r>
          </a:p>
        </p:txBody>
      </p:sp>
      <p:pic>
        <p:nvPicPr>
          <p:cNvPr id="6" name="Picture 6" descr="https://lh3.googleusercontent.com/5cX7ZdEJFtbj95N3tUG2fYxKLnte4Q8HAQlansmkH-7w92pF7JZcXzVYoOK_ds8TVhB9FjQU1uFdHDVh1ikOwSXAcWnKlxk31C_b3Af2iZzgncV_M60PjNxTH5_JDzAbDw92vCZhE6U">
            <a:extLst>
              <a:ext uri="{FF2B5EF4-FFF2-40B4-BE49-F238E27FC236}">
                <a16:creationId xmlns:a16="http://schemas.microsoft.com/office/drawing/2014/main" xmlns="" id="{443F7BE0-8E7C-4F5A-8175-7B0B5E288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103" y="10984"/>
            <a:ext cx="2416717" cy="59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99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Scenario </a:t>
            </a:r>
            <a:r>
              <a:rPr lang="en-GB" dirty="0"/>
              <a:t>C</a:t>
            </a:r>
            <a:r>
              <a:rPr lang="en-GB" dirty="0" smtClean="0"/>
              <a:t> </a:t>
            </a:r>
            <a:r>
              <a:rPr lang="en-GB" sz="3200" dirty="0"/>
              <a:t>(ULD damage)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759108"/>
            <a:ext cx="10515600" cy="4513675"/>
          </a:xfrm>
        </p:spPr>
        <p:txBody>
          <a:bodyPr>
            <a:normAutofit/>
          </a:bodyPr>
          <a:lstStyle/>
          <a:p>
            <a:r>
              <a:rPr lang="en-IE" b="1" dirty="0"/>
              <a:t>Solution1</a:t>
            </a:r>
            <a:r>
              <a:rPr lang="en-IE" dirty="0"/>
              <a:t>: Aer Lingus wants to </a:t>
            </a:r>
            <a:r>
              <a:rPr lang="en-IE" b="1" dirty="0">
                <a:solidFill>
                  <a:srgbClr val="FF0000"/>
                </a:solidFill>
              </a:rPr>
              <a:t>predict</a:t>
            </a:r>
            <a:r>
              <a:rPr lang="en-IE" dirty="0">
                <a:solidFill>
                  <a:srgbClr val="FF0000"/>
                </a:solidFill>
              </a:rPr>
              <a:t> </a:t>
            </a:r>
            <a:r>
              <a:rPr lang="en-IE" dirty="0"/>
              <a:t>in advance those </a:t>
            </a:r>
            <a:r>
              <a:rPr lang="en-IE" b="1" dirty="0"/>
              <a:t>turnarounds aspects </a:t>
            </a:r>
            <a:r>
              <a:rPr lang="en-IE" dirty="0"/>
              <a:t>that </a:t>
            </a:r>
            <a:r>
              <a:rPr lang="en-IE" b="1" dirty="0"/>
              <a:t>increase </a:t>
            </a:r>
            <a:r>
              <a:rPr lang="en-IE" b="1" dirty="0">
                <a:solidFill>
                  <a:srgbClr val="FF0000"/>
                </a:solidFill>
              </a:rPr>
              <a:t>risks of </a:t>
            </a:r>
            <a:r>
              <a:rPr lang="en-IE" b="1" dirty="0" smtClean="0">
                <a:solidFill>
                  <a:srgbClr val="FF0000"/>
                </a:solidFill>
              </a:rPr>
              <a:t>ULD</a:t>
            </a:r>
            <a:r>
              <a:rPr lang="en-IE" dirty="0" smtClean="0">
                <a:solidFill>
                  <a:srgbClr val="FF0000"/>
                </a:solidFill>
              </a:rPr>
              <a:t> </a:t>
            </a:r>
            <a:r>
              <a:rPr lang="en-IE" b="1" dirty="0" smtClean="0">
                <a:solidFill>
                  <a:srgbClr val="FF0000"/>
                </a:solidFill>
              </a:rPr>
              <a:t>damage </a:t>
            </a:r>
            <a:r>
              <a:rPr lang="en-IE" dirty="0"/>
              <a:t>to the aircraft or the potential of a </a:t>
            </a:r>
            <a:r>
              <a:rPr lang="en-IE" b="1" dirty="0"/>
              <a:t>weight distribution change inflight </a:t>
            </a:r>
            <a:r>
              <a:rPr lang="en-IE" dirty="0"/>
              <a:t>if there is cargo movement</a:t>
            </a:r>
            <a:r>
              <a:rPr lang="en-GB" dirty="0" smtClean="0"/>
              <a:t> </a:t>
            </a:r>
          </a:p>
          <a:p>
            <a:r>
              <a:rPr lang="en-GB" dirty="0" smtClean="0"/>
              <a:t>Data </a:t>
            </a:r>
            <a:r>
              <a:rPr lang="en-GB" dirty="0"/>
              <a:t>from: 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279932"/>
              </p:ext>
            </p:extLst>
          </p:nvPr>
        </p:nvGraphicFramePr>
        <p:xfrm>
          <a:off x="1861984" y="4160520"/>
          <a:ext cx="10167684" cy="22959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7684"/>
              </a:tblGrid>
              <a:tr h="657225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E" sz="20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Safety Reports </a:t>
                      </a:r>
                      <a:r>
                        <a:rPr lang="en-IE" sz="20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by </a:t>
                      </a:r>
                      <a:r>
                        <a:rPr lang="en-IE" sz="20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Ground operations</a:t>
                      </a:r>
                      <a:r>
                        <a:rPr lang="en-IE" sz="2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 Cabin Operations or Flight Crew (</a:t>
                      </a:r>
                      <a:r>
                        <a:rPr lang="en-IE" sz="20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SafetyNet</a:t>
                      </a:r>
                      <a:r>
                        <a:rPr lang="en-IE" sz="2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– ASRS, CSRS, GSRS.)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</a:tr>
              <a:tr h="328613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E" sz="2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Delay tracking – offload code 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</a:tr>
              <a:tr h="328613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E" sz="20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Amarach</a:t>
                      </a:r>
                      <a:r>
                        <a:rPr lang="en-IE" sz="2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report – on time performance – delays, decrease turn time etc. 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</a:tr>
              <a:tr h="285750">
                <a:tc>
                  <a:txBody>
                    <a:bodyPr/>
                    <a:lstStyle/>
                    <a:p>
                      <a:pPr marL="457200" lvl="1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E" sz="20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Turnaround team </a:t>
                      </a:r>
                      <a:r>
                        <a:rPr lang="en-IE" sz="2000" dirty="0" err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performaces</a:t>
                      </a:r>
                      <a:r>
                        <a:rPr lang="en-IE" sz="20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: </a:t>
                      </a:r>
                      <a:r>
                        <a:rPr lang="en-IE" sz="20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manpower available vs planned</a:t>
                      </a:r>
                      <a:endParaRPr lang="en-GB" sz="20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8575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E" sz="20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Training </a:t>
                      </a:r>
                      <a:r>
                        <a:rPr lang="en-IE" sz="20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effects   /</a:t>
                      </a:r>
                      <a:r>
                        <a:rPr lang="en-IE" sz="2000" baseline="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  </a:t>
                      </a:r>
                      <a:r>
                        <a:rPr lang="en-IE" sz="20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Workload peaks</a:t>
                      </a:r>
                      <a:endParaRPr lang="en-GB" sz="2000" dirty="0" smtClean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8575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E" sz="20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Turnaround competence and skills   </a:t>
                      </a:r>
                      <a:r>
                        <a:rPr lang="en-IE" sz="20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/  Manpower flow across turnarounds</a:t>
                      </a:r>
                      <a:endParaRPr lang="en-GB" sz="2000" dirty="0" smtClean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" name="Picture 6" descr="https://lh3.googleusercontent.com/5cX7ZdEJFtbj95N3tUG2fYxKLnte4Q8HAQlansmkH-7w92pF7JZcXzVYoOK_ds8TVhB9FjQU1uFdHDVh1ikOwSXAcWnKlxk31C_b3Af2iZzgncV_M60PjNxTH5_JDzAbDw92vCZhE6U">
            <a:extLst>
              <a:ext uri="{FF2B5EF4-FFF2-40B4-BE49-F238E27FC236}">
                <a16:creationId xmlns:a16="http://schemas.microsoft.com/office/drawing/2014/main" xmlns="" id="{443F7BE0-8E7C-4F5A-8175-7B0B5E288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951" y="167641"/>
            <a:ext cx="2416717" cy="59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49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Scenario </a:t>
            </a:r>
            <a:r>
              <a:rPr lang="en-GB" dirty="0"/>
              <a:t>C</a:t>
            </a:r>
            <a:r>
              <a:rPr lang="en-GB" dirty="0" smtClean="0"/>
              <a:t> </a:t>
            </a:r>
            <a:r>
              <a:rPr lang="en-GB" sz="3200" dirty="0"/>
              <a:t>(ULD damage)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2033428"/>
            <a:ext cx="10774680" cy="4513675"/>
          </a:xfrm>
        </p:spPr>
        <p:txBody>
          <a:bodyPr>
            <a:normAutofit lnSpcReduction="10000"/>
          </a:bodyPr>
          <a:lstStyle/>
          <a:p>
            <a:endParaRPr lang="en-IE" b="1" dirty="0" smtClean="0"/>
          </a:p>
          <a:p>
            <a:r>
              <a:rPr lang="en-IE" b="1" dirty="0" smtClean="0"/>
              <a:t>AI algorithm generated IN ARK</a:t>
            </a:r>
            <a:endParaRPr lang="en-IE" dirty="0"/>
          </a:p>
          <a:p>
            <a:pPr lvl="1"/>
            <a:r>
              <a:rPr lang="en-IE" dirty="0" smtClean="0"/>
              <a:t>predictive model ready to serve (ready in .exe, XML, </a:t>
            </a:r>
            <a:r>
              <a:rPr lang="en-IE" dirty="0" err="1" smtClean="0"/>
              <a:t>Json</a:t>
            </a:r>
            <a:r>
              <a:rPr lang="en-IE" dirty="0" smtClean="0"/>
              <a:t>, </a:t>
            </a:r>
            <a:r>
              <a:rPr lang="en-IE" dirty="0" err="1" smtClean="0"/>
              <a:t>javascript</a:t>
            </a:r>
            <a:r>
              <a:rPr lang="en-IE" dirty="0" smtClean="0"/>
              <a:t>, python, R)</a:t>
            </a:r>
            <a:endParaRPr lang="en-IE" dirty="0"/>
          </a:p>
          <a:p>
            <a:r>
              <a:rPr lang="en-IE" b="1" dirty="0"/>
              <a:t>AI </a:t>
            </a:r>
            <a:r>
              <a:rPr lang="en-IE" b="1" dirty="0">
                <a:solidFill>
                  <a:srgbClr val="FF0000"/>
                </a:solidFill>
              </a:rPr>
              <a:t>algorithm tested </a:t>
            </a:r>
            <a:r>
              <a:rPr lang="en-IE" b="1" dirty="0"/>
              <a:t>to unseen flight data (proof of concept)</a:t>
            </a:r>
          </a:p>
          <a:p>
            <a:pPr marL="0" indent="0">
              <a:buNone/>
            </a:pPr>
            <a:r>
              <a:rPr lang="en-IE" dirty="0"/>
              <a:t>………….PILOT SOLUTION (policy, note, procedure)……………………. </a:t>
            </a:r>
            <a:endParaRPr lang="en-IE" dirty="0" smtClean="0"/>
          </a:p>
          <a:p>
            <a:pPr marL="0" indent="0">
              <a:buNone/>
            </a:pPr>
            <a:endParaRPr lang="en-IE" b="1" dirty="0"/>
          </a:p>
          <a:p>
            <a:pPr marL="0" indent="0">
              <a:buNone/>
            </a:pPr>
            <a:r>
              <a:rPr lang="en-IE" b="1" dirty="0" smtClean="0"/>
              <a:t>AI </a:t>
            </a:r>
            <a:r>
              <a:rPr lang="en-IE" b="1" dirty="0" smtClean="0"/>
              <a:t>Deployment </a:t>
            </a:r>
            <a:r>
              <a:rPr lang="en-IE" dirty="0" smtClean="0"/>
              <a:t>test in Airline</a:t>
            </a:r>
          </a:p>
          <a:p>
            <a:pPr lvl="1"/>
            <a:r>
              <a:rPr lang="en-IE" dirty="0" smtClean="0"/>
              <a:t>Reduction </a:t>
            </a:r>
            <a:r>
              <a:rPr lang="en-IE" b="1" dirty="0" smtClean="0">
                <a:solidFill>
                  <a:srgbClr val="FF0000"/>
                </a:solidFill>
              </a:rPr>
              <a:t>ULD risk/Year </a:t>
            </a:r>
            <a:r>
              <a:rPr lang="en-IE" dirty="0" smtClean="0"/>
              <a:t>(vs PRIOR ARK implement) </a:t>
            </a:r>
          </a:p>
          <a:p>
            <a:pPr lvl="1"/>
            <a:r>
              <a:rPr lang="en-IE" b="1" dirty="0" smtClean="0"/>
              <a:t>Reduction </a:t>
            </a:r>
            <a:r>
              <a:rPr lang="en-IE" dirty="0" smtClean="0"/>
              <a:t>direct/indirect </a:t>
            </a:r>
            <a:r>
              <a:rPr lang="en-IE" b="1" dirty="0" smtClean="0">
                <a:solidFill>
                  <a:srgbClr val="FF0000"/>
                </a:solidFill>
              </a:rPr>
              <a:t>costs ULDs  (</a:t>
            </a:r>
            <a:r>
              <a:rPr lang="en-IE" b="1" dirty="0" smtClean="0"/>
              <a:t>A/C damage</a:t>
            </a:r>
            <a:r>
              <a:rPr lang="en-IE" dirty="0" smtClean="0"/>
              <a:t>, </a:t>
            </a:r>
            <a:r>
              <a:rPr lang="en-IE" dirty="0"/>
              <a:t>out of service or maintenance, </a:t>
            </a:r>
            <a:r>
              <a:rPr lang="en-IE" b="1" dirty="0">
                <a:solidFill>
                  <a:srgbClr val="FF0000"/>
                </a:solidFill>
              </a:rPr>
              <a:t>passenger injuries </a:t>
            </a:r>
            <a:r>
              <a:rPr lang="en-IE" b="1" dirty="0" smtClean="0">
                <a:solidFill>
                  <a:srgbClr val="FF0000"/>
                </a:solidFill>
              </a:rPr>
              <a:t>co</a:t>
            </a:r>
            <a:r>
              <a:rPr lang="en-IE" b="1" dirty="0" smtClean="0"/>
              <a:t>sts</a:t>
            </a:r>
            <a:r>
              <a:rPr lang="en-IE" dirty="0" smtClean="0"/>
              <a:t>)</a:t>
            </a:r>
          </a:p>
        </p:txBody>
      </p:sp>
      <p:pic>
        <p:nvPicPr>
          <p:cNvPr id="6" name="Picture 6" descr="https://lh3.googleusercontent.com/5cX7ZdEJFtbj95N3tUG2fYxKLnte4Q8HAQlansmkH-7w92pF7JZcXzVYoOK_ds8TVhB9FjQU1uFdHDVh1ikOwSXAcWnKlxk31C_b3Af2iZzgncV_M60PjNxTH5_JDzAbDw92vCZhE6U">
            <a:extLst>
              <a:ext uri="{FF2B5EF4-FFF2-40B4-BE49-F238E27FC236}">
                <a16:creationId xmlns:a16="http://schemas.microsoft.com/office/drawing/2014/main" xmlns="" id="{443F7BE0-8E7C-4F5A-8175-7B0B5E288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951" y="167641"/>
            <a:ext cx="2416717" cy="59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21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Scenario </a:t>
            </a:r>
            <a:r>
              <a:rPr lang="en-GB" dirty="0"/>
              <a:t>D</a:t>
            </a:r>
            <a:r>
              <a:rPr lang="en-GB" dirty="0" smtClean="0"/>
              <a:t> </a:t>
            </a:r>
            <a:r>
              <a:rPr lang="en-GB" sz="4000" dirty="0" smtClean="0"/>
              <a:t>(Safety/Fuel optimization)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759108"/>
            <a:ext cx="10515600" cy="45136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E" b="1" dirty="0"/>
              <a:t>Solution1</a:t>
            </a:r>
            <a:r>
              <a:rPr lang="en-IE" dirty="0"/>
              <a:t>: Aer Lingus </a:t>
            </a:r>
            <a:r>
              <a:rPr lang="en-IE" dirty="0" smtClean="0"/>
              <a:t>wants to </a:t>
            </a:r>
            <a:r>
              <a:rPr lang="en-IE" b="1" dirty="0" smtClean="0">
                <a:solidFill>
                  <a:srgbClr val="FF0000"/>
                </a:solidFill>
              </a:rPr>
              <a:t>estimate</a:t>
            </a:r>
            <a:r>
              <a:rPr lang="en-IE" dirty="0" smtClean="0">
                <a:solidFill>
                  <a:srgbClr val="FF0000"/>
                </a:solidFill>
              </a:rPr>
              <a:t> </a:t>
            </a:r>
            <a:r>
              <a:rPr lang="en-IE" b="1" dirty="0" smtClean="0"/>
              <a:t>landing configurations optimizing safety KPIs and Fuel consumption savings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en-GB" dirty="0" smtClean="0"/>
              <a:t>Data </a:t>
            </a:r>
            <a:r>
              <a:rPr lang="en-GB" dirty="0"/>
              <a:t>from: </a:t>
            </a:r>
          </a:p>
          <a:p>
            <a:pPr marL="0" indent="0">
              <a:buNone/>
            </a:pPr>
            <a:endParaRPr lang="en-IE" dirty="0" smtClean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514693"/>
              </p:ext>
            </p:extLst>
          </p:nvPr>
        </p:nvGraphicFramePr>
        <p:xfrm>
          <a:off x="2835084" y="3110992"/>
          <a:ext cx="8421180" cy="21930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21180"/>
              </a:tblGrid>
              <a:tr h="400304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E" sz="2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Safety Reports </a:t>
                      </a:r>
                      <a:r>
                        <a:rPr lang="en-IE" sz="20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IE" sz="20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SafetyNet</a:t>
                      </a:r>
                      <a:r>
                        <a:rPr lang="en-IE" sz="2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– ASRS, CSRS, GSRS.)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</a:tr>
              <a:tr h="18307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 baseline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</a:rPr>
                        <a:t>Planned/Used Fuel consumption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 baseline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</a:rPr>
                        <a:t>FDM data for A/C configurations within 10minutes at touchdown</a:t>
                      </a:r>
                      <a:endParaRPr lang="en-GB" sz="20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</a:rPr>
                        <a:t>Crew Data </a:t>
                      </a:r>
                      <a:r>
                        <a:rPr lang="en-GB" sz="2000" dirty="0" smtClean="0">
                          <a:effectLst/>
                          <a:latin typeface="+mn-lt"/>
                        </a:rPr>
                        <a:t>(</a:t>
                      </a:r>
                      <a:r>
                        <a:rPr lang="en-GB" sz="2000" dirty="0" err="1" smtClean="0">
                          <a:effectLst/>
                          <a:latin typeface="+mn-lt"/>
                        </a:rPr>
                        <a:t>ave</a:t>
                      </a:r>
                      <a:r>
                        <a:rPr lang="en-GB" sz="2000" dirty="0" smtClean="0">
                          <a:effectLst/>
                          <a:latin typeface="+mn-lt"/>
                        </a:rPr>
                        <a:t> age,</a:t>
                      </a:r>
                      <a:r>
                        <a:rPr lang="en-GB" sz="2000" baseline="0" dirty="0" smtClean="0">
                          <a:effectLst/>
                          <a:latin typeface="+mn-lt"/>
                        </a:rPr>
                        <a:t> Total hrs on A/C, Relative Hrs (30days) , Tech and CRM Training)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457200" lvl="1" indent="0"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GB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" name="Picture 6" descr="https://lh3.googleusercontent.com/5cX7ZdEJFtbj95N3tUG2fYxKLnte4Q8HAQlansmkH-7w92pF7JZcXzVYoOK_ds8TVhB9FjQU1uFdHDVh1ikOwSXAcWnKlxk31C_b3Af2iZzgncV_M60PjNxTH5_JDzAbDw92vCZhE6U">
            <a:extLst>
              <a:ext uri="{FF2B5EF4-FFF2-40B4-BE49-F238E27FC236}">
                <a16:creationId xmlns:a16="http://schemas.microsoft.com/office/drawing/2014/main" xmlns="" id="{443F7BE0-8E7C-4F5A-8175-7B0B5E288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527" y="296705"/>
            <a:ext cx="2416717" cy="59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04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Scenario </a:t>
            </a:r>
            <a:r>
              <a:rPr lang="en-GB" dirty="0"/>
              <a:t>D</a:t>
            </a:r>
            <a:r>
              <a:rPr lang="en-GB" dirty="0" smtClean="0"/>
              <a:t> </a:t>
            </a:r>
            <a:r>
              <a:rPr lang="en-GB" sz="4000" dirty="0" smtClean="0"/>
              <a:t>(Safety/Fuel optimization)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02208" y="2426621"/>
            <a:ext cx="11030712" cy="4221068"/>
          </a:xfrm>
        </p:spPr>
        <p:txBody>
          <a:bodyPr>
            <a:normAutofit/>
          </a:bodyPr>
          <a:lstStyle/>
          <a:p>
            <a:r>
              <a:rPr lang="en-IE" b="1" dirty="0" smtClean="0"/>
              <a:t>AI algorithm generated IN ARK</a:t>
            </a:r>
            <a:endParaRPr lang="en-IE" dirty="0"/>
          </a:p>
          <a:p>
            <a:pPr lvl="1"/>
            <a:r>
              <a:rPr lang="en-IE" dirty="0" smtClean="0"/>
              <a:t>predictive model ready to serve (ready in .exe, XML, </a:t>
            </a:r>
            <a:r>
              <a:rPr lang="en-IE" dirty="0" err="1" smtClean="0"/>
              <a:t>Json</a:t>
            </a:r>
            <a:r>
              <a:rPr lang="en-IE" dirty="0" smtClean="0"/>
              <a:t>, </a:t>
            </a:r>
            <a:r>
              <a:rPr lang="en-IE" dirty="0" err="1" smtClean="0"/>
              <a:t>javascript</a:t>
            </a:r>
            <a:r>
              <a:rPr lang="en-IE" dirty="0" smtClean="0"/>
              <a:t>, python, R)</a:t>
            </a:r>
            <a:endParaRPr lang="en-IE" dirty="0"/>
          </a:p>
          <a:p>
            <a:r>
              <a:rPr lang="en-IE" b="1" dirty="0"/>
              <a:t>AI </a:t>
            </a:r>
            <a:r>
              <a:rPr lang="en-IE" b="1" dirty="0">
                <a:solidFill>
                  <a:srgbClr val="FF0000"/>
                </a:solidFill>
              </a:rPr>
              <a:t>algorithm tested </a:t>
            </a:r>
            <a:r>
              <a:rPr lang="en-IE" b="1" dirty="0"/>
              <a:t>to unseen flight data (proof of concept)</a:t>
            </a:r>
          </a:p>
          <a:p>
            <a:pPr marL="0" indent="0">
              <a:buNone/>
            </a:pPr>
            <a:r>
              <a:rPr lang="en-IE" dirty="0"/>
              <a:t>………….PILOT SOLUTION (policy, note, procedure</a:t>
            </a:r>
            <a:r>
              <a:rPr lang="en-IE" dirty="0" smtClean="0"/>
              <a:t>)…………………….</a:t>
            </a:r>
          </a:p>
          <a:p>
            <a:pPr marL="0" indent="0">
              <a:buNone/>
            </a:pPr>
            <a:endParaRPr lang="en-IE" dirty="0" smtClean="0"/>
          </a:p>
          <a:p>
            <a:r>
              <a:rPr lang="en-IE" b="1" dirty="0" smtClean="0"/>
              <a:t>AI Deployment </a:t>
            </a:r>
            <a:r>
              <a:rPr lang="en-IE" dirty="0" smtClean="0"/>
              <a:t>test in Airline</a:t>
            </a:r>
          </a:p>
          <a:p>
            <a:pPr lvl="1"/>
            <a:r>
              <a:rPr lang="en-IE" dirty="0" smtClean="0"/>
              <a:t>Reduction </a:t>
            </a:r>
            <a:r>
              <a:rPr lang="en-IE" b="1" dirty="0"/>
              <a:t>Hard Landings or Overruns </a:t>
            </a:r>
            <a:r>
              <a:rPr lang="en-IE" b="1" dirty="0" smtClean="0"/>
              <a:t>events</a:t>
            </a:r>
            <a:r>
              <a:rPr lang="en-IE" b="1" dirty="0" smtClean="0">
                <a:solidFill>
                  <a:srgbClr val="FF0000"/>
                </a:solidFill>
              </a:rPr>
              <a:t>/Year</a:t>
            </a:r>
            <a:r>
              <a:rPr lang="en-IE" dirty="0" smtClean="0"/>
              <a:t> </a:t>
            </a:r>
          </a:p>
          <a:p>
            <a:pPr lvl="1"/>
            <a:r>
              <a:rPr lang="en-IE" b="1" dirty="0" smtClean="0">
                <a:solidFill>
                  <a:srgbClr val="FF0000"/>
                </a:solidFill>
              </a:rPr>
              <a:t>Optimization FUEL Cost </a:t>
            </a:r>
            <a:r>
              <a:rPr lang="en-IE" b="1" dirty="0" smtClean="0">
                <a:solidFill>
                  <a:srgbClr val="FF0000"/>
                </a:solidFill>
              </a:rPr>
              <a:t>give SAFEY thresholds</a:t>
            </a:r>
            <a:endParaRPr lang="en-IE" dirty="0" smtClean="0"/>
          </a:p>
        </p:txBody>
      </p:sp>
      <p:pic>
        <p:nvPicPr>
          <p:cNvPr id="6" name="Picture 6" descr="https://lh3.googleusercontent.com/5cX7ZdEJFtbj95N3tUG2fYxKLnte4Q8HAQlansmkH-7w92pF7JZcXzVYoOK_ds8TVhB9FjQU1uFdHDVh1ikOwSXAcWnKlxk31C_b3Af2iZzgncV_M60PjNxTH5_JDzAbDw92vCZhE6U">
            <a:extLst>
              <a:ext uri="{FF2B5EF4-FFF2-40B4-BE49-F238E27FC236}">
                <a16:creationId xmlns:a16="http://schemas.microsoft.com/office/drawing/2014/main" xmlns="" id="{443F7BE0-8E7C-4F5A-8175-7B0B5E288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959" y="6176963"/>
            <a:ext cx="2416717" cy="59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89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3336</TotalTime>
  <Words>733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Tema di Office</vt:lpstr>
      <vt:lpstr>Office Theme</vt:lpstr>
      <vt:lpstr>ARK Predictive  Artificial Intelligence for safety/cost data predictions </vt:lpstr>
      <vt:lpstr>Scenario A (Cabin Crew injuries )</vt:lpstr>
      <vt:lpstr>Presentazione standard di PowerPoint</vt:lpstr>
      <vt:lpstr>Scenario B (Runway overruns )</vt:lpstr>
      <vt:lpstr>Scenario B (Runway overruns )</vt:lpstr>
      <vt:lpstr>Scenario C (ULD damage)</vt:lpstr>
      <vt:lpstr>Scenario C (ULD damage)</vt:lpstr>
      <vt:lpstr>Scenario D (Safety/Fuel optimization)</vt:lpstr>
      <vt:lpstr>Scenario D (Safety/Fuel optimization)</vt:lpstr>
      <vt:lpstr>Data acquisition for A, B, C, D…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ARK Predictive</dc:title>
  <dc:creator>DB</dc:creator>
  <cp:lastModifiedBy>DB</cp:lastModifiedBy>
  <cp:revision>42</cp:revision>
  <dcterms:created xsi:type="dcterms:W3CDTF">2019-09-25T11:28:54Z</dcterms:created>
  <dcterms:modified xsi:type="dcterms:W3CDTF">2019-10-25T06:17:47Z</dcterms:modified>
</cp:coreProperties>
</file>