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4" r:id="rId5"/>
    <p:sldId id="277" r:id="rId6"/>
    <p:sldId id="260" r:id="rId7"/>
    <p:sldId id="257" r:id="rId8"/>
    <p:sldId id="261" r:id="rId9"/>
    <p:sldId id="262" r:id="rId10"/>
    <p:sldId id="269" r:id="rId11"/>
    <p:sldId id="267" r:id="rId12"/>
    <p:sldId id="266" r:id="rId13"/>
    <p:sldId id="263" r:id="rId14"/>
    <p:sldId id="264" r:id="rId15"/>
    <p:sldId id="268" r:id="rId16"/>
    <p:sldId id="271" r:id="rId17"/>
    <p:sldId id="270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D0DA-0630-B649-E9FA-4109643E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29242-E952-9884-6449-6D974FA8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DC7B-953C-BAAB-E0A8-CB300189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A796-006D-0C1F-6711-78B39CB0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6140-D877-0C27-8655-CD0E85D4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52A1-C711-324C-5870-99CC668F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96FF4-9641-D18B-956C-9E26CC1B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4454-BA07-63FD-F9E5-476DB7B2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9E8A-BAB7-80BA-9F4C-FD1E060A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7F52-9C27-6404-55B9-8AA8EAC9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417B7-346B-0611-B7D6-AB3C3E1F0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35681-A6A5-A263-AC74-732BC0900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CFB4-F85E-A621-6C1A-5AE96E50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B16B-AA5E-70A2-C3A1-2544ADD2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9225-6114-93EE-AC4B-784A0BF8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4B73-BA72-48D8-1322-CB9F750F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D755-E100-A328-8C17-3B89C9DC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80F4D-DD25-18AE-EF7F-9F1DC5E7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A8F3-9B0D-2B7C-AD20-C7B2829D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B2503-A1A5-58E9-19EE-E49FAD36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EBEA-55AB-4ED2-DD91-4F7F0551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BA43-876B-D04D-586E-CD341DB87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11CE1-4AFB-14DE-56B9-7C4E99D9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A1C4-84C7-DECC-D45C-615D1C21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6608-9AA1-4133-0443-FD52ED89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2475-6C38-2AB1-BE61-E71844CE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1FB33-755D-A0ED-6666-0AFCA8792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F16C8-B818-B082-8EDF-87988FB14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D82EA-D805-31EC-FC5B-658EE48B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9D089-FBF8-740E-6EA7-8B996E6B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F832F-5032-D25E-1148-09DB55B6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C716-3B9A-0C3D-8E27-6196C2DD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E94F8-005A-CC1F-CA99-5E76600CF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C4F9B-C802-A28B-B516-EB0DBCAB6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5E462-B8CB-4446-C5A4-7342A5061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916D7-EF1A-3639-9E2D-9F3981C30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03BF9-766F-E88E-9D81-7630277F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31B63-F5E2-77E8-25D8-5F24EA23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F9E60-617C-0A23-B194-5AD339F2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DA58-1582-7D85-1445-C3328B83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7E416-C88F-BC16-7953-CFD1C7D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83222-BBFA-50A3-79F9-03AEBA66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CE7-955A-67C3-11CF-6ED14A57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3D885-E0A8-EC78-F4BD-382F8935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843D4-79F9-01DC-BDC9-919EA3D3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4A04-47B1-C419-4252-C4B7562D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5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0CE3-5A23-3580-09A7-25D731AF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A10A-9ADE-F7A1-81E5-FA287202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A5353-02F8-252A-4F71-34391FEA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43FEA-EF2B-5345-BF89-E246EEBE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36E68-8827-0A4A-6C51-E429C86F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8AD45-2E1E-DA72-61E9-2C885B85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9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C9EE-8B48-5F46-C939-D029D430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FB297-F3A7-B1F4-DE8C-A51B202EA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B6ECF-EE90-5675-6D72-5E4A1D4AF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F5F0-EB9C-D80C-CDE9-BCF92DBF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CB2C-A94D-DF5A-8BB9-CC0354B5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268D-8CBD-90E4-044E-BB424A3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E79BD-A8C9-FD83-DD27-3624559F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72270-9929-3A91-FB1B-5D888360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0597-12BA-02C9-461B-F87737266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B3B8A-92EA-4493-B486-0D81C4899D3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E12C-3343-C37F-6E3B-8FE4B1A20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D0658-B3F9-6AA6-9205-67420C20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94B81-1501-4F80-A0D7-3D95C27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D9E27-9211-4E05-B9D0-F1767251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Data Madness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FB881-AE09-9AB3-B4CC-CAA6C41D6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3894270"/>
            <a:ext cx="5561938" cy="186806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Group 2</a:t>
            </a:r>
          </a:p>
          <a:p>
            <a:endParaRPr lang="en-US" sz="2000" dirty="0"/>
          </a:p>
          <a:p>
            <a:r>
              <a:rPr lang="en-US" sz="2000" dirty="0"/>
              <a:t>Simon Garland</a:t>
            </a:r>
          </a:p>
          <a:p>
            <a:r>
              <a:rPr lang="en-US" sz="2000" dirty="0" err="1"/>
              <a:t>PierrePaul</a:t>
            </a:r>
            <a:r>
              <a:rPr lang="en-US" sz="2000" dirty="0"/>
              <a:t> Charbonnier,</a:t>
            </a:r>
          </a:p>
          <a:p>
            <a:r>
              <a:rPr lang="en-US" sz="2000" dirty="0"/>
              <a:t>Filip Straka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4CE99-1AE1-E080-BF8D-A528099B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dirty="0"/>
              <a:t>Nice, similar CDFs…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02C5-22C8-012E-1739-6903FE89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C9A8E-C465-C18B-5F2D-ABD16FD3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02550"/>
            <a:ext cx="6903720" cy="44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8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819E5-A096-377F-82E1-E0D47E05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But what about this?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CD9D-3C23-0E1A-DB90-94059833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People under rating 1000 can’t compete</a:t>
            </a:r>
          </a:p>
          <a:p>
            <a:pPr lvl="1"/>
            <a:r>
              <a:rPr lang="en-US" sz="1800" dirty="0"/>
              <a:t>That’s why it begins          so steeply</a:t>
            </a:r>
          </a:p>
          <a:p>
            <a:endParaRPr lang="en-US" sz="2200" dirty="0"/>
          </a:p>
          <a:p>
            <a:r>
              <a:rPr lang="en-US" sz="2200" dirty="0"/>
              <a:t>That violates CLT!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B1B67-7400-CB92-A31A-1194EE22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0217"/>
            <a:ext cx="6903720" cy="42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6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819E5-A096-377F-82E1-E0D47E05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91" y="643467"/>
            <a:ext cx="352038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So, 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CD9D-3C23-0E1A-DB90-94059833E289}"/>
              </a:ext>
            </a:extLst>
          </p:cNvPr>
          <p:cNvSpPr>
            <a:spLocks/>
          </p:cNvSpPr>
          <p:nvPr/>
        </p:nvSpPr>
        <p:spPr>
          <a:xfrm>
            <a:off x="6557077" y="97032"/>
            <a:ext cx="4796723" cy="26479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502920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under rating 1000 can’t compete</a:t>
            </a:r>
          </a:p>
          <a:p>
            <a:pPr defTabSz="502920">
              <a:spcAft>
                <a:spcPts val="600"/>
              </a:spcAft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02920">
              <a:spcAft>
                <a:spcPts val="600"/>
              </a:spcAft>
            </a:pPr>
            <a:r>
              <a:rPr lang="en-US" sz="1600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That violates CLT!</a:t>
            </a:r>
          </a:p>
          <a:p>
            <a:pPr defTabSz="502920">
              <a:spcAft>
                <a:spcPts val="600"/>
              </a:spcAft>
            </a:pPr>
            <a:endParaRPr lang="en-US" sz="1600" kern="1200" dirty="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defTabSz="502920">
              <a:spcAft>
                <a:spcPts val="600"/>
              </a:spcAft>
            </a:pPr>
            <a:r>
              <a:rPr lang="en-US" sz="1600" kern="12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Does it Though?</a:t>
            </a:r>
          </a:p>
          <a:p>
            <a:pPr defTabSz="502920">
              <a:spcAft>
                <a:spcPts val="600"/>
              </a:spcAft>
            </a:pPr>
            <a:endParaRPr lang="en-US" sz="1600" kern="1200" dirty="0">
              <a:solidFill>
                <a:srgbClr val="894800"/>
              </a:solidFill>
              <a:latin typeface="+mn-lt"/>
              <a:ea typeface="+mn-ea"/>
              <a:cs typeface="+mn-cs"/>
            </a:endParaRPr>
          </a:p>
          <a:p>
            <a:pPr defTabSz="502920">
              <a:spcAft>
                <a:spcPts val="600"/>
              </a:spcAft>
            </a:pPr>
            <a:r>
              <a:rPr lang="en-US" sz="1600" b="1" kern="1200" dirty="0">
                <a:solidFill>
                  <a:srgbClr val="006500"/>
                </a:solidFill>
                <a:latin typeface="+mn-lt"/>
                <a:ea typeface="+mn-ea"/>
                <a:cs typeface="+mn-cs"/>
              </a:rPr>
              <a:t>Let’s just introduce artificial bounds!</a:t>
            </a:r>
          </a:p>
          <a:p>
            <a:pPr defTabSz="502920">
              <a:spcAft>
                <a:spcPts val="600"/>
              </a:spcAft>
            </a:pPr>
            <a:r>
              <a:rPr lang="en-US" sz="1600" b="1" kern="1200" dirty="0">
                <a:solidFill>
                  <a:srgbClr val="006500"/>
                </a:solidFill>
                <a:latin typeface="+mn-lt"/>
                <a:ea typeface="+mn-ea"/>
                <a:cs typeface="+mn-cs"/>
              </a:rPr>
              <a:t>This gives us truncated data, but still viable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B1B67-7400-CB92-A31A-1194EE22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565" y="2842013"/>
            <a:ext cx="6451387" cy="40159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85D254-EB13-68BC-EEBD-EEF5B8A634A8}"/>
              </a:ext>
            </a:extLst>
          </p:cNvPr>
          <p:cNvCxnSpPr>
            <a:cxnSpLocks/>
          </p:cNvCxnSpPr>
          <p:nvPr/>
        </p:nvCxnSpPr>
        <p:spPr>
          <a:xfrm>
            <a:off x="6845708" y="4409714"/>
            <a:ext cx="0" cy="18750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3DDD48-7576-E4D2-B6AB-17D18C03D938}"/>
              </a:ext>
            </a:extLst>
          </p:cNvPr>
          <p:cNvCxnSpPr>
            <a:cxnSpLocks/>
          </p:cNvCxnSpPr>
          <p:nvPr/>
        </p:nvCxnSpPr>
        <p:spPr>
          <a:xfrm>
            <a:off x="11996583" y="4462598"/>
            <a:ext cx="0" cy="182215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F5291-B475-14C2-DAF8-9EB07831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all the months alright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5EA8-9809-8F20-BB35-9D397590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 is the data consistent?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176CA-B55D-3D72-B6D5-E1B9198B6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/>
          <a:stretch/>
        </p:blipFill>
        <p:spPr>
          <a:xfrm>
            <a:off x="5124450" y="0"/>
            <a:ext cx="7059031" cy="618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2F0E2-75E3-883D-42DA-D01EECF4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No, it is not!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5310-E80E-DC4D-2F5B-D4B47013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87722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Our data originally spanned       April 2021 – March 2024</a:t>
            </a:r>
          </a:p>
          <a:p>
            <a:r>
              <a:rPr lang="en-US" sz="1700" dirty="0"/>
              <a:t>The rest seems to follow the same pattern</a:t>
            </a:r>
          </a:p>
          <a:p>
            <a:endParaRPr lang="en-US" sz="1700" dirty="0"/>
          </a:p>
          <a:p>
            <a:r>
              <a:rPr lang="en-US" sz="1700" dirty="0">
                <a:solidFill>
                  <a:srgbClr val="FF0000"/>
                </a:solidFill>
              </a:rPr>
              <a:t>Now we can’t use March 2024</a:t>
            </a:r>
          </a:p>
          <a:p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>
                <a:solidFill>
                  <a:schemeClr val="accent6"/>
                </a:solidFill>
              </a:rPr>
              <a:t>But we still have 47 other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CAC01-C244-0859-CBDD-521A6239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70064"/>
            <a:ext cx="6922008" cy="50184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816D1-44B0-D615-D50C-B602DFEA2756}"/>
              </a:ext>
            </a:extLst>
          </p:cNvPr>
          <p:cNvCxnSpPr>
            <a:cxnSpLocks/>
          </p:cNvCxnSpPr>
          <p:nvPr/>
        </p:nvCxnSpPr>
        <p:spPr>
          <a:xfrm flipH="1" flipV="1">
            <a:off x="8734425" y="1780794"/>
            <a:ext cx="1389289" cy="4119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F7C47-9B75-D9EE-5340-594BE03BDD15}"/>
              </a:ext>
            </a:extLst>
          </p:cNvPr>
          <p:cNvSpPr txBox="1"/>
          <p:nvPr/>
        </p:nvSpPr>
        <p:spPr>
          <a:xfrm>
            <a:off x="10166593" y="2080449"/>
            <a:ext cx="13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March 2024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1DA333-53EB-6094-E2E0-48B13B8611AF}"/>
              </a:ext>
            </a:extLst>
          </p:cNvPr>
          <p:cNvCxnSpPr>
            <a:cxnSpLocks/>
          </p:cNvCxnSpPr>
          <p:nvPr/>
        </p:nvCxnSpPr>
        <p:spPr>
          <a:xfrm>
            <a:off x="6096000" y="2400300"/>
            <a:ext cx="3110" cy="7254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1A4A98-3A05-77E0-CA60-D0033D637CC7}"/>
              </a:ext>
            </a:extLst>
          </p:cNvPr>
          <p:cNvSpPr txBox="1"/>
          <p:nvPr/>
        </p:nvSpPr>
        <p:spPr>
          <a:xfrm>
            <a:off x="5899259" y="1986744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January 2024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DD984-4D92-5B37-AD59-909975EBAB29}"/>
              </a:ext>
            </a:extLst>
          </p:cNvPr>
          <p:cNvSpPr txBox="1"/>
          <p:nvPr/>
        </p:nvSpPr>
        <p:spPr>
          <a:xfrm>
            <a:off x="9715500" y="3536609"/>
            <a:ext cx="612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February 2024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63B197-9A27-E190-01B2-8432FC423B75}"/>
              </a:ext>
            </a:extLst>
          </p:cNvPr>
          <p:cNvCxnSpPr>
            <a:cxnSpLocks/>
          </p:cNvCxnSpPr>
          <p:nvPr/>
        </p:nvCxnSpPr>
        <p:spPr>
          <a:xfrm flipH="1">
            <a:off x="9638522" y="3905941"/>
            <a:ext cx="634482" cy="6131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0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1089-B3B8-7902-03C6-90C9AE8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dirty="0"/>
              <a:t>So, what does this actually look like?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D6F9-B345-1599-3ED0-C3A9EC11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Shockingly similar, right?</a:t>
            </a:r>
          </a:p>
          <a:p>
            <a:pPr lvl="1"/>
            <a:r>
              <a:rPr lang="en-US" sz="2000" dirty="0"/>
              <a:t>The scales are not the same on purpose</a:t>
            </a:r>
          </a:p>
          <a:p>
            <a:pPr lvl="1"/>
            <a:r>
              <a:rPr lang="en-US" sz="1800" dirty="0"/>
              <a:t>But what is that spike everywhere but in Standard?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90ADB-4DF3-B496-B038-0CC8D689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72806"/>
            <a:ext cx="5468112" cy="3472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C2E52-932C-B33B-E413-157C2E60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72806"/>
            <a:ext cx="5468112" cy="34722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CFC774-5C31-D89F-56C7-3F1C77961C26}"/>
              </a:ext>
            </a:extLst>
          </p:cNvPr>
          <p:cNvCxnSpPr/>
          <p:nvPr/>
        </p:nvCxnSpPr>
        <p:spPr>
          <a:xfrm>
            <a:off x="9327067" y="3536302"/>
            <a:ext cx="0" cy="22766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5ED9A7-5FED-62E3-C16B-AC52BE68F8C4}"/>
              </a:ext>
            </a:extLst>
          </p:cNvPr>
          <p:cNvCxnSpPr>
            <a:cxnSpLocks/>
          </p:cNvCxnSpPr>
          <p:nvPr/>
        </p:nvCxnSpPr>
        <p:spPr>
          <a:xfrm>
            <a:off x="3545633" y="3429000"/>
            <a:ext cx="0" cy="238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0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1089-B3B8-7902-03C6-90C9AE8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dirty="0"/>
              <a:t>So, what does this actually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D6F9-B345-1599-3ED0-C3A9EC11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Shockingly similar, right?</a:t>
            </a:r>
          </a:p>
          <a:p>
            <a:pPr lvl="1"/>
            <a:r>
              <a:rPr lang="en-US" sz="2000" dirty="0"/>
              <a:t>The scales are not the same on purpose</a:t>
            </a:r>
          </a:p>
          <a:p>
            <a:pPr lvl="1"/>
            <a:r>
              <a:rPr lang="en-US" sz="1800" dirty="0"/>
              <a:t>But what is that spike everywhere but in Standard?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90ADB-4DF3-B496-B038-0CC8D689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72806"/>
            <a:ext cx="5468112" cy="3472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C2E52-932C-B33B-E413-157C2E60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72806"/>
            <a:ext cx="5468112" cy="34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9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C9C0-D97D-540C-A68B-0C4101B5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2022 – 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F7CE-8DFE-07D6-5A91-99C423DF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Hans Niemann and his “helper tool” scandal</a:t>
            </a:r>
          </a:p>
          <a:p>
            <a:r>
              <a:rPr lang="en-US" dirty="0"/>
              <a:t>Chess slowly gaining popularity (as a result?)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75901-BD75-EE3B-1EF8-A1714B8E8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40"/>
          <a:stretch/>
        </p:blipFill>
        <p:spPr>
          <a:xfrm>
            <a:off x="1" y="4381582"/>
            <a:ext cx="6946962" cy="2476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F8B6D1-95DF-17ED-B4A3-24A782EB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12" y="3620894"/>
            <a:ext cx="5069388" cy="321906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98B65B-38DF-8CFA-7284-E4778001D493}"/>
              </a:ext>
            </a:extLst>
          </p:cNvPr>
          <p:cNvCxnSpPr>
            <a:cxnSpLocks/>
          </p:cNvCxnSpPr>
          <p:nvPr/>
        </p:nvCxnSpPr>
        <p:spPr>
          <a:xfrm>
            <a:off x="9971128" y="4307064"/>
            <a:ext cx="0" cy="22101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288009-8834-1386-38E0-C1A4DCAD15BB}"/>
              </a:ext>
            </a:extLst>
          </p:cNvPr>
          <p:cNvCxnSpPr/>
          <p:nvPr/>
        </p:nvCxnSpPr>
        <p:spPr>
          <a:xfrm>
            <a:off x="6298163" y="4851918"/>
            <a:ext cx="0" cy="755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67386C-1B47-ADC2-E25C-66F56B0DA2CF}"/>
              </a:ext>
            </a:extLst>
          </p:cNvPr>
          <p:cNvSpPr txBox="1"/>
          <p:nvPr/>
        </p:nvSpPr>
        <p:spPr>
          <a:xfrm>
            <a:off x="5649363" y="4511681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October 22</a:t>
            </a:r>
          </a:p>
        </p:txBody>
      </p:sp>
      <p:pic>
        <p:nvPicPr>
          <p:cNvPr id="1026" name="Picture 2" descr="YouTube Millionaires: Levy Rozman is the internet's chess teacher ...">
            <a:extLst>
              <a:ext uri="{FF2B5EF4-FFF2-40B4-BE49-F238E27FC236}">
                <a16:creationId xmlns:a16="http://schemas.microsoft.com/office/drawing/2014/main" id="{3E6DE167-5DF9-F99E-957A-6DD8CD1A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77" y="0"/>
            <a:ext cx="3334722" cy="19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38136D-823F-993E-ABC0-3F6B748F2A88}"/>
              </a:ext>
            </a:extLst>
          </p:cNvPr>
          <p:cNvSpPr txBox="1"/>
          <p:nvPr/>
        </p:nvSpPr>
        <p:spPr>
          <a:xfrm>
            <a:off x="98421" y="4511681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Trends</a:t>
            </a:r>
          </a:p>
        </p:txBody>
      </p:sp>
    </p:spTree>
    <p:extLst>
      <p:ext uri="{BB962C8B-B14F-4D97-AF65-F5344CB8AC3E}">
        <p14:creationId xmlns:p14="http://schemas.microsoft.com/office/powerpoint/2010/main" val="48522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16C01-36E0-84C6-E33E-2D4CA40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Getting back to our questions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D89D-4E77-3D6C-9B86-BA663A15E126}"/>
              </a:ext>
            </a:extLst>
          </p:cNvPr>
          <p:cNvSpPr>
            <a:spLocks/>
          </p:cNvSpPr>
          <p:nvPr/>
        </p:nvSpPr>
        <p:spPr>
          <a:xfrm>
            <a:off x="975126" y="1737360"/>
            <a:ext cx="9477176" cy="3921640"/>
          </a:xfrm>
          <a:prstGeom prst="rect">
            <a:avLst/>
          </a:prstGeom>
        </p:spPr>
        <p:txBody>
          <a:bodyPr/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predict what the ratings are going to look like?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No – because of the new cutoff!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see what demographic  is dominant though?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kern="1200" dirty="0">
                <a:solidFill>
                  <a:srgbClr val="006500"/>
                </a:solidFill>
                <a:latin typeface="+mn-lt"/>
                <a:ea typeface="+mn-ea"/>
                <a:cs typeface="+mn-cs"/>
              </a:rPr>
              <a:t>Yes – Let’s see about sex!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ED6C-0A25-3D6A-6C42-698D3709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05" y="2648855"/>
            <a:ext cx="4998524" cy="362392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C2AB2D-EC54-A15E-DE44-D77ECDC4B640}"/>
              </a:ext>
            </a:extLst>
          </p:cNvPr>
          <p:cNvCxnSpPr>
            <a:cxnSpLocks/>
          </p:cNvCxnSpPr>
          <p:nvPr/>
        </p:nvCxnSpPr>
        <p:spPr>
          <a:xfrm flipV="1">
            <a:off x="6963883" y="2951147"/>
            <a:ext cx="0" cy="30273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DFBAA1-A27A-A03E-6341-F5748C4BD3B9}"/>
              </a:ext>
            </a:extLst>
          </p:cNvPr>
          <p:cNvCxnSpPr>
            <a:cxnSpLocks/>
          </p:cNvCxnSpPr>
          <p:nvPr/>
        </p:nvCxnSpPr>
        <p:spPr>
          <a:xfrm flipV="1">
            <a:off x="7824424" y="2947161"/>
            <a:ext cx="0" cy="30273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7EBB6E-D0BF-BEE0-021B-AC276199C909}"/>
              </a:ext>
            </a:extLst>
          </p:cNvPr>
          <p:cNvCxnSpPr/>
          <p:nvPr/>
        </p:nvCxnSpPr>
        <p:spPr>
          <a:xfrm>
            <a:off x="7090021" y="3388426"/>
            <a:ext cx="6054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C3BEF-6146-7BA9-7CB7-2E3A131A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0" y="3308610"/>
            <a:ext cx="5310188" cy="33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8DFC-185A-AF5D-56BC-6C822EE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sex is better at chess?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067C-C9DD-C772-C568-4BAC9E56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DF15F-A20F-233E-122D-8D0D83A5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03" y="3079102"/>
            <a:ext cx="5956098" cy="3778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D723A-C11F-D69E-A7D8-1990618F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7" y="3079103"/>
            <a:ext cx="5956097" cy="37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B520-F4F3-7A10-02F1-AF013F39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C31A-E022-A9E9-7360-19CAE76F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B8DF5-AFFC-DE81-05AC-A9DDB17B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5" y="0"/>
            <a:ext cx="1200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1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8DFC-185A-AF5D-56BC-6C822EE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sex is better at chess?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067C-C9DD-C772-C568-4BAC9E56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4DCA1-7C5E-818C-F84E-5AFD1CEF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495910"/>
            <a:ext cx="8372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796E02-59E7-4F88-B2DD-21B539B83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AF563D-E130-4C2A-921F-3B1A31BB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264C72-A571-4CB8-A0B2-3BACB13D3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2DB4D3-5824-4E31-9EE2-BCEE633B2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D970F5-5CF0-5DB7-F4BD-7554AE2F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076" y="574304"/>
            <a:ext cx="10033724" cy="4649986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86C4-84A8-CBA4-F335-57B8E83A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5267321"/>
            <a:ext cx="10007600" cy="736057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More to be found in our notebook</a:t>
            </a:r>
          </a:p>
        </p:txBody>
      </p:sp>
    </p:spTree>
    <p:extLst>
      <p:ext uri="{BB962C8B-B14F-4D97-AF65-F5344CB8AC3E}">
        <p14:creationId xmlns:p14="http://schemas.microsoft.com/office/powerpoint/2010/main" val="51448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69A8-5EC6-F38B-09BD-C73A0AAA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5410-CEB7-BC78-3505-9FB87511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49244-E6F4-FE15-1EE5-17A9345D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37626"/>
            <a:ext cx="8849960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0123-562C-E2DA-2E90-1160D5A8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learn from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405B-6680-D2D5-1C32-3BEAAB0B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104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is the ranking changing – can we predict the future changes?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is dominating the chess scene?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sex is better at chess?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countries are the best at chess?</a:t>
            </a:r>
          </a:p>
        </p:txBody>
      </p:sp>
    </p:spTree>
    <p:extLst>
      <p:ext uri="{BB962C8B-B14F-4D97-AF65-F5344CB8AC3E}">
        <p14:creationId xmlns:p14="http://schemas.microsoft.com/office/powerpoint/2010/main" val="7829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E0C1A-8267-D18D-EF42-6121A440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 it ok to use this data?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302F-5229-54CC-BDD2-33996005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4846775"/>
          </a:xfrm>
        </p:spPr>
        <p:txBody>
          <a:bodyPr>
            <a:normAutofit/>
          </a:bodyPr>
          <a:lstStyle/>
          <a:p>
            <a:r>
              <a:rPr lang="en-US" dirty="0"/>
              <a:t>This data is open-source</a:t>
            </a:r>
          </a:p>
          <a:p>
            <a:endParaRPr lang="en-US" dirty="0"/>
          </a:p>
          <a:p>
            <a:r>
              <a:rPr lang="en-US" dirty="0"/>
              <a:t>Every participant has agreed to have this data public</a:t>
            </a:r>
          </a:p>
          <a:p>
            <a:endParaRPr lang="en-US" dirty="0"/>
          </a:p>
          <a:p>
            <a:r>
              <a:rPr lang="en-US" dirty="0"/>
              <a:t>This analysis does not affect the subjects in any way</a:t>
            </a:r>
          </a:p>
          <a:p>
            <a:endParaRPr lang="en-US" dirty="0"/>
          </a:p>
          <a:p>
            <a:r>
              <a:rPr lang="en-US" dirty="0"/>
              <a:t>We are not interested in any singular subject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301629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CBC-E391-BEEC-12B5-4BA6F0F3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587E-D219-D2B7-2BAF-89D59DDA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FF51E-7C49-41A6-CACF-E7FBFFCD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3" y="0"/>
            <a:ext cx="11847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1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C162-2EF5-14E3-2937-48778D1E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F927-8C1F-D97E-F1D8-2E3A253F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D977F-B2CB-931B-621C-C5BDF776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8" y="0"/>
            <a:ext cx="1032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5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5CD5-3677-1032-5934-62ED2BF8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3607-65A2-35EC-F6DF-6E86EE4E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BA80C-AE72-127A-5F53-CF0BE307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4" y="2857"/>
            <a:ext cx="10691507" cy="68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5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C162-2EF5-14E3-2937-48778D1E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F927-8C1F-D97E-F1D8-2E3A253F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D977F-B2CB-931B-621C-C5BDF776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8" y="0"/>
            <a:ext cx="1032172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AA58D-0A73-278A-8A35-A28F33A0A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749" y="2247735"/>
            <a:ext cx="1781424" cy="2362530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788E79-00E3-49EE-AD6F-6725F0B1C058}"/>
              </a:ext>
            </a:extLst>
          </p:cNvPr>
          <p:cNvSpPr/>
          <p:nvPr/>
        </p:nvSpPr>
        <p:spPr>
          <a:xfrm rot="10800000">
            <a:off x="9487677" y="4068146"/>
            <a:ext cx="1483568" cy="186611"/>
          </a:xfrm>
          <a:prstGeom prst="rect">
            <a:avLst/>
          </a:prstGeom>
          <a:solidFill>
            <a:srgbClr val="E71224">
              <a:alpha val="23000"/>
            </a:srgbClr>
          </a:solidFill>
          <a:ln w="28575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A8A4E-6036-CBDA-E863-F6701BC930DA}"/>
              </a:ext>
            </a:extLst>
          </p:cNvPr>
          <p:cNvSpPr txBox="1"/>
          <p:nvPr/>
        </p:nvSpPr>
        <p:spPr>
          <a:xfrm>
            <a:off x="5138751" y="3059668"/>
            <a:ext cx="19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(can’t find it here)</a:t>
            </a:r>
          </a:p>
        </p:txBody>
      </p:sp>
    </p:spTree>
    <p:extLst>
      <p:ext uri="{BB962C8B-B14F-4D97-AF65-F5344CB8AC3E}">
        <p14:creationId xmlns:p14="http://schemas.microsoft.com/office/powerpoint/2010/main" val="20292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378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Data Madness</vt:lpstr>
      <vt:lpstr>PowerPoint Presentation</vt:lpstr>
      <vt:lpstr>PowerPoint Presentation</vt:lpstr>
      <vt:lpstr>What do we want learn from this data?</vt:lpstr>
      <vt:lpstr>Is it ok to use this data?</vt:lpstr>
      <vt:lpstr>PowerPoint Presentation</vt:lpstr>
      <vt:lpstr>PowerPoint Presentation</vt:lpstr>
      <vt:lpstr>PowerPoint Presentation</vt:lpstr>
      <vt:lpstr>PowerPoint Presentation</vt:lpstr>
      <vt:lpstr>Nice, similar CDFs…</vt:lpstr>
      <vt:lpstr>But what about this?</vt:lpstr>
      <vt:lpstr>So, what now?</vt:lpstr>
      <vt:lpstr>Are all the months alright though?</vt:lpstr>
      <vt:lpstr>No, it is not!</vt:lpstr>
      <vt:lpstr>So, what does this actually look like?</vt:lpstr>
      <vt:lpstr>So, what does this actually look like?</vt:lpstr>
      <vt:lpstr>October 2022 – what happened?</vt:lpstr>
      <vt:lpstr>Getting back to our questions</vt:lpstr>
      <vt:lpstr>What sex is better at chess?</vt:lpstr>
      <vt:lpstr>What sex is better at chess?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Madness</dc:title>
  <dc:creator>Filip Straka</dc:creator>
  <cp:lastModifiedBy>Filip Straka</cp:lastModifiedBy>
  <cp:revision>1</cp:revision>
  <dcterms:created xsi:type="dcterms:W3CDTF">2024-03-25T14:46:31Z</dcterms:created>
  <dcterms:modified xsi:type="dcterms:W3CDTF">2024-03-25T16:39:33Z</dcterms:modified>
</cp:coreProperties>
</file>