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6" r:id="rId10"/>
    <p:sldId id="269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8748"/>
    <p:restoredTop sz="50000"/>
  </p:normalViewPr>
  <p:slideViewPr>
    <p:cSldViewPr snapToGrid="0" snapToObjects="1">
      <p:cViewPr varScale="1">
        <p:scale>
          <a:sx n="112" d="100"/>
          <a:sy n="112" d="100"/>
        </p:scale>
        <p:origin x="-78" y="-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8F9B-3984-CA45-B16B-0D255169E1EF}" type="datetimeFigureOut">
              <a:rPr lang="en-US" smtClean="0"/>
              <a:pPr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7ED9E-9631-9740-A1AA-B22EB843CF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01385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8F9B-3984-CA45-B16B-0D255169E1EF}" type="datetimeFigureOut">
              <a:rPr lang="en-US" smtClean="0"/>
              <a:pPr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7ED9E-9631-9740-A1AA-B22EB843CF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0388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8F9B-3984-CA45-B16B-0D255169E1EF}" type="datetimeFigureOut">
              <a:rPr lang="en-US" smtClean="0"/>
              <a:pPr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7ED9E-9631-9740-A1AA-B22EB843CF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3311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8F9B-3984-CA45-B16B-0D255169E1EF}" type="datetimeFigureOut">
              <a:rPr lang="en-US" smtClean="0"/>
              <a:pPr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7ED9E-9631-9740-A1AA-B22EB843CF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2755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8F9B-3984-CA45-B16B-0D255169E1EF}" type="datetimeFigureOut">
              <a:rPr lang="en-US" smtClean="0"/>
              <a:pPr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7ED9E-9631-9740-A1AA-B22EB843CF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44617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8F9B-3984-CA45-B16B-0D255169E1EF}" type="datetimeFigureOut">
              <a:rPr lang="en-US" smtClean="0"/>
              <a:pPr/>
              <a:t>7/16/2015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7ED9E-9631-9740-A1AA-B22EB843CF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3268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8F9B-3984-CA45-B16B-0D255169E1EF}" type="datetimeFigureOut">
              <a:rPr lang="en-US" smtClean="0"/>
              <a:pPr/>
              <a:t>7/16/2015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7ED9E-9631-9740-A1AA-B22EB843CF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12502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8F9B-3984-CA45-B16B-0D255169E1EF}" type="datetimeFigureOut">
              <a:rPr lang="en-US" smtClean="0"/>
              <a:pPr/>
              <a:t>7/16/2015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7ED9E-9631-9740-A1AA-B22EB843CF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72469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8F9B-3984-CA45-B16B-0D255169E1EF}" type="datetimeFigureOut">
              <a:rPr lang="en-US" smtClean="0"/>
              <a:pPr/>
              <a:t>7/16/2015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7ED9E-9631-9740-A1AA-B22EB843CF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27907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118F9B-3984-CA45-B16B-0D255169E1EF}" type="datetimeFigureOut">
              <a:rPr lang="en-US" smtClean="0"/>
              <a:pPr/>
              <a:t>7/16/2015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907ED9E-9631-9740-A1AA-B22EB843CF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8338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8F9B-3984-CA45-B16B-0D255169E1EF}" type="datetimeFigureOut">
              <a:rPr lang="en-US" smtClean="0"/>
              <a:pPr/>
              <a:t>7/16/2015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7ED9E-9631-9740-A1AA-B22EB843CF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2308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4118F9B-3984-CA45-B16B-0D255169E1EF}" type="datetimeFigureOut">
              <a:rPr lang="en-US" smtClean="0"/>
              <a:pPr/>
              <a:t>7/16/2015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907ED9E-9631-9740-A1AA-B22EB843CF1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86206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Analysis on Traffic Violation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5630" cy="1769815"/>
          </a:xfrm>
        </p:spPr>
        <p:txBody>
          <a:bodyPr/>
          <a:lstStyle/>
          <a:p>
            <a:r>
              <a:rPr lang="en-US" sz="3600" dirty="0" smtClean="0"/>
              <a:t>Team Outliers</a:t>
            </a:r>
            <a:endParaRPr lang="en-US" sz="2800" dirty="0" smtClean="0"/>
          </a:p>
          <a:p>
            <a:pPr algn="r"/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Kim </a:t>
            </a:r>
            <a:r>
              <a:rPr lang="en-US" sz="1800" dirty="0" err="1" smtClean="0">
                <a:solidFill>
                  <a:schemeClr val="bg1">
                    <a:lumMod val="65000"/>
                  </a:schemeClr>
                </a:solidFill>
              </a:rPr>
              <a:t>Minsu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, Kim Won Hyun, Liu </a:t>
            </a:r>
            <a:r>
              <a:rPr lang="en-US" sz="1800" dirty="0" err="1" smtClean="0">
                <a:solidFill>
                  <a:schemeClr val="bg1">
                    <a:lumMod val="65000"/>
                  </a:schemeClr>
                </a:solidFill>
              </a:rPr>
              <a:t>Siyuan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algn="r"/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Zhang </a:t>
            </a:r>
            <a:r>
              <a:rPr lang="en-US" sz="1800" dirty="0" err="1" smtClean="0">
                <a:solidFill>
                  <a:schemeClr val="bg1">
                    <a:lumMod val="65000"/>
                  </a:schemeClr>
                </a:solidFill>
              </a:rPr>
              <a:t>Linghan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</a:rPr>
              <a:t>, Tan Chin Won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645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for Question 3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457199" y="2926080"/>
            <a:ext cx="3538603" cy="3931920"/>
          </a:xfrm>
        </p:spPr>
        <p:txBody>
          <a:bodyPr>
            <a:normAutofit/>
          </a:bodyPr>
          <a:lstStyle/>
          <a:p>
            <a:pPr marL="285750" indent="-285750">
              <a:lnSpc>
                <a:spcPct val="200000"/>
              </a:lnSpc>
              <a:buFont typeface="Wingdings" charset="2"/>
              <a:buChar char="§"/>
            </a:pPr>
            <a:r>
              <a:rPr lang="en-US" sz="1800" dirty="0" smtClean="0"/>
              <a:t>Methods</a:t>
            </a:r>
          </a:p>
          <a:p>
            <a:pPr marL="742950" lvl="1" indent="-285750">
              <a:lnSpc>
                <a:spcPct val="200000"/>
              </a:lnSpc>
              <a:buFont typeface="Wingdings" charset="2"/>
              <a:buChar char="§"/>
            </a:pPr>
            <a:r>
              <a:rPr lang="en-US" sz="1600" dirty="0" smtClean="0">
                <a:solidFill>
                  <a:schemeClr val="bg1"/>
                </a:solidFill>
              </a:rPr>
              <a:t>Linear regression</a:t>
            </a:r>
          </a:p>
          <a:p>
            <a:pPr marL="285750" indent="-285750">
              <a:lnSpc>
                <a:spcPct val="200000"/>
              </a:lnSpc>
              <a:buFont typeface="Wingdings" charset="2"/>
              <a:buChar char="§"/>
            </a:pPr>
            <a:r>
              <a:rPr lang="en-US" sz="1800" dirty="0" smtClean="0"/>
              <a:t>Results</a:t>
            </a:r>
            <a:endParaRPr lang="en-US" dirty="0" smtClean="0"/>
          </a:p>
          <a:p>
            <a:pPr marL="742950" lvl="1" indent="-285750">
              <a:lnSpc>
                <a:spcPct val="200000"/>
              </a:lnSpc>
              <a:buFont typeface="Wingdings" charset="2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B</a:t>
            </a:r>
            <a:r>
              <a:rPr lang="en-US" sz="1600" dirty="0" smtClean="0">
                <a:solidFill>
                  <a:schemeClr val="bg1"/>
                </a:solidFill>
              </a:rPr>
              <a:t>ar plots of monthly and yearly violation count</a:t>
            </a:r>
          </a:p>
          <a:p>
            <a:pPr marL="285750" indent="-285750">
              <a:lnSpc>
                <a:spcPct val="200000"/>
              </a:lnSpc>
              <a:buFont typeface="Wingdings" charset="2"/>
              <a:buChar char="§"/>
            </a:pPr>
            <a:r>
              <a:rPr lang="en-US" sz="1800" dirty="0" smtClean="0"/>
              <a:t>Interpretation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31616" y="394304"/>
            <a:ext cx="3769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Stacked Monthly Traffic Violation</a:t>
            </a:r>
            <a:endParaRPr lang="en-US" sz="20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27"/>
          <a:stretch/>
        </p:blipFill>
        <p:spPr>
          <a:xfrm>
            <a:off x="4443662" y="871222"/>
            <a:ext cx="7745805" cy="5176652"/>
          </a:xfrm>
        </p:spPr>
      </p:pic>
      <p:pic>
        <p:nvPicPr>
          <p:cNvPr id="11" name="Picture 4" descr="p1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3553" t="92589" r="5403" b="1244"/>
          <a:stretch/>
        </p:blipFill>
        <p:spPr bwMode="auto">
          <a:xfrm>
            <a:off x="5213683" y="6096000"/>
            <a:ext cx="5229727" cy="39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3995802" y="2926080"/>
            <a:ext cx="461665" cy="1363578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mtClean="0"/>
              <a:t>Frequency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650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for Question 3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457199" y="2926080"/>
            <a:ext cx="3538603" cy="3931920"/>
          </a:xfrm>
        </p:spPr>
        <p:txBody>
          <a:bodyPr>
            <a:normAutofit/>
          </a:bodyPr>
          <a:lstStyle/>
          <a:p>
            <a:pPr marL="285750" indent="-285750">
              <a:lnSpc>
                <a:spcPct val="200000"/>
              </a:lnSpc>
              <a:buFont typeface="Wingdings" charset="2"/>
              <a:buChar char="§"/>
            </a:pPr>
            <a:r>
              <a:rPr lang="en-US" sz="1800" dirty="0" smtClean="0"/>
              <a:t>Methods</a:t>
            </a:r>
          </a:p>
          <a:p>
            <a:pPr marL="742950" lvl="1" indent="-285750">
              <a:lnSpc>
                <a:spcPct val="200000"/>
              </a:lnSpc>
              <a:buFont typeface="Wingdings" charset="2"/>
              <a:buChar char="§"/>
            </a:pPr>
            <a:r>
              <a:rPr lang="en-US" sz="1600" dirty="0" smtClean="0">
                <a:solidFill>
                  <a:schemeClr val="bg1"/>
                </a:solidFill>
              </a:rPr>
              <a:t>Linear regression</a:t>
            </a:r>
          </a:p>
          <a:p>
            <a:pPr marL="285750" indent="-285750">
              <a:lnSpc>
                <a:spcPct val="200000"/>
              </a:lnSpc>
              <a:buFont typeface="Wingdings" charset="2"/>
              <a:buChar char="§"/>
            </a:pPr>
            <a:r>
              <a:rPr lang="en-US" sz="1800" dirty="0" smtClean="0"/>
              <a:t>Results</a:t>
            </a:r>
            <a:endParaRPr lang="en-US" dirty="0" smtClean="0"/>
          </a:p>
          <a:p>
            <a:pPr marL="742950" lvl="1" indent="-285750">
              <a:lnSpc>
                <a:spcPct val="200000"/>
              </a:lnSpc>
              <a:buFont typeface="Wingdings" charset="2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B</a:t>
            </a:r>
            <a:r>
              <a:rPr lang="en-US" sz="1600" dirty="0" smtClean="0">
                <a:solidFill>
                  <a:schemeClr val="bg1"/>
                </a:solidFill>
              </a:rPr>
              <a:t>ar plots of monthly and yearly violation count</a:t>
            </a:r>
          </a:p>
          <a:p>
            <a:pPr marL="285750" indent="-285750">
              <a:lnSpc>
                <a:spcPct val="200000"/>
              </a:lnSpc>
              <a:buFont typeface="Wingdings" charset="2"/>
              <a:buChar char="§"/>
            </a:pPr>
            <a:r>
              <a:rPr lang="en-US" sz="1800" dirty="0" smtClean="0"/>
              <a:t>Interpretation</a:t>
            </a:r>
            <a:endParaRPr lang="en-US" dirty="0"/>
          </a:p>
        </p:txBody>
      </p:sp>
      <p:pic>
        <p:nvPicPr>
          <p:cNvPr id="6" name="Picture 4" descr="Yearly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74105" y="385012"/>
            <a:ext cx="8146231" cy="647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5817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&amp; Future Direction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407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&amp;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 descr="http://traffic-accident.biz/highresolution/l_06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7280" y="1845734"/>
            <a:ext cx="3810000" cy="2667000"/>
          </a:xfrm>
          <a:prstGeom prst="rect">
            <a:avLst/>
          </a:prstGeom>
          <a:noFill/>
        </p:spPr>
      </p:pic>
      <p:pic>
        <p:nvPicPr>
          <p:cNvPr id="11268" name="Picture 4" descr="http://traffic-accident.biz/highresolution/l_07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45680" y="1845734"/>
            <a:ext cx="3810000" cy="2667000"/>
          </a:xfrm>
          <a:prstGeom prst="rect">
            <a:avLst/>
          </a:prstGeom>
          <a:noFill/>
        </p:spPr>
      </p:pic>
      <p:sp>
        <p:nvSpPr>
          <p:cNvPr id="11270" name="AutoShape 6" descr="김여사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272" name="AutoShape 8" descr="김여사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1274" name="Picture 10" descr="http://cfile10.uf.tistory.com/image/120F0F274C0551E203D89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78729" y="2194560"/>
            <a:ext cx="4743450" cy="3162301"/>
          </a:xfrm>
          <a:prstGeom prst="rect">
            <a:avLst/>
          </a:prstGeom>
          <a:noFill/>
        </p:spPr>
      </p:pic>
      <p:pic>
        <p:nvPicPr>
          <p:cNvPr id="11276" name="Picture 12" descr="http://blog.besunny.com/wp-content/uploads/1/cfile5.uf.184E7E3450051CCA1F7358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05741" y="1868593"/>
            <a:ext cx="6191250" cy="40005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55599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1748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charset="2"/>
              <a:buChar char="§"/>
            </a:pPr>
            <a:r>
              <a:rPr lang="en-US" dirty="0" smtClean="0"/>
              <a:t>Q1 : How are the traffic violations distributed?</a:t>
            </a:r>
          </a:p>
          <a:p>
            <a:pPr>
              <a:lnSpc>
                <a:spcPct val="200000"/>
              </a:lnSpc>
              <a:buFont typeface="Wingdings" charset="2"/>
              <a:buChar char="§"/>
            </a:pPr>
            <a:r>
              <a:rPr lang="en-US" dirty="0" smtClean="0"/>
              <a:t>Q2 : What are the differences in characteristics on traffic violations between genders?</a:t>
            </a:r>
          </a:p>
          <a:p>
            <a:pPr>
              <a:lnSpc>
                <a:spcPct val="200000"/>
              </a:lnSpc>
              <a:buFont typeface="Wingdings" charset="2"/>
              <a:buChar char="§"/>
            </a:pPr>
            <a:r>
              <a:rPr lang="en-US" dirty="0" smtClean="0"/>
              <a:t>Q3 : What is the trend of the number of traffic violations in time series?</a:t>
            </a:r>
          </a:p>
        </p:txBody>
      </p:sp>
    </p:spTree>
    <p:extLst>
      <p:ext uri="{BB962C8B-B14F-4D97-AF65-F5344CB8AC3E}">
        <p14:creationId xmlns:p14="http://schemas.microsoft.com/office/powerpoint/2010/main" xmlns="" val="20169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charset="2"/>
              <a:buChar char="§"/>
            </a:pPr>
            <a:r>
              <a:rPr lang="en-US" dirty="0"/>
              <a:t>T</a:t>
            </a:r>
            <a:r>
              <a:rPr lang="en-US" dirty="0" smtClean="0"/>
              <a:t>raffic </a:t>
            </a:r>
            <a:r>
              <a:rPr lang="en-US" dirty="0"/>
              <a:t>violation </a:t>
            </a:r>
            <a:r>
              <a:rPr lang="en-US" dirty="0" smtClean="0"/>
              <a:t>data in </a:t>
            </a:r>
            <a:r>
              <a:rPr lang="en-US" dirty="0"/>
              <a:t>the </a:t>
            </a:r>
            <a:r>
              <a:rPr lang="en-US" dirty="0" smtClean="0"/>
              <a:t>Montgomery County, Maryland</a:t>
            </a:r>
          </a:p>
          <a:p>
            <a:pPr>
              <a:lnSpc>
                <a:spcPct val="200000"/>
              </a:lnSpc>
              <a:buFont typeface="Wingdings" charset="2"/>
              <a:buChar char="§"/>
            </a:pPr>
            <a:r>
              <a:rPr lang="en-US" dirty="0" smtClean="0"/>
              <a:t>About 680000 entries from 2012 to 2015</a:t>
            </a:r>
          </a:p>
          <a:p>
            <a:pPr>
              <a:lnSpc>
                <a:spcPct val="200000"/>
              </a:lnSpc>
              <a:buFont typeface="Wingdings" charset="2"/>
              <a:buChar char="§"/>
            </a:pPr>
            <a:r>
              <a:rPr lang="en-US" dirty="0" smtClean="0"/>
              <a:t>The dataset includes information about:</a:t>
            </a:r>
            <a:br>
              <a:rPr lang="en-US" dirty="0" smtClean="0"/>
            </a:br>
            <a:r>
              <a:rPr lang="en-US" dirty="0" smtClean="0"/>
              <a:t> - date, longitude, latitude, belts, fatality, alcohol, vehicle’s model, race, gender and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336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for Question 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457199" y="2926080"/>
            <a:ext cx="3538603" cy="3379124"/>
          </a:xfrm>
        </p:spPr>
        <p:txBody>
          <a:bodyPr>
            <a:normAutofit/>
          </a:bodyPr>
          <a:lstStyle/>
          <a:p>
            <a:pPr marL="285750" indent="-285750">
              <a:lnSpc>
                <a:spcPct val="200000"/>
              </a:lnSpc>
              <a:buFont typeface="Wingdings" charset="2"/>
              <a:buChar char="§"/>
            </a:pPr>
            <a:r>
              <a:rPr lang="en-US" sz="1800" dirty="0" smtClean="0"/>
              <a:t>Methods</a:t>
            </a:r>
            <a:endParaRPr lang="en-US" dirty="0" smtClean="0"/>
          </a:p>
          <a:p>
            <a:pPr marL="742950" lvl="1" indent="-285750">
              <a:lnSpc>
                <a:spcPct val="200000"/>
              </a:lnSpc>
              <a:buFont typeface="Wingdings" charset="2"/>
              <a:buChar char="§"/>
            </a:pPr>
            <a:r>
              <a:rPr lang="en-US" sz="1600" dirty="0" smtClean="0">
                <a:solidFill>
                  <a:schemeClr val="bg1"/>
                </a:solidFill>
              </a:rPr>
              <a:t>K-means</a:t>
            </a:r>
          </a:p>
          <a:p>
            <a:pPr marL="285750" indent="-285750">
              <a:lnSpc>
                <a:spcPct val="200000"/>
              </a:lnSpc>
              <a:buFont typeface="Wingdings" charset="2"/>
              <a:buChar char="§"/>
            </a:pPr>
            <a:r>
              <a:rPr lang="en-US" sz="1800" dirty="0" smtClean="0"/>
              <a:t>Results</a:t>
            </a:r>
            <a:endParaRPr lang="en-US" dirty="0" smtClean="0"/>
          </a:p>
          <a:p>
            <a:pPr marL="742950" lvl="1" indent="-285750">
              <a:lnSpc>
                <a:spcPct val="200000"/>
              </a:lnSpc>
              <a:buFont typeface="Wingdings" charset="2"/>
              <a:buChar char="§"/>
            </a:pPr>
            <a:r>
              <a:rPr lang="en-US" sz="1600" dirty="0" smtClean="0">
                <a:solidFill>
                  <a:schemeClr val="bg1"/>
                </a:solidFill>
              </a:rPr>
              <a:t>Map Plots of violation locations</a:t>
            </a:r>
          </a:p>
          <a:p>
            <a:pPr marL="285750" indent="-285750">
              <a:lnSpc>
                <a:spcPct val="200000"/>
              </a:lnSpc>
              <a:buFont typeface="Wingdings" charset="2"/>
              <a:buChar char="§"/>
            </a:pPr>
            <a:r>
              <a:rPr lang="en-US" sz="1800" dirty="0" smtClean="0"/>
              <a:t>Interpretation</a:t>
            </a:r>
            <a:endParaRPr lang="en-US" dirty="0"/>
          </a:p>
        </p:txBody>
      </p:sp>
      <p:pic>
        <p:nvPicPr>
          <p:cNvPr id="7" name="Picture 11" descr="ScatterRed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290" t="3522" r="2393" b="2003"/>
          <a:stretch/>
        </p:blipFill>
        <p:spPr bwMode="auto">
          <a:xfrm>
            <a:off x="4528317" y="0"/>
            <a:ext cx="699168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center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432" t="13263" r="1571" b="12391"/>
          <a:stretch/>
        </p:blipFill>
        <p:spPr bwMode="auto">
          <a:xfrm>
            <a:off x="4528317" y="1"/>
            <a:ext cx="699168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779451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for Question 2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457199" y="2926080"/>
            <a:ext cx="3538603" cy="3379124"/>
          </a:xfrm>
        </p:spPr>
        <p:txBody>
          <a:bodyPr>
            <a:normAutofit/>
          </a:bodyPr>
          <a:lstStyle/>
          <a:p>
            <a:pPr marL="285750" indent="-285750">
              <a:lnSpc>
                <a:spcPct val="200000"/>
              </a:lnSpc>
              <a:buFont typeface="Wingdings" charset="2"/>
              <a:buChar char="§"/>
            </a:pPr>
            <a:r>
              <a:rPr lang="en-US" sz="1800" dirty="0" smtClean="0"/>
              <a:t>Methods</a:t>
            </a:r>
            <a:endParaRPr lang="en-US" sz="1600" dirty="0" smtClean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charset="2"/>
              <a:buChar char="§"/>
            </a:pPr>
            <a:r>
              <a:rPr lang="en-US" sz="1800" dirty="0" smtClean="0"/>
              <a:t>Results</a:t>
            </a:r>
            <a:endParaRPr lang="en-US" dirty="0" smtClean="0"/>
          </a:p>
          <a:p>
            <a:pPr marL="742950" lvl="1" indent="-285750">
              <a:lnSpc>
                <a:spcPct val="200000"/>
              </a:lnSpc>
              <a:buFont typeface="Wingdings" charset="2"/>
              <a:buChar char="§"/>
            </a:pPr>
            <a:r>
              <a:rPr lang="en-US" sz="1600" dirty="0" smtClean="0">
                <a:solidFill>
                  <a:schemeClr val="bg1"/>
                </a:solidFill>
              </a:rPr>
              <a:t>Bar plots of violation count by gender</a:t>
            </a:r>
          </a:p>
          <a:p>
            <a:pPr marL="285750" indent="-285750">
              <a:lnSpc>
                <a:spcPct val="200000"/>
              </a:lnSpc>
              <a:buFont typeface="Wingdings" charset="2"/>
              <a:buChar char="§"/>
            </a:pPr>
            <a:r>
              <a:rPr lang="en-US" sz="1800" dirty="0" smtClean="0"/>
              <a:t>Interpretation</a:t>
            </a:r>
            <a:endParaRPr lang="en-US" dirty="0"/>
          </a:p>
        </p:txBody>
      </p:sp>
      <p:pic>
        <p:nvPicPr>
          <p:cNvPr id="9" name="Picture 4" descr="Genders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0722" t="7720" r="3293" b="4689"/>
          <a:stretch/>
        </p:blipFill>
        <p:spPr bwMode="auto">
          <a:xfrm>
            <a:off x="4407569" y="813808"/>
            <a:ext cx="3682980" cy="5710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Content Placeholder 5" descr="Frenquency Fatality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004" t="8188" r="2559" b="5965"/>
          <a:stretch/>
        </p:blipFill>
        <p:spPr bwMode="auto">
          <a:xfrm>
            <a:off x="8229601" y="813808"/>
            <a:ext cx="3689684" cy="5710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781205" y="280406"/>
            <a:ext cx="2935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Violation in Total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8606589" y="280406"/>
            <a:ext cx="2935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Violation with Fatality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806469" y="648866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Gender</a:t>
            </a:r>
            <a:endParaRPr lang="en-US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9631853" y="648866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Gender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51826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for Question 3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457199" y="2926080"/>
            <a:ext cx="3538603" cy="3931920"/>
          </a:xfrm>
        </p:spPr>
        <p:txBody>
          <a:bodyPr>
            <a:normAutofit/>
          </a:bodyPr>
          <a:lstStyle/>
          <a:p>
            <a:pPr marL="285750" indent="-285750">
              <a:lnSpc>
                <a:spcPct val="200000"/>
              </a:lnSpc>
              <a:buFont typeface="Wingdings" charset="2"/>
              <a:buChar char="§"/>
            </a:pPr>
            <a:r>
              <a:rPr lang="en-US" sz="1800" dirty="0" smtClean="0"/>
              <a:t>Methods</a:t>
            </a:r>
          </a:p>
          <a:p>
            <a:pPr marL="742950" lvl="1" indent="-285750">
              <a:lnSpc>
                <a:spcPct val="200000"/>
              </a:lnSpc>
              <a:buFont typeface="Wingdings" charset="2"/>
              <a:buChar char="§"/>
            </a:pPr>
            <a:r>
              <a:rPr lang="en-US" sz="1600" dirty="0" smtClean="0">
                <a:solidFill>
                  <a:schemeClr val="bg1"/>
                </a:solidFill>
              </a:rPr>
              <a:t>Linear regression</a:t>
            </a:r>
          </a:p>
          <a:p>
            <a:pPr marL="285750" indent="-285750">
              <a:lnSpc>
                <a:spcPct val="200000"/>
              </a:lnSpc>
              <a:buFont typeface="Wingdings" charset="2"/>
              <a:buChar char="§"/>
            </a:pPr>
            <a:r>
              <a:rPr lang="en-US" sz="1800" dirty="0" smtClean="0"/>
              <a:t>Results</a:t>
            </a:r>
            <a:endParaRPr lang="en-US" dirty="0" smtClean="0"/>
          </a:p>
          <a:p>
            <a:pPr marL="742950" lvl="1" indent="-285750">
              <a:lnSpc>
                <a:spcPct val="200000"/>
              </a:lnSpc>
              <a:buFont typeface="Wingdings" charset="2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B</a:t>
            </a:r>
            <a:r>
              <a:rPr lang="en-US" sz="1600" dirty="0" smtClean="0">
                <a:solidFill>
                  <a:schemeClr val="bg1"/>
                </a:solidFill>
              </a:rPr>
              <a:t>ar plots of monthly and yearly violation count</a:t>
            </a:r>
          </a:p>
          <a:p>
            <a:pPr marL="285750" indent="-285750">
              <a:lnSpc>
                <a:spcPct val="200000"/>
              </a:lnSpc>
              <a:buFont typeface="Wingdings" charset="2"/>
              <a:buChar char="§"/>
            </a:pPr>
            <a:r>
              <a:rPr lang="en-US" sz="1800" dirty="0" smtClean="0"/>
              <a:t>Interpretation</a:t>
            </a:r>
            <a:endParaRPr lang="en-US" dirty="0"/>
          </a:p>
        </p:txBody>
      </p:sp>
      <p:pic>
        <p:nvPicPr>
          <p:cNvPr id="8" name="Picture 4" descr="P1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10316" y="288759"/>
            <a:ext cx="8081684" cy="6497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19942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for Question 3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457199" y="2926080"/>
            <a:ext cx="3538603" cy="3931920"/>
          </a:xfrm>
        </p:spPr>
        <p:txBody>
          <a:bodyPr>
            <a:normAutofit/>
          </a:bodyPr>
          <a:lstStyle/>
          <a:p>
            <a:pPr marL="285750" indent="-285750">
              <a:lnSpc>
                <a:spcPct val="200000"/>
              </a:lnSpc>
              <a:buFont typeface="Wingdings" charset="2"/>
              <a:buChar char="§"/>
            </a:pPr>
            <a:r>
              <a:rPr lang="en-US" sz="1800" dirty="0" smtClean="0"/>
              <a:t>Methods</a:t>
            </a:r>
          </a:p>
          <a:p>
            <a:pPr marL="742950" lvl="1" indent="-285750">
              <a:lnSpc>
                <a:spcPct val="200000"/>
              </a:lnSpc>
              <a:buFont typeface="Wingdings" charset="2"/>
              <a:buChar char="§"/>
            </a:pPr>
            <a:r>
              <a:rPr lang="en-US" sz="1600" dirty="0" smtClean="0">
                <a:solidFill>
                  <a:schemeClr val="bg1"/>
                </a:solidFill>
              </a:rPr>
              <a:t>Linear regression</a:t>
            </a:r>
          </a:p>
          <a:p>
            <a:pPr marL="285750" indent="-285750">
              <a:lnSpc>
                <a:spcPct val="200000"/>
              </a:lnSpc>
              <a:buFont typeface="Wingdings" charset="2"/>
              <a:buChar char="§"/>
            </a:pPr>
            <a:r>
              <a:rPr lang="en-US" sz="1800" dirty="0" smtClean="0"/>
              <a:t>Results</a:t>
            </a:r>
            <a:endParaRPr lang="en-US" dirty="0" smtClean="0"/>
          </a:p>
          <a:p>
            <a:pPr marL="742950" lvl="1" indent="-285750">
              <a:lnSpc>
                <a:spcPct val="200000"/>
              </a:lnSpc>
              <a:buFont typeface="Wingdings" charset="2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B</a:t>
            </a:r>
            <a:r>
              <a:rPr lang="en-US" sz="1600" dirty="0" smtClean="0">
                <a:solidFill>
                  <a:schemeClr val="bg1"/>
                </a:solidFill>
              </a:rPr>
              <a:t>ar plots of monthly and yearly violation count</a:t>
            </a:r>
          </a:p>
          <a:p>
            <a:pPr marL="285750" indent="-285750">
              <a:lnSpc>
                <a:spcPct val="200000"/>
              </a:lnSpc>
              <a:buFont typeface="Wingdings" charset="2"/>
              <a:buChar char="§"/>
            </a:pPr>
            <a:r>
              <a:rPr lang="en-US" sz="1800" dirty="0" smtClean="0"/>
              <a:t>Interpretation</a:t>
            </a:r>
            <a:endParaRPr lang="en-US" dirty="0"/>
          </a:p>
        </p:txBody>
      </p:sp>
      <p:pic>
        <p:nvPicPr>
          <p:cNvPr id="6" name="Picture 4" descr="p1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54906" y="288758"/>
            <a:ext cx="8037094" cy="6400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3067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for Question 3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457199" y="2926080"/>
            <a:ext cx="3538603" cy="3931920"/>
          </a:xfrm>
        </p:spPr>
        <p:txBody>
          <a:bodyPr>
            <a:normAutofit/>
          </a:bodyPr>
          <a:lstStyle/>
          <a:p>
            <a:pPr marL="285750" indent="-285750">
              <a:lnSpc>
                <a:spcPct val="200000"/>
              </a:lnSpc>
              <a:buFont typeface="Wingdings" charset="2"/>
              <a:buChar char="§"/>
            </a:pPr>
            <a:r>
              <a:rPr lang="en-US" sz="1800" dirty="0" smtClean="0"/>
              <a:t>Methods</a:t>
            </a:r>
          </a:p>
          <a:p>
            <a:pPr marL="742950" lvl="1" indent="-285750">
              <a:lnSpc>
                <a:spcPct val="200000"/>
              </a:lnSpc>
              <a:buFont typeface="Wingdings" charset="2"/>
              <a:buChar char="§"/>
            </a:pPr>
            <a:r>
              <a:rPr lang="en-US" sz="1600" dirty="0" smtClean="0">
                <a:solidFill>
                  <a:schemeClr val="bg1"/>
                </a:solidFill>
              </a:rPr>
              <a:t>Linear regression</a:t>
            </a:r>
          </a:p>
          <a:p>
            <a:pPr marL="285750" indent="-285750">
              <a:lnSpc>
                <a:spcPct val="200000"/>
              </a:lnSpc>
              <a:buFont typeface="Wingdings" charset="2"/>
              <a:buChar char="§"/>
            </a:pPr>
            <a:r>
              <a:rPr lang="en-US" sz="1800" dirty="0" smtClean="0"/>
              <a:t>Results</a:t>
            </a:r>
            <a:endParaRPr lang="en-US" dirty="0" smtClean="0"/>
          </a:p>
          <a:p>
            <a:pPr marL="742950" lvl="1" indent="-285750">
              <a:lnSpc>
                <a:spcPct val="200000"/>
              </a:lnSpc>
              <a:buFont typeface="Wingdings" charset="2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B</a:t>
            </a:r>
            <a:r>
              <a:rPr lang="en-US" sz="1600" dirty="0" smtClean="0">
                <a:solidFill>
                  <a:schemeClr val="bg1"/>
                </a:solidFill>
              </a:rPr>
              <a:t>ar plots of monthly and yearly violation count</a:t>
            </a:r>
          </a:p>
          <a:p>
            <a:pPr marL="285750" indent="-285750">
              <a:lnSpc>
                <a:spcPct val="200000"/>
              </a:lnSpc>
              <a:buFont typeface="Wingdings" charset="2"/>
              <a:buChar char="§"/>
            </a:pPr>
            <a:r>
              <a:rPr lang="en-US" sz="1800" dirty="0" smtClean="0"/>
              <a:t>Interpretation</a:t>
            </a:r>
            <a:endParaRPr lang="en-US" dirty="0"/>
          </a:p>
        </p:txBody>
      </p:sp>
      <p:pic>
        <p:nvPicPr>
          <p:cNvPr id="7" name="Picture 4" descr="p1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75335" y="288758"/>
            <a:ext cx="8016665" cy="6448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62825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98</TotalTime>
  <Words>218</Words>
  <Application>Microsoft Macintosh PowerPoint</Application>
  <PresentationFormat>사용자 지정</PresentationFormat>
  <Paragraphs>61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Retrospect</vt:lpstr>
      <vt:lpstr>Analysis on Traffic Violation Data</vt:lpstr>
      <vt:lpstr>Background &amp; Motivation</vt:lpstr>
      <vt:lpstr>Questions</vt:lpstr>
      <vt:lpstr>Our Dataset</vt:lpstr>
      <vt:lpstr>Analysis for Question 1</vt:lpstr>
      <vt:lpstr>Analysis for Question 2</vt:lpstr>
      <vt:lpstr>Analysis for Question 3</vt:lpstr>
      <vt:lpstr>Analysis for Question 3</vt:lpstr>
      <vt:lpstr>Analysis for Question 3</vt:lpstr>
      <vt:lpstr>Analysis for Question 3</vt:lpstr>
      <vt:lpstr>Analysis for Question 3</vt:lpstr>
      <vt:lpstr>Conclusion &amp; Future Direction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on Traffic Violation Data</dc:title>
  <dc:creator>#LIU SIYUAN#</dc:creator>
  <cp:lastModifiedBy>GramMS</cp:lastModifiedBy>
  <cp:revision>12</cp:revision>
  <dcterms:created xsi:type="dcterms:W3CDTF">2015-07-16T06:46:36Z</dcterms:created>
  <dcterms:modified xsi:type="dcterms:W3CDTF">2015-07-16T08:34:24Z</dcterms:modified>
</cp:coreProperties>
</file>