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81" r:id="rId5"/>
    <p:sldId id="280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9" r:id="rId16"/>
    <p:sldId id="268" r:id="rId17"/>
    <p:sldId id="279" r:id="rId18"/>
    <p:sldId id="278" r:id="rId19"/>
    <p:sldId id="272" r:id="rId20"/>
    <p:sldId id="266" r:id="rId21"/>
    <p:sldId id="271" r:id="rId22"/>
    <p:sldId id="277" r:id="rId23"/>
    <p:sldId id="273" r:id="rId24"/>
    <p:sldId id="275" r:id="rId2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86" autoAdjust="0"/>
  </p:normalViewPr>
  <p:slideViewPr>
    <p:cSldViewPr>
      <p:cViewPr varScale="1">
        <p:scale>
          <a:sx n="102" d="100"/>
          <a:sy n="102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C568E-384F-4F1D-8371-EBC279B6E51A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7A754963-9C34-474A-9A51-6D63CE7E79CA}">
      <dgm:prSet phldrT="[Text]"/>
      <dgm:spPr/>
      <dgm:t>
        <a:bodyPr/>
        <a:lstStyle/>
        <a:p>
          <a:r>
            <a:rPr lang="en-US" dirty="0" smtClean="0"/>
            <a:t>Ant</a:t>
          </a:r>
          <a:endParaRPr lang="en-US" dirty="0"/>
        </a:p>
      </dgm:t>
    </dgm:pt>
    <dgm:pt modelId="{DCE26772-FD0E-4CF8-8650-C8D7DBA0FC99}" type="parTrans" cxnId="{166EF64C-429C-468F-BB92-C63BC654B6DF}">
      <dgm:prSet/>
      <dgm:spPr/>
      <dgm:t>
        <a:bodyPr/>
        <a:lstStyle/>
        <a:p>
          <a:endParaRPr lang="en-US"/>
        </a:p>
      </dgm:t>
    </dgm:pt>
    <dgm:pt modelId="{64D21373-2BF7-4E5F-8C85-A8B5E2DCCB6A}" type="sibTrans" cxnId="{166EF64C-429C-468F-BB92-C63BC654B6DF}">
      <dgm:prSet/>
      <dgm:spPr/>
      <dgm:t>
        <a:bodyPr/>
        <a:lstStyle/>
        <a:p>
          <a:endParaRPr lang="en-US"/>
        </a:p>
      </dgm:t>
    </dgm:pt>
    <dgm:pt modelId="{2D926465-F578-4499-8CE3-B41F7B91FEED}">
      <dgm:prSet phldrT="[Text]"/>
      <dgm:spPr/>
      <dgm:t>
        <a:bodyPr/>
        <a:lstStyle/>
        <a:p>
          <a:r>
            <a:rPr lang="en-US" dirty="0" smtClean="0"/>
            <a:t>Maven</a:t>
          </a:r>
          <a:endParaRPr lang="en-US" dirty="0"/>
        </a:p>
      </dgm:t>
    </dgm:pt>
    <dgm:pt modelId="{4823DB72-B8C1-4377-B0C7-34DF59A3EAC1}" type="parTrans" cxnId="{F24A52E8-0540-41BA-A273-8264B2B57537}">
      <dgm:prSet/>
      <dgm:spPr/>
      <dgm:t>
        <a:bodyPr/>
        <a:lstStyle/>
        <a:p>
          <a:endParaRPr lang="en-US"/>
        </a:p>
      </dgm:t>
    </dgm:pt>
    <dgm:pt modelId="{176FE8BE-EFD7-4D57-BE95-3BC98501C64B}" type="sibTrans" cxnId="{F24A52E8-0540-41BA-A273-8264B2B57537}">
      <dgm:prSet/>
      <dgm:spPr/>
      <dgm:t>
        <a:bodyPr/>
        <a:lstStyle/>
        <a:p>
          <a:endParaRPr lang="en-US"/>
        </a:p>
      </dgm:t>
    </dgm:pt>
    <dgm:pt modelId="{CF52EACC-18AD-494F-8F57-79A3DD78CA1D}" type="pres">
      <dgm:prSet presAssocID="{BAEC568E-384F-4F1D-8371-EBC279B6E51A}" presName="compositeShape" presStyleCnt="0">
        <dgm:presLayoutVars>
          <dgm:chMax val="7"/>
          <dgm:dir/>
          <dgm:resizeHandles val="exact"/>
        </dgm:presLayoutVars>
      </dgm:prSet>
      <dgm:spPr/>
    </dgm:pt>
    <dgm:pt modelId="{729C9801-B599-4362-9F6B-D0EB8EB51B06}" type="pres">
      <dgm:prSet presAssocID="{7A754963-9C34-474A-9A51-6D63CE7E79CA}" presName="circ1" presStyleLbl="vennNode1" presStyleIdx="0" presStyleCnt="2"/>
      <dgm:spPr/>
    </dgm:pt>
    <dgm:pt modelId="{F46E4FAB-3E71-42B6-AC74-16AD75A9936B}" type="pres">
      <dgm:prSet presAssocID="{7A754963-9C34-474A-9A51-6D63CE7E79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C7CB28-E0E1-4D46-A634-C5C7C5D7107D}" type="pres">
      <dgm:prSet presAssocID="{2D926465-F578-4499-8CE3-B41F7B91FEED}" presName="circ2" presStyleLbl="vennNode1" presStyleIdx="1" presStyleCnt="2" custScaleX="96789"/>
      <dgm:spPr/>
    </dgm:pt>
    <dgm:pt modelId="{5EC23185-0F32-4DAD-AFC9-082CBC42AEE4}" type="pres">
      <dgm:prSet presAssocID="{2D926465-F578-4499-8CE3-B41F7B91F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A8A8005-DCC3-45F2-8391-C200C5F75F92}" type="presOf" srcId="{2D926465-F578-4499-8CE3-B41F7B91FEED}" destId="{11C7CB28-E0E1-4D46-A634-C5C7C5D7107D}" srcOrd="0" destOrd="0" presId="urn:microsoft.com/office/officeart/2005/8/layout/venn1"/>
    <dgm:cxn modelId="{3BCF49C1-6046-4A04-99FE-3D82FEB6670C}" type="presOf" srcId="{2D926465-F578-4499-8CE3-B41F7B91FEED}" destId="{5EC23185-0F32-4DAD-AFC9-082CBC42AEE4}" srcOrd="1" destOrd="0" presId="urn:microsoft.com/office/officeart/2005/8/layout/venn1"/>
    <dgm:cxn modelId="{166EF64C-429C-468F-BB92-C63BC654B6DF}" srcId="{BAEC568E-384F-4F1D-8371-EBC279B6E51A}" destId="{7A754963-9C34-474A-9A51-6D63CE7E79CA}" srcOrd="0" destOrd="0" parTransId="{DCE26772-FD0E-4CF8-8650-C8D7DBA0FC99}" sibTransId="{64D21373-2BF7-4E5F-8C85-A8B5E2DCCB6A}"/>
    <dgm:cxn modelId="{1886763B-3FF2-4EE3-8106-FE381089CD27}" type="presOf" srcId="{BAEC568E-384F-4F1D-8371-EBC279B6E51A}" destId="{CF52EACC-18AD-494F-8F57-79A3DD78CA1D}" srcOrd="0" destOrd="0" presId="urn:microsoft.com/office/officeart/2005/8/layout/venn1"/>
    <dgm:cxn modelId="{F24A52E8-0540-41BA-A273-8264B2B57537}" srcId="{BAEC568E-384F-4F1D-8371-EBC279B6E51A}" destId="{2D926465-F578-4499-8CE3-B41F7B91FEED}" srcOrd="1" destOrd="0" parTransId="{4823DB72-B8C1-4377-B0C7-34DF59A3EAC1}" sibTransId="{176FE8BE-EFD7-4D57-BE95-3BC98501C64B}"/>
    <dgm:cxn modelId="{5CA267A2-E29A-485D-9A99-C01E20CD391E}" type="presOf" srcId="{7A754963-9C34-474A-9A51-6D63CE7E79CA}" destId="{729C9801-B599-4362-9F6B-D0EB8EB51B06}" srcOrd="0" destOrd="0" presId="urn:microsoft.com/office/officeart/2005/8/layout/venn1"/>
    <dgm:cxn modelId="{DF4457A5-5696-4917-A234-F312BD8E6EC4}" type="presOf" srcId="{7A754963-9C34-474A-9A51-6D63CE7E79CA}" destId="{F46E4FAB-3E71-42B6-AC74-16AD75A9936B}" srcOrd="1" destOrd="0" presId="urn:microsoft.com/office/officeart/2005/8/layout/venn1"/>
    <dgm:cxn modelId="{CAAA5A68-F19F-43A6-90B4-DD04BD48AB36}" type="presParOf" srcId="{CF52EACC-18AD-494F-8F57-79A3DD78CA1D}" destId="{729C9801-B599-4362-9F6B-D0EB8EB51B06}" srcOrd="0" destOrd="0" presId="urn:microsoft.com/office/officeart/2005/8/layout/venn1"/>
    <dgm:cxn modelId="{59319716-3203-451F-851B-70EC364004C0}" type="presParOf" srcId="{CF52EACC-18AD-494F-8F57-79A3DD78CA1D}" destId="{F46E4FAB-3E71-42B6-AC74-16AD75A9936B}" srcOrd="1" destOrd="0" presId="urn:microsoft.com/office/officeart/2005/8/layout/venn1"/>
    <dgm:cxn modelId="{E25B92B1-3FB5-4D2D-9CEF-5AEF0D530455}" type="presParOf" srcId="{CF52EACC-18AD-494F-8F57-79A3DD78CA1D}" destId="{11C7CB28-E0E1-4D46-A634-C5C7C5D7107D}" srcOrd="2" destOrd="0" presId="urn:microsoft.com/office/officeart/2005/8/layout/venn1"/>
    <dgm:cxn modelId="{7DBEB14E-3AD9-4572-8147-C92BD9ABFEFB}" type="presParOf" srcId="{CF52EACC-18AD-494F-8F57-79A3DD78CA1D}" destId="{5EC23185-0F32-4DAD-AFC9-082CBC42AEE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C9801-B599-4362-9F6B-D0EB8EB51B06}">
      <dsp:nvSpPr>
        <dsp:cNvPr id="0" name=""/>
        <dsp:cNvSpPr/>
      </dsp:nvSpPr>
      <dsp:spPr>
        <a:xfrm>
          <a:off x="212562" y="11054"/>
          <a:ext cx="4041891" cy="404189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Ant</a:t>
          </a:r>
          <a:endParaRPr lang="en-US" sz="5900" kern="1200" dirty="0"/>
        </a:p>
      </dsp:txBody>
      <dsp:txXfrm>
        <a:off x="776971" y="487680"/>
        <a:ext cx="2330460" cy="3088640"/>
      </dsp:txXfrm>
    </dsp:sp>
    <dsp:sp modelId="{11C7CB28-E0E1-4D46-A634-C5C7C5D7107D}">
      <dsp:nvSpPr>
        <dsp:cNvPr id="0" name=""/>
        <dsp:cNvSpPr/>
      </dsp:nvSpPr>
      <dsp:spPr>
        <a:xfrm>
          <a:off x="3190530" y="11054"/>
          <a:ext cx="3912106" cy="4041891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Maven</a:t>
          </a:r>
          <a:endParaRPr lang="en-US" sz="5900" kern="1200" dirty="0"/>
        </a:p>
      </dsp:txBody>
      <dsp:txXfrm>
        <a:off x="4300722" y="487680"/>
        <a:ext cx="2255629" cy="308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* Projects today contain a lot of different modules from different languages (polyglot build)</a:t>
            </a:r>
            <a:endParaRPr/>
          </a:p>
          <a:p>
            <a:r>
              <a:rPr lang="en-US" sz="2000">
                <a:latin typeface="Arial"/>
              </a:rPr>
              <a:t>* Both Maven and ant presented key innovations, however today there are more demands from a build tool. (polyglot build, deployment pipelines, etc.)</a:t>
            </a:r>
            <a:endParaRPr/>
          </a:p>
          <a:p>
            <a:r>
              <a:rPr lang="en-US" sz="2000">
                <a:latin typeface="Arial"/>
              </a:rPr>
              <a:t>* Most projects are very different than one another including their build requirements.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artifacts so for 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Gradle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Koby aharon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April 2015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default (build) lifecycle</a:t>
            </a:r>
            <a:endParaRPr dirty="0"/>
          </a:p>
        </p:txBody>
      </p:sp>
      <p:pic>
        <p:nvPicPr>
          <p:cNvPr id="98" name="Picture 97"/>
          <p:cNvPicPr/>
          <p:nvPr/>
        </p:nvPicPr>
        <p:blipFill>
          <a:blip r:embed="rId3"/>
          <a:stretch>
            <a:fillRect/>
          </a:stretch>
        </p:blipFill>
        <p:spPr>
          <a:xfrm>
            <a:off x="2268000" y="1620000"/>
            <a:ext cx="3963600" cy="495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Maven – POM example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1200" dirty="0"/>
              <a:t>&lt;</a:t>
            </a:r>
            <a:r>
              <a:rPr lang="en-US" sz="1200" dirty="0" smtClean="0"/>
              <a:t>project&gt;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&lt;</a:t>
            </a:r>
            <a:r>
              <a:rPr lang="en-US" sz="1200" dirty="0" err="1"/>
              <a:t>modelVersion</a:t>
            </a:r>
            <a:r>
              <a:rPr lang="en-US" sz="1200" dirty="0"/>
              <a:t>&gt;4.0.0&lt;/</a:t>
            </a:r>
            <a:r>
              <a:rPr lang="en-US" sz="1200" dirty="0" err="1"/>
              <a:t>modelVersion</a:t>
            </a:r>
            <a:r>
              <a:rPr lang="en-US" sz="1200" dirty="0" smtClean="0"/>
              <a:t>&gt;</a:t>
            </a:r>
          </a:p>
          <a:p>
            <a:pPr>
              <a:buSzPct val="45000"/>
            </a:pPr>
            <a:endParaRPr sz="1200" dirty="0"/>
          </a:p>
          <a:p>
            <a:pPr>
              <a:buSzPct val="45000"/>
            </a:pPr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org.gradleintro.example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&gt;example&lt;/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&lt;version&gt;1.0-SNAPSHOT&lt;/version&gt;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&lt;packaging&gt;jar&lt;/packaging&gt;</a:t>
            </a:r>
            <a:endParaRPr sz="1200" dirty="0"/>
          </a:p>
          <a:p>
            <a:pPr>
              <a:buSzPct val="45000"/>
              <a:buFont typeface="StarSymbol"/>
              <a:buChar char=""/>
            </a:pPr>
            <a:endParaRPr sz="1200" dirty="0"/>
          </a:p>
          <a:p>
            <a:pPr>
              <a:buSzPct val="45000"/>
            </a:pPr>
            <a:r>
              <a:rPr lang="en-US" sz="1200" dirty="0"/>
              <a:t>    &lt;name&gt;Maven Example POM file&lt;/name&gt;</a:t>
            </a:r>
            <a:endParaRPr sz="1200" dirty="0"/>
          </a:p>
          <a:p>
            <a:pPr>
              <a:buSzPct val="45000"/>
              <a:buFont typeface="StarSymbol"/>
              <a:buChar char=""/>
            </a:pPr>
            <a:endParaRPr sz="1200" dirty="0"/>
          </a:p>
          <a:p>
            <a:pPr>
              <a:buSzPct val="45000"/>
            </a:pPr>
            <a:r>
              <a:rPr lang="en-US" sz="1200" dirty="0"/>
              <a:t>    &lt;dependencies&gt;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    &lt;dependency&gt;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  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junit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        &lt;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r>
              <a:rPr lang="en-US" sz="1200" dirty="0" err="1"/>
              <a:t>junit</a:t>
            </a:r>
            <a:r>
              <a:rPr lang="en-US" sz="1200" dirty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        &lt;version&gt;4.8.2&lt;/version&gt;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        &lt;scope&gt;test&lt;/scope&gt;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    &lt;/dependency&gt;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    &lt;/dependencies&gt;</a:t>
            </a:r>
            <a:endParaRPr sz="1200" dirty="0"/>
          </a:p>
          <a:p>
            <a:pPr>
              <a:buSzPct val="45000"/>
            </a:pPr>
            <a:r>
              <a:rPr lang="en-US" sz="1200" dirty="0"/>
              <a:t>&lt;/project&gt;</a:t>
            </a: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950272" y="1600200"/>
            <a:ext cx="372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Every build module is enclosed within a “project” tag</a:t>
            </a:r>
            <a:endParaRPr lang="en-US" sz="1200" dirty="0"/>
          </a:p>
        </p:txBody>
      </p:sp>
      <p:sp>
        <p:nvSpPr>
          <p:cNvPr id="5" name="Right Brace 4"/>
          <p:cNvSpPr/>
          <p:nvPr/>
        </p:nvSpPr>
        <p:spPr>
          <a:xfrm>
            <a:off x="3733800" y="2201733"/>
            <a:ext cx="61463" cy="5414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0272" y="2326332"/>
            <a:ext cx="1629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Module’s coordinates</a:t>
            </a:r>
            <a:endParaRPr lang="en-US" sz="1200" dirty="0"/>
          </a:p>
        </p:txBody>
      </p:sp>
      <p:sp>
        <p:nvSpPr>
          <p:cNvPr id="10" name="Right Brace 9"/>
          <p:cNvSpPr/>
          <p:nvPr/>
        </p:nvSpPr>
        <p:spPr>
          <a:xfrm>
            <a:off x="3688331" y="3422783"/>
            <a:ext cx="1524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4051" y="4046283"/>
            <a:ext cx="1901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Module’s dependency list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3840731" y="4184783"/>
            <a:ext cx="1113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 flipV="1">
            <a:off x="3795263" y="2464832"/>
            <a:ext cx="1155009" cy="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" idx="1"/>
          </p:cNvCxnSpPr>
          <p:nvPr/>
        </p:nvCxnSpPr>
        <p:spPr>
          <a:xfrm>
            <a:off x="1219200" y="1738699"/>
            <a:ext cx="37310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6925080" y="449580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144000" y="3168000"/>
            <a:ext cx="3024000" cy="321552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3200" dirty="0">
                <a:latin typeface="Arial"/>
              </a:rPr>
              <a:t>	</a:t>
            </a:r>
            <a:r>
              <a:rPr lang="en-US" sz="3200" dirty="0">
                <a:latin typeface="Arial"/>
              </a:rPr>
              <a:t>	</a:t>
            </a:r>
            <a:r>
              <a:rPr lang="en-US" sz="3200" dirty="0" smtClean="0">
                <a:latin typeface="Arial"/>
              </a:rPr>
              <a:t>w</a:t>
            </a:r>
            <a:r>
              <a:rPr lang="en-US" sz="2800" dirty="0" smtClean="0">
                <a:latin typeface="Arial"/>
              </a:rPr>
              <a:t>hy </a:t>
            </a:r>
            <a:endParaRPr dirty="0"/>
          </a:p>
          <a:p>
            <a:r>
              <a:rPr lang="en-US" sz="3200" dirty="0">
                <a:latin typeface="Arial"/>
              </a:rPr>
              <a:t>	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      </a:t>
            </a:r>
            <a:r>
              <a:rPr lang="en-US" sz="3200" dirty="0" smtClean="0">
                <a:latin typeface="Arial"/>
              </a:rPr>
              <a:t>another</a:t>
            </a:r>
            <a:endParaRPr dirty="0"/>
          </a:p>
          <a:p>
            <a:r>
              <a:rPr lang="en-US" sz="12780" dirty="0">
                <a:latin typeface="Arial"/>
              </a:rPr>
              <a:t>		</a:t>
            </a:r>
            <a:r>
              <a:rPr lang="en-US" sz="12780" dirty="0" smtClean="0">
                <a:latin typeface="Arial"/>
              </a:rPr>
              <a:t>Build </a:t>
            </a:r>
            <a:endParaRPr dirty="0"/>
          </a:p>
          <a:p>
            <a:r>
              <a:rPr lang="en-US" sz="12780" dirty="0">
                <a:latin typeface="Arial"/>
              </a:rPr>
              <a:t>			</a:t>
            </a:r>
            <a:r>
              <a:rPr lang="en-US" sz="14060" dirty="0" smtClean="0">
                <a:latin typeface="Arial"/>
              </a:rPr>
              <a:t>Tool</a:t>
            </a:r>
            <a:r>
              <a:rPr lang="en-US" sz="14060" dirty="0">
                <a:latin typeface="Arial"/>
              </a:rPr>
              <a:t>?</a:t>
            </a:r>
            <a:endParaRPr dirty="0"/>
          </a:p>
        </p:txBody>
      </p:sp>
      <p:pic>
        <p:nvPicPr>
          <p:cNvPr id="103" name="Picture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6670800" y="563400"/>
            <a:ext cx="2257200" cy="20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Gradle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First released in 2009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Project automation tool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Build upon the concepts of Maven and Ant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Files are written in Groovy using a dedicated DSL</a:t>
            </a:r>
            <a:endParaRPr sz="1600" dirty="0"/>
          </a:p>
        </p:txBody>
      </p:sp>
      <p:pic>
        <p:nvPicPr>
          <p:cNvPr id="1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18280" y="4988280"/>
            <a:ext cx="1944720" cy="164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err="1">
                <a:latin typeface="Calibri"/>
              </a:rPr>
              <a:t>Gradle</a:t>
            </a:r>
            <a:r>
              <a:rPr lang="en-US" sz="3600" dirty="0">
                <a:latin typeface="Calibri"/>
              </a:rPr>
              <a:t> – </a:t>
            </a:r>
            <a:r>
              <a:rPr lang="en-US" sz="3600" dirty="0" smtClean="0">
                <a:latin typeface="Calibri"/>
              </a:rPr>
              <a:t>key features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flexible 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Ease of migration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Declarative builds and build-by-convention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 module support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Dependency management support (richer than Maven)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wrapper (simple installation)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files are written in Groovy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build lifecycle. You define the task graph.</a:t>
            </a:r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800" y="5029200"/>
            <a:ext cx="2014200" cy="1641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671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err="1" smtClean="0">
                <a:latin typeface="Calibri"/>
              </a:rPr>
              <a:t>Gradle</a:t>
            </a:r>
            <a:r>
              <a:rPr lang="en-US" sz="3600" dirty="0" smtClean="0">
                <a:latin typeface="Calibri"/>
              </a:rPr>
              <a:t> - build tools position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6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844244582"/>
              </p:ext>
            </p:extLst>
          </p:nvPr>
        </p:nvGraphicFramePr>
        <p:xfrm>
          <a:off x="762000" y="141732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2958" y="5625623"/>
            <a:ext cx="2457724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00" dirty="0" err="1" smtClean="0"/>
              <a:t>Gradle</a:t>
            </a:r>
            <a:endParaRPr lang="en-US" sz="5900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H="1" flipV="1">
            <a:off x="4495800" y="3810000"/>
            <a:ext cx="76020" cy="181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err="1">
                <a:latin typeface="Calibri"/>
              </a:rPr>
              <a:t>Gradle</a:t>
            </a:r>
            <a:r>
              <a:rPr lang="en-US" sz="3600" dirty="0">
                <a:latin typeface="Calibri"/>
              </a:rPr>
              <a:t> – </a:t>
            </a:r>
            <a:r>
              <a:rPr lang="en-US" sz="3600" dirty="0" smtClean="0">
                <a:latin typeface="Calibri"/>
              </a:rPr>
              <a:t>main entities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– Every build file in made up of one or more projects (can represent a jar file, war file, etc.)</a:t>
            </a:r>
          </a:p>
          <a:p>
            <a:pPr>
              <a:buSzPct val="45000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Task – Represent atomic piece of work. Project contains multiple tasks while every task can have several actions.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4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err="1">
                <a:latin typeface="Calibri"/>
              </a:rPr>
              <a:t>Gradle</a:t>
            </a:r>
            <a:r>
              <a:rPr lang="en-US" sz="3600" dirty="0">
                <a:latin typeface="Calibri"/>
              </a:rPr>
              <a:t> – </a:t>
            </a:r>
            <a:r>
              <a:rPr lang="en-US" sz="3600" dirty="0" smtClean="0">
                <a:latin typeface="Calibri"/>
              </a:rPr>
              <a:t>hello world example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1600" u="sng" dirty="0" err="1" smtClean="0"/>
              <a:t>build.gradle</a:t>
            </a:r>
            <a:endParaRPr lang="en-US" sz="1600" u="sng" dirty="0" smtClean="0"/>
          </a:p>
          <a:p>
            <a:pPr>
              <a:buSzPct val="45000"/>
            </a:pPr>
            <a:endParaRPr lang="en-US" sz="1600" u="sng" dirty="0" smtClean="0"/>
          </a:p>
          <a:p>
            <a:pPr>
              <a:buSzPct val="45000"/>
            </a:pPr>
            <a:r>
              <a:rPr lang="en-US" dirty="0" smtClean="0"/>
              <a:t>task </a:t>
            </a:r>
            <a:r>
              <a:rPr lang="en-US" dirty="0" err="1" smtClean="0"/>
              <a:t>helloWorld</a:t>
            </a:r>
            <a:r>
              <a:rPr lang="en-US" dirty="0" smtClean="0"/>
              <a:t> {</a:t>
            </a:r>
          </a:p>
          <a:p>
            <a:pPr>
              <a:buSzPct val="45000"/>
            </a:pPr>
            <a:r>
              <a:rPr lang="en-US" dirty="0" smtClean="0"/>
              <a:t>  </a:t>
            </a:r>
            <a:r>
              <a:rPr lang="en-US" dirty="0" err="1" smtClean="0"/>
              <a:t>doLast</a:t>
            </a:r>
            <a:r>
              <a:rPr lang="en-US" dirty="0" smtClean="0"/>
              <a:t> {</a:t>
            </a:r>
          </a:p>
          <a:p>
            <a:pPr>
              <a:buSzPct val="45000"/>
            </a:pPr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 “hello, world"</a:t>
            </a:r>
          </a:p>
          <a:p>
            <a:pPr>
              <a:buSzPct val="45000"/>
            </a:pPr>
            <a:r>
              <a:rPr lang="en-US" dirty="0" smtClean="0"/>
              <a:t>  }</a:t>
            </a:r>
          </a:p>
          <a:p>
            <a:pPr>
              <a:buSzPct val="45000"/>
            </a:pPr>
            <a:r>
              <a:rPr lang="en-US" dirty="0" smtClean="0"/>
              <a:t>}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819400" y="2125824"/>
            <a:ext cx="152400" cy="1379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9596" y="2553902"/>
            <a:ext cx="467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 a new task called “</a:t>
            </a:r>
            <a:r>
              <a:rPr lang="en-US" sz="1400" dirty="0" err="1" smtClean="0"/>
              <a:t>helloWorld</a:t>
            </a:r>
            <a:r>
              <a:rPr lang="en-US" sz="1400" dirty="0" smtClean="0"/>
              <a:t>” with an action that 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utput “hello, world” to the console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2" idx="1"/>
            <a:endCxn id="5" idx="1"/>
          </p:cNvCxnSpPr>
          <p:nvPr/>
        </p:nvCxnSpPr>
        <p:spPr>
          <a:xfrm>
            <a:off x="2971800" y="2815512"/>
            <a:ext cx="1607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9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err="1">
                <a:latin typeface="Calibri"/>
              </a:rPr>
              <a:t>Gradle</a:t>
            </a:r>
            <a:r>
              <a:rPr lang="en-US" sz="3600" dirty="0">
                <a:latin typeface="Calibri"/>
              </a:rPr>
              <a:t> – </a:t>
            </a:r>
            <a:r>
              <a:rPr lang="en-US" sz="3600" dirty="0" smtClean="0">
                <a:latin typeface="Calibri"/>
              </a:rPr>
              <a:t>hello world example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1200" dirty="0" smtClean="0"/>
              <a:t>task hello</a:t>
            </a:r>
          </a:p>
          <a:p>
            <a:pPr>
              <a:buSzPct val="45000"/>
            </a:pPr>
            <a:r>
              <a:rPr lang="en-US" sz="1200" dirty="0" smtClean="0"/>
              <a:t>task world</a:t>
            </a:r>
          </a:p>
          <a:p>
            <a:pPr>
              <a:buSzPct val="45000"/>
            </a:pPr>
            <a:endParaRPr lang="en-US" sz="1200" dirty="0" smtClean="0"/>
          </a:p>
          <a:p>
            <a:pPr>
              <a:buSzPct val="45000"/>
            </a:pPr>
            <a:r>
              <a:rPr lang="en-US" sz="1200" dirty="0" smtClean="0"/>
              <a:t>task </a:t>
            </a:r>
            <a:r>
              <a:rPr lang="en-US" sz="1200" dirty="0" err="1" smtClean="0"/>
              <a:t>helloWorld</a:t>
            </a:r>
            <a:r>
              <a:rPr lang="en-US" sz="1200" dirty="0" smtClean="0"/>
              <a:t> {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dependsOn</a:t>
            </a:r>
            <a:r>
              <a:rPr lang="en-US" sz="1200" dirty="0" smtClean="0"/>
              <a:t> = [ world, hello ]</a:t>
            </a:r>
          </a:p>
          <a:p>
            <a:pPr>
              <a:buSzPct val="45000"/>
            </a:pPr>
            <a:r>
              <a:rPr lang="en-US" sz="1200" dirty="0" smtClean="0"/>
              <a:t>}</a:t>
            </a:r>
          </a:p>
          <a:p>
            <a:pPr>
              <a:buSzPct val="45000"/>
            </a:pPr>
            <a:endParaRPr lang="en-US" sz="1200" dirty="0" smtClean="0"/>
          </a:p>
          <a:p>
            <a:pPr>
              <a:buSzPct val="45000"/>
            </a:pPr>
            <a:r>
              <a:rPr lang="en-US" sz="1200" dirty="0" smtClean="0"/>
              <a:t>world {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dependsOn</a:t>
            </a:r>
            <a:r>
              <a:rPr lang="en-US" sz="1200" dirty="0" smtClean="0"/>
              <a:t> &lt;&lt; hello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doLast</a:t>
            </a:r>
            <a:r>
              <a:rPr lang="en-US" sz="1200" dirty="0" smtClean="0"/>
              <a:t> { </a:t>
            </a:r>
          </a:p>
          <a:p>
            <a:pPr>
              <a:buSzPct val="45000"/>
            </a:pPr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 "world"</a:t>
            </a:r>
          </a:p>
          <a:p>
            <a:pPr>
              <a:buSzPct val="45000"/>
            </a:pPr>
            <a:r>
              <a:rPr lang="en-US" sz="1200" dirty="0" smtClean="0"/>
              <a:t>  }</a:t>
            </a:r>
          </a:p>
          <a:p>
            <a:pPr>
              <a:buSzPct val="45000"/>
            </a:pPr>
            <a:r>
              <a:rPr lang="en-US" sz="1200" dirty="0" smtClean="0"/>
              <a:t>}</a:t>
            </a:r>
          </a:p>
          <a:p>
            <a:pPr>
              <a:buSzPct val="45000"/>
            </a:pPr>
            <a:endParaRPr lang="en-US" sz="1200" dirty="0" smtClean="0"/>
          </a:p>
          <a:p>
            <a:pPr>
              <a:buSzPct val="45000"/>
            </a:pPr>
            <a:r>
              <a:rPr lang="en-US" sz="1200" dirty="0" smtClean="0"/>
              <a:t>hello {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doLast</a:t>
            </a:r>
            <a:r>
              <a:rPr lang="en-US" sz="1200" dirty="0" smtClean="0"/>
              <a:t> {</a:t>
            </a:r>
          </a:p>
          <a:p>
            <a:pPr>
              <a:buSzPct val="45000"/>
            </a:pPr>
            <a:r>
              <a:rPr lang="en-US" sz="1200" dirty="0" smtClean="0"/>
              <a:t>    print "hello, "</a:t>
            </a:r>
          </a:p>
          <a:p>
            <a:pPr>
              <a:buSzPct val="45000"/>
            </a:pPr>
            <a:r>
              <a:rPr lang="en-US" sz="1200" dirty="0" smtClean="0"/>
              <a:t>  }</a:t>
            </a:r>
          </a:p>
          <a:p>
            <a:pPr>
              <a:buSzPct val="45000"/>
            </a:pPr>
            <a:r>
              <a:rPr lang="en-US" sz="1200" dirty="0" smtClean="0"/>
              <a:t>}</a:t>
            </a:r>
            <a:endParaRPr sz="1200" dirty="0"/>
          </a:p>
        </p:txBody>
      </p:sp>
      <p:sp>
        <p:nvSpPr>
          <p:cNvPr id="2" name="Right Brace 1"/>
          <p:cNvSpPr/>
          <p:nvPr/>
        </p:nvSpPr>
        <p:spPr>
          <a:xfrm>
            <a:off x="3048000" y="1630112"/>
            <a:ext cx="1524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3048000" y="2124401"/>
            <a:ext cx="114300" cy="618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3067050" y="2895918"/>
            <a:ext cx="133350" cy="1184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4872" y="1695002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Defines 2 tasks “hello” and “world”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1"/>
            <a:endCxn id="5" idx="1"/>
          </p:cNvCxnSpPr>
          <p:nvPr/>
        </p:nvCxnSpPr>
        <p:spPr>
          <a:xfrm>
            <a:off x="3200400" y="1820612"/>
            <a:ext cx="1394472" cy="1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4872" y="2192934"/>
            <a:ext cx="279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 another task “</a:t>
            </a:r>
            <a:r>
              <a:rPr lang="en-US" sz="1200" dirty="0" err="1" smtClean="0"/>
              <a:t>helloWorld</a:t>
            </a:r>
            <a:r>
              <a:rPr lang="en-US" sz="1200" dirty="0" smtClean="0"/>
              <a:t>” and </a:t>
            </a:r>
          </a:p>
          <a:p>
            <a:r>
              <a:rPr lang="en-US" sz="1200" dirty="0" smtClean="0"/>
              <a:t>configures it’s task dependencies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3" idx="1"/>
            <a:endCxn id="11" idx="1"/>
          </p:cNvCxnSpPr>
          <p:nvPr/>
        </p:nvCxnSpPr>
        <p:spPr>
          <a:xfrm flipV="1">
            <a:off x="3162300" y="2423767"/>
            <a:ext cx="1432572" cy="1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94872" y="2926304"/>
            <a:ext cx="3296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Configure the previously defined “world” task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4" idx="1"/>
            <a:endCxn id="14" idx="1"/>
          </p:cNvCxnSpPr>
          <p:nvPr/>
        </p:nvCxnSpPr>
        <p:spPr>
          <a:xfrm flipV="1">
            <a:off x="3200400" y="3064804"/>
            <a:ext cx="1394472" cy="42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4872" y="3276597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task “hello” to task “world” dependency list </a:t>
            </a:r>
          </a:p>
          <a:p>
            <a:r>
              <a:rPr lang="en-US" sz="1200" dirty="0" smtClean="0"/>
              <a:t>(using </a:t>
            </a:r>
            <a:r>
              <a:rPr lang="en-US" sz="1200" dirty="0" err="1" smtClean="0"/>
              <a:t>Groovy’s</a:t>
            </a:r>
            <a:r>
              <a:rPr lang="en-US" sz="1200" dirty="0" smtClean="0"/>
              <a:t> “&lt;&lt;“ operator)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2057400" y="3203303"/>
            <a:ext cx="2537472" cy="304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e 100"/>
          <p:cNvSpPr/>
          <p:nvPr/>
        </p:nvSpPr>
        <p:spPr>
          <a:xfrm>
            <a:off x="2286000" y="3276596"/>
            <a:ext cx="152400" cy="571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94872" y="3847773"/>
            <a:ext cx="420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an activity to task “world” activity list. Task can contain </a:t>
            </a:r>
          </a:p>
          <a:p>
            <a:r>
              <a:rPr lang="en-US" sz="1200" dirty="0" smtClean="0"/>
              <a:t>Multiple activities.</a:t>
            </a:r>
            <a:endParaRPr lang="en-US" sz="1200" dirty="0"/>
          </a:p>
        </p:txBody>
      </p:sp>
      <p:cxnSp>
        <p:nvCxnSpPr>
          <p:cNvPr id="103" name="Straight Arrow Connector 102"/>
          <p:cNvCxnSpPr>
            <a:stCxn id="101" idx="1"/>
            <a:endCxn id="40" idx="1"/>
          </p:cNvCxnSpPr>
          <p:nvPr/>
        </p:nvCxnSpPr>
        <p:spPr>
          <a:xfrm>
            <a:off x="2438400" y="3562185"/>
            <a:ext cx="2156472" cy="516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3067050" y="4192280"/>
            <a:ext cx="133350" cy="7383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98714" y="4422933"/>
            <a:ext cx="317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Configure the previously defined “hello” task</a:t>
            </a:r>
            <a:endParaRPr lang="en-US" sz="1200" dirty="0"/>
          </a:p>
        </p:txBody>
      </p:sp>
      <p:cxnSp>
        <p:nvCxnSpPr>
          <p:cNvPr id="106" name="Straight Arrow Connector 105"/>
          <p:cNvCxnSpPr>
            <a:stCxn id="44" idx="1"/>
            <a:endCxn id="45" idx="1"/>
          </p:cNvCxnSpPr>
          <p:nvPr/>
        </p:nvCxnSpPr>
        <p:spPr>
          <a:xfrm flipV="1">
            <a:off x="3200400" y="4561433"/>
            <a:ext cx="1398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/>
          <p:cNvSpPr/>
          <p:nvPr/>
        </p:nvSpPr>
        <p:spPr>
          <a:xfrm>
            <a:off x="2286000" y="4359410"/>
            <a:ext cx="152400" cy="571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98714" y="4953000"/>
            <a:ext cx="293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an activity to task “hello” activity list.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48" idx="1"/>
            <a:endCxn id="50" idx="1"/>
          </p:cNvCxnSpPr>
          <p:nvPr/>
        </p:nvCxnSpPr>
        <p:spPr>
          <a:xfrm>
            <a:off x="2438400" y="4644999"/>
            <a:ext cx="2160314" cy="446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8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11" grpId="0"/>
      <p:bldP spid="14" grpId="0"/>
      <p:bldP spid="31" grpId="0"/>
      <p:bldP spid="101" grpId="0" animBg="1"/>
      <p:bldP spid="40" grpId="0"/>
      <p:bldP spid="44" grpId="0" animBg="1"/>
      <p:bldP spid="45" grpId="0"/>
      <p:bldP spid="48" grpId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err="1">
                <a:latin typeface="Calibri"/>
              </a:rPr>
              <a:t>Gradle</a:t>
            </a:r>
            <a:r>
              <a:rPr lang="en-US" sz="3600" dirty="0">
                <a:latin typeface="Calibri"/>
              </a:rPr>
              <a:t> – </a:t>
            </a:r>
            <a:r>
              <a:rPr lang="en-US" sz="3600" dirty="0" err="1" smtClean="0">
                <a:latin typeface="Calibri"/>
              </a:rPr>
              <a:t>build.gradle</a:t>
            </a:r>
            <a:r>
              <a:rPr lang="en-US" sz="3600" dirty="0" smtClean="0">
                <a:latin typeface="Calibri"/>
              </a:rPr>
              <a:t> java module 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dirty="0">
                <a:latin typeface="Calibri"/>
              </a:rPr>
              <a:t>apply plugin: 'java'</a:t>
            </a:r>
            <a:endParaRPr sz="1200" dirty="0"/>
          </a:p>
          <a:p>
            <a:pPr>
              <a:buSzPct val="45000"/>
              <a:buFont typeface="StarSymbol"/>
              <a:buChar char=""/>
            </a:pPr>
            <a:endParaRPr sz="1200" dirty="0"/>
          </a:p>
          <a:p>
            <a:pPr>
              <a:buSzPct val="45000"/>
            </a:pPr>
            <a:r>
              <a:rPr lang="en-US" dirty="0">
                <a:latin typeface="Calibri"/>
              </a:rPr>
              <a:t>group = '</a:t>
            </a:r>
            <a:r>
              <a:rPr lang="en-US" dirty="0" err="1">
                <a:latin typeface="Calibri"/>
              </a:rPr>
              <a:t>org.gradleintro.example</a:t>
            </a:r>
            <a:r>
              <a:rPr lang="en-US" dirty="0">
                <a:latin typeface="Calibri"/>
              </a:rPr>
              <a:t>'</a:t>
            </a:r>
            <a:endParaRPr sz="1200" dirty="0"/>
          </a:p>
          <a:p>
            <a:pPr>
              <a:buSzPct val="45000"/>
            </a:pPr>
            <a:r>
              <a:rPr lang="en-US" dirty="0">
                <a:latin typeface="Calibri"/>
              </a:rPr>
              <a:t>version = '1.0-SNAPSHOT'</a:t>
            </a:r>
            <a:endParaRPr sz="1200" dirty="0"/>
          </a:p>
          <a:p>
            <a:pPr>
              <a:buSzPct val="45000"/>
              <a:buFont typeface="StarSymbol"/>
              <a:buChar char=""/>
            </a:pPr>
            <a:endParaRPr sz="1200" dirty="0"/>
          </a:p>
          <a:p>
            <a:pPr>
              <a:buSzPct val="45000"/>
            </a:pPr>
            <a:r>
              <a:rPr lang="en-US" dirty="0">
                <a:latin typeface="Calibri"/>
              </a:rPr>
              <a:t>dependencies {</a:t>
            </a:r>
            <a:endParaRPr sz="1200" dirty="0"/>
          </a:p>
          <a:p>
            <a:pPr lvl="1">
              <a:buSzPct val="75000"/>
            </a:pPr>
            <a:r>
              <a:rPr lang="en-US" dirty="0" err="1">
                <a:latin typeface="Calibri"/>
              </a:rPr>
              <a:t>testCompile</a:t>
            </a:r>
            <a:r>
              <a:rPr lang="en-US" dirty="0">
                <a:latin typeface="Calibri"/>
              </a:rPr>
              <a:t> 'junit:junit:4.11'</a:t>
            </a:r>
            <a:endParaRPr sz="1200" dirty="0"/>
          </a:p>
          <a:p>
            <a:pPr>
              <a:buSzPct val="45000"/>
            </a:pPr>
            <a:r>
              <a:rPr lang="en-US" dirty="0">
                <a:latin typeface="Calibri"/>
              </a:rPr>
              <a:t>}</a:t>
            </a:r>
            <a:endParaRPr sz="1200" dirty="0"/>
          </a:p>
        </p:txBody>
      </p:sp>
      <p:sp>
        <p:nvSpPr>
          <p:cNvPr id="2" name="Right Brace 1"/>
          <p:cNvSpPr/>
          <p:nvPr/>
        </p:nvSpPr>
        <p:spPr>
          <a:xfrm>
            <a:off x="4038600" y="1630113"/>
            <a:ext cx="1524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4038600" y="2133600"/>
            <a:ext cx="1524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038600" y="2895600"/>
            <a:ext cx="152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9786" y="1682113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Activates java plugin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1"/>
            <a:endCxn id="5" idx="1"/>
          </p:cNvCxnSpPr>
          <p:nvPr/>
        </p:nvCxnSpPr>
        <p:spPr>
          <a:xfrm>
            <a:off x="4191000" y="1820613"/>
            <a:ext cx="16887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79786" y="2223700"/>
            <a:ext cx="208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Defines module coordinates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3" idx="1"/>
            <a:endCxn id="11" idx="1"/>
          </p:cNvCxnSpPr>
          <p:nvPr/>
        </p:nvCxnSpPr>
        <p:spPr>
          <a:xfrm>
            <a:off x="4191000" y="2362200"/>
            <a:ext cx="16887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79786" y="3100000"/>
            <a:ext cx="2243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 of module’s dependencies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4" idx="1"/>
            <a:endCxn id="14" idx="1"/>
          </p:cNvCxnSpPr>
          <p:nvPr/>
        </p:nvCxnSpPr>
        <p:spPr>
          <a:xfrm>
            <a:off x="4191000" y="3238500"/>
            <a:ext cx="16887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 little about me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Developer </a:t>
            </a:r>
            <a:r>
              <a:rPr lang="en-US" sz="2800" dirty="0">
                <a:latin typeface="Calibri"/>
              </a:rPr>
              <a:t>in the DI lab (</a:t>
            </a:r>
            <a:r>
              <a:rPr lang="en-US" sz="2800" dirty="0" err="1">
                <a:latin typeface="Calibri"/>
              </a:rPr>
              <a:t>iSpreads</a:t>
            </a:r>
            <a:r>
              <a:rPr lang="en-US" sz="2800" dirty="0">
                <a:latin typeface="Calibri"/>
              </a:rPr>
              <a:t> team)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Joined Citi about 5 months ago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Worked as a build manager in previous job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5+ years of experience with java build tools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Personal story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</a:rPr>
              <a:t>Worked on a multi-module Maven project containing more than 200 modules</a:t>
            </a:r>
          </a:p>
          <a:p>
            <a:pPr>
              <a:buSzPct val="45000"/>
            </a:pPr>
            <a:endParaRPr lang="en-US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</a:rPr>
              <a:t>Maven build 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/>
              </a:rPr>
              <a:t>Full build without tests – 40 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/>
              </a:rPr>
              <a:t>Full build with unit tests – 50 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/>
              </a:rPr>
              <a:t>Full build with full tests suite (unit + integration + </a:t>
            </a:r>
            <a:r>
              <a:rPr lang="en-US" dirty="0" err="1" smtClean="0">
                <a:latin typeface="Calibri"/>
              </a:rPr>
              <a:t>async</a:t>
            </a:r>
            <a:r>
              <a:rPr lang="en-US" dirty="0" smtClean="0">
                <a:latin typeface="Calibri"/>
              </a:rPr>
              <a:t>) – 1 </a:t>
            </a:r>
            <a:r>
              <a:rPr lang="en-US" dirty="0" err="1" smtClean="0">
                <a:latin typeface="Calibri"/>
              </a:rPr>
              <a:t>hr</a:t>
            </a:r>
            <a:r>
              <a:rPr lang="en-US" dirty="0" smtClean="0">
                <a:latin typeface="Calibri"/>
              </a:rPr>
              <a:t> 30 min</a:t>
            </a:r>
          </a:p>
          <a:p>
            <a:pPr lvl="1">
              <a:buSzPct val="45000"/>
            </a:pPr>
            <a:endParaRPr lang="en-US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</a:rPr>
              <a:t>Created an Hybrid </a:t>
            </a:r>
            <a:r>
              <a:rPr lang="en-US" dirty="0" err="1" smtClean="0">
                <a:latin typeface="Calibri"/>
              </a:rPr>
              <a:t>Gradle</a:t>
            </a:r>
            <a:r>
              <a:rPr lang="en-US" dirty="0" smtClean="0">
                <a:latin typeface="Calibri"/>
              </a:rPr>
              <a:t> + Maven build and decreased build time to 12 minutes on average using </a:t>
            </a:r>
            <a:r>
              <a:rPr lang="en-US" dirty="0" err="1" smtClean="0">
                <a:latin typeface="Calibri"/>
              </a:rPr>
              <a:t>Gradle’s</a:t>
            </a:r>
            <a:r>
              <a:rPr lang="en-US" dirty="0" smtClean="0">
                <a:latin typeface="Calibri"/>
              </a:rPr>
              <a:t> incremental build</a:t>
            </a:r>
          </a:p>
          <a:p>
            <a:pPr>
              <a:buSzPct val="45000"/>
            </a:pPr>
            <a:endParaRPr lang="en-US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</a:rPr>
              <a:t>Example code is hosted on </a:t>
            </a:r>
            <a:r>
              <a:rPr lang="en-US" dirty="0" smtClean="0">
                <a:latin typeface="Calibri"/>
                <a:hlinkClick r:id="rId2"/>
              </a:rPr>
              <a:t>Github</a:t>
            </a:r>
            <a:r>
              <a:rPr lang="en-US" dirty="0" smtClean="0"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Build Tools – Pros/Cons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66606"/>
              </p:ext>
            </p:extLst>
          </p:nvPr>
        </p:nvGraphicFramePr>
        <p:xfrm>
          <a:off x="609600" y="1412240"/>
          <a:ext cx="7924800" cy="512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33600"/>
                <a:gridCol w="2133600"/>
                <a:gridCol w="2362200"/>
              </a:tblGrid>
              <a:tr h="568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Gradle</a:t>
                      </a:r>
                      <a:endParaRPr lang="en-US" dirty="0"/>
                    </a:p>
                  </a:txBody>
                  <a:tcPr/>
                </a:tc>
              </a:tr>
              <a:tr h="2271459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learn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over the build process.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move between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Declarative as well as imperative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7145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</a:rPr>
                        <a:t>XML format to write “code”</a:t>
                      </a:r>
                      <a:endParaRPr lang="en-US" sz="1600" baseline="0" dirty="0" smtClean="0"/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Very 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multi-module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suitable for large projects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Agenda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Build tools overview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Ant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Maven</a:t>
            </a:r>
          </a:p>
          <a:p>
            <a:pPr lvl="1">
              <a:buSzPct val="45000"/>
            </a:pPr>
            <a:endParaRPr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Why do we need another build tool</a:t>
            </a:r>
            <a:r>
              <a:rPr lang="en-US" sz="2800" dirty="0" smtClean="0">
                <a:latin typeface="Calibri"/>
              </a:rPr>
              <a:t>?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/>
              </a:rPr>
              <a:t>Gradle</a:t>
            </a:r>
            <a:r>
              <a:rPr lang="en-US" sz="2800" dirty="0">
                <a:latin typeface="Calibri"/>
              </a:rPr>
              <a:t> overview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Demo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Summary</a:t>
            </a:r>
          </a:p>
          <a:p>
            <a:pPr>
              <a:buSzPct val="45000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Ant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Java based build tool from Apache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Started as part of Tomcat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Moved to a separate project in early 2000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Files are written in XML</a:t>
            </a: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04000" y="4572000"/>
            <a:ext cx="2917800" cy="19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Ant - Build file example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</p:spPr>
        <p:txBody>
          <a:bodyPr/>
          <a:lstStyle/>
          <a:p>
            <a:r>
              <a:rPr lang="en-US" sz="1200" dirty="0">
                <a:latin typeface="Arial"/>
              </a:rPr>
              <a:t>&lt;project name="</a:t>
            </a:r>
            <a:r>
              <a:rPr lang="en-US" sz="1200" dirty="0" err="1">
                <a:latin typeface="Arial"/>
              </a:rPr>
              <a:t>MyProject</a:t>
            </a:r>
            <a:r>
              <a:rPr lang="en-US" sz="1200" dirty="0">
                <a:latin typeface="Arial"/>
              </a:rPr>
              <a:t>" default="</a:t>
            </a:r>
            <a:r>
              <a:rPr lang="en-US" sz="1200" dirty="0" err="1">
                <a:latin typeface="Arial"/>
              </a:rPr>
              <a:t>dist</a:t>
            </a:r>
            <a:r>
              <a:rPr lang="en-US" sz="1200" dirty="0">
                <a:latin typeface="Arial"/>
              </a:rPr>
              <a:t>" </a:t>
            </a:r>
            <a:r>
              <a:rPr lang="en-US" sz="1200" dirty="0" err="1">
                <a:latin typeface="Arial"/>
              </a:rPr>
              <a:t>basedir</a:t>
            </a:r>
            <a:r>
              <a:rPr lang="en-US" sz="1200" dirty="0" smtClean="0">
                <a:latin typeface="Arial"/>
              </a:rPr>
              <a:t>="."&gt;</a:t>
            </a:r>
          </a:p>
          <a:p>
            <a:endParaRPr dirty="0"/>
          </a:p>
          <a:p>
            <a:r>
              <a:rPr lang="en-US" sz="1200" dirty="0">
                <a:latin typeface="Arial"/>
              </a:rPr>
              <a:t>  &lt;property name="</a:t>
            </a:r>
            <a:r>
              <a:rPr lang="en-US" sz="1200" dirty="0" err="1">
                <a:latin typeface="Arial"/>
              </a:rPr>
              <a:t>src</a:t>
            </a:r>
            <a:r>
              <a:rPr lang="en-US" sz="1200" dirty="0">
                <a:latin typeface="Arial"/>
              </a:rPr>
              <a:t>" location="</a:t>
            </a:r>
            <a:r>
              <a:rPr lang="en-US" sz="1200" dirty="0" err="1">
                <a:latin typeface="Arial"/>
              </a:rPr>
              <a:t>src</a:t>
            </a:r>
            <a:r>
              <a:rPr lang="en-US" sz="1200" dirty="0">
                <a:latin typeface="Arial"/>
              </a:rPr>
              <a:t>"/&gt;</a:t>
            </a:r>
            <a:endParaRPr dirty="0"/>
          </a:p>
          <a:p>
            <a:r>
              <a:rPr lang="en-US" sz="1200" dirty="0">
                <a:latin typeface="Arial"/>
              </a:rPr>
              <a:t>  &lt;property name="build" location="build"/&gt;</a:t>
            </a:r>
            <a:endParaRPr dirty="0"/>
          </a:p>
          <a:p>
            <a:r>
              <a:rPr lang="en-US" sz="1200" dirty="0">
                <a:latin typeface="Arial"/>
              </a:rPr>
              <a:t>  &lt;property name="</a:t>
            </a:r>
            <a:r>
              <a:rPr lang="en-US" sz="1200" dirty="0" err="1">
                <a:latin typeface="Arial"/>
              </a:rPr>
              <a:t>dist</a:t>
            </a:r>
            <a:r>
              <a:rPr lang="en-US" sz="1200" dirty="0">
                <a:latin typeface="Arial"/>
              </a:rPr>
              <a:t>"  location="</a:t>
            </a:r>
            <a:r>
              <a:rPr lang="en-US" sz="1200" dirty="0" err="1">
                <a:latin typeface="Arial"/>
              </a:rPr>
              <a:t>dist</a:t>
            </a:r>
            <a:r>
              <a:rPr lang="en-US" sz="1200" dirty="0" smtClean="0">
                <a:latin typeface="Arial"/>
              </a:rPr>
              <a:t>"/&gt;</a:t>
            </a:r>
          </a:p>
          <a:p>
            <a:endParaRPr dirty="0"/>
          </a:p>
          <a:p>
            <a:r>
              <a:rPr lang="en-US" sz="1200" dirty="0">
                <a:latin typeface="Arial"/>
              </a:rPr>
              <a:t>  &lt;target name="</a:t>
            </a:r>
            <a:r>
              <a:rPr lang="en-US" sz="1200" dirty="0" err="1">
                <a:latin typeface="Arial"/>
              </a:rPr>
              <a:t>init</a:t>
            </a:r>
            <a:r>
              <a:rPr lang="en-US" sz="1200" dirty="0">
                <a:latin typeface="Arial"/>
              </a:rPr>
              <a:t>"&gt;</a:t>
            </a:r>
            <a:endParaRPr dirty="0"/>
          </a:p>
          <a:p>
            <a:r>
              <a:rPr lang="en-US" sz="1200" dirty="0">
                <a:latin typeface="Arial"/>
              </a:rPr>
              <a:t>    &lt;</a:t>
            </a:r>
            <a:r>
              <a:rPr lang="en-US" sz="1200" dirty="0" err="1">
                <a:latin typeface="Arial"/>
              </a:rPr>
              <a:t>tstamp</a:t>
            </a:r>
            <a:r>
              <a:rPr lang="en-US" sz="1200" dirty="0">
                <a:latin typeface="Arial"/>
              </a:rPr>
              <a:t>/&gt;</a:t>
            </a:r>
            <a:endParaRPr dirty="0"/>
          </a:p>
          <a:p>
            <a:r>
              <a:rPr lang="en-US" sz="1200" dirty="0">
                <a:latin typeface="Arial"/>
              </a:rPr>
              <a:t>    &lt;</a:t>
            </a:r>
            <a:r>
              <a:rPr lang="en-US" sz="1200" dirty="0" err="1">
                <a:latin typeface="Arial"/>
              </a:rPr>
              <a:t>mkdir</a:t>
            </a:r>
            <a:r>
              <a:rPr lang="en-US" sz="1200" dirty="0">
                <a:latin typeface="Arial"/>
              </a:rPr>
              <a:t> </a:t>
            </a:r>
            <a:r>
              <a:rPr lang="en-US" sz="1200" dirty="0" err="1">
                <a:latin typeface="Arial"/>
              </a:rPr>
              <a:t>dir</a:t>
            </a:r>
            <a:r>
              <a:rPr lang="en-US" sz="1200" dirty="0">
                <a:latin typeface="Arial"/>
              </a:rPr>
              <a:t>="${build}"/&gt;</a:t>
            </a:r>
            <a:endParaRPr dirty="0"/>
          </a:p>
          <a:p>
            <a:r>
              <a:rPr lang="en-US" sz="1200" dirty="0">
                <a:latin typeface="Arial"/>
              </a:rPr>
              <a:t>  &lt;/target</a:t>
            </a:r>
            <a:r>
              <a:rPr lang="en-US" sz="1200" dirty="0" smtClean="0">
                <a:latin typeface="Arial"/>
              </a:rPr>
              <a:t>&gt;</a:t>
            </a:r>
            <a:endParaRPr dirty="0"/>
          </a:p>
          <a:p>
            <a:r>
              <a:rPr lang="en-US" sz="1200" dirty="0">
                <a:latin typeface="Arial"/>
              </a:rPr>
              <a:t>  &lt;target name="compile" depends="</a:t>
            </a:r>
            <a:r>
              <a:rPr lang="en-US" sz="1200" dirty="0" err="1">
                <a:latin typeface="Arial"/>
              </a:rPr>
              <a:t>init</a:t>
            </a:r>
            <a:r>
              <a:rPr lang="en-US" sz="1200" dirty="0">
                <a:latin typeface="Arial"/>
              </a:rPr>
              <a:t>" &gt;</a:t>
            </a:r>
            <a:endParaRPr dirty="0"/>
          </a:p>
          <a:p>
            <a:r>
              <a:rPr lang="en-US" sz="1200" dirty="0">
                <a:latin typeface="Arial"/>
              </a:rPr>
              <a:t>    &lt;</a:t>
            </a:r>
            <a:r>
              <a:rPr lang="en-US" sz="1200" dirty="0" err="1">
                <a:latin typeface="Arial"/>
              </a:rPr>
              <a:t>javac</a:t>
            </a:r>
            <a:r>
              <a:rPr lang="en-US" sz="1200" dirty="0">
                <a:latin typeface="Arial"/>
              </a:rPr>
              <a:t> </a:t>
            </a:r>
            <a:r>
              <a:rPr lang="en-US" sz="1200" dirty="0" err="1">
                <a:latin typeface="Arial"/>
              </a:rPr>
              <a:t>srcdir</a:t>
            </a:r>
            <a:r>
              <a:rPr lang="en-US" sz="1200" dirty="0">
                <a:latin typeface="Arial"/>
              </a:rPr>
              <a:t>="${</a:t>
            </a:r>
            <a:r>
              <a:rPr lang="en-US" sz="1200" dirty="0" err="1">
                <a:latin typeface="Arial"/>
              </a:rPr>
              <a:t>src</a:t>
            </a:r>
            <a:r>
              <a:rPr lang="en-US" sz="1200" dirty="0">
                <a:latin typeface="Arial"/>
              </a:rPr>
              <a:t>}" </a:t>
            </a:r>
            <a:r>
              <a:rPr lang="en-US" sz="1200" dirty="0" err="1">
                <a:latin typeface="Arial"/>
              </a:rPr>
              <a:t>destdir</a:t>
            </a:r>
            <a:r>
              <a:rPr lang="en-US" sz="1200" dirty="0">
                <a:latin typeface="Arial"/>
              </a:rPr>
              <a:t>="${build}"/&gt;</a:t>
            </a:r>
            <a:endParaRPr dirty="0"/>
          </a:p>
          <a:p>
            <a:r>
              <a:rPr lang="en-US" sz="1200" dirty="0">
                <a:latin typeface="Arial"/>
              </a:rPr>
              <a:t>  &lt;/target</a:t>
            </a:r>
            <a:r>
              <a:rPr lang="en-US" sz="1200" dirty="0" smtClean="0">
                <a:latin typeface="Arial"/>
              </a:rPr>
              <a:t>&gt;</a:t>
            </a:r>
            <a:endParaRPr dirty="0"/>
          </a:p>
          <a:p>
            <a:r>
              <a:rPr lang="en-US" sz="1200" dirty="0">
                <a:latin typeface="Arial"/>
              </a:rPr>
              <a:t>  &lt;target name="</a:t>
            </a:r>
            <a:r>
              <a:rPr lang="en-US" sz="1200" dirty="0" err="1">
                <a:latin typeface="Arial"/>
              </a:rPr>
              <a:t>dist</a:t>
            </a:r>
            <a:r>
              <a:rPr lang="en-US" sz="1200" dirty="0">
                <a:latin typeface="Arial"/>
              </a:rPr>
              <a:t>" depends="compile" &gt;</a:t>
            </a:r>
            <a:endParaRPr dirty="0"/>
          </a:p>
          <a:p>
            <a:r>
              <a:rPr lang="en-US" sz="1200" dirty="0">
                <a:latin typeface="Arial"/>
              </a:rPr>
              <a:t>    &lt;</a:t>
            </a:r>
            <a:r>
              <a:rPr lang="en-US" sz="1200" dirty="0" err="1">
                <a:latin typeface="Arial"/>
              </a:rPr>
              <a:t>mkdir</a:t>
            </a:r>
            <a:r>
              <a:rPr lang="en-US" sz="1200" dirty="0">
                <a:latin typeface="Arial"/>
              </a:rPr>
              <a:t> </a:t>
            </a:r>
            <a:r>
              <a:rPr lang="en-US" sz="1200" dirty="0" err="1">
                <a:latin typeface="Arial"/>
              </a:rPr>
              <a:t>dir</a:t>
            </a:r>
            <a:r>
              <a:rPr lang="en-US" sz="1200" dirty="0">
                <a:latin typeface="Arial"/>
              </a:rPr>
              <a:t>="${</a:t>
            </a:r>
            <a:r>
              <a:rPr lang="en-US" sz="1200" dirty="0" err="1">
                <a:latin typeface="Arial"/>
              </a:rPr>
              <a:t>dist</a:t>
            </a:r>
            <a:r>
              <a:rPr lang="en-US" sz="1200" dirty="0">
                <a:latin typeface="Arial"/>
              </a:rPr>
              <a:t>}/lib"/&gt;</a:t>
            </a:r>
            <a:endParaRPr dirty="0"/>
          </a:p>
          <a:p>
            <a:r>
              <a:rPr lang="en-US" sz="1200" dirty="0">
                <a:latin typeface="Arial"/>
              </a:rPr>
              <a:t>    &lt;jar </a:t>
            </a:r>
            <a:r>
              <a:rPr lang="en-US" sz="1200" dirty="0" err="1">
                <a:latin typeface="Arial"/>
              </a:rPr>
              <a:t>jarfile</a:t>
            </a:r>
            <a:r>
              <a:rPr lang="en-US" sz="1200" dirty="0">
                <a:latin typeface="Arial"/>
              </a:rPr>
              <a:t>="${</a:t>
            </a:r>
            <a:r>
              <a:rPr lang="en-US" sz="1200" dirty="0" err="1">
                <a:latin typeface="Arial"/>
              </a:rPr>
              <a:t>dist</a:t>
            </a:r>
            <a:r>
              <a:rPr lang="en-US" sz="1200" dirty="0">
                <a:latin typeface="Arial"/>
              </a:rPr>
              <a:t>}/lib/</a:t>
            </a:r>
            <a:r>
              <a:rPr lang="en-US" sz="1200" dirty="0" err="1">
                <a:latin typeface="Arial"/>
              </a:rPr>
              <a:t>MyProject</a:t>
            </a:r>
            <a:r>
              <a:rPr lang="en-US" sz="1200" dirty="0">
                <a:latin typeface="Arial"/>
              </a:rPr>
              <a:t>-${DSTAMP}.jar" </a:t>
            </a:r>
            <a:r>
              <a:rPr lang="en-US" sz="1200" dirty="0" err="1">
                <a:latin typeface="Arial"/>
              </a:rPr>
              <a:t>basedir</a:t>
            </a:r>
            <a:r>
              <a:rPr lang="en-US" sz="1200" dirty="0">
                <a:latin typeface="Arial"/>
              </a:rPr>
              <a:t>="${build}"/&gt;</a:t>
            </a:r>
            <a:endParaRPr dirty="0"/>
          </a:p>
          <a:p>
            <a:r>
              <a:rPr lang="en-US" sz="1200" dirty="0">
                <a:latin typeface="Arial"/>
              </a:rPr>
              <a:t>  &lt;/target</a:t>
            </a:r>
            <a:r>
              <a:rPr lang="en-US" sz="1200" dirty="0" smtClean="0">
                <a:latin typeface="Arial"/>
              </a:rPr>
              <a:t>&gt;</a:t>
            </a:r>
          </a:p>
          <a:p>
            <a:endParaRPr dirty="0"/>
          </a:p>
          <a:p>
            <a:r>
              <a:rPr lang="en-US" sz="1200" dirty="0">
                <a:latin typeface="Arial"/>
              </a:rPr>
              <a:t>&lt;/project&gt;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Ant – Pros/Cons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latin typeface="Calibri"/>
              </a:rPr>
              <a:t>Pros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Very easy to learn. 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Full control over the build process.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No “magic”</a:t>
            </a:r>
            <a:endParaRPr dirty="0"/>
          </a:p>
          <a:p>
            <a:r>
              <a:rPr lang="en-US" sz="2800" b="1" dirty="0">
                <a:latin typeface="Calibri"/>
              </a:rPr>
              <a:t>Cons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Most builds contain huge XML files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Hard to maintain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XML format to write “code”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No convention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Maven</a:t>
            </a:r>
            <a:endParaRPr/>
          </a:p>
        </p:txBody>
      </p:sp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4965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Released in 2004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Most popular java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Introduced </a:t>
            </a:r>
            <a:r>
              <a:rPr lang="en-US" sz="2400" dirty="0">
                <a:latin typeface="Calibri"/>
              </a:rPr>
              <a:t>dependency management 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Introduced multi module concept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Relies on convention over configuration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Uses </a:t>
            </a:r>
            <a:r>
              <a:rPr lang="en-US" sz="2400" dirty="0">
                <a:latin typeface="Calibri"/>
              </a:rPr>
              <a:t>plugin architecture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Files are written in XML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– key features</a:t>
            </a: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4965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Simple project setup that follows best practices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Extensible via plugins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Defines build lifecycles and phases. Plugin goals are attached to defined phases.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Declarative over imperative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Consist usage across all projects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Dependency management (no need to commit jars to SCM)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Multi module support 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723914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1061</Words>
  <Application>Microsoft Office PowerPoint</Application>
  <PresentationFormat>On-screen Show (4:3)</PresentationFormat>
  <Paragraphs>236</Paragraphs>
  <Slides>23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Aharon, Koby [ICG-IT]</cp:lastModifiedBy>
  <cp:revision>64</cp:revision>
  <dcterms:modified xsi:type="dcterms:W3CDTF">2015-04-21T13:12:36Z</dcterms:modified>
</cp:coreProperties>
</file>