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jpeg" ContentType="image/jpeg"/>
  <Override PartName="/ppt/media/image8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6E24ABB-6974-4A56-9206-79FAA3B15D9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* Projects today contain a lot of different modules from different languages (polyglot build)</a:t>
            </a:r>
            <a:endParaRPr/>
          </a:p>
          <a:p>
            <a:r>
              <a:rPr lang="en-US" sz="2000">
                <a:latin typeface="Arial"/>
              </a:rPr>
              <a:t>* Both Maven and ant presented key innovations, however today there are more demands from a build tool. (polyglot build, deployment pipelines, etc.)</a:t>
            </a:r>
            <a:endParaRPr/>
          </a:p>
          <a:p>
            <a:r>
              <a:rPr lang="en-US" sz="2000">
                <a:latin typeface="Arial"/>
              </a:rPr>
              <a:t>* Most projects are very different than one another including their build requirements.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Gradle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Koby aharon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April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Gradle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First released in 2009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Project automation tool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Build upon the concepts of Maven and 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Files are written in Groovy using a dedicated DSL</a:t>
            </a:r>
            <a:endParaRPr/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4000" y="4824000"/>
            <a:ext cx="2130120" cy="17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Gradle – build.gradle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apply plugin: 'java'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group = 'org.gradleintro.example'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version = '1.0-SNAPSHOT'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dependencies {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alibri"/>
              </a:rPr>
              <a:t>testCompile 'junit:junit:4.11'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}</a:t>
            </a:r>
            <a:endParaRPr/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A little about 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Developer in the DI lab (iSpreads team)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Joined Citi about 5 months ago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Worked as a build manager in previous job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5+ years of experience with java build tools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Ant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Java based build tool from Apache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Started as part of Tomcat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Moved to a separate project in early 2000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Files are written in XML</a:t>
            </a:r>
            <a:endParaRPr/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4000" y="4572000"/>
            <a:ext cx="2917800" cy="19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Ant - Build file example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</p:spPr>
        <p:txBody>
          <a:bodyPr/>
          <a:p>
            <a:r>
              <a:rPr lang="en-US" sz="1200">
                <a:latin typeface="Arial"/>
              </a:rPr>
              <a:t>&lt;project name="MyProject" default="dist" basedir="."&gt;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&lt;property name="src" location="src"/&gt;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&lt;property name="build" location="build"/&gt;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&lt;property name="dist"  location="dist"/&gt;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&lt;target name="init"&gt;</a:t>
            </a:r>
            <a:endParaRPr/>
          </a:p>
          <a:p>
            <a:r>
              <a:rPr lang="en-US" sz="1200">
                <a:latin typeface="Arial"/>
              </a:rPr>
              <a:t>    </a:t>
            </a:r>
            <a:r>
              <a:rPr lang="en-US" sz="1200">
                <a:latin typeface="Arial"/>
              </a:rPr>
              <a:t>&lt;tstamp/&gt;</a:t>
            </a:r>
            <a:endParaRPr/>
          </a:p>
          <a:p>
            <a:r>
              <a:rPr lang="en-US" sz="1200">
                <a:latin typeface="Arial"/>
              </a:rPr>
              <a:t>    </a:t>
            </a:r>
            <a:r>
              <a:rPr lang="en-US" sz="1200">
                <a:latin typeface="Arial"/>
              </a:rPr>
              <a:t>&lt;mkdir dir="${build}"/&gt;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&lt;/target&gt;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&lt;target name="compile" depends="init" &gt;</a:t>
            </a:r>
            <a:endParaRPr/>
          </a:p>
          <a:p>
            <a:r>
              <a:rPr lang="en-US" sz="1200">
                <a:latin typeface="Arial"/>
              </a:rPr>
              <a:t>    </a:t>
            </a:r>
            <a:r>
              <a:rPr lang="en-US" sz="1200">
                <a:latin typeface="Arial"/>
              </a:rPr>
              <a:t>&lt;javac srcdir="${src}" destdir="${build}"/&gt;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&lt;/target&gt;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&lt;target name="dist" depends="compile" &gt;</a:t>
            </a:r>
            <a:endParaRPr/>
          </a:p>
          <a:p>
            <a:r>
              <a:rPr lang="en-US" sz="1200">
                <a:latin typeface="Arial"/>
              </a:rPr>
              <a:t>    </a:t>
            </a:r>
            <a:r>
              <a:rPr lang="en-US" sz="1200">
                <a:latin typeface="Arial"/>
              </a:rPr>
              <a:t>&lt;mkdir dir="${dist}/lib"/&gt;</a:t>
            </a:r>
            <a:endParaRPr/>
          </a:p>
          <a:p>
            <a:r>
              <a:rPr lang="en-US" sz="1200">
                <a:latin typeface="Arial"/>
              </a:rPr>
              <a:t>    </a:t>
            </a:r>
            <a:r>
              <a:rPr lang="en-US" sz="1200">
                <a:latin typeface="Arial"/>
              </a:rPr>
              <a:t>&lt;jar jarfile="${dist}/lib/MyProject-${DSTAMP}.jar" basedir="${build}"/&gt;</a:t>
            </a:r>
            <a:endParaRPr/>
          </a:p>
          <a:p>
            <a:r>
              <a:rPr lang="en-US" sz="1200">
                <a:latin typeface="Arial"/>
              </a:rPr>
              <a:t>  </a:t>
            </a:r>
            <a:r>
              <a:rPr lang="en-US" sz="1200">
                <a:latin typeface="Arial"/>
              </a:rPr>
              <a:t>&lt;/target&gt;</a:t>
            </a:r>
            <a:endParaRPr/>
          </a:p>
          <a:p>
            <a:r>
              <a:rPr lang="en-US" sz="1200">
                <a:latin typeface="Arial"/>
              </a:rPr>
              <a:t>&lt;/project&gt;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Ant – Pros/Cons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</p:spPr>
        <p:txBody>
          <a:bodyPr/>
          <a:p>
            <a:r>
              <a:rPr b="1" lang="en-US" sz="2800">
                <a:latin typeface="Calibri"/>
              </a:rPr>
              <a:t>Pros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Very easy to learn.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Full control over the build process.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No “magic”</a:t>
            </a:r>
            <a:endParaRPr/>
          </a:p>
          <a:p>
            <a:r>
              <a:rPr b="1" lang="en-US" sz="2800">
                <a:latin typeface="Calibri"/>
              </a:rPr>
              <a:t>Cons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Most builds contain huge XML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Hard to maintain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XML format to write “code”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No convention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Maven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44000" y="5184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Released in 2004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Introduced dependency management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Introduced multi module concept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Relies on convention over configuration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Declarative over imperative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Uses plugin architecture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Files are written in XML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Maven – default (build) lifecycle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000" y="1620000"/>
            <a:ext cx="3963600" cy="49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lang="en-US" sz="3600">
                <a:latin typeface="Calibri"/>
              </a:rPr>
              <a:t>Maven – POM example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&lt;project xmlns="http://maven.apache.org/POM/4.0.0" xmlns:xsi="http://www.w3.org/2001/XMLSchema-instance"        xsi:schemaLocation="http://maven.apache.org/POM/4.0.0 http://maven.apache.org/xsd/maven-4.0.0.xsd"&gt;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&lt;modelVersion&gt;4.0.0&lt;/modelVersion&gt;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&lt;groupId&gt;org.gradleintro.example&lt;/groupId&gt;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&lt;artifactId&gt;example&lt;/artifactId&gt;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&lt;version&gt;1.0-SNAPSHOT&lt;/version&gt;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&lt;packaging&gt;jar&lt;/packaging&gt;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&lt;name&gt;Maven Example POM file&lt;/name&gt;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&lt;dependencies&gt;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    </a:t>
            </a:r>
            <a:r>
              <a:rPr lang="en-US" sz="2400">
                <a:latin typeface="Calibri"/>
              </a:rPr>
              <a:t>&lt;dependency&gt;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        </a:t>
            </a:r>
            <a:r>
              <a:rPr lang="en-US" sz="2400">
                <a:latin typeface="Calibri"/>
              </a:rPr>
              <a:t>&lt;groupId&gt;junit&lt;/groupId&gt;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        </a:t>
            </a:r>
            <a:r>
              <a:rPr lang="en-US" sz="2400">
                <a:latin typeface="Calibri"/>
              </a:rPr>
              <a:t>&lt;artifactId&gt;junit&lt;/artifactId&gt;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        </a:t>
            </a:r>
            <a:r>
              <a:rPr lang="en-US" sz="2400">
                <a:latin typeface="Calibri"/>
              </a:rPr>
              <a:t>&lt;version&gt;4.8.2&lt;/version&gt;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        </a:t>
            </a:r>
            <a:r>
              <a:rPr lang="en-US" sz="2400">
                <a:latin typeface="Calibri"/>
              </a:rPr>
              <a:t>&lt;scope&gt;test&lt;/scope&gt;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    </a:t>
            </a:r>
            <a:r>
              <a:rPr lang="en-US" sz="2400">
                <a:latin typeface="Calibri"/>
              </a:rPr>
              <a:t>&lt;/dependency&gt;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    </a:t>
            </a:r>
            <a:r>
              <a:rPr lang="en-US" sz="2400">
                <a:latin typeface="Calibri"/>
              </a:rPr>
              <a:t>&lt;/dependencies&gt;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&lt;/project&gt;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3168000"/>
            <a:ext cx="3024000" cy="321552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w</a:t>
            </a:r>
            <a:r>
              <a:rPr lang="en-US" sz="2800">
                <a:latin typeface="Arial"/>
              </a:rPr>
              <a:t>hy 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another</a:t>
            </a:r>
            <a:endParaRPr/>
          </a:p>
          <a:p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Build </a:t>
            </a:r>
            <a:endParaRPr/>
          </a:p>
          <a:p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2780">
                <a:latin typeface="Arial"/>
              </a:rPr>
              <a:t>	</a:t>
            </a:r>
            <a:r>
              <a:rPr lang="en-US" sz="14060">
                <a:latin typeface="Arial"/>
              </a:rPr>
              <a:t>Tool?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70800" y="563400"/>
            <a:ext cx="2257200" cy="20286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89280" y="462528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>
                <p:childTnLst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2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2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3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