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81" r:id="rId5"/>
    <p:sldId id="280" r:id="rId6"/>
    <p:sldId id="258" r:id="rId7"/>
    <p:sldId id="282" r:id="rId8"/>
    <p:sldId id="259" r:id="rId9"/>
    <p:sldId id="285" r:id="rId10"/>
    <p:sldId id="261" r:id="rId11"/>
    <p:sldId id="287" r:id="rId12"/>
    <p:sldId id="288" r:id="rId13"/>
    <p:sldId id="286" r:id="rId14"/>
    <p:sldId id="289" r:id="rId15"/>
    <p:sldId id="292" r:id="rId16"/>
    <p:sldId id="290" r:id="rId17"/>
    <p:sldId id="277" r:id="rId18"/>
    <p:sldId id="265" r:id="rId19"/>
    <p:sldId id="266" r:id="rId20"/>
    <p:sldId id="271" r:id="rId21"/>
    <p:sldId id="293" r:id="rId22"/>
    <p:sldId id="273" r:id="rId23"/>
    <p:sldId id="275" r:id="rId24"/>
    <p:sldId id="295" r:id="rId25"/>
    <p:sldId id="296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6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4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Calibri"/>
              </a:rPr>
              <a:t>Introduction to Gradle</a:t>
            </a:r>
            <a:endParaRPr sz="2400" dirty="0"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4000" dirty="0" err="1" smtClean="0">
                <a:solidFill>
                  <a:srgbClr val="8B8B8B"/>
                </a:solidFill>
                <a:latin typeface="Calibri"/>
              </a:rPr>
              <a:t>Koby</a:t>
            </a:r>
            <a:r>
              <a:rPr lang="en-US" sz="4000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4000" dirty="0" err="1">
                <a:solidFill>
                  <a:srgbClr val="8B8B8B"/>
                </a:solidFill>
                <a:latin typeface="Calibri"/>
              </a:rPr>
              <a:t>aharon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8B8B8B"/>
                </a:solidFill>
                <a:latin typeface="Calibri"/>
              </a:rPr>
              <a:t>April 2015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architecture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544046" cy="49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6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dependency management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his “address”: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name)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groupId</a:t>
            </a:r>
            <a:r>
              <a:rPr lang="en-US" sz="2200" dirty="0" smtClean="0"/>
              <a:t>&gt;</a:t>
            </a:r>
            <a:r>
              <a:rPr lang="en-US" sz="2200" dirty="0" err="1" smtClean="0"/>
              <a:t>org.gradleintro</a:t>
            </a:r>
            <a:r>
              <a:rPr lang="en-US" sz="2200" dirty="0" smtClean="0"/>
              <a:t>&lt;/</a:t>
            </a:r>
            <a:r>
              <a:rPr lang="en-US" sz="2200" dirty="0" err="1"/>
              <a:t>groupId</a:t>
            </a:r>
            <a:r>
              <a:rPr lang="en-US" sz="2200" dirty="0"/>
              <a:t>&gt; </a:t>
            </a:r>
            <a:r>
              <a:rPr lang="en-US" sz="2200" dirty="0" smtClean="0"/>
              <a:t> </a:t>
            </a:r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artifactId</a:t>
            </a:r>
            <a:r>
              <a:rPr lang="en-US" sz="2200" dirty="0" smtClean="0"/>
              <a:t>&gt;server&lt;/</a:t>
            </a:r>
            <a:r>
              <a:rPr lang="en-US" sz="2200" dirty="0" err="1"/>
              <a:t>artifactId</a:t>
            </a:r>
            <a:r>
              <a:rPr lang="en-US" sz="2200" dirty="0"/>
              <a:t>&gt; </a:t>
            </a:r>
            <a:endParaRPr lang="en-US" sz="2200" dirty="0" smtClean="0"/>
          </a:p>
          <a:p>
            <a:pPr>
              <a:buSzPct val="45000"/>
            </a:pPr>
            <a:r>
              <a:rPr lang="en-US" sz="2200" dirty="0" smtClean="0"/>
              <a:t>&lt;version&gt;1.0-SNAPSHOT&lt;/</a:t>
            </a:r>
            <a:r>
              <a:rPr lang="en-US" sz="2200" dirty="0"/>
              <a:t>version&gt;</a:t>
            </a:r>
            <a:endParaRPr sz="2200" dirty="0"/>
          </a:p>
        </p:txBody>
      </p:sp>
      <p:sp>
        <p:nvSpPr>
          <p:cNvPr id="5" name="חץ ימינה 4"/>
          <p:cNvSpPr/>
          <p:nvPr/>
        </p:nvSpPr>
        <p:spPr>
          <a:xfrm>
            <a:off x="4572000" y="434816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37" y="3886200"/>
            <a:ext cx="350520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0" y="1439091"/>
            <a:ext cx="7010400" cy="51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POM example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3583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8001" y="2326332"/>
            <a:ext cx="38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 smtClean="0"/>
              <a:t>a distribution </a:t>
            </a:r>
            <a:r>
              <a:rPr lang="en-US" sz="2800" dirty="0" smtClean="0"/>
              <a:t>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20080"/>
            <a:ext cx="1981199" cy="2856627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895600"/>
            <a:ext cx="390525" cy="38100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3" y="2409631"/>
            <a:ext cx="390525" cy="381000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019301"/>
            <a:ext cx="390525" cy="381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4" y="1524000"/>
            <a:ext cx="390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Gradle?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Personal story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Worked on a multi-module Maven project containing more than 200 modules</a:t>
            </a: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Maven build 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without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40</a:t>
            </a:r>
            <a:r>
              <a:rPr lang="en-US" sz="3200" b="1" dirty="0" smtClean="0">
                <a:latin typeface="Calibri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unit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50 minutes</a:t>
            </a:r>
            <a:endParaRPr lang="en-US" sz="2000" b="1" dirty="0" smtClean="0">
              <a:solidFill>
                <a:srgbClr val="FF0000"/>
              </a:solidFill>
              <a:latin typeface="Calibri"/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full tests suite (unit + integration + </a:t>
            </a:r>
            <a:r>
              <a:rPr lang="en-US" sz="2000" dirty="0" err="1" smtClean="0">
                <a:latin typeface="Calibri"/>
              </a:rPr>
              <a:t>async</a:t>
            </a:r>
            <a:r>
              <a:rPr lang="en-US" sz="2000" dirty="0" smtClean="0">
                <a:latin typeface="Calibri"/>
              </a:rPr>
              <a:t>) – </a:t>
            </a:r>
            <a:r>
              <a:rPr lang="en-US" sz="3300" b="1" dirty="0" smtClean="0">
                <a:solidFill>
                  <a:srgbClr val="FF0000"/>
                </a:solidFill>
                <a:latin typeface="Calibri"/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Hybrid Gradle + Maven build time - </a:t>
            </a:r>
            <a:r>
              <a:rPr lang="en-US" sz="3600" b="1" dirty="0" smtClean="0">
                <a:solidFill>
                  <a:srgbClr val="00B050"/>
                </a:solidFill>
                <a:latin typeface="Calibri"/>
              </a:rPr>
              <a:t>12 minutes (on average)</a:t>
            </a:r>
            <a:endParaRPr lang="en-US" sz="2400" dirty="0" smtClean="0">
              <a:solidFill>
                <a:srgbClr val="00B050"/>
              </a:solidFill>
              <a:latin typeface="Calibri"/>
            </a:endParaRP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Example code is hosted on </a:t>
            </a:r>
            <a:r>
              <a:rPr lang="en-US" sz="2000" dirty="0" smtClean="0">
                <a:latin typeface="Calibri"/>
                <a:hlinkClick r:id="rId2"/>
              </a:rPr>
              <a:t>Github</a:t>
            </a:r>
            <a:r>
              <a:rPr lang="en-US" sz="2000" dirty="0" smtClean="0"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Overview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First released in 2009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Project automation </a:t>
            </a:r>
            <a:r>
              <a:rPr lang="en-US" sz="2400" dirty="0" smtClean="0">
                <a:latin typeface="Calibri"/>
              </a:rPr>
              <a:t>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Builds </a:t>
            </a:r>
            <a:r>
              <a:rPr lang="en-US" sz="2400" dirty="0">
                <a:latin typeface="Calibri"/>
              </a:rPr>
              <a:t>upon the concepts of Maven and </a:t>
            </a:r>
            <a:r>
              <a:rPr lang="en-US" sz="2400" dirty="0" smtClean="0">
                <a:latin typeface="Calibri"/>
              </a:rPr>
              <a:t>Ant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as well as imperative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Files </a:t>
            </a:r>
            <a:r>
              <a:rPr lang="en-US" sz="2400" dirty="0">
                <a:latin typeface="Calibri"/>
              </a:rPr>
              <a:t>are written in Groovy using a dedicated DSL</a:t>
            </a:r>
            <a:endParaRPr sz="1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29" y="4988280"/>
            <a:ext cx="1943371" cy="164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err="1" smtClean="0">
                <a:latin typeface="Calibri"/>
              </a:rPr>
              <a:t>build.gradle</a:t>
            </a:r>
            <a:r>
              <a:rPr lang="en-US" sz="3600" dirty="0" smtClean="0">
                <a:latin typeface="Calibri"/>
              </a:rPr>
              <a:t> java module 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37338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2060"/>
                </a:solidFill>
              </a:rPr>
              <a:t>group = </a:t>
            </a:r>
            <a:r>
              <a:rPr lang="en-US" sz="2000" dirty="0" smtClean="0">
                <a:solidFill>
                  <a:srgbClr val="002060"/>
                </a:solidFill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</a:rPr>
              <a:t>org.gradleintro</a:t>
            </a:r>
            <a:r>
              <a:rPr lang="en-US" sz="2000" dirty="0" smtClean="0">
                <a:solidFill>
                  <a:srgbClr val="002060"/>
                </a:solidFill>
              </a:rPr>
              <a:t>'</a:t>
            </a:r>
            <a:endParaRPr sz="2000" dirty="0">
              <a:solidFill>
                <a:srgbClr val="00206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2060"/>
                </a:solidFill>
              </a:rPr>
              <a:t>version = '1.0-SNAPSHOT'</a:t>
            </a:r>
            <a:endParaRPr sz="2000" dirty="0">
              <a:solidFill>
                <a:srgbClr val="00206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67200" y="144780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</a:rPr>
              <a:t>groupId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 smtClean="0">
                <a:solidFill>
                  <a:srgbClr val="002060"/>
                </a:solidFill>
              </a:rPr>
              <a:t>org.gradleintro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 err="1">
                <a:solidFill>
                  <a:srgbClr val="002060"/>
                </a:solidFill>
              </a:rPr>
              <a:t>groupId</a:t>
            </a:r>
            <a:r>
              <a:rPr lang="en-US" sz="2000" dirty="0">
                <a:solidFill>
                  <a:srgbClr val="002060"/>
                </a:solidFill>
              </a:rPr>
              <a:t>&gt;</a:t>
            </a:r>
            <a:endParaRPr sz="2000" dirty="0">
              <a:solidFill>
                <a:srgbClr val="00206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2060"/>
                </a:solidFill>
              </a:rPr>
              <a:t>    &lt;</a:t>
            </a:r>
            <a:r>
              <a:rPr lang="en-US" sz="2000" dirty="0" err="1">
                <a:solidFill>
                  <a:srgbClr val="002060"/>
                </a:solidFill>
              </a:rPr>
              <a:t>artifactId</a:t>
            </a:r>
            <a:r>
              <a:rPr lang="en-US" sz="2000" dirty="0">
                <a:solidFill>
                  <a:srgbClr val="002060"/>
                </a:solidFill>
              </a:rPr>
              <a:t>&gt;example&lt;/</a:t>
            </a:r>
            <a:r>
              <a:rPr lang="en-US" sz="2000" dirty="0" err="1">
                <a:solidFill>
                  <a:srgbClr val="002060"/>
                </a:solidFill>
              </a:rPr>
              <a:t>artifactId</a:t>
            </a:r>
            <a:r>
              <a:rPr lang="en-US" sz="2000" dirty="0">
                <a:solidFill>
                  <a:srgbClr val="002060"/>
                </a:solidFill>
              </a:rPr>
              <a:t>&gt;</a:t>
            </a:r>
            <a:endParaRPr sz="2000" dirty="0">
              <a:solidFill>
                <a:srgbClr val="00206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2060"/>
                </a:solidFill>
              </a:rPr>
              <a:t>    &lt;version&gt;1.0-SNAPSHOT&lt;/version&gt;</a:t>
            </a:r>
            <a:endParaRPr sz="2000" dirty="0">
              <a:solidFill>
                <a:srgbClr val="00206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2060"/>
                </a:solidFill>
              </a:rPr>
              <a:t>    &lt;packaging&gt;jar&lt;/packaging&gt;</a:t>
            </a:r>
            <a:endParaRPr sz="2000" dirty="0">
              <a:solidFill>
                <a:srgbClr val="00206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 little about 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Developer </a:t>
            </a:r>
            <a:r>
              <a:rPr lang="en-US" sz="2800" dirty="0">
                <a:latin typeface="Calibri"/>
              </a:rPr>
              <a:t>in the DI lab (</a:t>
            </a:r>
            <a:r>
              <a:rPr lang="en-US" sz="2800" dirty="0" err="1">
                <a:latin typeface="Calibri"/>
              </a:rPr>
              <a:t>iSpreads</a:t>
            </a:r>
            <a:r>
              <a:rPr lang="en-US" sz="2800" dirty="0">
                <a:latin typeface="Calibri"/>
              </a:rPr>
              <a:t> team)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Joined Citi about 5 months ago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Worked as a build manager in previous job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5+ years of experience with java build tools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 @Citi Innovation lab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Build Tools – Pros/Cons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47455"/>
              </p:ext>
            </p:extLst>
          </p:nvPr>
        </p:nvGraphicFramePr>
        <p:xfrm>
          <a:off x="609600" y="1371600"/>
          <a:ext cx="7924800" cy="53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  <a:gridCol w="2133600"/>
                <a:gridCol w="2362200"/>
              </a:tblGrid>
              <a:tr h="543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dirty="0"/>
                    </a:p>
                  </a:txBody>
                  <a:tcPr/>
                </a:tc>
              </a:tr>
              <a:tr h="24950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learn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over the build process.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Declarative as well as imperative</a:t>
                      </a:r>
                      <a:endParaRPr lang="he-IL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459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</a:rPr>
                        <a:t>XML format to write “code”</a:t>
                      </a:r>
                      <a:endParaRPr lang="en-US" sz="1600" baseline="0" dirty="0" smtClean="0"/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optimal for large projects 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Resources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Thx!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 panose="020F0502020204030204" pitchFamily="34" charset="0"/>
              </a:rPr>
              <a:t>Agenda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Build tools overview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Ant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Maven</a:t>
            </a:r>
          </a:p>
          <a:p>
            <a:pPr lvl="1">
              <a:buSzPct val="45000"/>
            </a:pPr>
            <a:endParaRPr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Why </a:t>
            </a:r>
            <a:r>
              <a:rPr lang="en-US" sz="2800" dirty="0" smtClean="0">
                <a:latin typeface="Calibri"/>
              </a:rPr>
              <a:t>Gradle?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Personal story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Gradle overview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Demo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Summary</a:t>
            </a:r>
          </a:p>
          <a:p>
            <a:pPr>
              <a:buSzPct val="45000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Ant - Overview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Java based build tool from Apache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Started as part of Tomcat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Moved to a separate project in early </a:t>
            </a:r>
            <a:r>
              <a:rPr lang="en-US" sz="2800" dirty="0" smtClean="0">
                <a:latin typeface="Calibri"/>
              </a:rPr>
              <a:t>2000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Imperative build tool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Files are written in XML</a:t>
            </a: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648200"/>
            <a:ext cx="2913837" cy="19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 smtClean="0"/>
              <a:t>a distribution </a:t>
            </a:r>
            <a:r>
              <a:rPr lang="en-US" sz="2800" dirty="0" smtClean="0"/>
              <a:t>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733800"/>
            <a:ext cx="1981199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/>
              </a:rPr>
              <a:t>&lt;project name</a:t>
            </a:r>
            <a:r>
              <a:rPr lang="en-US" sz="2000" dirty="0" smtClean="0">
                <a:latin typeface="Arial"/>
              </a:rPr>
              <a:t>=“example” default=         </a:t>
            </a:r>
            <a:r>
              <a:rPr lang="en-US" sz="2000" dirty="0" err="1" smtClean="0">
                <a:latin typeface="Arial"/>
              </a:rPr>
              <a:t>basedir</a:t>
            </a:r>
            <a:r>
              <a:rPr lang="en-US" sz="2000" dirty="0" smtClean="0">
                <a:latin typeface="Arial"/>
              </a:rPr>
              <a:t>="."&gt;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  &lt;property name="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 location="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name="build" location="build"/&gt;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name="dist"  location="dist"/&gt;</a:t>
            </a:r>
          </a:p>
          <a:p>
            <a:endParaRPr sz="7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FFC000"/>
                </a:solidFill>
                <a:latin typeface="Arial"/>
              </a:rPr>
              <a:t>“clean”</a:t>
            </a:r>
            <a:r>
              <a:rPr lang="en-US" sz="2000" dirty="0" smtClean="0">
                <a:latin typeface="Arial"/>
              </a:rPr>
              <a:t>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smtClean="0">
                <a:latin typeface="Arial"/>
              </a:rPr>
              <a:t>delete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=“${build}”/&gt;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50"/>
                </a:solidFill>
                <a:latin typeface="Arial"/>
              </a:rPr>
              <a:t>“compile”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</a:t>
            </a:r>
            <a:r>
              <a:rPr lang="en-US" sz="2000" dirty="0" smtClean="0">
                <a:latin typeface="Arial"/>
              </a:rPr>
              <a:t>=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javac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srcdir</a:t>
            </a:r>
            <a:r>
              <a:rPr lang="en-US" sz="2000" dirty="0">
                <a:latin typeface="Arial"/>
              </a:rPr>
              <a:t>="${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}" </a:t>
            </a:r>
            <a:r>
              <a:rPr lang="en-US" sz="2000" dirty="0" err="1">
                <a:latin typeface="Arial"/>
              </a:rPr>
              <a:t>destdir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F0"/>
                </a:solidFill>
                <a:latin typeface="Arial"/>
              </a:rPr>
              <a:t>“dist”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depends=	  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="${dist}/lib"/&gt;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&lt;jar </a:t>
            </a:r>
            <a:r>
              <a:rPr lang="en-US" sz="2000" dirty="0" err="1">
                <a:latin typeface="Arial"/>
              </a:rPr>
              <a:t>jarfile</a:t>
            </a:r>
            <a:r>
              <a:rPr lang="en-US" sz="2000" dirty="0">
                <a:latin typeface="Arial"/>
              </a:rPr>
              <a:t>="${dist}/lib/example.jar" </a:t>
            </a:r>
          </a:p>
          <a:p>
            <a:r>
              <a:rPr lang="en-US" sz="2000" dirty="0">
                <a:latin typeface="Arial"/>
              </a:rPr>
              <a:t>           </a:t>
            </a:r>
            <a:r>
              <a:rPr lang="en-US" sz="2000" dirty="0" err="1">
                <a:latin typeface="Arial"/>
              </a:rPr>
              <a:t>basedir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Ant - Build file example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020716" y="4334079"/>
            <a:ext cx="1237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3412778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53328" y="762000"/>
            <a:ext cx="7520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 smtClean="0"/>
              <a:t>a distribution </a:t>
            </a:r>
            <a:r>
              <a:rPr lang="en-US" sz="2800" dirty="0" smtClean="0"/>
              <a:t>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00" y="1524000"/>
            <a:ext cx="392400" cy="38716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2" y="2895600"/>
            <a:ext cx="390525" cy="381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1" y="2438400"/>
            <a:ext cx="390525" cy="3810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2" y="2040294"/>
            <a:ext cx="390525" cy="381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20080"/>
            <a:ext cx="1981199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- Overview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Released in 2004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Most popular java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Declarative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Introduced </a:t>
            </a:r>
            <a:r>
              <a:rPr lang="en-US" sz="2200" dirty="0">
                <a:latin typeface="Calibri"/>
              </a:rPr>
              <a:t>dependency management 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Introduced </a:t>
            </a:r>
            <a:r>
              <a:rPr lang="en-US" sz="2200" dirty="0" smtClean="0">
                <a:latin typeface="Calibri"/>
              </a:rPr>
              <a:t>multi-module builds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Relies on convention over configuration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Uses plugin architecture</a:t>
            </a:r>
            <a:endParaRPr sz="2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Files </a:t>
            </a:r>
            <a:r>
              <a:rPr lang="en-US" sz="2200" dirty="0">
                <a:latin typeface="Calibri"/>
              </a:rPr>
              <a:t>are written in XML</a:t>
            </a:r>
            <a:endParaRPr sz="22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724400"/>
            <a:ext cx="3600000" cy="1401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934</Words>
  <Application>Microsoft Office PowerPoint</Application>
  <PresentationFormat>‫הצגה על המסך (4:3)</PresentationFormat>
  <Paragraphs>243</Paragraphs>
  <Slides>24</Slides>
  <Notes>6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Koby Aharon</dc:creator>
  <cp:lastModifiedBy>Koby Aharon</cp:lastModifiedBy>
  <cp:revision>200</cp:revision>
  <dcterms:modified xsi:type="dcterms:W3CDTF">2015-04-28T18:53:40Z</dcterms:modified>
</cp:coreProperties>
</file>