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1" r:id="rId5"/>
    <p:sldId id="280" r:id="rId6"/>
    <p:sldId id="299" r:id="rId7"/>
    <p:sldId id="282" r:id="rId8"/>
    <p:sldId id="259" r:id="rId9"/>
    <p:sldId id="298" r:id="rId10"/>
    <p:sldId id="301" r:id="rId11"/>
    <p:sldId id="296" r:id="rId12"/>
    <p:sldId id="288" r:id="rId13"/>
    <p:sldId id="297" r:id="rId14"/>
    <p:sldId id="289" r:id="rId15"/>
    <p:sldId id="302" r:id="rId16"/>
    <p:sldId id="290" r:id="rId17"/>
    <p:sldId id="277" r:id="rId18"/>
    <p:sldId id="300" r:id="rId19"/>
    <p:sldId id="266" r:id="rId20"/>
    <p:sldId id="271" r:id="rId21"/>
    <p:sldId id="293" r:id="rId22"/>
    <p:sldId id="273" r:id="rId23"/>
    <p:sldId id="275" r:id="rId24"/>
    <p:sldId id="294" r:id="rId25"/>
    <p:sldId id="29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6" autoAdjust="0"/>
  </p:normalViewPr>
  <p:slideViewPr>
    <p:cSldViewPr>
      <p:cViewPr varScale="1">
        <p:scale>
          <a:sx n="98" d="100"/>
          <a:sy n="98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 Gradle</a:t>
            </a:r>
            <a:endParaRPr sz="2400" dirty="0"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905469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Koby Aharon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April 2015 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architecture</a:t>
            </a:r>
            <a:endParaRPr dirty="0">
              <a:latin typeface="+mj-l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44046" cy="4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0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– dependency management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its “address</a:t>
            </a:r>
            <a:r>
              <a:rPr lang="en-US" sz="2200" dirty="0" smtClean="0"/>
              <a:t>”: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groupId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  <a:r>
              <a:rPr lang="en-US" sz="2200" dirty="0" err="1" smtClean="0">
                <a:cs typeface="Calibri" panose="020F0502020204030204" pitchFamily="34" charset="0"/>
              </a:rPr>
              <a:t>org.gradleintro</a:t>
            </a:r>
            <a:r>
              <a:rPr lang="en-US" sz="2200" dirty="0" smtClean="0">
                <a:cs typeface="Calibri" panose="020F0502020204030204" pitchFamily="34" charset="0"/>
              </a:rPr>
              <a:t>&lt;/</a:t>
            </a:r>
            <a:r>
              <a:rPr lang="en-US" sz="2200" dirty="0" err="1">
                <a:cs typeface="Calibri" panose="020F0502020204030204" pitchFamily="34" charset="0"/>
              </a:rPr>
              <a:t>groupId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r>
              <a:rPr lang="en-US" sz="2200" dirty="0" smtClean="0">
                <a:cs typeface="Calibri" panose="020F0502020204030204" pitchFamily="34" charset="0"/>
              </a:rPr>
              <a:t> </a:t>
            </a: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artifactId</a:t>
            </a:r>
            <a:r>
              <a:rPr lang="en-US" sz="2200" dirty="0" smtClean="0">
                <a:cs typeface="Calibri" panose="020F0502020204030204" pitchFamily="34" charset="0"/>
              </a:rPr>
              <a:t>&gt;server&lt;/</a:t>
            </a:r>
            <a:r>
              <a:rPr lang="en-US" sz="2200" dirty="0" err="1">
                <a:cs typeface="Calibri" panose="020F0502020204030204" pitchFamily="34" charset="0"/>
              </a:rPr>
              <a:t>artifactId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endParaRPr lang="en-US" sz="2200" dirty="0" smtClean="0">
              <a:cs typeface="Calibri" panose="020F0502020204030204" pitchFamily="34" charset="0"/>
            </a:endParaRP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&lt;version&gt;1.0-SNAPSHOT&lt;/</a:t>
            </a:r>
            <a:r>
              <a:rPr lang="en-US" sz="2200" dirty="0">
                <a:cs typeface="Calibri" panose="020F0502020204030204" pitchFamily="34" charset="0"/>
              </a:rPr>
              <a:t>version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</a:p>
          <a:p>
            <a:pPr>
              <a:buSzPct val="450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4876799" y="478580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2862"/>
            <a:ext cx="32501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build lifecycles</a:t>
            </a:r>
            <a:endParaRPr dirty="0">
              <a:latin typeface="+mj-lt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" y="1439091"/>
            <a:ext cx="7010400" cy="5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– POM example</a:t>
            </a:r>
            <a:endParaRPr dirty="0">
              <a:latin typeface="+mj-l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1167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5585" y="2326332"/>
            <a:ext cx="385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895600"/>
            <a:ext cx="390525" cy="3810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2409631"/>
            <a:ext cx="390525" cy="3810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19301"/>
            <a:ext cx="390525" cy="381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24000"/>
            <a:ext cx="390525" cy="381000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+mj-lt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+mj-lt"/>
                <a:cs typeface="Calibri" panose="020F0502020204030204" pitchFamily="34" charset="0"/>
              </a:rPr>
              <a:t>	Gradle?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Personal story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Worked on a multi-module Maven project containing more than 200 modules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Maven build </a:t>
            </a:r>
            <a:r>
              <a:rPr lang="en-US" dirty="0" smtClean="0"/>
              <a:t>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without tests – </a:t>
            </a:r>
            <a:r>
              <a:rPr lang="en-US" sz="2800" b="1" dirty="0" smtClean="0">
                <a:solidFill>
                  <a:srgbClr val="FF0000"/>
                </a:solidFill>
              </a:rPr>
              <a:t>40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</a:t>
            </a:r>
            <a:r>
              <a:rPr lang="en-US" dirty="0" smtClean="0"/>
              <a:t>build with unit tests – </a:t>
            </a:r>
            <a:r>
              <a:rPr lang="en-US" sz="2800" b="1" dirty="0" smtClean="0">
                <a:solidFill>
                  <a:srgbClr val="FF0000"/>
                </a:solidFill>
              </a:rPr>
              <a:t>50 minutes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 full tests suite (unit + integration + </a:t>
            </a:r>
            <a:r>
              <a:rPr lang="en-US" dirty="0" err="1" smtClean="0"/>
              <a:t>async</a:t>
            </a:r>
            <a:r>
              <a:rPr lang="en-US" dirty="0" smtClean="0"/>
              <a:t>) – </a:t>
            </a:r>
            <a:r>
              <a:rPr lang="en-US" sz="3200" b="1" dirty="0" smtClean="0">
                <a:solidFill>
                  <a:srgbClr val="FF0000"/>
                </a:solidFill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Hybrid Gradle + Maven build time - </a:t>
            </a:r>
            <a:r>
              <a:rPr lang="en-US" sz="3200" b="1" dirty="0" smtClean="0">
                <a:solidFill>
                  <a:srgbClr val="00B050"/>
                </a:solidFill>
              </a:rPr>
              <a:t>~12 minutes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Example code is hosted on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Overview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First released in </a:t>
            </a:r>
            <a:r>
              <a:rPr lang="en-US" sz="2400" dirty="0" smtClean="0"/>
              <a:t>2009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Project automation </a:t>
            </a:r>
            <a:r>
              <a:rPr lang="en-US" sz="2400" dirty="0" smtClean="0"/>
              <a:t>tool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Builds </a:t>
            </a:r>
            <a:r>
              <a:rPr lang="en-US" sz="2400" dirty="0"/>
              <a:t>upon the concepts of Maven and </a:t>
            </a:r>
            <a:r>
              <a:rPr lang="en-US" sz="2400" dirty="0" smtClean="0"/>
              <a:t>Ant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as well as </a:t>
            </a:r>
            <a:r>
              <a:rPr lang="en-US" sz="2400" dirty="0" smtClean="0"/>
              <a:t>imperative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Files </a:t>
            </a:r>
            <a:r>
              <a:rPr lang="en-US" sz="2400" dirty="0"/>
              <a:t>are written in Groovy using a dedicated DSL</a:t>
            </a:r>
            <a:endParaRPr sz="1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4988280"/>
            <a:ext cx="1943371" cy="1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0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</a:t>
            </a:r>
            <a:r>
              <a:rPr lang="en-US" sz="3600" dirty="0" smtClean="0">
                <a:latin typeface="+mj-lt"/>
              </a:rPr>
              <a:t>–java </a:t>
            </a:r>
            <a:r>
              <a:rPr lang="en-US" sz="3600" dirty="0" smtClean="0">
                <a:latin typeface="+mj-lt"/>
              </a:rPr>
              <a:t>module </a:t>
            </a:r>
            <a:r>
              <a:rPr lang="en-US" sz="3600" dirty="0" smtClean="0">
                <a:latin typeface="+mj-lt"/>
              </a:rPr>
              <a:t>build file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760580"/>
            <a:ext cx="42672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73685" y="176058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91000" y="1417320"/>
            <a:ext cx="0" cy="5364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1388" y="14173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473" y="138505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Maven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DEMO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 little about me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Developer </a:t>
            </a:r>
            <a:r>
              <a:rPr lang="en-US" sz="2800" dirty="0">
                <a:latin typeface="+mj-lt"/>
              </a:rPr>
              <a:t>in the DI lab (iSpreads team</a:t>
            </a:r>
            <a:r>
              <a:rPr lang="en-US" sz="2800" dirty="0" smtClean="0">
                <a:latin typeface="+mj-lt"/>
              </a:rPr>
              <a:t>)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Joined Citi about 5 months </a:t>
            </a:r>
            <a:r>
              <a:rPr lang="en-US" sz="2800" dirty="0" smtClean="0">
                <a:latin typeface="+mj-lt"/>
              </a:rPr>
              <a:t>ago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Worked as a build manager in previous </a:t>
            </a:r>
            <a:r>
              <a:rPr lang="en-US" sz="2800" dirty="0" smtClean="0">
                <a:latin typeface="+mj-lt"/>
              </a:rPr>
              <a:t>job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5+ years of experience with java build tools  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Gradle @Citi Innovation lab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Summary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Build Tools – Pros/Cons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6809"/>
              </p:ext>
            </p:extLst>
          </p:nvPr>
        </p:nvGraphicFramePr>
        <p:xfrm>
          <a:off x="228601" y="1371601"/>
          <a:ext cx="8763000" cy="51995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422"/>
                <a:gridCol w="2459789"/>
                <a:gridCol w="2768741"/>
                <a:gridCol w="2612048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229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to learn</a:t>
                      </a:r>
                      <a:r>
                        <a:rPr lang="en-US" sz="1600" baseline="0" dirty="0" smtClean="0"/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Full </a:t>
                      </a:r>
                      <a:r>
                        <a:rPr lang="en-US" sz="1600" dirty="0" smtClean="0"/>
                        <a:t>control over the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Declarative as well as imperative</a:t>
                      </a:r>
                      <a:endParaRPr lang="he-IL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9182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b="1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XML format to write “code”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Partial</a:t>
                      </a:r>
                      <a:r>
                        <a:rPr lang="en-US" sz="1600" baseline="0" dirty="0" smtClean="0"/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optimal for large projects </a:t>
                      </a:r>
                      <a:endParaRPr lang="he-IL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Groovy code</a:t>
                      </a:r>
                      <a:endParaRPr lang="he-IL" sz="1600" baseline="0" dirty="0" smtClean="0"/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– </a:t>
            </a:r>
            <a:r>
              <a:rPr lang="en-US" sz="3600" dirty="0" smtClean="0">
                <a:latin typeface="+mj-lt"/>
              </a:rPr>
              <a:t>Resources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Thx!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Build tools overview</a:t>
            </a:r>
          </a:p>
          <a:p>
            <a:pPr lvl="1"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</a:t>
            </a:r>
            <a:r>
              <a:rPr lang="en-US" sz="2800" dirty="0" smtClean="0">
                <a:latin typeface="+mj-lt"/>
              </a:rPr>
              <a:t>Gradle?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Gradle overview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Demo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Summary</a:t>
            </a:r>
          </a:p>
          <a:p>
            <a:pPr>
              <a:buSzPct val="45000"/>
            </a:pPr>
            <a:endParaRPr lang="en-US" sz="900" dirty="0" smtClean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Gradle resources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Ant</a:t>
            </a:r>
            <a:r>
              <a:rPr lang="en-US" sz="3600" dirty="0" smtClean="0">
                <a:latin typeface="Calibri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- Overview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Java based build tool from </a:t>
            </a:r>
            <a:r>
              <a:rPr lang="en-US" sz="2800" dirty="0" smtClean="0">
                <a:latin typeface="Comic Sans MS" panose="030F0702030302020204" pitchFamily="66" charset="0"/>
              </a:rPr>
              <a:t>Apache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Started as part of </a:t>
            </a:r>
            <a:r>
              <a:rPr lang="en-US" sz="2800" dirty="0" smtClean="0">
                <a:latin typeface="Comic Sans MS" panose="030F0702030302020204" pitchFamily="66" charset="0"/>
              </a:rPr>
              <a:t>Tomcat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Moved to a separate project in early </a:t>
            </a:r>
            <a:r>
              <a:rPr lang="en-US" sz="2800" dirty="0" smtClean="0">
                <a:latin typeface="Comic Sans MS" panose="030F0702030302020204" pitchFamily="66" charset="0"/>
              </a:rPr>
              <a:t>2000</a:t>
            </a:r>
          </a:p>
          <a:p>
            <a:pPr>
              <a:buSzPct val="45000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Imperative build tool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Files are written in XML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18524"/>
            <a:ext cx="2590800" cy="1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0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1524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&lt;project name</a:t>
            </a:r>
            <a:r>
              <a:rPr lang="en-US" sz="2000" dirty="0" smtClean="0"/>
              <a:t>=“example” default=         </a:t>
            </a:r>
            <a:r>
              <a:rPr lang="en-US" sz="2000" dirty="0" err="1" smtClean="0"/>
              <a:t>basedir</a:t>
            </a:r>
            <a:r>
              <a:rPr lang="en-US" sz="2000" dirty="0" smtClean="0"/>
              <a:t>="."&gt;</a:t>
            </a:r>
          </a:p>
          <a:p>
            <a:endParaRPr sz="700" dirty="0"/>
          </a:p>
          <a:p>
            <a:r>
              <a:rPr lang="en-US" sz="2000" dirty="0"/>
              <a:t>  &lt;property name="</a:t>
            </a:r>
            <a:r>
              <a:rPr lang="en-US" sz="2000" dirty="0" err="1"/>
              <a:t>src</a:t>
            </a:r>
            <a:r>
              <a:rPr lang="en-US" sz="2000" dirty="0"/>
              <a:t>" location="</a:t>
            </a:r>
            <a:r>
              <a:rPr lang="en-US" sz="2000" dirty="0" err="1"/>
              <a:t>src</a:t>
            </a:r>
            <a:r>
              <a:rPr lang="en-US" sz="2000" dirty="0"/>
              <a:t>"/&gt;</a:t>
            </a:r>
            <a:endParaRPr sz="2000" dirty="0"/>
          </a:p>
          <a:p>
            <a:r>
              <a:rPr lang="en-US" sz="2000" dirty="0"/>
              <a:t>  &lt;property name="build" location="build"/&gt;</a:t>
            </a:r>
            <a:endParaRPr sz="2000" dirty="0"/>
          </a:p>
          <a:p>
            <a:r>
              <a:rPr lang="en-US" sz="2000" dirty="0"/>
              <a:t>  &lt;property name="dist"  location="dist"/&gt;</a:t>
            </a:r>
          </a:p>
          <a:p>
            <a:endParaRPr sz="7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FFC000"/>
                </a:solidFill>
              </a:rPr>
              <a:t>“clean”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smtClean="0"/>
              <a:t>delete </a:t>
            </a:r>
            <a:r>
              <a:rPr lang="en-US" sz="2000" dirty="0" err="1"/>
              <a:t>dir</a:t>
            </a:r>
            <a:r>
              <a:rPr lang="en-US" sz="2000" dirty="0"/>
              <a:t>=“${build}”/&gt;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50"/>
                </a:solidFill>
              </a:rPr>
              <a:t>“compile”</a:t>
            </a:r>
            <a:r>
              <a:rPr lang="en-US" sz="2000" dirty="0" smtClean="0"/>
              <a:t> </a:t>
            </a:r>
            <a:r>
              <a:rPr lang="en-US" sz="2000" dirty="0"/>
              <a:t>depends</a:t>
            </a:r>
            <a:r>
              <a:rPr lang="en-US" sz="2000" dirty="0" smtClean="0"/>
              <a:t>=            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err="1"/>
              <a:t>srcdir</a:t>
            </a:r>
            <a:r>
              <a:rPr lang="en-US" sz="2000" dirty="0"/>
              <a:t>="${</a:t>
            </a:r>
            <a:r>
              <a:rPr lang="en-US" sz="2000" dirty="0" err="1"/>
              <a:t>src</a:t>
            </a:r>
            <a:r>
              <a:rPr lang="en-US" sz="2000" dirty="0"/>
              <a:t>}" </a:t>
            </a:r>
            <a:r>
              <a:rPr lang="en-US" sz="2000" dirty="0" err="1"/>
              <a:t>destdir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F0"/>
                </a:solidFill>
              </a:rPr>
              <a:t>“dist”</a:t>
            </a:r>
            <a:r>
              <a:rPr lang="en-US" sz="2000" dirty="0" smtClean="0"/>
              <a:t> </a:t>
            </a:r>
            <a:r>
              <a:rPr lang="en-US" sz="2000" dirty="0"/>
              <a:t>depends=	   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="${dist}/lib"/&gt;</a:t>
            </a:r>
            <a:endParaRPr sz="2000" dirty="0"/>
          </a:p>
          <a:p>
            <a:r>
              <a:rPr lang="en-US" sz="2000" dirty="0"/>
              <a:t>    &lt;jar </a:t>
            </a:r>
            <a:r>
              <a:rPr lang="en-US" sz="2000" dirty="0" err="1"/>
              <a:t>jarfile</a:t>
            </a:r>
            <a:r>
              <a:rPr lang="en-US" sz="2000" dirty="0"/>
              <a:t>="${dist}/lib/example.jar"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basedir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</a:p>
          <a:p>
            <a:endParaRPr sz="700" dirty="0"/>
          </a:p>
          <a:p>
            <a:r>
              <a:rPr lang="en-US" sz="2000" dirty="0"/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Ant - Build file example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316" y="4334079"/>
            <a:ext cx="13132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412778"/>
            <a:ext cx="106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err="1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2828" y="762000"/>
            <a:ext cx="8663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Compile source </a:t>
            </a:r>
            <a:r>
              <a:rPr lang="en-US" sz="2800" dirty="0" smtClean="0"/>
              <a:t>code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00" y="1524000"/>
            <a:ext cx="392400" cy="3871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895600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8400"/>
            <a:ext cx="390525" cy="381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40294"/>
            <a:ext cx="390525" cy="381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- Overview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Released in </a:t>
            </a:r>
            <a:r>
              <a:rPr lang="en-US" sz="2200" dirty="0" smtClean="0"/>
              <a:t>2004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Most popular java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Declarative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Introduced </a:t>
            </a:r>
            <a:r>
              <a:rPr lang="en-US" sz="2200" dirty="0"/>
              <a:t>dependency management </a:t>
            </a:r>
            <a:endParaRPr lang="en-US" sz="2200" dirty="0" smtClean="0"/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Introduced </a:t>
            </a:r>
            <a:r>
              <a:rPr lang="en-US" sz="2200" dirty="0" smtClean="0"/>
              <a:t>multi-module </a:t>
            </a:r>
            <a:r>
              <a:rPr lang="en-US" sz="2200" dirty="0" smtClean="0"/>
              <a:t>builds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Relies on convention over </a:t>
            </a:r>
            <a:r>
              <a:rPr lang="en-US" sz="2200" dirty="0" smtClean="0"/>
              <a:t>configuration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Files </a:t>
            </a:r>
            <a:r>
              <a:rPr lang="en-US" sz="2200" dirty="0"/>
              <a:t>are written in XML</a:t>
            </a:r>
            <a:endParaRPr sz="22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51840"/>
            <a:ext cx="3600000" cy="14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926</Words>
  <Application>Microsoft Office PowerPoint</Application>
  <PresentationFormat>On-screen Show (4:3)</PresentationFormat>
  <Paragraphs>262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Horesh, Yair [ICG-IT]</dc:creator>
  <cp:lastModifiedBy>Aharon, Koby [ICG-IT]</cp:lastModifiedBy>
  <cp:revision>234</cp:revision>
  <dcterms:modified xsi:type="dcterms:W3CDTF">2015-04-29T11:24:14Z</dcterms:modified>
</cp:coreProperties>
</file>