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27"/>
  </p:notesMasterIdLst>
  <p:sldIdLst>
    <p:sldId id="256" r:id="rId3"/>
    <p:sldId id="257" r:id="rId4"/>
    <p:sldId id="281" r:id="rId5"/>
    <p:sldId id="280" r:id="rId6"/>
    <p:sldId id="299" r:id="rId7"/>
    <p:sldId id="282" r:id="rId8"/>
    <p:sldId id="259" r:id="rId9"/>
    <p:sldId id="298" r:id="rId10"/>
    <p:sldId id="301" r:id="rId11"/>
    <p:sldId id="296" r:id="rId12"/>
    <p:sldId id="288" r:id="rId13"/>
    <p:sldId id="297" r:id="rId14"/>
    <p:sldId id="289" r:id="rId15"/>
    <p:sldId id="302" r:id="rId16"/>
    <p:sldId id="290" r:id="rId17"/>
    <p:sldId id="277" r:id="rId18"/>
    <p:sldId id="300" r:id="rId19"/>
    <p:sldId id="266" r:id="rId20"/>
    <p:sldId id="271" r:id="rId21"/>
    <p:sldId id="293" r:id="rId22"/>
    <p:sldId id="273" r:id="rId23"/>
    <p:sldId id="275" r:id="rId24"/>
    <p:sldId id="294" r:id="rId25"/>
    <p:sldId id="295" r:id="rId26"/>
  </p:sldIdLst>
  <p:sldSz cx="9144000" cy="6858000" type="screen4x3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E3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7186" autoAdjust="0"/>
  </p:normalViewPr>
  <p:slideViewPr>
    <p:cSldViewPr>
      <p:cViewPr varScale="1">
        <p:scale>
          <a:sx n="98" d="100"/>
          <a:sy n="98" d="100"/>
        </p:scale>
        <p:origin x="-1920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20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79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>
                <a:latin typeface="Times New Roman"/>
              </a:rPr>
              <a:t>&lt;header&gt;</a:t>
            </a:r>
            <a:endParaRPr/>
          </a:p>
        </p:txBody>
      </p:sp>
      <p:sp>
        <p:nvSpPr>
          <p:cNvPr id="80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81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82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56E24ABB-6974-4A56-9206-79FAA3B15D9D}" type="slidenum">
              <a:rPr lang="en-US" sz="1400">
                <a:latin typeface="Times New Roman"/>
              </a:r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252066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>
          <a:xfrm>
            <a:off x="1106488" y="801688"/>
            <a:ext cx="5346700" cy="40100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Imperative – You need to tell the tool exactly what to do and also how to do it. Very verbose.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56E24ABB-6974-4A56-9206-79FAA3B15D9D}" type="slidenum">
              <a:rPr lang="en-US" sz="1400" smtClean="0">
                <a:latin typeface="Times New Roman"/>
              </a:r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0999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>
          <a:xfrm>
            <a:off x="1106488" y="801688"/>
            <a:ext cx="5346700" cy="40100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Declarative - You describe your project and the aspects of it and the tool does all the work.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56E24ABB-6974-4A56-9206-79FAA3B15D9D}" type="slidenum">
              <a:rPr lang="en-US" sz="1400" smtClean="0">
                <a:latin typeface="Times New Roman"/>
              </a:r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7503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40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>
                <a:latin typeface="Arial"/>
              </a:rPr>
              <a:t>Maven build life cycles:</a:t>
            </a:r>
            <a:endParaRPr/>
          </a:p>
          <a:p>
            <a:endParaRPr/>
          </a:p>
          <a:p>
            <a:r>
              <a:rPr lang="en-US" sz="2000">
                <a:latin typeface="Arial"/>
              </a:rPr>
              <a:t>1. clean → pre-clean,clean,post-clean</a:t>
            </a:r>
            <a:endParaRPr/>
          </a:p>
          <a:p>
            <a:r>
              <a:rPr lang="en-US" sz="2000">
                <a:latin typeface="Arial"/>
              </a:rPr>
              <a:t>2. default (build)</a:t>
            </a:r>
            <a:endParaRPr/>
          </a:p>
          <a:p>
            <a:r>
              <a:rPr lang="en-US" sz="2000">
                <a:latin typeface="Arial"/>
              </a:rPr>
              <a:t>3. site → pre-site, site, post-site, site-deploy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400"/>
          </a:xfrm>
          <a:prstGeom prst="rect">
            <a:avLst/>
          </a:prstGeom>
        </p:spPr>
        <p:txBody>
          <a:bodyPr lIns="0" tIns="0" rIns="0" bIns="0"/>
          <a:lstStyle/>
          <a:p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01688"/>
            <a:ext cx="5346700" cy="40100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u="sng" dirty="0" smtClean="0"/>
              <a:t>Maven:</a:t>
            </a:r>
          </a:p>
          <a:p>
            <a:endParaRPr lang="en-US" u="sng" dirty="0" smtClean="0"/>
          </a:p>
          <a:p>
            <a:r>
              <a:rPr lang="en-US" u="none" dirty="0" smtClean="0"/>
              <a:t>	</a:t>
            </a:r>
            <a:r>
              <a:rPr lang="en-US" dirty="0" smtClean="0"/>
              <a:t>Partial multi module support -&gt; modules are</a:t>
            </a:r>
            <a:r>
              <a:rPr lang="en-US" baseline="0" dirty="0" smtClean="0"/>
              <a:t> dependent as artifacts. For example if A depends on B, and you want to build only A, B will be searches for in the repository and won’t 			       be build automatically (supported in Maven 3 using “–</a:t>
            </a:r>
            <a:r>
              <a:rPr lang="en-US" baseline="0" dirty="0" err="1" smtClean="0"/>
              <a:t>pl</a:t>
            </a:r>
            <a:r>
              <a:rPr lang="en-US" baseline="0" dirty="0" smtClean="0"/>
              <a:t>” and “–am”, however you need to explicitly list the module and can be executed only from the </a:t>
            </a:r>
          </a:p>
          <a:p>
            <a:r>
              <a:rPr lang="en-US" baseline="0" dirty="0" smtClean="0"/>
              <a:t>			       root).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56E24ABB-6974-4A56-9206-79FAA3B15D9D}" type="slidenum">
              <a:rPr lang="en-US" sz="1400" smtClean="0">
                <a:latin typeface="Times New Roman"/>
              </a:r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2516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7" name="Picture 36"/>
          <p:cNvPicPr/>
          <p:nvPr/>
        </p:nvPicPr>
        <p:blipFill>
          <a:blip r:embed="rId2"/>
          <a:stretch>
            <a:fillRect/>
          </a:stretch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38" name="Picture 37"/>
          <p:cNvPicPr/>
          <p:nvPr/>
        </p:nvPicPr>
        <p:blipFill>
          <a:blip r:embed="rId2"/>
          <a:stretch>
            <a:fillRect/>
          </a:stretch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dirty="0"/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dirty="0"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8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dirty="0"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76" name="Picture 75"/>
          <p:cNvPicPr/>
          <p:nvPr/>
        </p:nvPicPr>
        <p:blipFill>
          <a:blip r:embed="rId2"/>
          <a:stretch>
            <a:fillRect/>
          </a:stretch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77" name="Picture 76"/>
          <p:cNvPicPr/>
          <p:nvPr/>
        </p:nvPicPr>
        <p:blipFill>
          <a:blip r:embed="rId2"/>
          <a:stretch>
            <a:fillRect/>
          </a:stretch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8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92D050"/>
            </a:gs>
            <a:gs pos="25000">
              <a:srgbClr val="92D050">
                <a:alpha val="20000"/>
              </a:srgb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Click to edit the title text formatClick to edit Master title style</a:t>
            </a:r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20/4/15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pPr algn="r"/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DB94FFCC-6904-4CE0-89E9-ECBE486E27D5}" type="slidenum">
              <a:rPr lang="en-US" sz="1200">
                <a:solidFill>
                  <a:srgbClr val="8B8B8B"/>
                </a:solidFill>
                <a:latin typeface="Calibri"/>
              </a:rPr>
              <a:t>‹#›</a:t>
            </a:fld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400"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92D050"/>
            </a:gs>
            <a:gs pos="25000">
              <a:srgbClr val="92D050">
                <a:alpha val="20000"/>
              </a:srgb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Click to edit the title text formatClick to edit Master title style</a:t>
            </a:r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Font typeface="Arial"/>
              <a:buChar char="–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Font typeface="Arial"/>
              <a:buChar char="»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Fifth level</a:t>
            </a:r>
            <a:endParaRPr/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20/4/15</a:t>
            </a:r>
            <a:endParaRPr/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pPr algn="r"/>
            <a:endParaRPr/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4C26816B-19B1-4C70-8A4D-31DBC540D136}" type="slidenum">
              <a:rPr lang="en-US" sz="1200">
                <a:solidFill>
                  <a:srgbClr val="8B8B8B"/>
                </a:solidFill>
                <a:latin typeface="Calibri"/>
              </a:r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ob-aha/maven-incremental-build-hello-example" TargetMode="Externa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radle.org/docs/current/dsl/" TargetMode="External"/><Relationship Id="rId2" Type="http://schemas.openxmlformats.org/officeDocument/2006/relationships/hyperlink" Target="http://www.gradle.org/docs/current/userguide/userguide.html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plugins.gradle.org/" TargetMode="External"/><Relationship Id="rId4" Type="http://schemas.openxmlformats.org/officeDocument/2006/relationships/hyperlink" Target="http://www.gradle.org/docs/current/groovydoc/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5400" dirty="0">
                <a:solidFill>
                  <a:srgbClr val="000000"/>
                </a:solidFill>
                <a:latin typeface="+mj-lt"/>
              </a:rPr>
              <a:t>Introduction to Gradle</a:t>
            </a:r>
            <a:endParaRPr sz="2400" dirty="0">
              <a:latin typeface="+mj-lt"/>
            </a:endParaRPr>
          </a:p>
        </p:txBody>
      </p:sp>
      <p:sp>
        <p:nvSpPr>
          <p:cNvPr id="84" name="TextShape 2"/>
          <p:cNvSpPr txBox="1"/>
          <p:nvPr/>
        </p:nvSpPr>
        <p:spPr>
          <a:xfrm>
            <a:off x="685800" y="3905469"/>
            <a:ext cx="6400440" cy="175212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endParaRPr lang="en-US" sz="4000" dirty="0">
              <a:solidFill>
                <a:srgbClr val="8B8B8B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4000" dirty="0" smtClean="0">
                <a:solidFill>
                  <a:srgbClr val="8B8B8B"/>
                </a:solidFill>
              </a:rPr>
              <a:t>Koby Aharon</a:t>
            </a:r>
            <a:endParaRPr lang="en-US" sz="2400" dirty="0"/>
          </a:p>
          <a:p>
            <a:pPr>
              <a:lnSpc>
                <a:spcPct val="100000"/>
              </a:lnSpc>
            </a:pPr>
            <a:r>
              <a:rPr lang="en-US" sz="4000" dirty="0" smtClean="0">
                <a:solidFill>
                  <a:srgbClr val="8B8B8B"/>
                </a:solidFill>
              </a:rPr>
              <a:t>April 2015   </a:t>
            </a:r>
            <a:endParaRPr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r>
              <a:rPr lang="en-US" sz="3600" dirty="0">
                <a:latin typeface="+mj-lt"/>
              </a:rPr>
              <a:t>Maven </a:t>
            </a:r>
            <a:r>
              <a:rPr lang="en-US" sz="3600" dirty="0" smtClean="0">
                <a:latin typeface="+mj-lt"/>
              </a:rPr>
              <a:t>– architecture</a:t>
            </a:r>
            <a:endParaRPr dirty="0">
              <a:latin typeface="+mj-lt"/>
            </a:endParaRPr>
          </a:p>
        </p:txBody>
      </p:sp>
      <p:pic>
        <p:nvPicPr>
          <p:cNvPr id="2" name="תמונה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1371600"/>
            <a:ext cx="6544046" cy="4960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15029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r>
              <a:rPr lang="en-US" sz="3600" dirty="0" smtClean="0">
                <a:latin typeface="+mj-lt"/>
              </a:rPr>
              <a:t>Maven – dependency management</a:t>
            </a:r>
            <a:endParaRPr dirty="0">
              <a:latin typeface="+mj-lt"/>
            </a:endParaRPr>
          </a:p>
        </p:txBody>
      </p:sp>
      <p:sp>
        <p:nvSpPr>
          <p:cNvPr id="96" name="TextShape 2"/>
          <p:cNvSpPr txBox="1"/>
          <p:nvPr/>
        </p:nvSpPr>
        <p:spPr>
          <a:xfrm>
            <a:off x="457200" y="1600200"/>
            <a:ext cx="8229240" cy="4800600"/>
          </a:xfrm>
          <a:prstGeom prst="rect">
            <a:avLst/>
          </a:prstGeom>
        </p:spPr>
        <p:txBody>
          <a:bodyPr/>
          <a:lstStyle/>
          <a:p>
            <a:pPr>
              <a:buSzPct val="45000"/>
            </a:pPr>
            <a:r>
              <a:rPr lang="en-US" sz="2200" dirty="0" smtClean="0"/>
              <a:t>Every module has 3 required fields defining its “address</a:t>
            </a:r>
            <a:r>
              <a:rPr lang="en-US" sz="2200" dirty="0" smtClean="0"/>
              <a:t>”:</a:t>
            </a:r>
          </a:p>
          <a:p>
            <a:pPr>
              <a:buSzPct val="45000"/>
            </a:pPr>
            <a:endParaRPr lang="en-US" sz="900" dirty="0"/>
          </a:p>
          <a:p>
            <a:pPr marL="285750" indent="-285750">
              <a:buSzPct val="45000"/>
              <a:buFont typeface="Arial" panose="020B0604020202020204" pitchFamily="34" charset="0"/>
              <a:buChar char="•"/>
            </a:pPr>
            <a:r>
              <a:rPr lang="en-US" sz="2200" b="1" dirty="0" err="1" smtClean="0"/>
              <a:t>groupId</a:t>
            </a:r>
            <a:r>
              <a:rPr lang="en-US" sz="2200" dirty="0" smtClean="0"/>
              <a:t> – a unique namespace (usually the company name</a:t>
            </a:r>
            <a:r>
              <a:rPr lang="en-US" sz="2200" dirty="0" smtClean="0"/>
              <a:t>)</a:t>
            </a:r>
          </a:p>
          <a:p>
            <a:pPr>
              <a:buSzPct val="45000"/>
            </a:pPr>
            <a:endParaRPr lang="en-US" sz="900" dirty="0"/>
          </a:p>
          <a:p>
            <a:pPr marL="285750" indent="-285750">
              <a:buSzPct val="45000"/>
              <a:buFont typeface="Arial" panose="020B0604020202020204" pitchFamily="34" charset="0"/>
              <a:buChar char="•"/>
            </a:pPr>
            <a:r>
              <a:rPr lang="en-US" sz="2200" b="1" dirty="0" err="1" smtClean="0"/>
              <a:t>artifactId</a:t>
            </a:r>
            <a:r>
              <a:rPr lang="en-US" sz="2200" dirty="0" smtClean="0"/>
              <a:t> – the artifact’s name (matches the jar name</a:t>
            </a:r>
            <a:r>
              <a:rPr lang="en-US" sz="2200" dirty="0" smtClean="0"/>
              <a:t>)</a:t>
            </a:r>
          </a:p>
          <a:p>
            <a:pPr>
              <a:buSzPct val="45000"/>
            </a:pPr>
            <a:endParaRPr lang="en-US" sz="900" dirty="0" smtClean="0"/>
          </a:p>
          <a:p>
            <a:pPr marL="285750" indent="-285750">
              <a:buSzPct val="45000"/>
              <a:buFont typeface="Arial" panose="020B0604020202020204" pitchFamily="34" charset="0"/>
              <a:buChar char="•"/>
            </a:pPr>
            <a:r>
              <a:rPr lang="en-US" sz="2200" b="1" dirty="0" smtClean="0"/>
              <a:t>version</a:t>
            </a:r>
            <a:r>
              <a:rPr lang="en-US" sz="2200" dirty="0" smtClean="0"/>
              <a:t> – the artifact’s version</a:t>
            </a:r>
          </a:p>
          <a:p>
            <a:pPr>
              <a:buSzPct val="45000"/>
            </a:pPr>
            <a:endParaRPr lang="en-US" sz="2200" dirty="0"/>
          </a:p>
          <a:p>
            <a:pPr>
              <a:buSzPct val="45000"/>
            </a:pPr>
            <a:r>
              <a:rPr lang="en-US" sz="2200" dirty="0" smtClean="0"/>
              <a:t>Example:</a:t>
            </a:r>
          </a:p>
          <a:p>
            <a:pPr>
              <a:buSzPct val="45000"/>
            </a:pPr>
            <a:endParaRPr lang="en-US" sz="2200" dirty="0"/>
          </a:p>
          <a:p>
            <a:pPr>
              <a:buSzPct val="45000"/>
            </a:pPr>
            <a:r>
              <a:rPr lang="en-US" sz="2200" dirty="0" smtClean="0">
                <a:cs typeface="Calibri" panose="020F0502020204030204" pitchFamily="34" charset="0"/>
              </a:rPr>
              <a:t>&lt;</a:t>
            </a:r>
            <a:r>
              <a:rPr lang="en-US" sz="2200" dirty="0" err="1" smtClean="0">
                <a:cs typeface="Calibri" panose="020F0502020204030204" pitchFamily="34" charset="0"/>
              </a:rPr>
              <a:t>groupId</a:t>
            </a:r>
            <a:r>
              <a:rPr lang="en-US" sz="2200" dirty="0" smtClean="0">
                <a:cs typeface="Calibri" panose="020F0502020204030204" pitchFamily="34" charset="0"/>
              </a:rPr>
              <a:t>&gt;</a:t>
            </a:r>
            <a:r>
              <a:rPr lang="en-US" sz="2200" dirty="0" err="1" smtClean="0">
                <a:cs typeface="Calibri" panose="020F0502020204030204" pitchFamily="34" charset="0"/>
              </a:rPr>
              <a:t>org.gradleintro</a:t>
            </a:r>
            <a:r>
              <a:rPr lang="en-US" sz="2200" dirty="0" smtClean="0">
                <a:cs typeface="Calibri" panose="020F0502020204030204" pitchFamily="34" charset="0"/>
              </a:rPr>
              <a:t>&lt;/</a:t>
            </a:r>
            <a:r>
              <a:rPr lang="en-US" sz="2200" dirty="0" err="1">
                <a:cs typeface="Calibri" panose="020F0502020204030204" pitchFamily="34" charset="0"/>
              </a:rPr>
              <a:t>groupId</a:t>
            </a:r>
            <a:r>
              <a:rPr lang="en-US" sz="2200" dirty="0">
                <a:cs typeface="Calibri" panose="020F0502020204030204" pitchFamily="34" charset="0"/>
              </a:rPr>
              <a:t>&gt; </a:t>
            </a:r>
            <a:r>
              <a:rPr lang="en-US" sz="2200" dirty="0" smtClean="0">
                <a:cs typeface="Calibri" panose="020F0502020204030204" pitchFamily="34" charset="0"/>
              </a:rPr>
              <a:t> </a:t>
            </a:r>
          </a:p>
          <a:p>
            <a:pPr>
              <a:buSzPct val="45000"/>
            </a:pPr>
            <a:r>
              <a:rPr lang="en-US" sz="2200" dirty="0" smtClean="0">
                <a:cs typeface="Calibri" panose="020F0502020204030204" pitchFamily="34" charset="0"/>
              </a:rPr>
              <a:t>&lt;</a:t>
            </a:r>
            <a:r>
              <a:rPr lang="en-US" sz="2200" dirty="0" err="1" smtClean="0">
                <a:cs typeface="Calibri" panose="020F0502020204030204" pitchFamily="34" charset="0"/>
              </a:rPr>
              <a:t>artifactId</a:t>
            </a:r>
            <a:r>
              <a:rPr lang="en-US" sz="2200" dirty="0" smtClean="0">
                <a:cs typeface="Calibri" panose="020F0502020204030204" pitchFamily="34" charset="0"/>
              </a:rPr>
              <a:t>&gt;server&lt;/</a:t>
            </a:r>
            <a:r>
              <a:rPr lang="en-US" sz="2200" dirty="0" err="1">
                <a:cs typeface="Calibri" panose="020F0502020204030204" pitchFamily="34" charset="0"/>
              </a:rPr>
              <a:t>artifactId</a:t>
            </a:r>
            <a:r>
              <a:rPr lang="en-US" sz="2200" dirty="0">
                <a:cs typeface="Calibri" panose="020F0502020204030204" pitchFamily="34" charset="0"/>
              </a:rPr>
              <a:t>&gt; </a:t>
            </a:r>
            <a:endParaRPr lang="en-US" sz="2200" dirty="0" smtClean="0">
              <a:cs typeface="Calibri" panose="020F0502020204030204" pitchFamily="34" charset="0"/>
            </a:endParaRPr>
          </a:p>
          <a:p>
            <a:pPr>
              <a:buSzPct val="45000"/>
            </a:pPr>
            <a:r>
              <a:rPr lang="en-US" sz="2200" dirty="0" smtClean="0">
                <a:cs typeface="Calibri" panose="020F0502020204030204" pitchFamily="34" charset="0"/>
              </a:rPr>
              <a:t>&lt;version&gt;1.0-SNAPSHOT&lt;/</a:t>
            </a:r>
            <a:r>
              <a:rPr lang="en-US" sz="2200" dirty="0">
                <a:cs typeface="Calibri" panose="020F0502020204030204" pitchFamily="34" charset="0"/>
              </a:rPr>
              <a:t>version</a:t>
            </a:r>
            <a:r>
              <a:rPr lang="en-US" sz="2200" dirty="0" smtClean="0">
                <a:cs typeface="Calibri" panose="020F0502020204030204" pitchFamily="34" charset="0"/>
              </a:rPr>
              <a:t>&gt;</a:t>
            </a:r>
          </a:p>
          <a:p>
            <a:pPr>
              <a:buSzPct val="45000"/>
            </a:pPr>
            <a:endParaRPr sz="2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חץ ימינה 4"/>
          <p:cNvSpPr/>
          <p:nvPr/>
        </p:nvSpPr>
        <p:spPr>
          <a:xfrm>
            <a:off x="4876799" y="4785805"/>
            <a:ext cx="6858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3852862"/>
            <a:ext cx="3250162" cy="201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7954545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r>
              <a:rPr lang="en-US" sz="3600" dirty="0">
                <a:latin typeface="+mj-lt"/>
              </a:rPr>
              <a:t>Maven </a:t>
            </a:r>
            <a:r>
              <a:rPr lang="en-US" sz="3600" dirty="0" smtClean="0">
                <a:latin typeface="+mj-lt"/>
              </a:rPr>
              <a:t>– build lifecycles</a:t>
            </a:r>
            <a:endParaRPr dirty="0">
              <a:latin typeface="+mj-lt"/>
            </a:endParaRPr>
          </a:p>
        </p:txBody>
      </p:sp>
      <p:pic>
        <p:nvPicPr>
          <p:cNvPr id="3" name="תמונה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620" y="1439091"/>
            <a:ext cx="7010400" cy="5190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27572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457200" y="41415"/>
            <a:ext cx="8229240" cy="644385"/>
          </a:xfrm>
          <a:prstGeom prst="rect">
            <a:avLst/>
          </a:prstGeom>
        </p:spPr>
        <p:txBody>
          <a:bodyPr anchor="ctr"/>
          <a:lstStyle/>
          <a:p>
            <a:r>
              <a:rPr lang="en-US" sz="3600" dirty="0">
                <a:latin typeface="+mj-lt"/>
              </a:rPr>
              <a:t>Maven – POM example</a:t>
            </a:r>
            <a:endParaRPr dirty="0">
              <a:latin typeface="+mj-lt"/>
            </a:endParaRPr>
          </a:p>
        </p:txBody>
      </p:sp>
      <p:sp>
        <p:nvSpPr>
          <p:cNvPr id="100" name="TextShape 2"/>
          <p:cNvSpPr txBox="1"/>
          <p:nvPr/>
        </p:nvSpPr>
        <p:spPr>
          <a:xfrm>
            <a:off x="457200" y="762000"/>
            <a:ext cx="8229240" cy="5943600"/>
          </a:xfrm>
          <a:prstGeom prst="rect">
            <a:avLst/>
          </a:prstGeom>
        </p:spPr>
        <p:txBody>
          <a:bodyPr/>
          <a:lstStyle/>
          <a:p>
            <a:pPr>
              <a:buSzPct val="45000"/>
            </a:pPr>
            <a:r>
              <a:rPr lang="en-US" sz="2000" dirty="0"/>
              <a:t>&lt;</a:t>
            </a:r>
            <a:r>
              <a:rPr lang="en-US" sz="2000" dirty="0" smtClean="0"/>
              <a:t>project&gt;</a:t>
            </a:r>
            <a:endParaRPr sz="2000" dirty="0"/>
          </a:p>
          <a:p>
            <a:pPr>
              <a:buSzPct val="45000"/>
            </a:pPr>
            <a:r>
              <a:rPr lang="en-US" sz="2000" dirty="0"/>
              <a:t>    &lt;</a:t>
            </a:r>
            <a:r>
              <a:rPr lang="en-US" sz="2000" dirty="0" err="1"/>
              <a:t>modelVersion</a:t>
            </a:r>
            <a:r>
              <a:rPr lang="en-US" sz="2000" dirty="0"/>
              <a:t>&gt;4.0.0&lt;/</a:t>
            </a:r>
            <a:r>
              <a:rPr lang="en-US" sz="2000" dirty="0" err="1"/>
              <a:t>modelVersion</a:t>
            </a:r>
            <a:r>
              <a:rPr lang="en-US" sz="2000" dirty="0" smtClean="0"/>
              <a:t>&gt;</a:t>
            </a:r>
          </a:p>
          <a:p>
            <a:pPr>
              <a:buSzPct val="45000"/>
            </a:pPr>
            <a:endParaRPr sz="2000" dirty="0"/>
          </a:p>
          <a:p>
            <a:pPr>
              <a:buSzPct val="45000"/>
            </a:pPr>
            <a:r>
              <a:rPr lang="en-US" sz="2000" dirty="0"/>
              <a:t>    &lt;</a:t>
            </a:r>
            <a:r>
              <a:rPr lang="en-US" sz="2000" dirty="0" err="1" smtClean="0"/>
              <a:t>groupId</a:t>
            </a:r>
            <a:r>
              <a:rPr lang="en-US" sz="2000" dirty="0" smtClean="0"/>
              <a:t>&gt;</a:t>
            </a:r>
            <a:r>
              <a:rPr lang="en-US" sz="2000" dirty="0" err="1" smtClean="0"/>
              <a:t>org.gradleintro</a:t>
            </a:r>
            <a:r>
              <a:rPr lang="en-US" sz="2000" dirty="0" smtClean="0"/>
              <a:t>&lt;/</a:t>
            </a:r>
            <a:r>
              <a:rPr lang="en-US" sz="2000" dirty="0" err="1"/>
              <a:t>groupId</a:t>
            </a:r>
            <a:r>
              <a:rPr lang="en-US" sz="2000" dirty="0"/>
              <a:t>&gt;</a:t>
            </a:r>
            <a:endParaRPr sz="2000" dirty="0"/>
          </a:p>
          <a:p>
            <a:pPr>
              <a:buSzPct val="45000"/>
            </a:pPr>
            <a:r>
              <a:rPr lang="en-US" sz="2000" dirty="0"/>
              <a:t>    &lt;</a:t>
            </a:r>
            <a:r>
              <a:rPr lang="en-US" sz="2000" dirty="0" err="1"/>
              <a:t>artifactId</a:t>
            </a:r>
            <a:r>
              <a:rPr lang="en-US" sz="2000" dirty="0"/>
              <a:t>&gt;example&lt;/</a:t>
            </a:r>
            <a:r>
              <a:rPr lang="en-US" sz="2000" dirty="0" err="1"/>
              <a:t>artifactId</a:t>
            </a:r>
            <a:r>
              <a:rPr lang="en-US" sz="2000" dirty="0"/>
              <a:t>&gt;</a:t>
            </a:r>
            <a:endParaRPr sz="2000" dirty="0"/>
          </a:p>
          <a:p>
            <a:pPr>
              <a:buSzPct val="45000"/>
            </a:pPr>
            <a:r>
              <a:rPr lang="en-US" sz="2000" dirty="0"/>
              <a:t>    &lt;version&gt;1.0-SNAPSHOT&lt;/version&gt;</a:t>
            </a:r>
            <a:endParaRPr sz="2000" dirty="0"/>
          </a:p>
          <a:p>
            <a:pPr>
              <a:buSzPct val="45000"/>
            </a:pPr>
            <a:r>
              <a:rPr lang="en-US" sz="2000" dirty="0"/>
              <a:t>    &lt;packaging&gt;jar&lt;/packaging&gt;</a:t>
            </a:r>
            <a:endParaRPr sz="2000" dirty="0"/>
          </a:p>
          <a:p>
            <a:pPr>
              <a:buSzPct val="45000"/>
              <a:buFont typeface="StarSymbol"/>
              <a:buChar char=""/>
            </a:pPr>
            <a:endParaRPr sz="2000" dirty="0"/>
          </a:p>
          <a:p>
            <a:pPr>
              <a:buSzPct val="45000"/>
            </a:pPr>
            <a:endParaRPr sz="2000" dirty="0"/>
          </a:p>
          <a:p>
            <a:pPr>
              <a:buSzPct val="45000"/>
            </a:pPr>
            <a:r>
              <a:rPr lang="en-US" sz="2000" dirty="0"/>
              <a:t>    &lt;dependencies&gt;</a:t>
            </a:r>
            <a:endParaRPr sz="2000" dirty="0"/>
          </a:p>
          <a:p>
            <a:pPr>
              <a:buSzPct val="45000"/>
            </a:pPr>
            <a:r>
              <a:rPr lang="en-US" sz="2000" dirty="0"/>
              <a:t>        &lt;dependency&gt;</a:t>
            </a:r>
            <a:endParaRPr sz="2000" dirty="0"/>
          </a:p>
          <a:p>
            <a:pPr>
              <a:buSzPct val="45000"/>
            </a:pPr>
            <a:r>
              <a:rPr lang="en-US" sz="2000" dirty="0"/>
              <a:t>            &lt;</a:t>
            </a:r>
            <a:r>
              <a:rPr lang="en-US" sz="2000" dirty="0" err="1"/>
              <a:t>groupId</a:t>
            </a:r>
            <a:r>
              <a:rPr lang="en-US" sz="2000" dirty="0"/>
              <a:t>&gt;</a:t>
            </a:r>
            <a:r>
              <a:rPr lang="en-US" sz="2000" dirty="0" err="1"/>
              <a:t>junit</a:t>
            </a:r>
            <a:r>
              <a:rPr lang="en-US" sz="2000" dirty="0"/>
              <a:t>&lt;/</a:t>
            </a:r>
            <a:r>
              <a:rPr lang="en-US" sz="2000" dirty="0" err="1"/>
              <a:t>groupId</a:t>
            </a:r>
            <a:r>
              <a:rPr lang="en-US" sz="2000" dirty="0"/>
              <a:t>&gt;</a:t>
            </a:r>
            <a:endParaRPr sz="2000" dirty="0"/>
          </a:p>
          <a:p>
            <a:pPr>
              <a:buSzPct val="45000"/>
            </a:pPr>
            <a:r>
              <a:rPr lang="en-US" sz="2000" dirty="0"/>
              <a:t>            &lt;</a:t>
            </a:r>
            <a:r>
              <a:rPr lang="en-US" sz="2000" dirty="0" err="1"/>
              <a:t>artifactId</a:t>
            </a:r>
            <a:r>
              <a:rPr lang="en-US" sz="2000" dirty="0"/>
              <a:t>&gt;</a:t>
            </a:r>
            <a:r>
              <a:rPr lang="en-US" sz="2000" dirty="0" err="1"/>
              <a:t>junit</a:t>
            </a:r>
            <a:r>
              <a:rPr lang="en-US" sz="2000" dirty="0"/>
              <a:t>&lt;/</a:t>
            </a:r>
            <a:r>
              <a:rPr lang="en-US" sz="2000" dirty="0" err="1"/>
              <a:t>artifactId</a:t>
            </a:r>
            <a:r>
              <a:rPr lang="en-US" sz="2000" dirty="0"/>
              <a:t>&gt;</a:t>
            </a:r>
            <a:endParaRPr sz="2000" dirty="0"/>
          </a:p>
          <a:p>
            <a:pPr>
              <a:buSzPct val="45000"/>
            </a:pPr>
            <a:r>
              <a:rPr lang="en-US" sz="2000" dirty="0"/>
              <a:t>            &lt;</a:t>
            </a:r>
            <a:r>
              <a:rPr lang="en-US" sz="2000" dirty="0" smtClean="0"/>
              <a:t>version&gt;4.11&lt;/</a:t>
            </a:r>
            <a:r>
              <a:rPr lang="en-US" sz="2000" dirty="0"/>
              <a:t>version&gt;</a:t>
            </a:r>
            <a:endParaRPr sz="2000" dirty="0"/>
          </a:p>
          <a:p>
            <a:pPr>
              <a:buSzPct val="45000"/>
            </a:pPr>
            <a:r>
              <a:rPr lang="en-US" sz="2000" dirty="0"/>
              <a:t>            &lt;scope&gt;test&lt;/scope&gt;</a:t>
            </a:r>
            <a:endParaRPr sz="2000" dirty="0"/>
          </a:p>
          <a:p>
            <a:pPr>
              <a:buSzPct val="45000"/>
            </a:pPr>
            <a:r>
              <a:rPr lang="en-US" sz="2000" dirty="0"/>
              <a:t>        &lt;/dependency&gt;</a:t>
            </a:r>
            <a:endParaRPr sz="2000" dirty="0"/>
          </a:p>
          <a:p>
            <a:pPr>
              <a:buSzPct val="45000"/>
            </a:pPr>
            <a:r>
              <a:rPr lang="en-US" sz="2000" dirty="0"/>
              <a:t>    &lt;/dependencies&gt;</a:t>
            </a:r>
            <a:endParaRPr sz="2000" dirty="0"/>
          </a:p>
          <a:p>
            <a:pPr>
              <a:buSzPct val="45000"/>
            </a:pPr>
            <a:r>
              <a:rPr lang="en-US" sz="2000" dirty="0"/>
              <a:t>&lt;/project&gt;</a:t>
            </a:r>
            <a:endParaRPr sz="2000" dirty="0"/>
          </a:p>
        </p:txBody>
      </p:sp>
      <p:sp>
        <p:nvSpPr>
          <p:cNvPr id="5" name="Right Brace 4"/>
          <p:cNvSpPr/>
          <p:nvPr/>
        </p:nvSpPr>
        <p:spPr>
          <a:xfrm>
            <a:off x="6701167" y="1678632"/>
            <a:ext cx="154418" cy="1295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241426" y="1972389"/>
            <a:ext cx="15103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Module’s </a:t>
            </a:r>
          </a:p>
          <a:p>
            <a:r>
              <a:rPr lang="en-US" sz="2000" dirty="0" smtClean="0"/>
              <a:t>coordinates</a:t>
            </a:r>
            <a:endParaRPr lang="en-US" sz="2000" dirty="0"/>
          </a:p>
        </p:txBody>
      </p:sp>
      <p:sp>
        <p:nvSpPr>
          <p:cNvPr id="10" name="Right Brace 9"/>
          <p:cNvSpPr/>
          <p:nvPr/>
        </p:nvSpPr>
        <p:spPr>
          <a:xfrm>
            <a:off x="6703582" y="3581400"/>
            <a:ext cx="152400" cy="2438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7229627" y="4292768"/>
            <a:ext cx="165301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Module’s </a:t>
            </a:r>
          </a:p>
          <a:p>
            <a:r>
              <a:rPr lang="en-US" sz="2000" dirty="0" smtClean="0"/>
              <a:t>dependency </a:t>
            </a:r>
          </a:p>
          <a:p>
            <a:r>
              <a:rPr lang="en-US" sz="2000" dirty="0" smtClean="0"/>
              <a:t>list</a:t>
            </a:r>
            <a:endParaRPr lang="en-US" sz="2000" dirty="0"/>
          </a:p>
        </p:txBody>
      </p:sp>
      <p:cxnSp>
        <p:nvCxnSpPr>
          <p:cNvPr id="16" name="Straight Arrow Connector 15"/>
          <p:cNvCxnSpPr>
            <a:stCxn id="10" idx="1"/>
            <a:endCxn id="14" idx="1"/>
          </p:cNvCxnSpPr>
          <p:nvPr/>
        </p:nvCxnSpPr>
        <p:spPr>
          <a:xfrm>
            <a:off x="6855982" y="4800600"/>
            <a:ext cx="37364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5" idx="1"/>
            <a:endCxn id="6" idx="1"/>
          </p:cNvCxnSpPr>
          <p:nvPr/>
        </p:nvCxnSpPr>
        <p:spPr>
          <a:xfrm>
            <a:off x="6855585" y="2326332"/>
            <a:ext cx="38584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5249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0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0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0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0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0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0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0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0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10" grpId="0" animBg="1"/>
      <p:bldP spid="1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Shape 2"/>
          <p:cNvSpPr txBox="1"/>
          <p:nvPr/>
        </p:nvSpPr>
        <p:spPr>
          <a:xfrm>
            <a:off x="457200" y="1066800"/>
            <a:ext cx="8229240" cy="4906560"/>
          </a:xfrm>
          <a:prstGeom prst="rect">
            <a:avLst/>
          </a:prstGeom>
        </p:spPr>
        <p:txBody>
          <a:bodyPr/>
          <a:lstStyle/>
          <a:p>
            <a:pPr marL="514350" indent="-514350">
              <a:buAutoNum type="arabicPeriod"/>
            </a:pPr>
            <a:endParaRPr lang="en-US" sz="2800" dirty="0" smtClean="0"/>
          </a:p>
          <a:p>
            <a:pPr marL="514350" indent="-514350">
              <a:buAutoNum type="arabicPeriod"/>
            </a:pPr>
            <a:r>
              <a:rPr lang="en-US" sz="2800" dirty="0" smtClean="0"/>
              <a:t>Download 3</a:t>
            </a:r>
            <a:r>
              <a:rPr lang="en-US" sz="2800" baseline="30000" dirty="0" smtClean="0"/>
              <a:t>rd</a:t>
            </a:r>
            <a:r>
              <a:rPr lang="en-US" sz="2800" dirty="0" smtClean="0"/>
              <a:t> party </a:t>
            </a:r>
            <a:r>
              <a:rPr lang="en-US" sz="2800" dirty="0" smtClean="0"/>
              <a:t>dependencies</a:t>
            </a:r>
            <a:endParaRPr lang="en-US" sz="2800" dirty="0" smtClean="0"/>
          </a:p>
          <a:p>
            <a:pPr marL="514350" indent="-514350">
              <a:buAutoNum type="arabicPeriod"/>
            </a:pPr>
            <a:r>
              <a:rPr lang="en-US" sz="2800" dirty="0" smtClean="0"/>
              <a:t>Compile source code</a:t>
            </a:r>
          </a:p>
          <a:p>
            <a:pPr marL="514350" indent="-514350">
              <a:buAutoNum type="arabicPeriod"/>
            </a:pPr>
            <a:r>
              <a:rPr lang="en-US" sz="2800" dirty="0" smtClean="0"/>
              <a:t>Run tests - optional</a:t>
            </a:r>
          </a:p>
          <a:p>
            <a:pPr marL="514350" indent="-514350">
              <a:buAutoNum type="arabicPeriod"/>
            </a:pPr>
            <a:r>
              <a:rPr lang="en-US" sz="2800" dirty="0" smtClean="0"/>
              <a:t>Create a distribution file (jar)</a:t>
            </a:r>
          </a:p>
        </p:txBody>
      </p:sp>
      <p:sp>
        <p:nvSpPr>
          <p:cNvPr id="90" name="TextShape 1"/>
          <p:cNvSpPr txBox="1"/>
          <p:nvPr/>
        </p:nvSpPr>
        <p:spPr>
          <a:xfrm>
            <a:off x="457200" y="7620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r>
              <a:rPr lang="en-US" sz="3600" dirty="0"/>
              <a:t>What does it takes to build a java app</a:t>
            </a:r>
            <a:r>
              <a:rPr lang="en-US" sz="3600" dirty="0" smtClean="0"/>
              <a:t>?</a:t>
            </a:r>
            <a:endParaRPr lang="en-US" sz="3600" dirty="0"/>
          </a:p>
        </p:txBody>
      </p:sp>
      <p:pic>
        <p:nvPicPr>
          <p:cNvPr id="2" name="תמונה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875" y="2895600"/>
            <a:ext cx="390525" cy="381000"/>
          </a:xfrm>
          <a:prstGeom prst="rect">
            <a:avLst/>
          </a:prstGeom>
        </p:spPr>
      </p:pic>
      <p:pic>
        <p:nvPicPr>
          <p:cNvPr id="12" name="תמונה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874" y="2409631"/>
            <a:ext cx="390525" cy="381000"/>
          </a:xfrm>
          <a:prstGeom prst="rect">
            <a:avLst/>
          </a:prstGeom>
        </p:spPr>
      </p:pic>
      <p:pic>
        <p:nvPicPr>
          <p:cNvPr id="13" name="תמונה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875" y="2019301"/>
            <a:ext cx="390525" cy="381000"/>
          </a:xfrm>
          <a:prstGeom prst="rect">
            <a:avLst/>
          </a:prstGeom>
        </p:spPr>
      </p:pic>
      <p:pic>
        <p:nvPicPr>
          <p:cNvPr id="14" name="תמונה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2275" y="1524000"/>
            <a:ext cx="390525" cy="381000"/>
          </a:xfrm>
          <a:prstGeom prst="rect">
            <a:avLst/>
          </a:prstGeom>
        </p:spPr>
      </p:pic>
      <p:pic>
        <p:nvPicPr>
          <p:cNvPr id="9" name="תמונה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3962400"/>
            <a:ext cx="2057399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384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pPr algn="l"/>
            <a:r>
              <a:rPr lang="en-US" sz="9600" dirty="0" smtClean="0">
                <a:latin typeface="+mj-lt"/>
                <a:cs typeface="Calibri" panose="020F0502020204030204" pitchFamily="34" charset="0"/>
              </a:rPr>
              <a:t>		Why </a:t>
            </a:r>
          </a:p>
          <a:p>
            <a:pPr algn="ctr"/>
            <a:r>
              <a:rPr lang="en-US" sz="9600" dirty="0">
                <a:latin typeface="+mj-lt"/>
                <a:cs typeface="Calibri" panose="020F0502020204030204" pitchFamily="34" charset="0"/>
              </a:rPr>
              <a:t>	</a:t>
            </a:r>
            <a:r>
              <a:rPr lang="en-US" sz="9600" dirty="0" smtClean="0">
                <a:latin typeface="+mj-lt"/>
                <a:cs typeface="Calibri" panose="020F0502020204030204" pitchFamily="34" charset="0"/>
              </a:rPr>
              <a:t>	Gradle?</a:t>
            </a:r>
            <a:endParaRPr lang="en-US" sz="9600" dirty="0">
              <a:latin typeface="+mj-lt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2429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r>
              <a:rPr lang="en-US" sz="3600" dirty="0" smtClean="0">
                <a:latin typeface="+mj-lt"/>
              </a:rPr>
              <a:t>Gradle - Personal story</a:t>
            </a:r>
            <a:endParaRPr dirty="0">
              <a:latin typeface="+mj-lt"/>
            </a:endParaRPr>
          </a:p>
        </p:txBody>
      </p:sp>
      <p:sp>
        <p:nvSpPr>
          <p:cNvPr id="109" name="TextShape 2"/>
          <p:cNvSpPr txBox="1"/>
          <p:nvPr/>
        </p:nvSpPr>
        <p:spPr>
          <a:xfrm>
            <a:off x="381000" y="1600200"/>
            <a:ext cx="8991600" cy="4525560"/>
          </a:xfrm>
          <a:prstGeom prst="rect">
            <a:avLst/>
          </a:prstGeom>
        </p:spPr>
        <p:txBody>
          <a:bodyPr/>
          <a:lstStyle/>
          <a:p>
            <a:pPr marL="285750" indent="-285750">
              <a:buSzPct val="45000"/>
              <a:buFont typeface="Arial" panose="020B0604020202020204" pitchFamily="34" charset="0"/>
              <a:buChar char="•"/>
            </a:pPr>
            <a:r>
              <a:rPr lang="en-US" dirty="0" smtClean="0"/>
              <a:t>Worked on a multi-module Maven project containing more than 200 modules</a:t>
            </a:r>
          </a:p>
          <a:p>
            <a:pPr>
              <a:buSzPct val="45000"/>
            </a:pPr>
            <a:endParaRPr lang="en-US" dirty="0" smtClean="0"/>
          </a:p>
          <a:p>
            <a:pPr marL="285750" indent="-285750">
              <a:buSzPct val="45000"/>
              <a:buFont typeface="Arial" panose="020B0604020202020204" pitchFamily="34" charset="0"/>
              <a:buChar char="•"/>
            </a:pPr>
            <a:r>
              <a:rPr lang="en-US" dirty="0" smtClean="0"/>
              <a:t>Maven build </a:t>
            </a:r>
            <a:r>
              <a:rPr lang="en-US" dirty="0" smtClean="0"/>
              <a:t>times:</a:t>
            </a:r>
          </a:p>
          <a:p>
            <a:pPr marL="742950" lvl="1" indent="-285750">
              <a:buSzPct val="45000"/>
              <a:buFont typeface="Wingdings" panose="05000000000000000000" pitchFamily="2" charset="2"/>
              <a:buChar char="§"/>
            </a:pPr>
            <a:r>
              <a:rPr lang="en-US" dirty="0" smtClean="0"/>
              <a:t>Full build without tests – </a:t>
            </a:r>
            <a:r>
              <a:rPr lang="en-US" sz="2800" b="1" dirty="0" smtClean="0">
                <a:solidFill>
                  <a:srgbClr val="FF0000"/>
                </a:solidFill>
              </a:rPr>
              <a:t>40</a:t>
            </a:r>
            <a:r>
              <a:rPr lang="en-US" sz="2800" b="1" dirty="0" smtClean="0"/>
              <a:t> </a:t>
            </a:r>
            <a:r>
              <a:rPr lang="en-US" sz="2800" b="1" dirty="0" smtClean="0">
                <a:solidFill>
                  <a:srgbClr val="FF0000"/>
                </a:solidFill>
              </a:rPr>
              <a:t>minutes</a:t>
            </a:r>
          </a:p>
          <a:p>
            <a:pPr marL="742950" lvl="1" indent="-285750">
              <a:buSzPct val="45000"/>
              <a:buFont typeface="Wingdings" panose="05000000000000000000" pitchFamily="2" charset="2"/>
              <a:buChar char="§"/>
            </a:pPr>
            <a:r>
              <a:rPr lang="en-US" dirty="0" smtClean="0"/>
              <a:t>Full </a:t>
            </a:r>
            <a:r>
              <a:rPr lang="en-US" dirty="0" smtClean="0"/>
              <a:t>build with unit tests – </a:t>
            </a:r>
            <a:r>
              <a:rPr lang="en-US" sz="2800" b="1" dirty="0" smtClean="0">
                <a:solidFill>
                  <a:srgbClr val="FF0000"/>
                </a:solidFill>
              </a:rPr>
              <a:t>50 minutes</a:t>
            </a:r>
            <a:endParaRPr lang="en-US" b="1" dirty="0" smtClean="0">
              <a:solidFill>
                <a:srgbClr val="FF0000"/>
              </a:solidFill>
            </a:endParaRPr>
          </a:p>
          <a:p>
            <a:pPr marL="742950" lvl="1" indent="-285750">
              <a:buSzPct val="45000"/>
              <a:buFont typeface="Wingdings" panose="05000000000000000000" pitchFamily="2" charset="2"/>
              <a:buChar char="§"/>
            </a:pPr>
            <a:r>
              <a:rPr lang="en-US" dirty="0" smtClean="0"/>
              <a:t>Full build with full tests suite (unit + integration + </a:t>
            </a:r>
            <a:r>
              <a:rPr lang="en-US" dirty="0" err="1" smtClean="0"/>
              <a:t>async</a:t>
            </a:r>
            <a:r>
              <a:rPr lang="en-US" dirty="0" smtClean="0"/>
              <a:t>) – </a:t>
            </a:r>
            <a:r>
              <a:rPr lang="en-US" sz="3200" b="1" dirty="0" smtClean="0">
                <a:solidFill>
                  <a:srgbClr val="FF0000"/>
                </a:solidFill>
              </a:rPr>
              <a:t>1:30 hours</a:t>
            </a:r>
          </a:p>
          <a:p>
            <a:pPr marL="285750" indent="-285750">
              <a:buSzPct val="45000"/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SzPct val="45000"/>
              <a:buFont typeface="Arial" panose="020B0604020202020204" pitchFamily="34" charset="0"/>
              <a:buChar char="•"/>
            </a:pPr>
            <a:r>
              <a:rPr lang="en-US" dirty="0" smtClean="0"/>
              <a:t>Hybrid Gradle + Maven build time - </a:t>
            </a:r>
            <a:r>
              <a:rPr lang="en-US" sz="3200" b="1" dirty="0" smtClean="0">
                <a:solidFill>
                  <a:srgbClr val="00B050"/>
                </a:solidFill>
              </a:rPr>
              <a:t>~12 minutes</a:t>
            </a:r>
          </a:p>
          <a:p>
            <a:pPr>
              <a:buSzPct val="45000"/>
            </a:pPr>
            <a:endParaRPr lang="en-US" dirty="0" smtClean="0"/>
          </a:p>
          <a:p>
            <a:pPr marL="285750" indent="-285750">
              <a:buSzPct val="45000"/>
              <a:buFont typeface="Arial" panose="020B0604020202020204" pitchFamily="34" charset="0"/>
              <a:buChar char="•"/>
            </a:pPr>
            <a:r>
              <a:rPr lang="en-US" dirty="0" smtClean="0"/>
              <a:t>Example code is hosted on </a:t>
            </a:r>
            <a:r>
              <a:rPr lang="en-US" dirty="0" smtClean="0">
                <a:hlinkClick r:id="rId2"/>
              </a:rPr>
              <a:t>Github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81167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r>
              <a:rPr lang="en-US" sz="3600" dirty="0" smtClean="0">
                <a:latin typeface="+mj-lt"/>
              </a:rPr>
              <a:t>Gradle - Overview</a:t>
            </a:r>
            <a:endParaRPr dirty="0">
              <a:latin typeface="+mj-lt"/>
            </a:endParaRPr>
          </a:p>
        </p:txBody>
      </p:sp>
      <p:sp>
        <p:nvSpPr>
          <p:cNvPr id="106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r>
              <a:rPr lang="en-US" sz="2400" dirty="0"/>
              <a:t>First released in </a:t>
            </a:r>
            <a:r>
              <a:rPr lang="en-US" sz="2400" dirty="0" smtClean="0"/>
              <a:t>2009</a:t>
            </a:r>
          </a:p>
          <a:p>
            <a:pPr>
              <a:buSzPct val="45000"/>
            </a:pPr>
            <a:endParaRPr sz="1200" dirty="0"/>
          </a:p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r>
              <a:rPr lang="en-US" sz="2400" dirty="0"/>
              <a:t>Project automation </a:t>
            </a:r>
            <a:r>
              <a:rPr lang="en-US" sz="2400" dirty="0" smtClean="0"/>
              <a:t>tool</a:t>
            </a:r>
          </a:p>
          <a:p>
            <a:pPr>
              <a:buSzPct val="45000"/>
            </a:pPr>
            <a:endParaRPr lang="en-US" sz="1200" dirty="0" smtClean="0"/>
          </a:p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r>
              <a:rPr lang="en-US" sz="2400" dirty="0" smtClean="0"/>
              <a:t>Builds </a:t>
            </a:r>
            <a:r>
              <a:rPr lang="en-US" sz="2400" dirty="0"/>
              <a:t>upon the concepts of Maven and </a:t>
            </a:r>
            <a:r>
              <a:rPr lang="en-US" sz="2400" dirty="0" smtClean="0"/>
              <a:t>Ant</a:t>
            </a:r>
          </a:p>
          <a:p>
            <a:pPr>
              <a:buSzPct val="45000"/>
            </a:pPr>
            <a:endParaRPr lang="en-US" sz="1200" dirty="0" smtClean="0"/>
          </a:p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r>
              <a:rPr lang="en-US" sz="2400" dirty="0" smtClean="0"/>
              <a:t>Declarative as well as </a:t>
            </a:r>
            <a:r>
              <a:rPr lang="en-US" sz="2400" dirty="0" smtClean="0"/>
              <a:t>imperative</a:t>
            </a:r>
          </a:p>
          <a:p>
            <a:pPr>
              <a:buSzPct val="45000"/>
            </a:pPr>
            <a:endParaRPr sz="1200" dirty="0"/>
          </a:p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r>
              <a:rPr lang="en-US" sz="2400" dirty="0" smtClean="0"/>
              <a:t>Files </a:t>
            </a:r>
            <a:r>
              <a:rPr lang="en-US" sz="2400" dirty="0"/>
              <a:t>are written in Groovy using a dedicated DSL</a:t>
            </a:r>
            <a:endParaRPr sz="1600" dirty="0"/>
          </a:p>
        </p:txBody>
      </p:sp>
      <p:pic>
        <p:nvPicPr>
          <p:cNvPr id="3" name="תמונה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9629" y="4988280"/>
            <a:ext cx="1943371" cy="1644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64044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r>
              <a:rPr lang="en-US" sz="3600" dirty="0">
                <a:latin typeface="+mj-lt"/>
              </a:rPr>
              <a:t>Gradle </a:t>
            </a:r>
            <a:r>
              <a:rPr lang="en-US" sz="3600" dirty="0" smtClean="0">
                <a:latin typeface="+mj-lt"/>
              </a:rPr>
              <a:t>–java </a:t>
            </a:r>
            <a:r>
              <a:rPr lang="en-US" sz="3600" dirty="0" smtClean="0">
                <a:latin typeface="+mj-lt"/>
              </a:rPr>
              <a:t>module </a:t>
            </a:r>
            <a:r>
              <a:rPr lang="en-US" sz="3600" dirty="0" smtClean="0">
                <a:latin typeface="+mj-lt"/>
              </a:rPr>
              <a:t>build file</a:t>
            </a:r>
            <a:endParaRPr dirty="0">
              <a:latin typeface="+mj-lt"/>
            </a:endParaRPr>
          </a:p>
        </p:txBody>
      </p:sp>
      <p:sp>
        <p:nvSpPr>
          <p:cNvPr id="109" name="TextShape 2"/>
          <p:cNvSpPr txBox="1"/>
          <p:nvPr/>
        </p:nvSpPr>
        <p:spPr>
          <a:xfrm>
            <a:off x="152400" y="1760580"/>
            <a:ext cx="4267200" cy="4525560"/>
          </a:xfrm>
          <a:prstGeom prst="rect">
            <a:avLst/>
          </a:prstGeom>
        </p:spPr>
        <p:txBody>
          <a:bodyPr/>
          <a:lstStyle/>
          <a:p>
            <a:pPr>
              <a:buSzPct val="45000"/>
            </a:pPr>
            <a:r>
              <a:rPr lang="en-US" sz="2000" dirty="0"/>
              <a:t>apply plugin: 'java'</a:t>
            </a:r>
            <a:endParaRPr sz="2000" dirty="0"/>
          </a:p>
          <a:p>
            <a:pPr>
              <a:buSzPct val="45000"/>
              <a:buFont typeface="StarSymbol"/>
              <a:buChar char=""/>
            </a:pPr>
            <a:endParaRPr sz="2000" dirty="0"/>
          </a:p>
          <a:p>
            <a:pPr>
              <a:buSzPct val="45000"/>
            </a:pPr>
            <a:r>
              <a:rPr lang="en-US" sz="2000" dirty="0">
                <a:solidFill>
                  <a:srgbClr val="00B0F0"/>
                </a:solidFill>
              </a:rPr>
              <a:t>group = </a:t>
            </a:r>
            <a:r>
              <a:rPr lang="en-US" sz="2000" dirty="0" smtClean="0">
                <a:solidFill>
                  <a:srgbClr val="00B0F0"/>
                </a:solidFill>
              </a:rPr>
              <a:t>'</a:t>
            </a:r>
            <a:r>
              <a:rPr lang="en-US" sz="2000" dirty="0" err="1" smtClean="0">
                <a:solidFill>
                  <a:srgbClr val="00B0F0"/>
                </a:solidFill>
              </a:rPr>
              <a:t>org.gradleintro</a:t>
            </a:r>
            <a:r>
              <a:rPr lang="en-US" sz="2000" dirty="0" smtClean="0">
                <a:solidFill>
                  <a:srgbClr val="00B0F0"/>
                </a:solidFill>
              </a:rPr>
              <a:t>'</a:t>
            </a:r>
            <a:endParaRPr sz="2000" dirty="0">
              <a:solidFill>
                <a:srgbClr val="00B0F0"/>
              </a:solidFill>
            </a:endParaRPr>
          </a:p>
          <a:p>
            <a:pPr>
              <a:buSzPct val="45000"/>
            </a:pPr>
            <a:r>
              <a:rPr lang="en-US" sz="2000" dirty="0">
                <a:solidFill>
                  <a:srgbClr val="00B0F0"/>
                </a:solidFill>
              </a:rPr>
              <a:t>version = '1.0-SNAPSHOT'</a:t>
            </a:r>
            <a:endParaRPr sz="2000" dirty="0">
              <a:solidFill>
                <a:srgbClr val="00B0F0"/>
              </a:solidFill>
            </a:endParaRPr>
          </a:p>
          <a:p>
            <a:pPr>
              <a:buSzPct val="45000"/>
              <a:buFont typeface="StarSymbol"/>
              <a:buChar char=""/>
            </a:pPr>
            <a:endParaRPr sz="2000" dirty="0"/>
          </a:p>
          <a:p>
            <a:pPr>
              <a:buSzPct val="45000"/>
            </a:pPr>
            <a:r>
              <a:rPr lang="en-US" sz="2000" dirty="0">
                <a:solidFill>
                  <a:srgbClr val="0070C0"/>
                </a:solidFill>
              </a:rPr>
              <a:t>dependencies {</a:t>
            </a:r>
            <a:endParaRPr sz="2000" dirty="0">
              <a:solidFill>
                <a:srgbClr val="0070C0"/>
              </a:solidFill>
            </a:endParaRPr>
          </a:p>
          <a:p>
            <a:pPr lvl="1">
              <a:buSzPct val="75000"/>
            </a:pPr>
            <a:r>
              <a:rPr lang="en-US" sz="2000" dirty="0" err="1">
                <a:solidFill>
                  <a:srgbClr val="0070C0"/>
                </a:solidFill>
              </a:rPr>
              <a:t>testCompile</a:t>
            </a:r>
            <a:r>
              <a:rPr lang="en-US" sz="2000" dirty="0">
                <a:solidFill>
                  <a:srgbClr val="0070C0"/>
                </a:solidFill>
              </a:rPr>
              <a:t> 'junit:junit:4.11'</a:t>
            </a:r>
            <a:endParaRPr sz="2000" dirty="0">
              <a:solidFill>
                <a:srgbClr val="0070C0"/>
              </a:solidFill>
            </a:endParaRPr>
          </a:p>
          <a:p>
            <a:pPr>
              <a:buSzPct val="45000"/>
            </a:pPr>
            <a:r>
              <a:rPr lang="en-US" sz="2000" dirty="0">
                <a:solidFill>
                  <a:srgbClr val="0070C0"/>
                </a:solidFill>
              </a:rPr>
              <a:t>}</a:t>
            </a:r>
            <a:endParaRPr sz="2000" dirty="0">
              <a:solidFill>
                <a:srgbClr val="0070C0"/>
              </a:solidFill>
            </a:endParaRPr>
          </a:p>
        </p:txBody>
      </p:sp>
      <p:sp>
        <p:nvSpPr>
          <p:cNvPr id="15" name="TextShape 2"/>
          <p:cNvSpPr txBox="1"/>
          <p:nvPr/>
        </p:nvSpPr>
        <p:spPr>
          <a:xfrm>
            <a:off x="4273685" y="1760580"/>
            <a:ext cx="4876800" cy="5943600"/>
          </a:xfrm>
          <a:prstGeom prst="rect">
            <a:avLst/>
          </a:prstGeom>
        </p:spPr>
        <p:txBody>
          <a:bodyPr/>
          <a:lstStyle/>
          <a:p>
            <a:pPr>
              <a:buSzPct val="45000"/>
            </a:pPr>
            <a:r>
              <a:rPr lang="en-US" sz="2000" dirty="0"/>
              <a:t>&lt;</a:t>
            </a:r>
            <a:r>
              <a:rPr lang="en-US" sz="2000" dirty="0" smtClean="0"/>
              <a:t>project&gt;</a:t>
            </a:r>
            <a:endParaRPr sz="2000" dirty="0"/>
          </a:p>
          <a:p>
            <a:pPr>
              <a:buSzPct val="45000"/>
            </a:pPr>
            <a:r>
              <a:rPr lang="en-US" sz="2000" dirty="0"/>
              <a:t>    </a:t>
            </a:r>
            <a:r>
              <a:rPr lang="en-US" sz="2000" dirty="0" smtClean="0"/>
              <a:t>…</a:t>
            </a:r>
            <a:endParaRPr sz="2000" dirty="0"/>
          </a:p>
          <a:p>
            <a:pPr>
              <a:buSzPct val="45000"/>
            </a:pPr>
            <a:r>
              <a:rPr lang="en-US" sz="2000" dirty="0"/>
              <a:t>    </a:t>
            </a:r>
            <a:r>
              <a:rPr lang="en-US" sz="2000" dirty="0">
                <a:solidFill>
                  <a:srgbClr val="00B0F0"/>
                </a:solidFill>
              </a:rPr>
              <a:t>&lt;</a:t>
            </a:r>
            <a:r>
              <a:rPr lang="en-US" sz="2000" dirty="0" err="1" smtClean="0">
                <a:solidFill>
                  <a:srgbClr val="00B0F0"/>
                </a:solidFill>
              </a:rPr>
              <a:t>groupId</a:t>
            </a:r>
            <a:r>
              <a:rPr lang="en-US" sz="2000" dirty="0" smtClean="0">
                <a:solidFill>
                  <a:srgbClr val="00B0F0"/>
                </a:solidFill>
              </a:rPr>
              <a:t>&gt;</a:t>
            </a:r>
            <a:r>
              <a:rPr lang="en-US" sz="2000" dirty="0" err="1" smtClean="0">
                <a:solidFill>
                  <a:srgbClr val="00B0F0"/>
                </a:solidFill>
              </a:rPr>
              <a:t>org.gradleintro</a:t>
            </a:r>
            <a:r>
              <a:rPr lang="en-US" sz="2000" dirty="0" smtClean="0">
                <a:solidFill>
                  <a:srgbClr val="00B0F0"/>
                </a:solidFill>
              </a:rPr>
              <a:t>&lt;/</a:t>
            </a:r>
            <a:r>
              <a:rPr lang="en-US" sz="2000" dirty="0" err="1">
                <a:solidFill>
                  <a:srgbClr val="00B0F0"/>
                </a:solidFill>
              </a:rPr>
              <a:t>groupId</a:t>
            </a:r>
            <a:r>
              <a:rPr lang="en-US" sz="2000" dirty="0">
                <a:solidFill>
                  <a:srgbClr val="00B0F0"/>
                </a:solidFill>
              </a:rPr>
              <a:t>&gt;</a:t>
            </a:r>
            <a:endParaRPr sz="2000" dirty="0">
              <a:solidFill>
                <a:srgbClr val="00B0F0"/>
              </a:solidFill>
            </a:endParaRPr>
          </a:p>
          <a:p>
            <a:pPr>
              <a:buSzPct val="45000"/>
            </a:pPr>
            <a:r>
              <a:rPr lang="en-US" sz="2000" dirty="0">
                <a:solidFill>
                  <a:srgbClr val="00B0F0"/>
                </a:solidFill>
              </a:rPr>
              <a:t>    &lt;</a:t>
            </a:r>
            <a:r>
              <a:rPr lang="en-US" sz="2000" dirty="0" err="1">
                <a:solidFill>
                  <a:srgbClr val="00B0F0"/>
                </a:solidFill>
              </a:rPr>
              <a:t>artifactId</a:t>
            </a:r>
            <a:r>
              <a:rPr lang="en-US" sz="2000" dirty="0">
                <a:solidFill>
                  <a:srgbClr val="00B0F0"/>
                </a:solidFill>
              </a:rPr>
              <a:t>&gt;example&lt;/</a:t>
            </a:r>
            <a:r>
              <a:rPr lang="en-US" sz="2000" dirty="0" err="1">
                <a:solidFill>
                  <a:srgbClr val="00B0F0"/>
                </a:solidFill>
              </a:rPr>
              <a:t>artifactId</a:t>
            </a:r>
            <a:r>
              <a:rPr lang="en-US" sz="2000" dirty="0">
                <a:solidFill>
                  <a:srgbClr val="00B0F0"/>
                </a:solidFill>
              </a:rPr>
              <a:t>&gt;</a:t>
            </a:r>
            <a:endParaRPr sz="2000" dirty="0">
              <a:solidFill>
                <a:srgbClr val="00B0F0"/>
              </a:solidFill>
            </a:endParaRPr>
          </a:p>
          <a:p>
            <a:pPr>
              <a:buSzPct val="45000"/>
            </a:pPr>
            <a:r>
              <a:rPr lang="en-US" sz="2000" dirty="0">
                <a:solidFill>
                  <a:srgbClr val="00B0F0"/>
                </a:solidFill>
              </a:rPr>
              <a:t>    &lt;version&gt;1.0-SNAPSHOT&lt;/version&gt;</a:t>
            </a:r>
            <a:endParaRPr sz="2000" dirty="0">
              <a:solidFill>
                <a:srgbClr val="00B0F0"/>
              </a:solidFill>
            </a:endParaRPr>
          </a:p>
          <a:p>
            <a:pPr>
              <a:buSzPct val="45000"/>
            </a:pPr>
            <a:r>
              <a:rPr lang="en-US" sz="2000" dirty="0">
                <a:solidFill>
                  <a:srgbClr val="00B0F0"/>
                </a:solidFill>
              </a:rPr>
              <a:t>    &lt;packaging&gt;jar&lt;/packaging&gt;</a:t>
            </a:r>
            <a:endParaRPr sz="2000" dirty="0">
              <a:solidFill>
                <a:srgbClr val="00B0F0"/>
              </a:solidFill>
            </a:endParaRPr>
          </a:p>
          <a:p>
            <a:pPr>
              <a:buSzPct val="45000"/>
            </a:pPr>
            <a:endParaRPr lang="en-US" sz="2000" dirty="0" smtClean="0"/>
          </a:p>
          <a:p>
            <a:pPr>
              <a:buSzPct val="45000"/>
            </a:pPr>
            <a:r>
              <a:rPr lang="en-US" sz="2000" dirty="0" smtClean="0"/>
              <a:t>    </a:t>
            </a:r>
            <a:r>
              <a:rPr lang="en-US" sz="2000" dirty="0" smtClean="0">
                <a:solidFill>
                  <a:srgbClr val="0070C0"/>
                </a:solidFill>
              </a:rPr>
              <a:t>&lt;</a:t>
            </a:r>
            <a:r>
              <a:rPr lang="en-US" sz="2000" dirty="0">
                <a:solidFill>
                  <a:srgbClr val="0070C0"/>
                </a:solidFill>
              </a:rPr>
              <a:t>dependencies&gt;</a:t>
            </a:r>
            <a:endParaRPr sz="2000" dirty="0">
              <a:solidFill>
                <a:srgbClr val="0070C0"/>
              </a:solidFill>
            </a:endParaRPr>
          </a:p>
          <a:p>
            <a:pPr>
              <a:buSzPct val="45000"/>
            </a:pPr>
            <a:r>
              <a:rPr lang="en-US" sz="2000" dirty="0">
                <a:solidFill>
                  <a:srgbClr val="0070C0"/>
                </a:solidFill>
              </a:rPr>
              <a:t>        &lt;dependency&gt;</a:t>
            </a:r>
            <a:endParaRPr sz="2000" dirty="0">
              <a:solidFill>
                <a:srgbClr val="0070C0"/>
              </a:solidFill>
            </a:endParaRPr>
          </a:p>
          <a:p>
            <a:pPr>
              <a:buSzPct val="45000"/>
            </a:pPr>
            <a:r>
              <a:rPr lang="en-US" sz="2000" dirty="0">
                <a:solidFill>
                  <a:srgbClr val="0070C0"/>
                </a:solidFill>
              </a:rPr>
              <a:t>            &lt;</a:t>
            </a:r>
            <a:r>
              <a:rPr lang="en-US" sz="2000" dirty="0" err="1">
                <a:solidFill>
                  <a:srgbClr val="0070C0"/>
                </a:solidFill>
              </a:rPr>
              <a:t>groupId</a:t>
            </a:r>
            <a:r>
              <a:rPr lang="en-US" sz="2000" dirty="0">
                <a:solidFill>
                  <a:srgbClr val="0070C0"/>
                </a:solidFill>
              </a:rPr>
              <a:t>&gt;</a:t>
            </a:r>
            <a:r>
              <a:rPr lang="en-US" sz="2000" dirty="0" err="1">
                <a:solidFill>
                  <a:srgbClr val="0070C0"/>
                </a:solidFill>
              </a:rPr>
              <a:t>junit</a:t>
            </a:r>
            <a:r>
              <a:rPr lang="en-US" sz="2000" dirty="0">
                <a:solidFill>
                  <a:srgbClr val="0070C0"/>
                </a:solidFill>
              </a:rPr>
              <a:t>&lt;/</a:t>
            </a:r>
            <a:r>
              <a:rPr lang="en-US" sz="2000" dirty="0" err="1">
                <a:solidFill>
                  <a:srgbClr val="0070C0"/>
                </a:solidFill>
              </a:rPr>
              <a:t>groupId</a:t>
            </a:r>
            <a:r>
              <a:rPr lang="en-US" sz="2000" dirty="0">
                <a:solidFill>
                  <a:srgbClr val="0070C0"/>
                </a:solidFill>
              </a:rPr>
              <a:t>&gt;</a:t>
            </a:r>
            <a:endParaRPr sz="2000" dirty="0">
              <a:solidFill>
                <a:srgbClr val="0070C0"/>
              </a:solidFill>
            </a:endParaRPr>
          </a:p>
          <a:p>
            <a:pPr>
              <a:buSzPct val="45000"/>
            </a:pPr>
            <a:r>
              <a:rPr lang="en-US" sz="2000" dirty="0">
                <a:solidFill>
                  <a:srgbClr val="0070C0"/>
                </a:solidFill>
              </a:rPr>
              <a:t>            &lt;</a:t>
            </a:r>
            <a:r>
              <a:rPr lang="en-US" sz="2000" dirty="0" err="1">
                <a:solidFill>
                  <a:srgbClr val="0070C0"/>
                </a:solidFill>
              </a:rPr>
              <a:t>artifactId</a:t>
            </a:r>
            <a:r>
              <a:rPr lang="en-US" sz="2000" dirty="0">
                <a:solidFill>
                  <a:srgbClr val="0070C0"/>
                </a:solidFill>
              </a:rPr>
              <a:t>&gt;</a:t>
            </a:r>
            <a:r>
              <a:rPr lang="en-US" sz="2000" dirty="0" err="1">
                <a:solidFill>
                  <a:srgbClr val="0070C0"/>
                </a:solidFill>
              </a:rPr>
              <a:t>junit</a:t>
            </a:r>
            <a:r>
              <a:rPr lang="en-US" sz="2000" dirty="0">
                <a:solidFill>
                  <a:srgbClr val="0070C0"/>
                </a:solidFill>
              </a:rPr>
              <a:t>&lt;/</a:t>
            </a:r>
            <a:r>
              <a:rPr lang="en-US" sz="2000" dirty="0" err="1">
                <a:solidFill>
                  <a:srgbClr val="0070C0"/>
                </a:solidFill>
              </a:rPr>
              <a:t>artifactId</a:t>
            </a:r>
            <a:r>
              <a:rPr lang="en-US" sz="2000" dirty="0">
                <a:solidFill>
                  <a:srgbClr val="0070C0"/>
                </a:solidFill>
              </a:rPr>
              <a:t>&gt;</a:t>
            </a:r>
            <a:endParaRPr sz="2000" dirty="0">
              <a:solidFill>
                <a:srgbClr val="0070C0"/>
              </a:solidFill>
            </a:endParaRPr>
          </a:p>
          <a:p>
            <a:pPr>
              <a:buSzPct val="45000"/>
            </a:pPr>
            <a:r>
              <a:rPr lang="en-US" sz="2000" dirty="0">
                <a:solidFill>
                  <a:srgbClr val="0070C0"/>
                </a:solidFill>
              </a:rPr>
              <a:t>            &lt;</a:t>
            </a:r>
            <a:r>
              <a:rPr lang="en-US" sz="2000" dirty="0" smtClean="0">
                <a:solidFill>
                  <a:srgbClr val="0070C0"/>
                </a:solidFill>
              </a:rPr>
              <a:t>version&gt;4.11&lt;/</a:t>
            </a:r>
            <a:r>
              <a:rPr lang="en-US" sz="2000" dirty="0">
                <a:solidFill>
                  <a:srgbClr val="0070C0"/>
                </a:solidFill>
              </a:rPr>
              <a:t>version&gt;</a:t>
            </a:r>
            <a:endParaRPr sz="2000" dirty="0">
              <a:solidFill>
                <a:srgbClr val="0070C0"/>
              </a:solidFill>
            </a:endParaRPr>
          </a:p>
          <a:p>
            <a:pPr>
              <a:buSzPct val="45000"/>
            </a:pPr>
            <a:r>
              <a:rPr lang="en-US" sz="2000" dirty="0">
                <a:solidFill>
                  <a:srgbClr val="0070C0"/>
                </a:solidFill>
              </a:rPr>
              <a:t>            &lt;scope&gt;test&lt;/scope&gt;</a:t>
            </a:r>
            <a:endParaRPr sz="2000" dirty="0">
              <a:solidFill>
                <a:srgbClr val="0070C0"/>
              </a:solidFill>
            </a:endParaRPr>
          </a:p>
          <a:p>
            <a:pPr>
              <a:buSzPct val="45000"/>
            </a:pPr>
            <a:r>
              <a:rPr lang="en-US" sz="2000" dirty="0">
                <a:solidFill>
                  <a:srgbClr val="0070C0"/>
                </a:solidFill>
              </a:rPr>
              <a:t>        &lt;/dependency&gt;</a:t>
            </a:r>
            <a:endParaRPr sz="2000" dirty="0">
              <a:solidFill>
                <a:srgbClr val="0070C0"/>
              </a:solidFill>
            </a:endParaRPr>
          </a:p>
          <a:p>
            <a:pPr>
              <a:buSzPct val="45000"/>
            </a:pPr>
            <a:r>
              <a:rPr lang="en-US" sz="2000" dirty="0">
                <a:solidFill>
                  <a:srgbClr val="0070C0"/>
                </a:solidFill>
              </a:rPr>
              <a:t>    &lt;/dependencies&gt;</a:t>
            </a:r>
            <a:endParaRPr sz="2000" dirty="0">
              <a:solidFill>
                <a:srgbClr val="0070C0"/>
              </a:solidFill>
            </a:endParaRPr>
          </a:p>
          <a:p>
            <a:pPr>
              <a:buSzPct val="45000"/>
            </a:pPr>
            <a:r>
              <a:rPr lang="en-US" sz="2000" dirty="0"/>
              <a:t>&lt;/project&gt;</a:t>
            </a:r>
            <a:endParaRPr sz="2000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4191000" y="1417320"/>
            <a:ext cx="0" cy="536448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831388" y="1417320"/>
            <a:ext cx="909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Gradle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6257473" y="1385054"/>
            <a:ext cx="878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Maven</a:t>
            </a:r>
            <a:endParaRPr lang="en-US" b="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pPr algn="ctr"/>
            <a:r>
              <a:rPr lang="en-US" sz="9600" dirty="0" smtClean="0">
                <a:latin typeface="+mj-lt"/>
                <a:cs typeface="Calibri" panose="020F0502020204030204" pitchFamily="34" charset="0"/>
              </a:rPr>
              <a:t>DEMO</a:t>
            </a:r>
            <a:endParaRPr lang="en-US" sz="9600" dirty="0">
              <a:latin typeface="+mj-lt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8910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r>
              <a:rPr lang="en-US" sz="3600" dirty="0">
                <a:latin typeface="+mj-lt"/>
              </a:rPr>
              <a:t>A little about me</a:t>
            </a:r>
            <a:endParaRPr dirty="0">
              <a:latin typeface="+mj-lt"/>
            </a:endParaRPr>
          </a:p>
        </p:txBody>
      </p:sp>
      <p:sp>
        <p:nvSpPr>
          <p:cNvPr id="86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Developer </a:t>
            </a:r>
            <a:r>
              <a:rPr lang="en-US" sz="2800" dirty="0">
                <a:latin typeface="+mj-lt"/>
              </a:rPr>
              <a:t>in the DI lab (iSpreads team</a:t>
            </a:r>
            <a:r>
              <a:rPr lang="en-US" sz="2800" dirty="0" smtClean="0">
                <a:latin typeface="+mj-lt"/>
              </a:rPr>
              <a:t>)</a:t>
            </a:r>
          </a:p>
          <a:p>
            <a:pPr>
              <a:buSzPct val="45000"/>
            </a:pPr>
            <a:endParaRPr sz="900" dirty="0">
              <a:latin typeface="+mj-lt"/>
            </a:endParaRPr>
          </a:p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Joined Citi about 5 months </a:t>
            </a:r>
            <a:r>
              <a:rPr lang="en-US" sz="2800" dirty="0" smtClean="0">
                <a:latin typeface="+mj-lt"/>
              </a:rPr>
              <a:t>ago</a:t>
            </a:r>
          </a:p>
          <a:p>
            <a:pPr>
              <a:buSzPct val="45000"/>
            </a:pPr>
            <a:endParaRPr sz="900" dirty="0">
              <a:latin typeface="+mj-lt"/>
            </a:endParaRPr>
          </a:p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Worked as a build manager in previous </a:t>
            </a:r>
            <a:r>
              <a:rPr lang="en-US" sz="2800" dirty="0" smtClean="0">
                <a:latin typeface="+mj-lt"/>
              </a:rPr>
              <a:t>job</a:t>
            </a:r>
          </a:p>
          <a:p>
            <a:pPr>
              <a:buSzPct val="45000"/>
            </a:pPr>
            <a:endParaRPr sz="900" dirty="0">
              <a:latin typeface="+mj-lt"/>
            </a:endParaRPr>
          </a:p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5+ years of experience with java build tools  </a:t>
            </a:r>
            <a:endParaRPr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pPr algn="ctr"/>
            <a:r>
              <a:rPr lang="en-US" sz="9600" dirty="0" smtClean="0">
                <a:latin typeface="+mj-lt"/>
                <a:cs typeface="Calibri" panose="020F0502020204030204" pitchFamily="34" charset="0"/>
              </a:rPr>
              <a:t>Gradle @Citi Innovation lab</a:t>
            </a:r>
            <a:endParaRPr lang="en-US" sz="9600" dirty="0">
              <a:latin typeface="+mj-lt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7593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pPr algn="ctr"/>
            <a:r>
              <a:rPr lang="en-US" sz="9600" dirty="0" smtClean="0">
                <a:latin typeface="+mj-lt"/>
                <a:cs typeface="Calibri" panose="020F0502020204030204" pitchFamily="34" charset="0"/>
              </a:rPr>
              <a:t>Summary</a:t>
            </a:r>
            <a:endParaRPr lang="en-US" sz="9600" dirty="0">
              <a:latin typeface="+mj-lt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1406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r>
              <a:rPr lang="en-US" sz="3600" dirty="0" smtClean="0">
                <a:latin typeface="+mj-lt"/>
              </a:rPr>
              <a:t>Build Tools – Pros/Cons</a:t>
            </a:r>
            <a:endParaRPr dirty="0">
              <a:latin typeface="+mj-lt"/>
            </a:endParaRPr>
          </a:p>
        </p:txBody>
      </p:sp>
      <p:sp>
        <p:nvSpPr>
          <p:cNvPr id="109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>
              <a:buSzPct val="45000"/>
            </a:pPr>
            <a:endParaRPr sz="12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9536809"/>
              </p:ext>
            </p:extLst>
          </p:nvPr>
        </p:nvGraphicFramePr>
        <p:xfrm>
          <a:off x="228601" y="1371601"/>
          <a:ext cx="8763000" cy="5199575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922422"/>
                <a:gridCol w="2459789"/>
                <a:gridCol w="2768741"/>
                <a:gridCol w="2612048"/>
              </a:tblGrid>
              <a:tr h="521277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Ant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Maven</a:t>
                      </a:r>
                      <a:endParaRPr lang="en-US" b="1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Gradle</a:t>
                      </a:r>
                      <a:endParaRPr lang="en-US" b="1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392298"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endParaRPr lang="en-US" dirty="0" smtClean="0"/>
                    </a:p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Pros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/>
                        <a:t>Easy to learn</a:t>
                      </a:r>
                      <a:r>
                        <a:rPr lang="en-US" sz="1600" baseline="0" dirty="0" smtClean="0"/>
                        <a:t> and use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aseline="0" dirty="0" smtClean="0"/>
                        <a:t>Full </a:t>
                      </a:r>
                      <a:r>
                        <a:rPr lang="en-US" sz="1600" dirty="0" smtClean="0"/>
                        <a:t>control over the build process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/>
                        <a:t>No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dirty="0" smtClean="0"/>
                        <a:t>“Magic”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6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/>
                        <a:t>Very good IDE support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/>
                        <a:t>Standard build process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/>
                        <a:t>Build files are mostly the same across different projects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/>
                        <a:t>Lot of plugins</a:t>
                      </a:r>
                      <a:endParaRPr lang="en-US" sz="16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/>
                        <a:t>Very flexible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/>
                        <a:t>Incremental build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/>
                        <a:t>Large community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/>
                        <a:t>Great documentation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/>
                        <a:t>Groovy code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/>
                        <a:t>Declarative as well as imperative</a:t>
                      </a:r>
                      <a:endParaRPr lang="he-IL" sz="160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/>
                        <a:t>Easy migration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6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191824"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Cons</a:t>
                      </a:r>
                      <a:endParaRPr lang="en-US" b="1" dirty="0"/>
                    </a:p>
                  </a:txBody>
                  <a:tcPr>
                    <a:solidFill>
                      <a:srgbClr val="D0E3EA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sz="1600" dirty="0" smtClean="0"/>
                        <a:t>Large XML files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sz="1600" dirty="0" smtClean="0"/>
                        <a:t>Hard</a:t>
                      </a:r>
                      <a:r>
                        <a:rPr lang="en-US" sz="1600" baseline="0" dirty="0" smtClean="0"/>
                        <a:t> to maintain</a:t>
                      </a:r>
                    </a:p>
                    <a:p>
                      <a:pPr marL="285750" marR="0" indent="-28575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US" sz="1600" baseline="0" dirty="0" smtClean="0"/>
                        <a:t>XML format to write “code”</a:t>
                      </a:r>
                    </a:p>
                    <a:p>
                      <a:pPr marL="285750" indent="-285750" rtl="0">
                        <a:buFont typeface="Arial" charset="0"/>
                        <a:buChar char="•"/>
                      </a:pPr>
                      <a:r>
                        <a:rPr lang="en-US" sz="1600" baseline="0" dirty="0" smtClean="0"/>
                        <a:t>Imperative build tool</a:t>
                      </a:r>
                    </a:p>
                  </a:txBody>
                  <a:tcPr>
                    <a:solidFill>
                      <a:srgbClr val="D0E3EA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/>
                        <a:t>Learning curve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/>
                        <a:t>Not flexible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/>
                        <a:t>Partial</a:t>
                      </a:r>
                      <a:r>
                        <a:rPr lang="en-US" sz="1600" baseline="0" dirty="0" smtClean="0"/>
                        <a:t> multi-module support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aseline="0" dirty="0" smtClean="0"/>
                        <a:t>Not optimal for large projects </a:t>
                      </a:r>
                      <a:endParaRPr lang="he-IL" sz="1600" baseline="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aseline="0" dirty="0" smtClean="0"/>
                        <a:t>A lot of “Magic”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600" baseline="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6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D0E3EA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/>
                        <a:t>Fragile IDE support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/>
                        <a:t>Learning curve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aseline="0" dirty="0" smtClean="0"/>
                        <a:t>Groovy code</a:t>
                      </a:r>
                      <a:endParaRPr lang="he-IL" sz="1600" baseline="0" dirty="0" smtClean="0"/>
                    </a:p>
                    <a:p>
                      <a:pPr marL="285750" marR="0" indent="-28575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baseline="0" dirty="0" smtClean="0"/>
                        <a:t>A lot of “Magic”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60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6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D0E3EA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0878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r>
              <a:rPr lang="en-US" sz="3600" dirty="0">
                <a:latin typeface="+mj-lt"/>
              </a:rPr>
              <a:t>Gradle – </a:t>
            </a:r>
            <a:r>
              <a:rPr lang="en-US" sz="3600" dirty="0" smtClean="0">
                <a:latin typeface="+mj-lt"/>
              </a:rPr>
              <a:t>Resources</a:t>
            </a:r>
            <a:endParaRPr dirty="0">
              <a:latin typeface="+mj-lt"/>
            </a:endParaRPr>
          </a:p>
        </p:txBody>
      </p:sp>
      <p:sp>
        <p:nvSpPr>
          <p:cNvPr id="109" name="TextShape 2"/>
          <p:cNvSpPr txBox="1"/>
          <p:nvPr/>
        </p:nvSpPr>
        <p:spPr>
          <a:xfrm>
            <a:off x="152400" y="1447800"/>
            <a:ext cx="8763000" cy="5029200"/>
          </a:xfrm>
          <a:prstGeom prst="rect">
            <a:avLst/>
          </a:prstGeom>
        </p:spPr>
        <p:txBody>
          <a:bodyPr/>
          <a:lstStyle/>
          <a:p>
            <a:pPr marL="342900" indent="-342900">
              <a:buSzPct val="45000"/>
              <a:buFont typeface="Arial" panose="020B0604020202020204" pitchFamily="34" charset="0"/>
              <a:buChar char="•"/>
            </a:pPr>
            <a:r>
              <a:rPr lang="en-US" sz="2000" dirty="0" smtClean="0"/>
              <a:t>Documentation:</a:t>
            </a:r>
          </a:p>
          <a:p>
            <a:pPr lvl="1">
              <a:buSzPct val="45000"/>
            </a:pPr>
            <a:endParaRPr lang="en-US" sz="1200" dirty="0" smtClean="0"/>
          </a:p>
          <a:p>
            <a:pPr marL="800100" lvl="1" indent="-342900">
              <a:buSzPct val="45000"/>
              <a:buFont typeface="Arial" panose="020B0604020202020204" pitchFamily="34" charset="0"/>
              <a:buChar char="•"/>
            </a:pPr>
            <a:r>
              <a:rPr lang="en-US" sz="2000" dirty="0" smtClean="0"/>
              <a:t>User guide: </a:t>
            </a:r>
            <a:r>
              <a:rPr lang="en-US" sz="2000" dirty="0">
                <a:hlinkClick r:id="rId2"/>
              </a:rPr>
              <a:t>http://</a:t>
            </a:r>
            <a:r>
              <a:rPr lang="en-US" sz="2000" dirty="0" smtClean="0">
                <a:hlinkClick r:id="rId2"/>
              </a:rPr>
              <a:t>www.gradle.org/docs/current/userguide/userguide.html</a:t>
            </a:r>
            <a:endParaRPr lang="en-US" sz="2000" dirty="0" smtClean="0"/>
          </a:p>
          <a:p>
            <a:pPr lvl="1">
              <a:buSzPct val="45000"/>
            </a:pPr>
            <a:endParaRPr lang="en-US" sz="1200" dirty="0"/>
          </a:p>
          <a:p>
            <a:pPr marL="800100" lvl="1" indent="-342900">
              <a:buSzPct val="45000"/>
              <a:buFont typeface="Arial" panose="020B0604020202020204" pitchFamily="34" charset="0"/>
              <a:buChar char="•"/>
            </a:pPr>
            <a:r>
              <a:rPr lang="en-US" sz="2000" dirty="0" smtClean="0"/>
              <a:t>DSL:</a:t>
            </a:r>
          </a:p>
          <a:p>
            <a:pPr lvl="1">
              <a:buSzPct val="45000"/>
            </a:pPr>
            <a:r>
              <a:rPr lang="en-US" sz="2000" dirty="0"/>
              <a:t> </a:t>
            </a:r>
            <a:r>
              <a:rPr lang="en-US" sz="2000" dirty="0" smtClean="0"/>
              <a:t>    </a:t>
            </a:r>
            <a:r>
              <a:rPr lang="en-US" sz="2000" dirty="0" smtClean="0">
                <a:hlinkClick r:id="rId3"/>
              </a:rPr>
              <a:t>http</a:t>
            </a:r>
            <a:r>
              <a:rPr lang="en-US" sz="2000" dirty="0">
                <a:hlinkClick r:id="rId3"/>
              </a:rPr>
              <a:t>://www.gradle.org/docs/current/dsl</a:t>
            </a:r>
            <a:r>
              <a:rPr lang="en-US" sz="2000" dirty="0" smtClean="0">
                <a:hlinkClick r:id="rId3"/>
              </a:rPr>
              <a:t>/</a:t>
            </a:r>
            <a:endParaRPr lang="en-US" sz="2000" dirty="0" smtClean="0"/>
          </a:p>
          <a:p>
            <a:pPr lvl="1">
              <a:buSzPct val="45000"/>
            </a:pPr>
            <a:endParaRPr lang="en-US" sz="1200" dirty="0" smtClean="0"/>
          </a:p>
          <a:p>
            <a:pPr marL="800100" lvl="1" indent="-342900">
              <a:buSzPct val="45000"/>
              <a:buFont typeface="Arial" panose="020B0604020202020204" pitchFamily="34" charset="0"/>
              <a:buChar char="•"/>
            </a:pPr>
            <a:r>
              <a:rPr lang="en-US" sz="2000" dirty="0" smtClean="0"/>
              <a:t>Javadoc:</a:t>
            </a:r>
          </a:p>
          <a:p>
            <a:pPr lvl="1">
              <a:buSzPct val="45000"/>
            </a:pPr>
            <a:r>
              <a:rPr lang="en-US" sz="2000" dirty="0" smtClean="0"/>
              <a:t>     </a:t>
            </a:r>
            <a:r>
              <a:rPr lang="en-US" sz="2000" dirty="0">
                <a:hlinkClick r:id="rId3"/>
              </a:rPr>
              <a:t>http://www.gradle.org/docs/current/dsl</a:t>
            </a:r>
            <a:r>
              <a:rPr lang="en-US" sz="2000" dirty="0" smtClean="0">
                <a:hlinkClick r:id="rId3"/>
              </a:rPr>
              <a:t>/</a:t>
            </a:r>
            <a:endParaRPr lang="en-US" sz="2000" dirty="0" smtClean="0"/>
          </a:p>
          <a:p>
            <a:pPr lvl="1">
              <a:buSzPct val="45000"/>
            </a:pPr>
            <a:endParaRPr lang="en-US" sz="1200" dirty="0"/>
          </a:p>
          <a:p>
            <a:pPr marL="800100" lvl="1" indent="-342900">
              <a:buSzPct val="45000"/>
              <a:buFont typeface="Arial" panose="020B0604020202020204" pitchFamily="34" charset="0"/>
              <a:buChar char="•"/>
            </a:pPr>
            <a:r>
              <a:rPr lang="en-US" sz="2000" dirty="0"/>
              <a:t>Groovy </a:t>
            </a:r>
            <a:r>
              <a:rPr lang="en-US" sz="2000" dirty="0" smtClean="0"/>
              <a:t>Doc:</a:t>
            </a:r>
          </a:p>
          <a:p>
            <a:pPr lvl="1">
              <a:buSzPct val="45000"/>
            </a:pPr>
            <a:r>
              <a:rPr lang="en-US" sz="2000" dirty="0" smtClean="0"/>
              <a:t>     </a:t>
            </a:r>
            <a:r>
              <a:rPr lang="en-US" sz="2000" dirty="0">
                <a:hlinkClick r:id="rId4"/>
              </a:rPr>
              <a:t>http://www.gradle.org/docs/current/groovydoc/</a:t>
            </a:r>
            <a:endParaRPr lang="en-US" dirty="0" smtClean="0"/>
          </a:p>
          <a:p>
            <a:pPr lvl="1">
              <a:buSzPct val="45000"/>
            </a:pPr>
            <a:r>
              <a:rPr lang="en-US" sz="2000" dirty="0" smtClean="0"/>
              <a:t>   </a:t>
            </a:r>
          </a:p>
          <a:p>
            <a:pPr marL="342900" indent="-342900">
              <a:buSzPct val="45000"/>
              <a:buFont typeface="Arial" panose="020B0604020202020204" pitchFamily="34" charset="0"/>
              <a:buChar char="•"/>
            </a:pPr>
            <a:r>
              <a:rPr lang="en-US" sz="2000" dirty="0"/>
              <a:t>Plugin </a:t>
            </a:r>
            <a:r>
              <a:rPr lang="en-US" sz="2000" dirty="0" smtClean="0"/>
              <a:t>search: </a:t>
            </a:r>
            <a:r>
              <a:rPr lang="en-US" sz="2000" dirty="0">
                <a:hlinkClick r:id="rId5"/>
              </a:rPr>
              <a:t>https://plugins.gradle.org</a:t>
            </a:r>
            <a:r>
              <a:rPr lang="en-US" sz="2000" dirty="0" smtClean="0">
                <a:hlinkClick r:id="rId5"/>
              </a:rPr>
              <a:t>/</a:t>
            </a:r>
            <a:endParaRPr lang="en-US" sz="2000" dirty="0" smtClean="0"/>
          </a:p>
          <a:p>
            <a:pPr marL="342900" indent="-342900">
              <a:buSzPct val="45000"/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>
              <a:buSzPct val="45000"/>
            </a:pPr>
            <a:endParaRPr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6198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pPr algn="ctr"/>
            <a:r>
              <a:rPr lang="en-US" sz="9600" dirty="0" smtClean="0">
                <a:latin typeface="+mj-lt"/>
                <a:cs typeface="Calibri" panose="020F0502020204030204" pitchFamily="34" charset="0"/>
              </a:rPr>
              <a:t>Thx!</a:t>
            </a:r>
            <a:endParaRPr lang="en-US" sz="9600" dirty="0">
              <a:latin typeface="+mj-lt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1669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r>
              <a:rPr lang="en-US" sz="3600" dirty="0" smtClean="0">
                <a:latin typeface="+mj-lt"/>
              </a:rPr>
              <a:t>Agenda</a:t>
            </a:r>
            <a:endParaRPr dirty="0">
              <a:latin typeface="+mj-lt"/>
            </a:endParaRPr>
          </a:p>
        </p:txBody>
      </p:sp>
      <p:sp>
        <p:nvSpPr>
          <p:cNvPr id="86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Build tools overview</a:t>
            </a:r>
          </a:p>
          <a:p>
            <a:pPr lvl="1">
              <a:buSzPct val="45000"/>
            </a:pPr>
            <a:endParaRPr sz="900" dirty="0">
              <a:latin typeface="+mj-lt"/>
            </a:endParaRPr>
          </a:p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Why </a:t>
            </a:r>
            <a:r>
              <a:rPr lang="en-US" sz="2800" dirty="0" smtClean="0">
                <a:latin typeface="+mj-lt"/>
              </a:rPr>
              <a:t>Gradle?</a:t>
            </a:r>
          </a:p>
          <a:p>
            <a:pPr>
              <a:buSzPct val="45000"/>
            </a:pPr>
            <a:endParaRPr lang="en-US" sz="900" dirty="0">
              <a:latin typeface="+mj-lt"/>
            </a:endParaRPr>
          </a:p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Gradle overview</a:t>
            </a:r>
          </a:p>
          <a:p>
            <a:pPr>
              <a:buSzPct val="45000"/>
            </a:pPr>
            <a:endParaRPr lang="en-US" sz="900" dirty="0">
              <a:latin typeface="+mj-lt"/>
            </a:endParaRPr>
          </a:p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Demo</a:t>
            </a:r>
            <a:endParaRPr lang="en-US" sz="2800" dirty="0">
              <a:latin typeface="+mj-lt"/>
            </a:endParaRPr>
          </a:p>
          <a:p>
            <a:pPr>
              <a:buSzPct val="45000"/>
            </a:pPr>
            <a:endParaRPr lang="en-US" sz="900" dirty="0">
              <a:latin typeface="+mj-lt"/>
            </a:endParaRPr>
          </a:p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Summary</a:t>
            </a:r>
          </a:p>
          <a:p>
            <a:pPr>
              <a:buSzPct val="45000"/>
            </a:pPr>
            <a:endParaRPr lang="en-US" sz="900" dirty="0" smtClean="0">
              <a:latin typeface="+mj-lt"/>
            </a:endParaRPr>
          </a:p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Gradle resources</a:t>
            </a:r>
            <a:endParaRPr lang="en-US" sz="2800" dirty="0">
              <a:latin typeface="+mj-lt"/>
            </a:endParaRPr>
          </a:p>
          <a:p>
            <a:pPr>
              <a:buSzPct val="45000"/>
            </a:pPr>
            <a:endParaRPr sz="1600" dirty="0">
              <a:latin typeface="+mj-lt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847449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pPr algn="ctr"/>
            <a:r>
              <a:rPr lang="en-US" sz="9600" dirty="0" smtClean="0">
                <a:latin typeface="+mj-lt"/>
                <a:cs typeface="Calibri" panose="020F0502020204030204" pitchFamily="34" charset="0"/>
              </a:rPr>
              <a:t>Build Tools Overview</a:t>
            </a:r>
            <a:endParaRPr lang="en-US" sz="9600" dirty="0">
              <a:latin typeface="+mj-lt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2999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r>
              <a:rPr lang="en-US" sz="3600" dirty="0" smtClean="0">
                <a:latin typeface="Comic Sans MS" panose="030F0702030302020204" pitchFamily="66" charset="0"/>
              </a:rPr>
              <a:t>Ant</a:t>
            </a:r>
            <a:r>
              <a:rPr lang="en-US" sz="3600" dirty="0" smtClean="0">
                <a:latin typeface="Calibri"/>
              </a:rPr>
              <a:t> </a:t>
            </a:r>
            <a:r>
              <a:rPr lang="en-US" sz="3600" dirty="0" smtClean="0">
                <a:latin typeface="Comic Sans MS" panose="030F0702030302020204" pitchFamily="66" charset="0"/>
              </a:rPr>
              <a:t>- Overview</a:t>
            </a:r>
            <a:endParaRPr dirty="0">
              <a:latin typeface="Comic Sans MS" panose="030F0702030302020204" pitchFamily="66" charset="0"/>
            </a:endParaRPr>
          </a:p>
        </p:txBody>
      </p:sp>
      <p:sp>
        <p:nvSpPr>
          <p:cNvPr id="88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r>
              <a:rPr lang="en-US" sz="2800" dirty="0">
                <a:latin typeface="Comic Sans MS" panose="030F0702030302020204" pitchFamily="66" charset="0"/>
              </a:rPr>
              <a:t>Java based build tool from </a:t>
            </a:r>
            <a:r>
              <a:rPr lang="en-US" sz="2800" dirty="0" smtClean="0">
                <a:latin typeface="Comic Sans MS" panose="030F0702030302020204" pitchFamily="66" charset="0"/>
              </a:rPr>
              <a:t>Apache</a:t>
            </a:r>
          </a:p>
          <a:p>
            <a:pPr>
              <a:buSzPct val="45000"/>
            </a:pPr>
            <a:endParaRPr sz="1200" dirty="0">
              <a:latin typeface="Comic Sans MS" panose="030F0702030302020204" pitchFamily="66" charset="0"/>
            </a:endParaRPr>
          </a:p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r>
              <a:rPr lang="en-US" sz="2800" dirty="0">
                <a:latin typeface="Comic Sans MS" panose="030F0702030302020204" pitchFamily="66" charset="0"/>
              </a:rPr>
              <a:t>Started as part of </a:t>
            </a:r>
            <a:r>
              <a:rPr lang="en-US" sz="2800" dirty="0" smtClean="0">
                <a:latin typeface="Comic Sans MS" panose="030F0702030302020204" pitchFamily="66" charset="0"/>
              </a:rPr>
              <a:t>Tomcat</a:t>
            </a:r>
          </a:p>
          <a:p>
            <a:pPr>
              <a:buSzPct val="45000"/>
            </a:pPr>
            <a:endParaRPr sz="1200" dirty="0">
              <a:latin typeface="Comic Sans MS" panose="030F0702030302020204" pitchFamily="66" charset="0"/>
            </a:endParaRPr>
          </a:p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r>
              <a:rPr lang="en-US" sz="2800" dirty="0">
                <a:latin typeface="Comic Sans MS" panose="030F0702030302020204" pitchFamily="66" charset="0"/>
              </a:rPr>
              <a:t>Moved to a separate project in early </a:t>
            </a:r>
            <a:r>
              <a:rPr lang="en-US" sz="2800" dirty="0" smtClean="0">
                <a:latin typeface="Comic Sans MS" panose="030F0702030302020204" pitchFamily="66" charset="0"/>
              </a:rPr>
              <a:t>2000</a:t>
            </a:r>
          </a:p>
          <a:p>
            <a:pPr>
              <a:buSzPct val="45000"/>
            </a:pPr>
            <a:endParaRPr lang="en-US" sz="1200" dirty="0">
              <a:latin typeface="Comic Sans MS" panose="030F0702030302020204" pitchFamily="66" charset="0"/>
            </a:endParaRPr>
          </a:p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Comic Sans MS" panose="030F0702030302020204" pitchFamily="66" charset="0"/>
              </a:rPr>
              <a:t>Imperative build tool</a:t>
            </a:r>
          </a:p>
          <a:p>
            <a:pPr>
              <a:buSzPct val="45000"/>
            </a:pPr>
            <a:endParaRPr sz="1200" dirty="0">
              <a:latin typeface="Comic Sans MS" panose="030F0702030302020204" pitchFamily="66" charset="0"/>
            </a:endParaRPr>
          </a:p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r>
              <a:rPr lang="en-US" sz="2800" dirty="0">
                <a:latin typeface="Comic Sans MS" panose="030F0702030302020204" pitchFamily="66" charset="0"/>
              </a:rPr>
              <a:t>Files are written in XML</a:t>
            </a:r>
            <a:endParaRPr dirty="0">
              <a:latin typeface="Comic Sans MS" panose="030F0702030302020204" pitchFamily="66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4918524"/>
            <a:ext cx="2590800" cy="1710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91087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Shape 2"/>
          <p:cNvSpPr txBox="1"/>
          <p:nvPr/>
        </p:nvSpPr>
        <p:spPr>
          <a:xfrm>
            <a:off x="457200" y="1066800"/>
            <a:ext cx="8229240" cy="4906560"/>
          </a:xfrm>
          <a:prstGeom prst="rect">
            <a:avLst/>
          </a:prstGeom>
        </p:spPr>
        <p:txBody>
          <a:bodyPr/>
          <a:lstStyle/>
          <a:p>
            <a:pPr marL="514350" indent="-514350">
              <a:buAutoNum type="arabicPeriod"/>
            </a:pPr>
            <a:endParaRPr lang="en-US" sz="2800" dirty="0" smtClean="0"/>
          </a:p>
          <a:p>
            <a:pPr marL="514350" indent="-514350">
              <a:buAutoNum type="arabicPeriod"/>
            </a:pPr>
            <a:r>
              <a:rPr lang="en-US" sz="2800" dirty="0" smtClean="0"/>
              <a:t>Download 3</a:t>
            </a:r>
            <a:r>
              <a:rPr lang="en-US" sz="2800" baseline="30000" dirty="0" smtClean="0"/>
              <a:t>rd</a:t>
            </a:r>
            <a:r>
              <a:rPr lang="en-US" sz="2800" dirty="0" smtClean="0"/>
              <a:t> party dependencies</a:t>
            </a:r>
          </a:p>
          <a:p>
            <a:pPr marL="514350" indent="-514350">
              <a:buAutoNum type="arabicPeriod"/>
            </a:pPr>
            <a:r>
              <a:rPr lang="en-US" sz="2800" dirty="0" smtClean="0"/>
              <a:t>Compile source code</a:t>
            </a:r>
          </a:p>
          <a:p>
            <a:pPr marL="514350" indent="-514350">
              <a:buAutoNum type="arabicPeriod"/>
            </a:pPr>
            <a:r>
              <a:rPr lang="en-US" sz="2800" dirty="0" smtClean="0"/>
              <a:t>Run tests - optional</a:t>
            </a:r>
          </a:p>
          <a:p>
            <a:pPr marL="514350" indent="-514350">
              <a:buAutoNum type="arabicPeriod"/>
            </a:pPr>
            <a:r>
              <a:rPr lang="en-US" sz="2800" dirty="0" smtClean="0"/>
              <a:t>Create distribution file (jar)</a:t>
            </a:r>
          </a:p>
        </p:txBody>
      </p:sp>
      <p:sp>
        <p:nvSpPr>
          <p:cNvPr id="90" name="TextShape 1"/>
          <p:cNvSpPr txBox="1"/>
          <p:nvPr/>
        </p:nvSpPr>
        <p:spPr>
          <a:xfrm>
            <a:off x="457200" y="7620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r>
              <a:rPr lang="en-US" sz="3600" dirty="0"/>
              <a:t>What does it </a:t>
            </a:r>
            <a:r>
              <a:rPr lang="en-US" sz="3600" dirty="0" smtClean="0"/>
              <a:t>take </a:t>
            </a:r>
            <a:r>
              <a:rPr lang="en-US" sz="3600" dirty="0"/>
              <a:t>to build a java app</a:t>
            </a:r>
            <a:r>
              <a:rPr lang="en-US" sz="3600" dirty="0" smtClean="0"/>
              <a:t>?</a:t>
            </a:r>
            <a:endParaRPr lang="en-US" sz="3600" dirty="0"/>
          </a:p>
        </p:txBody>
      </p:sp>
      <p:pic>
        <p:nvPicPr>
          <p:cNvPr id="5" name="תמונה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3962400"/>
            <a:ext cx="2057399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251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Shape 2"/>
          <p:cNvSpPr txBox="1"/>
          <p:nvPr/>
        </p:nvSpPr>
        <p:spPr>
          <a:xfrm>
            <a:off x="152400" y="762000"/>
            <a:ext cx="8229240" cy="5211360"/>
          </a:xfrm>
          <a:prstGeom prst="rect">
            <a:avLst/>
          </a:prstGeom>
        </p:spPr>
        <p:txBody>
          <a:bodyPr/>
          <a:lstStyle/>
          <a:p>
            <a:r>
              <a:rPr lang="en-US" sz="2000" dirty="0"/>
              <a:t>&lt;project name</a:t>
            </a:r>
            <a:r>
              <a:rPr lang="en-US" sz="2000" dirty="0" smtClean="0"/>
              <a:t>=“example” default=         </a:t>
            </a:r>
            <a:r>
              <a:rPr lang="en-US" sz="2000" dirty="0" err="1" smtClean="0"/>
              <a:t>basedir</a:t>
            </a:r>
            <a:r>
              <a:rPr lang="en-US" sz="2000" dirty="0" smtClean="0"/>
              <a:t>="."&gt;</a:t>
            </a:r>
          </a:p>
          <a:p>
            <a:endParaRPr sz="700" dirty="0"/>
          </a:p>
          <a:p>
            <a:r>
              <a:rPr lang="en-US" sz="2000" dirty="0"/>
              <a:t>  &lt;property name="</a:t>
            </a:r>
            <a:r>
              <a:rPr lang="en-US" sz="2000" dirty="0" err="1"/>
              <a:t>src</a:t>
            </a:r>
            <a:r>
              <a:rPr lang="en-US" sz="2000" dirty="0"/>
              <a:t>" location="</a:t>
            </a:r>
            <a:r>
              <a:rPr lang="en-US" sz="2000" dirty="0" err="1"/>
              <a:t>src</a:t>
            </a:r>
            <a:r>
              <a:rPr lang="en-US" sz="2000" dirty="0"/>
              <a:t>"/&gt;</a:t>
            </a:r>
            <a:endParaRPr sz="2000" dirty="0"/>
          </a:p>
          <a:p>
            <a:r>
              <a:rPr lang="en-US" sz="2000" dirty="0"/>
              <a:t>  &lt;property name="build" location="build"/&gt;</a:t>
            </a:r>
            <a:endParaRPr sz="2000" dirty="0"/>
          </a:p>
          <a:p>
            <a:r>
              <a:rPr lang="en-US" sz="2000" dirty="0"/>
              <a:t>  &lt;property name="dist"  location="dist"/&gt;</a:t>
            </a:r>
          </a:p>
          <a:p>
            <a:endParaRPr sz="700" dirty="0"/>
          </a:p>
          <a:p>
            <a:r>
              <a:rPr lang="en-US" sz="2000" dirty="0"/>
              <a:t>  &lt;target </a:t>
            </a:r>
            <a:r>
              <a:rPr lang="en-US" sz="2000" dirty="0" smtClean="0"/>
              <a:t>name=</a:t>
            </a:r>
            <a:r>
              <a:rPr lang="en-US" sz="2000" dirty="0" smtClean="0">
                <a:solidFill>
                  <a:srgbClr val="FFC000"/>
                </a:solidFill>
              </a:rPr>
              <a:t>“clean”</a:t>
            </a:r>
            <a:r>
              <a:rPr lang="en-US" sz="2000" dirty="0" smtClean="0"/>
              <a:t>&gt;</a:t>
            </a:r>
            <a:endParaRPr sz="2000" dirty="0"/>
          </a:p>
          <a:p>
            <a:r>
              <a:rPr lang="en-US" sz="2000" dirty="0"/>
              <a:t>    &lt;</a:t>
            </a:r>
            <a:r>
              <a:rPr lang="en-US" sz="2000" dirty="0" smtClean="0"/>
              <a:t>delete </a:t>
            </a:r>
            <a:r>
              <a:rPr lang="en-US" sz="2000" dirty="0" err="1"/>
              <a:t>dir</a:t>
            </a:r>
            <a:r>
              <a:rPr lang="en-US" sz="2000" dirty="0"/>
              <a:t>=“${build}”/&gt;</a:t>
            </a:r>
            <a:endParaRPr sz="2000" dirty="0"/>
          </a:p>
          <a:p>
            <a:r>
              <a:rPr lang="en-US" sz="2000" dirty="0"/>
              <a:t>    &lt;</a:t>
            </a:r>
            <a:r>
              <a:rPr lang="en-US" sz="2000" dirty="0" err="1"/>
              <a:t>mkdir</a:t>
            </a:r>
            <a:r>
              <a:rPr lang="en-US" sz="2000" dirty="0"/>
              <a:t> </a:t>
            </a:r>
            <a:r>
              <a:rPr lang="en-US" sz="2000" dirty="0" err="1"/>
              <a:t>dir</a:t>
            </a:r>
            <a:r>
              <a:rPr lang="en-US" sz="2000" dirty="0"/>
              <a:t>="${build}"/&gt;</a:t>
            </a:r>
            <a:endParaRPr sz="2000" dirty="0"/>
          </a:p>
          <a:p>
            <a:r>
              <a:rPr lang="en-US" sz="2000" dirty="0"/>
              <a:t>  &lt;/target&gt;</a:t>
            </a:r>
            <a:endParaRPr sz="2000" dirty="0"/>
          </a:p>
          <a:p>
            <a:r>
              <a:rPr lang="en-US" sz="2000" dirty="0"/>
              <a:t>  &lt;target </a:t>
            </a:r>
            <a:r>
              <a:rPr lang="en-US" sz="2000" dirty="0" smtClean="0"/>
              <a:t>name=</a:t>
            </a:r>
            <a:r>
              <a:rPr lang="en-US" sz="2000" dirty="0" smtClean="0">
                <a:solidFill>
                  <a:srgbClr val="00B050"/>
                </a:solidFill>
              </a:rPr>
              <a:t>“compile”</a:t>
            </a:r>
            <a:r>
              <a:rPr lang="en-US" sz="2000" dirty="0" smtClean="0"/>
              <a:t> </a:t>
            </a:r>
            <a:r>
              <a:rPr lang="en-US" sz="2000" dirty="0"/>
              <a:t>depends</a:t>
            </a:r>
            <a:r>
              <a:rPr lang="en-US" sz="2000" dirty="0" smtClean="0"/>
              <a:t>=            &gt;</a:t>
            </a:r>
            <a:endParaRPr sz="2000" dirty="0"/>
          </a:p>
          <a:p>
            <a:r>
              <a:rPr lang="en-US" sz="2000" dirty="0"/>
              <a:t>    &lt;</a:t>
            </a:r>
            <a:r>
              <a:rPr lang="en-US" sz="2000" dirty="0" err="1"/>
              <a:t>javac</a:t>
            </a:r>
            <a:r>
              <a:rPr lang="en-US" sz="2000" dirty="0"/>
              <a:t> </a:t>
            </a:r>
            <a:r>
              <a:rPr lang="en-US" sz="2000" dirty="0" err="1"/>
              <a:t>srcdir</a:t>
            </a:r>
            <a:r>
              <a:rPr lang="en-US" sz="2000" dirty="0"/>
              <a:t>="${</a:t>
            </a:r>
            <a:r>
              <a:rPr lang="en-US" sz="2000" dirty="0" err="1"/>
              <a:t>src</a:t>
            </a:r>
            <a:r>
              <a:rPr lang="en-US" sz="2000" dirty="0"/>
              <a:t>}" </a:t>
            </a:r>
            <a:r>
              <a:rPr lang="en-US" sz="2000" dirty="0" err="1"/>
              <a:t>destdir</a:t>
            </a:r>
            <a:r>
              <a:rPr lang="en-US" sz="2000" dirty="0"/>
              <a:t>="${build}"/&gt;</a:t>
            </a:r>
            <a:endParaRPr sz="2000" dirty="0"/>
          </a:p>
          <a:p>
            <a:r>
              <a:rPr lang="en-US" sz="2000" dirty="0"/>
              <a:t>  &lt;/target&gt;</a:t>
            </a:r>
            <a:endParaRPr sz="2000" dirty="0"/>
          </a:p>
          <a:p>
            <a:r>
              <a:rPr lang="en-US" sz="2000" dirty="0"/>
              <a:t>  &lt;target </a:t>
            </a:r>
            <a:r>
              <a:rPr lang="en-US" sz="2000" dirty="0" smtClean="0"/>
              <a:t>name=</a:t>
            </a:r>
            <a:r>
              <a:rPr lang="en-US" sz="2000" dirty="0" smtClean="0">
                <a:solidFill>
                  <a:srgbClr val="00B0F0"/>
                </a:solidFill>
              </a:rPr>
              <a:t>“dist”</a:t>
            </a:r>
            <a:r>
              <a:rPr lang="en-US" sz="2000" dirty="0" smtClean="0"/>
              <a:t> </a:t>
            </a:r>
            <a:r>
              <a:rPr lang="en-US" sz="2000" dirty="0"/>
              <a:t>depends=	   </a:t>
            </a:r>
            <a:r>
              <a:rPr lang="en-US" sz="2000" dirty="0" smtClean="0"/>
              <a:t>&gt;</a:t>
            </a:r>
            <a:endParaRPr sz="2000" dirty="0"/>
          </a:p>
          <a:p>
            <a:r>
              <a:rPr lang="en-US" sz="2000" dirty="0"/>
              <a:t>    &lt;</a:t>
            </a:r>
            <a:r>
              <a:rPr lang="en-US" sz="2000" dirty="0" err="1"/>
              <a:t>mkdir</a:t>
            </a:r>
            <a:r>
              <a:rPr lang="en-US" sz="2000" dirty="0"/>
              <a:t> </a:t>
            </a:r>
            <a:r>
              <a:rPr lang="en-US" sz="2000" dirty="0" err="1"/>
              <a:t>dir</a:t>
            </a:r>
            <a:r>
              <a:rPr lang="en-US" sz="2000" dirty="0"/>
              <a:t>="${dist}/lib"/&gt;</a:t>
            </a:r>
            <a:endParaRPr sz="2000" dirty="0"/>
          </a:p>
          <a:p>
            <a:r>
              <a:rPr lang="en-US" sz="2000" dirty="0"/>
              <a:t>    &lt;jar </a:t>
            </a:r>
            <a:r>
              <a:rPr lang="en-US" sz="2000" dirty="0" err="1"/>
              <a:t>jarfile</a:t>
            </a:r>
            <a:r>
              <a:rPr lang="en-US" sz="2000" dirty="0"/>
              <a:t>="${dist}/lib/example.jar" </a:t>
            </a:r>
          </a:p>
          <a:p>
            <a:r>
              <a:rPr lang="en-US" sz="2000" dirty="0"/>
              <a:t>           </a:t>
            </a:r>
            <a:r>
              <a:rPr lang="en-US" sz="2000" dirty="0" err="1"/>
              <a:t>basedir</a:t>
            </a:r>
            <a:r>
              <a:rPr lang="en-US" sz="2000" dirty="0"/>
              <a:t>="${build}"/&gt;</a:t>
            </a:r>
            <a:endParaRPr sz="2000" dirty="0"/>
          </a:p>
          <a:p>
            <a:r>
              <a:rPr lang="en-US" sz="2000" dirty="0"/>
              <a:t>  &lt;/target&gt;</a:t>
            </a:r>
          </a:p>
          <a:p>
            <a:endParaRPr sz="700" dirty="0"/>
          </a:p>
          <a:p>
            <a:r>
              <a:rPr lang="en-US" sz="2000" dirty="0"/>
              <a:t>&lt;/project&gt;</a:t>
            </a:r>
            <a:endParaRPr sz="3200" dirty="0"/>
          </a:p>
          <a:p>
            <a:endParaRPr sz="3200" dirty="0"/>
          </a:p>
        </p:txBody>
      </p:sp>
      <p:sp>
        <p:nvSpPr>
          <p:cNvPr id="90" name="TextShape 1"/>
          <p:cNvSpPr txBox="1"/>
          <p:nvPr/>
        </p:nvSpPr>
        <p:spPr>
          <a:xfrm>
            <a:off x="457200" y="76200"/>
            <a:ext cx="8229240" cy="685800"/>
          </a:xfrm>
          <a:prstGeom prst="rect">
            <a:avLst/>
          </a:prstGeom>
        </p:spPr>
        <p:txBody>
          <a:bodyPr anchor="ctr"/>
          <a:lstStyle/>
          <a:p>
            <a:r>
              <a:rPr lang="en-US" sz="3600" dirty="0">
                <a:latin typeface="+mj-lt"/>
              </a:rPr>
              <a:t>Ant - Build file example</a:t>
            </a:r>
            <a:endParaRPr dirty="0"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68316" y="4334079"/>
            <a:ext cx="1313284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 smtClean="0"/>
              <a:t>”compile”</a:t>
            </a:r>
            <a:endParaRPr lang="he-IL" sz="2000" dirty="0"/>
          </a:p>
        </p:txBody>
      </p:sp>
      <p:sp>
        <p:nvSpPr>
          <p:cNvPr id="14" name="TextBox 13"/>
          <p:cNvSpPr txBox="1"/>
          <p:nvPr/>
        </p:nvSpPr>
        <p:spPr>
          <a:xfrm>
            <a:off x="4267200" y="3412778"/>
            <a:ext cx="106680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 smtClean="0"/>
              <a:t>”clean”</a:t>
            </a:r>
            <a:endParaRPr lang="he-IL" sz="2000" dirty="0"/>
          </a:p>
        </p:txBody>
      </p:sp>
      <p:grpSp>
        <p:nvGrpSpPr>
          <p:cNvPr id="16" name="קבוצה 15"/>
          <p:cNvGrpSpPr/>
          <p:nvPr/>
        </p:nvGrpSpPr>
        <p:grpSpPr>
          <a:xfrm>
            <a:off x="6454977" y="838200"/>
            <a:ext cx="2573023" cy="1600200"/>
            <a:chOff x="3429012" y="914402"/>
            <a:chExt cx="2261318" cy="1405224"/>
          </a:xfrm>
        </p:grpSpPr>
        <p:sp>
          <p:nvSpPr>
            <p:cNvPr id="17" name="מלבן מעוגל 16"/>
            <p:cNvSpPr/>
            <p:nvPr/>
          </p:nvSpPr>
          <p:spPr>
            <a:xfrm>
              <a:off x="3429012" y="914402"/>
              <a:ext cx="2261318" cy="1405224"/>
            </a:xfrm>
            <a:prstGeom prst="roundRect">
              <a:avLst>
                <a:gd name="adj" fmla="val 10000"/>
              </a:avLst>
            </a:prstGeom>
            <a:solidFill>
              <a:srgbClr val="00B0F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מלבן 17"/>
            <p:cNvSpPr/>
            <p:nvPr/>
          </p:nvSpPr>
          <p:spPr>
            <a:xfrm>
              <a:off x="3470170" y="955560"/>
              <a:ext cx="2179002" cy="132290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1920" tIns="121920" rIns="121920" bIns="121920" numCol="1" spcCol="1270" anchor="ctr" anchorCtr="0">
              <a:noAutofit/>
            </a:bodyPr>
            <a:lstStyle/>
            <a:p>
              <a:pPr lvl="0" algn="ctr" defTabSz="14224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200" kern="1200" dirty="0" err="1" smtClean="0"/>
                <a:t>dist</a:t>
              </a:r>
              <a:endParaRPr lang="he-IL" sz="3200" kern="1200" dirty="0" smtClean="0"/>
            </a:p>
            <a:p>
              <a:pPr lvl="0" defTabSz="14224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900" u="sng" kern="1200" dirty="0" smtClean="0">
                  <a:latin typeface="+mn-lt"/>
                </a:rPr>
                <a:t>Input:</a:t>
              </a:r>
              <a:r>
                <a:rPr lang="en-US" sz="1900" u="none" kern="1200" dirty="0" smtClean="0">
                  <a:latin typeface="+mn-lt"/>
                </a:rPr>
                <a:t> compiled code + output paths</a:t>
              </a:r>
              <a:endParaRPr lang="en-US" sz="1900" u="sng" kern="1200" dirty="0" smtClean="0">
                <a:latin typeface="+mn-lt"/>
              </a:endParaRPr>
            </a:p>
            <a:p>
              <a:pPr lvl="0" defTabSz="14224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900" u="sng" kern="1200" dirty="0" smtClean="0">
                  <a:latin typeface="+mn-lt"/>
                </a:rPr>
                <a:t>Output:</a:t>
              </a:r>
              <a:r>
                <a:rPr lang="en-US" sz="1900" u="none" kern="1200" dirty="0" smtClean="0">
                  <a:latin typeface="+mn-lt"/>
                </a:rPr>
                <a:t> jar file</a:t>
              </a:r>
              <a:endParaRPr lang="he-IL" sz="1900" u="sng" kern="1200" dirty="0">
                <a:latin typeface="+mn-lt"/>
              </a:endParaRPr>
            </a:p>
          </p:txBody>
        </p:sp>
      </p:grpSp>
      <p:grpSp>
        <p:nvGrpSpPr>
          <p:cNvPr id="19" name="קבוצה 18"/>
          <p:cNvGrpSpPr/>
          <p:nvPr/>
        </p:nvGrpSpPr>
        <p:grpSpPr>
          <a:xfrm>
            <a:off x="7713081" y="2478205"/>
            <a:ext cx="182726" cy="264995"/>
            <a:chOff x="4458517" y="2387986"/>
            <a:chExt cx="182617" cy="569796"/>
          </a:xfrm>
        </p:grpSpPr>
        <p:sp>
          <p:nvSpPr>
            <p:cNvPr id="20" name="חץ ימינה 19"/>
            <p:cNvSpPr/>
            <p:nvPr/>
          </p:nvSpPr>
          <p:spPr>
            <a:xfrm rot="16200486" flipH="1" flipV="1">
              <a:off x="4264928" y="2581575"/>
              <a:ext cx="569796" cy="182617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חץ ימינה 6"/>
            <p:cNvSpPr/>
            <p:nvPr/>
          </p:nvSpPr>
          <p:spPr>
            <a:xfrm rot="10800486">
              <a:off x="4495044" y="2387986"/>
              <a:ext cx="109571" cy="51501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173355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he-IL" sz="3900" kern="1200"/>
            </a:p>
          </p:txBody>
        </p:sp>
      </p:grpSp>
      <p:grpSp>
        <p:nvGrpSpPr>
          <p:cNvPr id="22" name="קבוצה 21"/>
          <p:cNvGrpSpPr/>
          <p:nvPr/>
        </p:nvGrpSpPr>
        <p:grpSpPr>
          <a:xfrm>
            <a:off x="6477000" y="2743200"/>
            <a:ext cx="2526812" cy="2120854"/>
            <a:chOff x="3276587" y="3047993"/>
            <a:chExt cx="2526812" cy="1358854"/>
          </a:xfrm>
        </p:grpSpPr>
        <p:sp>
          <p:nvSpPr>
            <p:cNvPr id="23" name="מלבן מעוגל 22"/>
            <p:cNvSpPr/>
            <p:nvPr/>
          </p:nvSpPr>
          <p:spPr>
            <a:xfrm>
              <a:off x="3276587" y="3047993"/>
              <a:ext cx="2526812" cy="1358854"/>
            </a:xfrm>
            <a:prstGeom prst="roundRect">
              <a:avLst>
                <a:gd name="adj" fmla="val 10000"/>
              </a:avLst>
            </a:prstGeom>
            <a:solidFill>
              <a:srgbClr val="00B05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4" name="מלבן 23"/>
            <p:cNvSpPr/>
            <p:nvPr/>
          </p:nvSpPr>
          <p:spPr>
            <a:xfrm>
              <a:off x="3316386" y="3087792"/>
              <a:ext cx="2447214" cy="127925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1920" tIns="121920" rIns="121920" bIns="121920" numCol="1" spcCol="1270" anchor="ctr" anchorCtr="0">
              <a:noAutofit/>
            </a:bodyPr>
            <a:lstStyle/>
            <a:p>
              <a:pPr lvl="0" algn="ctr" defTabSz="14224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200" kern="1200" dirty="0" smtClean="0"/>
                <a:t>compile</a:t>
              </a:r>
              <a:endParaRPr lang="en-US" sz="2400" kern="1200" dirty="0" smtClean="0"/>
            </a:p>
            <a:p>
              <a:pPr lvl="0" defTabSz="14224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b="0" u="sng" kern="1200" dirty="0" smtClean="0"/>
                <a:t>Input:</a:t>
              </a:r>
              <a:r>
                <a:rPr lang="en-US" sz="2000" kern="1200" dirty="0" smtClean="0"/>
                <a:t> source + compiled code </a:t>
              </a:r>
              <a:r>
                <a:rPr lang="he-IL" sz="2000" kern="1200" dirty="0" smtClean="0"/>
                <a:t>	</a:t>
              </a:r>
              <a:r>
                <a:rPr lang="en-US" sz="2000" kern="1200" dirty="0" smtClean="0"/>
                <a:t>paths</a:t>
              </a:r>
            </a:p>
            <a:p>
              <a:pPr lvl="0" defTabSz="14224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u="sng" kern="1200" dirty="0" smtClean="0"/>
                <a:t>Output:</a:t>
              </a:r>
              <a:r>
                <a:rPr lang="en-US" sz="2000" kern="1200" dirty="0" smtClean="0"/>
                <a:t> compiled files</a:t>
              </a:r>
              <a:endParaRPr lang="he-IL" sz="2000" kern="1200" dirty="0"/>
            </a:p>
          </p:txBody>
        </p:sp>
      </p:grpSp>
      <p:grpSp>
        <p:nvGrpSpPr>
          <p:cNvPr id="25" name="קבוצה 24"/>
          <p:cNvGrpSpPr/>
          <p:nvPr/>
        </p:nvGrpSpPr>
        <p:grpSpPr>
          <a:xfrm>
            <a:off x="7674177" y="4876800"/>
            <a:ext cx="214872" cy="300422"/>
            <a:chOff x="4445369" y="4500254"/>
            <a:chExt cx="197470" cy="478399"/>
          </a:xfrm>
        </p:grpSpPr>
        <p:sp>
          <p:nvSpPr>
            <p:cNvPr id="29" name="חץ ימינה 28"/>
            <p:cNvSpPr/>
            <p:nvPr/>
          </p:nvSpPr>
          <p:spPr>
            <a:xfrm rot="5386038">
              <a:off x="4304904" y="4640719"/>
              <a:ext cx="478399" cy="197470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0" name="חץ ימינה 4"/>
            <p:cNvSpPr/>
            <p:nvPr/>
          </p:nvSpPr>
          <p:spPr>
            <a:xfrm rot="-13962">
              <a:off x="4484742" y="4500255"/>
              <a:ext cx="118482" cy="41915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137795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he-IL" sz="3100" kern="1200"/>
            </a:p>
          </p:txBody>
        </p:sp>
      </p:grpSp>
      <p:grpSp>
        <p:nvGrpSpPr>
          <p:cNvPr id="26" name="קבוצה 25"/>
          <p:cNvGrpSpPr/>
          <p:nvPr/>
        </p:nvGrpSpPr>
        <p:grpSpPr>
          <a:xfrm>
            <a:off x="6277441" y="5181600"/>
            <a:ext cx="2790359" cy="1600200"/>
            <a:chOff x="3153233" y="5092634"/>
            <a:chExt cx="2790359" cy="1415639"/>
          </a:xfrm>
        </p:grpSpPr>
        <p:sp>
          <p:nvSpPr>
            <p:cNvPr id="27" name="מלבן מעוגל 26"/>
            <p:cNvSpPr/>
            <p:nvPr/>
          </p:nvSpPr>
          <p:spPr>
            <a:xfrm>
              <a:off x="3153233" y="5092634"/>
              <a:ext cx="2790359" cy="1415639"/>
            </a:xfrm>
            <a:prstGeom prst="roundRect">
              <a:avLst>
                <a:gd name="adj" fmla="val 10000"/>
              </a:avLst>
            </a:prstGeom>
            <a:solidFill>
              <a:srgbClr val="FFC0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8" name="מלבן 27"/>
            <p:cNvSpPr/>
            <p:nvPr/>
          </p:nvSpPr>
          <p:spPr>
            <a:xfrm>
              <a:off x="3194696" y="5134097"/>
              <a:ext cx="2707433" cy="133271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1920" tIns="121920" rIns="121920" bIns="121920" numCol="1" spcCol="1270" anchor="ctr" anchorCtr="0">
              <a:noAutofit/>
            </a:bodyPr>
            <a:lstStyle/>
            <a:p>
              <a:pPr lvl="0" algn="ctr" defTabSz="14224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200" kern="1200" dirty="0" smtClean="0"/>
                <a:t>clean</a:t>
              </a:r>
              <a:endParaRPr lang="he-IL" sz="3200" kern="1200" dirty="0" smtClean="0"/>
            </a:p>
            <a:p>
              <a:pPr lvl="0" algn="ctr" defTabSz="14224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u="sng" kern="1200" dirty="0" smtClean="0"/>
                <a:t>Input:</a:t>
              </a:r>
              <a:r>
                <a:rPr lang="en-US" sz="2000" u="none" kern="1200" dirty="0" smtClean="0"/>
                <a:t> compiled code path</a:t>
              </a:r>
            </a:p>
            <a:p>
              <a:pPr lvl="0" algn="ctr" defTabSz="14224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u="sng" kern="1200" dirty="0" smtClean="0"/>
                <a:t>Output:</a:t>
              </a:r>
              <a:r>
                <a:rPr lang="en-US" sz="2000" u="none" kern="1200" dirty="0" smtClean="0"/>
                <a:t> empty folder</a:t>
              </a:r>
              <a:endParaRPr lang="he-IL" sz="2000" u="sng" kern="1200" dirty="0"/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4162828" y="762000"/>
            <a:ext cx="866372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 smtClean="0"/>
              <a:t>”dist”</a:t>
            </a:r>
            <a:endParaRPr lang="he-IL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1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3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0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0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0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14" grpId="0"/>
      <p:bldP spid="14" grpId="1"/>
      <p:bldP spid="3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Shape 2"/>
          <p:cNvSpPr txBox="1"/>
          <p:nvPr/>
        </p:nvSpPr>
        <p:spPr>
          <a:xfrm>
            <a:off x="457200" y="1066800"/>
            <a:ext cx="8229240" cy="4906560"/>
          </a:xfrm>
          <a:prstGeom prst="rect">
            <a:avLst/>
          </a:prstGeom>
        </p:spPr>
        <p:txBody>
          <a:bodyPr/>
          <a:lstStyle/>
          <a:p>
            <a:pPr marL="514350" indent="-514350">
              <a:buAutoNum type="arabicPeriod"/>
            </a:pPr>
            <a:endParaRPr lang="en-US" sz="2800" dirty="0" smtClean="0"/>
          </a:p>
          <a:p>
            <a:pPr marL="514350" indent="-514350">
              <a:buAutoNum type="arabicPeriod"/>
            </a:pPr>
            <a:r>
              <a:rPr lang="en-US" sz="2800" dirty="0" smtClean="0"/>
              <a:t>Download 3</a:t>
            </a:r>
            <a:r>
              <a:rPr lang="en-US" sz="2800" baseline="30000" dirty="0" smtClean="0"/>
              <a:t>rd</a:t>
            </a:r>
            <a:r>
              <a:rPr lang="en-US" sz="2800" dirty="0" smtClean="0"/>
              <a:t> party </a:t>
            </a:r>
            <a:r>
              <a:rPr lang="en-US" sz="2800" dirty="0" smtClean="0"/>
              <a:t>dependencies</a:t>
            </a:r>
            <a:endParaRPr lang="en-US" sz="2800" dirty="0" smtClean="0"/>
          </a:p>
          <a:p>
            <a:pPr marL="514350" indent="-514350">
              <a:buAutoNum type="arabicPeriod"/>
            </a:pPr>
            <a:r>
              <a:rPr lang="en-US" sz="2800" dirty="0" smtClean="0"/>
              <a:t>Compile source </a:t>
            </a:r>
            <a:r>
              <a:rPr lang="en-US" sz="2800" dirty="0" smtClean="0"/>
              <a:t>code</a:t>
            </a:r>
            <a:endParaRPr lang="en-US" sz="2800" dirty="0" smtClean="0"/>
          </a:p>
          <a:p>
            <a:pPr marL="514350" indent="-514350">
              <a:buAutoNum type="arabicPeriod"/>
            </a:pPr>
            <a:r>
              <a:rPr lang="en-US" sz="2800" dirty="0" smtClean="0"/>
              <a:t>Run tests - optional</a:t>
            </a:r>
          </a:p>
          <a:p>
            <a:pPr marL="514350" indent="-514350">
              <a:buAutoNum type="arabicPeriod"/>
            </a:pPr>
            <a:r>
              <a:rPr lang="en-US" sz="2800" dirty="0" smtClean="0"/>
              <a:t>Create a distribution file (jar)</a:t>
            </a:r>
          </a:p>
        </p:txBody>
      </p:sp>
      <p:sp>
        <p:nvSpPr>
          <p:cNvPr id="90" name="TextShape 1"/>
          <p:cNvSpPr txBox="1"/>
          <p:nvPr/>
        </p:nvSpPr>
        <p:spPr>
          <a:xfrm>
            <a:off x="457200" y="7620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r>
              <a:rPr lang="en-US" sz="3600" dirty="0"/>
              <a:t>What does it takes to build a java app</a:t>
            </a:r>
            <a:r>
              <a:rPr lang="en-US" sz="3600" dirty="0" smtClean="0"/>
              <a:t>?</a:t>
            </a:r>
            <a:endParaRPr lang="en-US" sz="3600" dirty="0"/>
          </a:p>
        </p:txBody>
      </p:sp>
      <p:pic>
        <p:nvPicPr>
          <p:cNvPr id="2" name="תמונה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8000" y="1524000"/>
            <a:ext cx="392400" cy="387168"/>
          </a:xfrm>
          <a:prstGeom prst="rect">
            <a:avLst/>
          </a:prstGeom>
        </p:spPr>
      </p:pic>
      <p:pic>
        <p:nvPicPr>
          <p:cNvPr id="4" name="תמונה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1" y="2895600"/>
            <a:ext cx="390525" cy="381000"/>
          </a:xfrm>
          <a:prstGeom prst="rect">
            <a:avLst/>
          </a:prstGeom>
        </p:spPr>
      </p:pic>
      <p:pic>
        <p:nvPicPr>
          <p:cNvPr id="10" name="תמונה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438400"/>
            <a:ext cx="390525" cy="381000"/>
          </a:xfrm>
          <a:prstGeom prst="rect">
            <a:avLst/>
          </a:prstGeom>
        </p:spPr>
      </p:pic>
      <p:pic>
        <p:nvPicPr>
          <p:cNvPr id="11" name="תמונה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1" y="2040294"/>
            <a:ext cx="390525" cy="381000"/>
          </a:xfrm>
          <a:prstGeom prst="rect">
            <a:avLst/>
          </a:prstGeom>
        </p:spPr>
      </p:pic>
      <p:pic>
        <p:nvPicPr>
          <p:cNvPr id="5" name="תמונה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3962400"/>
            <a:ext cx="2057399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191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r>
              <a:rPr lang="en-US" sz="3600" dirty="0" smtClean="0">
                <a:latin typeface="+mj-lt"/>
              </a:rPr>
              <a:t>Maven - Overview</a:t>
            </a:r>
            <a:endParaRPr dirty="0">
              <a:latin typeface="+mj-lt"/>
            </a:endParaRPr>
          </a:p>
        </p:txBody>
      </p:sp>
      <p:sp>
        <p:nvSpPr>
          <p:cNvPr id="96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r>
              <a:rPr lang="en-US" sz="2200" dirty="0"/>
              <a:t>Released in </a:t>
            </a:r>
            <a:r>
              <a:rPr lang="en-US" sz="2200" dirty="0" smtClean="0"/>
              <a:t>2004</a:t>
            </a:r>
          </a:p>
          <a:p>
            <a:pPr>
              <a:buSzPct val="45000"/>
            </a:pPr>
            <a:endParaRPr sz="900" dirty="0"/>
          </a:p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r>
              <a:rPr lang="en-US" sz="2200" dirty="0" smtClean="0"/>
              <a:t>Most popular java build </a:t>
            </a:r>
            <a:r>
              <a:rPr lang="en-US" sz="2200" dirty="0" smtClean="0"/>
              <a:t>tool</a:t>
            </a:r>
          </a:p>
          <a:p>
            <a:pPr>
              <a:buSzPct val="45000"/>
            </a:pPr>
            <a:endParaRPr lang="en-US" sz="900" dirty="0" smtClean="0"/>
          </a:p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r>
              <a:rPr lang="en-US" sz="2200" dirty="0" smtClean="0"/>
              <a:t>Declarative build </a:t>
            </a:r>
            <a:r>
              <a:rPr lang="en-US" sz="2200" dirty="0" smtClean="0"/>
              <a:t>tool</a:t>
            </a:r>
          </a:p>
          <a:p>
            <a:pPr>
              <a:buSzPct val="45000"/>
            </a:pPr>
            <a:endParaRPr lang="en-US" sz="900" dirty="0" smtClean="0"/>
          </a:p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r>
              <a:rPr lang="en-US" sz="2200" dirty="0" smtClean="0"/>
              <a:t>Introduced </a:t>
            </a:r>
            <a:r>
              <a:rPr lang="en-US" sz="2200" dirty="0"/>
              <a:t>dependency management </a:t>
            </a:r>
            <a:endParaRPr lang="en-US" sz="2200" dirty="0" smtClean="0"/>
          </a:p>
          <a:p>
            <a:pPr>
              <a:buSzPct val="45000"/>
            </a:pPr>
            <a:endParaRPr sz="900" dirty="0"/>
          </a:p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r>
              <a:rPr lang="en-US" sz="2200" dirty="0"/>
              <a:t>Introduced </a:t>
            </a:r>
            <a:r>
              <a:rPr lang="en-US" sz="2200" dirty="0" smtClean="0"/>
              <a:t>multi-module </a:t>
            </a:r>
            <a:r>
              <a:rPr lang="en-US" sz="2200" dirty="0" smtClean="0"/>
              <a:t>builds</a:t>
            </a:r>
          </a:p>
          <a:p>
            <a:pPr>
              <a:buSzPct val="45000"/>
            </a:pPr>
            <a:endParaRPr sz="900" dirty="0"/>
          </a:p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r>
              <a:rPr lang="en-US" sz="2200" dirty="0"/>
              <a:t>Relies on convention over </a:t>
            </a:r>
            <a:r>
              <a:rPr lang="en-US" sz="2200" dirty="0" smtClean="0"/>
              <a:t>configuration</a:t>
            </a:r>
          </a:p>
          <a:p>
            <a:pPr>
              <a:buSzPct val="45000"/>
            </a:pPr>
            <a:endParaRPr sz="900" dirty="0"/>
          </a:p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r>
              <a:rPr lang="en-US" sz="2200" dirty="0" smtClean="0"/>
              <a:t>Files </a:t>
            </a:r>
            <a:r>
              <a:rPr lang="en-US" sz="2200" dirty="0"/>
              <a:t>are written in XML</a:t>
            </a:r>
            <a:endParaRPr sz="2200" dirty="0"/>
          </a:p>
        </p:txBody>
      </p:sp>
      <p:pic>
        <p:nvPicPr>
          <p:cNvPr id="2" name="תמונה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5151840"/>
            <a:ext cx="3600000" cy="140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94520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Comic Sans MS"/>
        <a:ea typeface="DejaVu Sans"/>
        <a:cs typeface="DejaVu Sans"/>
      </a:majorFont>
      <a:minorFont>
        <a:latin typeface="Comic Sans MS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Comic Sans MS"/>
        <a:ea typeface="DejaVu Sans"/>
        <a:cs typeface="DejaVu Sans"/>
      </a:majorFont>
      <a:minorFont>
        <a:latin typeface="Comic Sans MS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2584</TotalTime>
  <Words>926</Words>
  <Application>Microsoft Office PowerPoint</Application>
  <PresentationFormat>On-screen Show (4:3)</PresentationFormat>
  <Paragraphs>262</Paragraphs>
  <Slides>24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26" baseType="lpstr"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Horesh, Yair [ICG-IT]</dc:creator>
  <cp:lastModifiedBy>Aharon, Koby [ICG-IT]</cp:lastModifiedBy>
  <cp:revision>233</cp:revision>
  <dcterms:modified xsi:type="dcterms:W3CDTF">2015-04-29T11:13:34Z</dcterms:modified>
</cp:coreProperties>
</file>