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257" r:id="rId4"/>
    <p:sldId id="281" r:id="rId5"/>
    <p:sldId id="280" r:id="rId6"/>
    <p:sldId id="258" r:id="rId7"/>
    <p:sldId id="299" r:id="rId8"/>
    <p:sldId id="282" r:id="rId9"/>
    <p:sldId id="259" r:id="rId10"/>
    <p:sldId id="285" r:id="rId11"/>
    <p:sldId id="298" r:id="rId12"/>
    <p:sldId id="261" r:id="rId13"/>
    <p:sldId id="301" r:id="rId14"/>
    <p:sldId id="287" r:id="rId15"/>
    <p:sldId id="296" r:id="rId16"/>
    <p:sldId id="288" r:id="rId17"/>
    <p:sldId id="297" r:id="rId18"/>
    <p:sldId id="286" r:id="rId19"/>
    <p:sldId id="289" r:id="rId20"/>
    <p:sldId id="292" r:id="rId21"/>
    <p:sldId id="302" r:id="rId22"/>
    <p:sldId id="290" r:id="rId23"/>
    <p:sldId id="277" r:id="rId24"/>
    <p:sldId id="265" r:id="rId25"/>
    <p:sldId id="300" r:id="rId26"/>
    <p:sldId id="266" r:id="rId27"/>
    <p:sldId id="271" r:id="rId28"/>
    <p:sldId id="293" r:id="rId29"/>
    <p:sldId id="273" r:id="rId30"/>
    <p:sldId id="275" r:id="rId31"/>
    <p:sldId id="294" r:id="rId32"/>
    <p:sldId id="295" r:id="rId3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86" autoAdjust="0"/>
  </p:normalViewPr>
  <p:slideViewPr>
    <p:cSldViewPr>
      <p:cViewPr varScale="1">
        <p:scale>
          <a:sx n="98" d="100"/>
          <a:sy n="98" d="100"/>
        </p:scale>
        <p:origin x="-19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6E24ABB-6974-4A56-9206-79FAA3B15D9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20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Imperative – You need to tell the tool exactly what to do and also how to do it. Very verbose.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Imperative – You need to tell the tool exactly what to do and also how to do it. Very verbose.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Declarative - You describe your project and the aspects of it and the tool does all the work.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Declarative - You describe your project and the aspects of it and the tool does all the work.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Maven build life cycles: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1. clean → pre-clean,clean,post-clean</a:t>
            </a:r>
            <a:endParaRPr/>
          </a:p>
          <a:p>
            <a:r>
              <a:rPr lang="en-US" sz="2000">
                <a:latin typeface="Arial"/>
              </a:rPr>
              <a:t>2. default (build)</a:t>
            </a:r>
            <a:endParaRPr/>
          </a:p>
          <a:p>
            <a:r>
              <a:rPr lang="en-US" sz="2000">
                <a:latin typeface="Arial"/>
              </a:rPr>
              <a:t>3. site → pre-site, site, post-site, site-deploy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Maven build life cycles: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1. clean → pre-clean,clean,post-clean</a:t>
            </a:r>
            <a:endParaRPr/>
          </a:p>
          <a:p>
            <a:r>
              <a:rPr lang="en-US" sz="2000">
                <a:latin typeface="Arial"/>
              </a:rPr>
              <a:t>2. default (build)</a:t>
            </a:r>
            <a:endParaRPr/>
          </a:p>
          <a:p>
            <a:r>
              <a:rPr lang="en-US" sz="2000">
                <a:latin typeface="Arial"/>
              </a:rPr>
              <a:t>3. site → pre-site, site, post-site, site-deploy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Maven:</a:t>
            </a:r>
          </a:p>
          <a:p>
            <a:endParaRPr lang="en-US" u="sng" dirty="0" smtClean="0"/>
          </a:p>
          <a:p>
            <a:r>
              <a:rPr lang="en-US" u="none" dirty="0" smtClean="0"/>
              <a:t>	</a:t>
            </a:r>
            <a:r>
              <a:rPr lang="en-US" dirty="0" smtClean="0"/>
              <a:t>Partial multi module support -&gt; modules are</a:t>
            </a:r>
            <a:r>
              <a:rPr lang="en-US" baseline="0" dirty="0" smtClean="0"/>
              <a:t> dependent as artifacts. For example if A depends on B, and you want to build only A, B will be searches for in the repository and won’t 			       be build automatically (supported in Maven 3 using “–</a:t>
            </a:r>
            <a:r>
              <a:rPr lang="en-US" baseline="0" dirty="0" err="1" smtClean="0"/>
              <a:t>pl</a:t>
            </a:r>
            <a:r>
              <a:rPr lang="en-US" baseline="0" dirty="0" smtClean="0"/>
              <a:t>” and “–am”, however you need to explicitly list the module and can be executed only from the </a:t>
            </a:r>
          </a:p>
          <a:p>
            <a:r>
              <a:rPr lang="en-US" baseline="0" dirty="0" smtClean="0"/>
              <a:t>			       root).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25000">
              <a:srgbClr val="92D050">
                <a:alpha val="20000"/>
              </a:srgb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94FFCC-6904-4CE0-89E9-ECBE486E27D5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25000">
              <a:srgbClr val="92D050">
                <a:alpha val="20000"/>
              </a:srgb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26816B-19B1-4C70-8A4D-31DBC540D136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b-aha/maven-incremental-build-hello-example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docs/current/dsl/" TargetMode="External"/><Relationship Id="rId2" Type="http://schemas.openxmlformats.org/officeDocument/2006/relationships/hyperlink" Target="http://www.gradle.org/docs/current/userguide/userguide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ugins.gradle.org/" TargetMode="External"/><Relationship Id="rId4" Type="http://schemas.openxmlformats.org/officeDocument/2006/relationships/hyperlink" Target="http://www.gradle.org/docs/current/groovydoc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+mj-lt"/>
              </a:rPr>
              <a:t>Introduction to Gradle</a:t>
            </a:r>
            <a:endParaRPr sz="2400" dirty="0">
              <a:latin typeface="+mj-l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85800" y="3905469"/>
            <a:ext cx="6400440" cy="1752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4000" dirty="0">
              <a:solidFill>
                <a:srgbClr val="8B8B8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8B8B8B"/>
                </a:solidFill>
              </a:rPr>
              <a:t>Koby Aharon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8B8B8B"/>
                </a:solidFill>
              </a:rPr>
              <a:t>April 2015   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</a:t>
            </a:r>
            <a:r>
              <a:rPr lang="en-US" sz="2800" dirty="0" smtClean="0"/>
              <a:t>dependencies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Compile source </a:t>
            </a:r>
            <a:r>
              <a:rPr lang="en-US" sz="2800" dirty="0" smtClean="0"/>
              <a:t>code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a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00" y="1524000"/>
            <a:ext cx="392400" cy="387168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895600"/>
            <a:ext cx="390525" cy="38100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38400"/>
            <a:ext cx="390525" cy="38100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040294"/>
            <a:ext cx="390525" cy="3810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962400"/>
            <a:ext cx="2057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Maven - Overview</a:t>
            </a:r>
            <a:endParaRPr dirty="0"/>
          </a:p>
        </p:txBody>
      </p:sp>
      <p:pic>
        <p:nvPicPr>
          <p:cNvPr id="95" name="Picture 94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0" y="4965000"/>
            <a:ext cx="3600000" cy="151200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Released in 2004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Most popular java build 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Declarative build 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Introduced </a:t>
            </a:r>
            <a:r>
              <a:rPr lang="en-US" sz="2200" dirty="0">
                <a:latin typeface="Calibri"/>
              </a:rPr>
              <a:t>dependency management 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Introduced </a:t>
            </a:r>
            <a:r>
              <a:rPr lang="en-US" sz="2200" dirty="0" smtClean="0">
                <a:latin typeface="Calibri"/>
              </a:rPr>
              <a:t>multi-module builds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Relies on convention over configuration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Uses plugin architecture</a:t>
            </a:r>
            <a:endParaRPr sz="22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Files </a:t>
            </a:r>
            <a:r>
              <a:rPr lang="en-US" sz="2200" dirty="0">
                <a:latin typeface="Calibri"/>
              </a:rPr>
              <a:t>are written in XML</a:t>
            </a:r>
            <a:endParaRPr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Maven - Overview</a:t>
            </a:r>
            <a:endParaRPr dirty="0">
              <a:latin typeface="+mj-l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Released in </a:t>
            </a:r>
            <a:r>
              <a:rPr lang="en-US" sz="2200" dirty="0" smtClean="0"/>
              <a:t>2004</a:t>
            </a:r>
          </a:p>
          <a:p>
            <a:pPr>
              <a:buSzPct val="45000"/>
            </a:pPr>
            <a:endParaRPr sz="9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/>
              <a:t>Most popular java build </a:t>
            </a:r>
            <a:r>
              <a:rPr lang="en-US" sz="2200" dirty="0" smtClean="0"/>
              <a:t>tool</a:t>
            </a:r>
          </a:p>
          <a:p>
            <a:pPr>
              <a:buSzPct val="45000"/>
            </a:pPr>
            <a:endParaRPr lang="en-US" sz="9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/>
              <a:t>Declarative build </a:t>
            </a:r>
            <a:r>
              <a:rPr lang="en-US" sz="2200" dirty="0" smtClean="0"/>
              <a:t>tool</a:t>
            </a:r>
          </a:p>
          <a:p>
            <a:pPr>
              <a:buSzPct val="45000"/>
            </a:pPr>
            <a:endParaRPr lang="en-US" sz="9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/>
              <a:t>Introduced </a:t>
            </a:r>
            <a:r>
              <a:rPr lang="en-US" sz="2200" dirty="0"/>
              <a:t>dependency management </a:t>
            </a:r>
            <a:endParaRPr lang="en-US" sz="2200" dirty="0" smtClean="0"/>
          </a:p>
          <a:p>
            <a:pPr>
              <a:buSzPct val="45000"/>
            </a:pPr>
            <a:endParaRPr sz="9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Introduced </a:t>
            </a:r>
            <a:r>
              <a:rPr lang="en-US" sz="2200" dirty="0" smtClean="0"/>
              <a:t>multi-module </a:t>
            </a:r>
            <a:r>
              <a:rPr lang="en-US" sz="2200" dirty="0" smtClean="0"/>
              <a:t>builds</a:t>
            </a:r>
          </a:p>
          <a:p>
            <a:pPr>
              <a:buSzPct val="45000"/>
            </a:pPr>
            <a:endParaRPr sz="9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Relies on convention over </a:t>
            </a:r>
            <a:r>
              <a:rPr lang="en-US" sz="2200" dirty="0" smtClean="0"/>
              <a:t>configuration</a:t>
            </a:r>
          </a:p>
          <a:p>
            <a:pPr>
              <a:buSzPct val="45000"/>
            </a:pPr>
            <a:endParaRPr sz="9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/>
              <a:t>Files </a:t>
            </a:r>
            <a:r>
              <a:rPr lang="en-US" sz="2200" dirty="0"/>
              <a:t>are written in XML</a:t>
            </a:r>
            <a:endParaRPr sz="22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51840"/>
            <a:ext cx="3600000" cy="14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45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</a:t>
            </a:r>
            <a:r>
              <a:rPr lang="en-US" sz="3600" dirty="0" smtClean="0">
                <a:latin typeface="Calibri"/>
              </a:rPr>
              <a:t>– architecture</a:t>
            </a:r>
            <a:endParaRPr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51487"/>
            <a:ext cx="6629400" cy="50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Maven </a:t>
            </a:r>
            <a:r>
              <a:rPr lang="en-US" sz="3600" dirty="0" smtClean="0">
                <a:latin typeface="+mj-lt"/>
              </a:rPr>
              <a:t>– architecture</a:t>
            </a:r>
            <a:endParaRPr dirty="0">
              <a:latin typeface="+mj-lt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6544046" cy="49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502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Maven – dependency management</a:t>
            </a:r>
            <a:endParaRPr dirty="0">
              <a:latin typeface="+mj-l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800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200" dirty="0" smtClean="0"/>
              <a:t>Every module has 3 required fields defining its “address</a:t>
            </a:r>
            <a:r>
              <a:rPr lang="en-US" sz="2200" dirty="0" smtClean="0"/>
              <a:t>”:</a:t>
            </a:r>
          </a:p>
          <a:p>
            <a:pPr>
              <a:buSzPct val="45000"/>
            </a:pPr>
            <a:endParaRPr lang="en-US" sz="9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groupId</a:t>
            </a:r>
            <a:r>
              <a:rPr lang="en-US" sz="2200" dirty="0" smtClean="0"/>
              <a:t> – a unique namespace (usually the company name</a:t>
            </a:r>
            <a:r>
              <a:rPr lang="en-US" sz="2200" dirty="0" smtClean="0"/>
              <a:t>)</a:t>
            </a:r>
          </a:p>
          <a:p>
            <a:pPr>
              <a:buSzPct val="45000"/>
            </a:pPr>
            <a:endParaRPr lang="en-US" sz="9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artifactId</a:t>
            </a:r>
            <a:r>
              <a:rPr lang="en-US" sz="2200" dirty="0" smtClean="0"/>
              <a:t> – the artifact’s name (matches the jar name</a:t>
            </a:r>
            <a:r>
              <a:rPr lang="en-US" sz="2200" dirty="0" smtClean="0"/>
              <a:t>)</a:t>
            </a:r>
          </a:p>
          <a:p>
            <a:pPr>
              <a:buSzPct val="45000"/>
            </a:pPr>
            <a:endParaRPr lang="en-US" sz="900" dirty="0" smtClean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smtClean="0"/>
              <a:t>version</a:t>
            </a:r>
            <a:r>
              <a:rPr lang="en-US" sz="2200" dirty="0" smtClean="0"/>
              <a:t> – the artifact’s version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/>
              <a:t>Example: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>
                <a:cs typeface="Calibri" panose="020F0502020204030204" pitchFamily="34" charset="0"/>
              </a:rPr>
              <a:t>&lt;</a:t>
            </a:r>
            <a:r>
              <a:rPr lang="en-US" sz="2200" dirty="0" err="1" smtClean="0">
                <a:cs typeface="Calibri" panose="020F0502020204030204" pitchFamily="34" charset="0"/>
              </a:rPr>
              <a:t>groupId</a:t>
            </a:r>
            <a:r>
              <a:rPr lang="en-US" sz="2200" dirty="0" smtClean="0">
                <a:cs typeface="Calibri" panose="020F0502020204030204" pitchFamily="34" charset="0"/>
              </a:rPr>
              <a:t>&gt;</a:t>
            </a:r>
            <a:r>
              <a:rPr lang="en-US" sz="2200" dirty="0" err="1" smtClean="0">
                <a:cs typeface="Calibri" panose="020F0502020204030204" pitchFamily="34" charset="0"/>
              </a:rPr>
              <a:t>org.gradleintro</a:t>
            </a:r>
            <a:r>
              <a:rPr lang="en-US" sz="2200" dirty="0" smtClean="0">
                <a:cs typeface="Calibri" panose="020F0502020204030204" pitchFamily="34" charset="0"/>
              </a:rPr>
              <a:t>&lt;/</a:t>
            </a:r>
            <a:r>
              <a:rPr lang="en-US" sz="2200" dirty="0" err="1">
                <a:cs typeface="Calibri" panose="020F0502020204030204" pitchFamily="34" charset="0"/>
              </a:rPr>
              <a:t>groupId</a:t>
            </a:r>
            <a:r>
              <a:rPr lang="en-US" sz="2200" dirty="0">
                <a:cs typeface="Calibri" panose="020F0502020204030204" pitchFamily="34" charset="0"/>
              </a:rPr>
              <a:t>&gt; </a:t>
            </a:r>
            <a:r>
              <a:rPr lang="en-US" sz="2200" dirty="0" smtClean="0">
                <a:cs typeface="Calibri" panose="020F0502020204030204" pitchFamily="34" charset="0"/>
              </a:rPr>
              <a:t> </a:t>
            </a:r>
          </a:p>
          <a:p>
            <a:pPr>
              <a:buSzPct val="45000"/>
            </a:pPr>
            <a:r>
              <a:rPr lang="en-US" sz="2200" dirty="0" smtClean="0">
                <a:cs typeface="Calibri" panose="020F0502020204030204" pitchFamily="34" charset="0"/>
              </a:rPr>
              <a:t>&lt;</a:t>
            </a:r>
            <a:r>
              <a:rPr lang="en-US" sz="2200" dirty="0" err="1" smtClean="0">
                <a:cs typeface="Calibri" panose="020F0502020204030204" pitchFamily="34" charset="0"/>
              </a:rPr>
              <a:t>artifactId</a:t>
            </a:r>
            <a:r>
              <a:rPr lang="en-US" sz="2200" dirty="0" smtClean="0">
                <a:cs typeface="Calibri" panose="020F0502020204030204" pitchFamily="34" charset="0"/>
              </a:rPr>
              <a:t>&gt;server&lt;/</a:t>
            </a:r>
            <a:r>
              <a:rPr lang="en-US" sz="2200" dirty="0" err="1">
                <a:cs typeface="Calibri" panose="020F0502020204030204" pitchFamily="34" charset="0"/>
              </a:rPr>
              <a:t>artifactId</a:t>
            </a:r>
            <a:r>
              <a:rPr lang="en-US" sz="2200" dirty="0">
                <a:cs typeface="Calibri" panose="020F0502020204030204" pitchFamily="34" charset="0"/>
              </a:rPr>
              <a:t>&gt; </a:t>
            </a:r>
            <a:endParaRPr lang="en-US" sz="2200" dirty="0" smtClean="0">
              <a:cs typeface="Calibri" panose="020F0502020204030204" pitchFamily="34" charset="0"/>
            </a:endParaRPr>
          </a:p>
          <a:p>
            <a:pPr>
              <a:buSzPct val="45000"/>
            </a:pPr>
            <a:r>
              <a:rPr lang="en-US" sz="2200" dirty="0" smtClean="0">
                <a:cs typeface="Calibri" panose="020F0502020204030204" pitchFamily="34" charset="0"/>
              </a:rPr>
              <a:t>&lt;version&gt;1.0-SNAPSHOT&lt;/</a:t>
            </a:r>
            <a:r>
              <a:rPr lang="en-US" sz="2200" dirty="0">
                <a:cs typeface="Calibri" panose="020F0502020204030204" pitchFamily="34" charset="0"/>
              </a:rPr>
              <a:t>version</a:t>
            </a:r>
            <a:r>
              <a:rPr lang="en-US" sz="2200" dirty="0" smtClean="0">
                <a:cs typeface="Calibri" panose="020F0502020204030204" pitchFamily="34" charset="0"/>
              </a:rPr>
              <a:t>&gt;</a:t>
            </a:r>
          </a:p>
          <a:p>
            <a:pPr>
              <a:buSzPct val="45000"/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חץ ימינה 4"/>
          <p:cNvSpPr/>
          <p:nvPr/>
        </p:nvSpPr>
        <p:spPr>
          <a:xfrm>
            <a:off x="4876799" y="4785805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52862"/>
            <a:ext cx="3250162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545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Maven </a:t>
            </a:r>
            <a:r>
              <a:rPr lang="en-US" sz="3600" dirty="0" smtClean="0">
                <a:latin typeface="+mj-lt"/>
              </a:rPr>
              <a:t>– build lifecycles</a:t>
            </a:r>
            <a:endParaRPr dirty="0">
              <a:latin typeface="+mj-lt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0" y="1439091"/>
            <a:ext cx="7010400" cy="51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75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</a:t>
            </a:r>
            <a:r>
              <a:rPr lang="en-US" sz="3600" dirty="0" smtClean="0">
                <a:latin typeface="Calibri"/>
              </a:rPr>
              <a:t>– build lifecycles</a:t>
            </a:r>
            <a:endParaRPr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35703"/>
            <a:ext cx="6705600" cy="49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2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41415"/>
            <a:ext cx="8229240" cy="644385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Maven – POM example</a:t>
            </a:r>
            <a:endParaRPr dirty="0">
              <a:latin typeface="+mj-l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762000"/>
            <a:ext cx="822924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modelVersion</a:t>
            </a:r>
            <a:r>
              <a:rPr lang="en-US" sz="2000" dirty="0"/>
              <a:t>&gt;4.0.0&lt;/</a:t>
            </a:r>
            <a:r>
              <a:rPr lang="en-US" sz="2000" dirty="0" err="1"/>
              <a:t>modelVersion</a:t>
            </a:r>
            <a:r>
              <a:rPr lang="en-US" sz="2000" dirty="0" smtClean="0"/>
              <a:t>&gt;</a:t>
            </a:r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dirty="0" err="1" smtClean="0"/>
              <a:t>org.gradleintro</a:t>
            </a:r>
            <a:r>
              <a:rPr lang="en-US" sz="2000" dirty="0" smtClean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artifactId</a:t>
            </a:r>
            <a:r>
              <a:rPr lang="en-US" sz="2000" dirty="0"/>
              <a:t>&gt;example&lt;/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&lt;version&gt;1.0-SNAPSHOT&lt;/version&gt;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&lt;packaging&gt;jar&lt;/packaging&gt;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smtClean="0"/>
              <a:t>version&gt;4.11&lt;/</a:t>
            </a:r>
            <a:r>
              <a:rPr lang="en-US" sz="2000" dirty="0"/>
              <a:t>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&lt;scope&gt;test&lt;/scope&gt;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&lt;/dependency&gt;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&lt;/dependencies&gt;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  <p:sp>
        <p:nvSpPr>
          <p:cNvPr id="5" name="Right Brace 4"/>
          <p:cNvSpPr/>
          <p:nvPr/>
        </p:nvSpPr>
        <p:spPr>
          <a:xfrm>
            <a:off x="6701167" y="1678632"/>
            <a:ext cx="154418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1426" y="1972389"/>
            <a:ext cx="151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</a:p>
          <a:p>
            <a:r>
              <a:rPr lang="en-US" sz="2000" dirty="0" smtClean="0"/>
              <a:t>coordinates</a:t>
            </a:r>
            <a:endParaRPr lang="en-US" sz="2000" dirty="0"/>
          </a:p>
        </p:txBody>
      </p:sp>
      <p:sp>
        <p:nvSpPr>
          <p:cNvPr id="10" name="Right Brace 9"/>
          <p:cNvSpPr/>
          <p:nvPr/>
        </p:nvSpPr>
        <p:spPr>
          <a:xfrm>
            <a:off x="6703582" y="3581400"/>
            <a:ext cx="1524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29627" y="4292768"/>
            <a:ext cx="1653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</a:p>
          <a:p>
            <a:r>
              <a:rPr lang="en-US" sz="2000" dirty="0" smtClean="0"/>
              <a:t>dependency </a:t>
            </a:r>
          </a:p>
          <a:p>
            <a:r>
              <a:rPr lang="en-US" sz="2000" dirty="0" smtClean="0"/>
              <a:t>list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0" idx="1"/>
            <a:endCxn id="14" idx="1"/>
          </p:cNvCxnSpPr>
          <p:nvPr/>
        </p:nvCxnSpPr>
        <p:spPr>
          <a:xfrm>
            <a:off x="6855982" y="4800600"/>
            <a:ext cx="373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6" idx="1"/>
          </p:cNvCxnSpPr>
          <p:nvPr/>
        </p:nvCxnSpPr>
        <p:spPr>
          <a:xfrm>
            <a:off x="6855585" y="2326332"/>
            <a:ext cx="385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4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a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1981200"/>
            <a:ext cx="390525" cy="3810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438400"/>
            <a:ext cx="390525" cy="3810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895600"/>
            <a:ext cx="390525" cy="38100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20373"/>
            <a:ext cx="2209800" cy="2856627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1524000"/>
            <a:ext cx="3905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7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A little about me</a:t>
            </a:r>
            <a:endParaRPr dirty="0">
              <a:latin typeface="+mj-l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Developer </a:t>
            </a:r>
            <a:r>
              <a:rPr lang="en-US" sz="2800" dirty="0">
                <a:latin typeface="+mj-lt"/>
              </a:rPr>
              <a:t>in the DI lab (iSpreads team</a:t>
            </a:r>
            <a:r>
              <a:rPr lang="en-US" sz="2800" dirty="0" smtClean="0">
                <a:latin typeface="+mj-lt"/>
              </a:rPr>
              <a:t>)</a:t>
            </a:r>
          </a:p>
          <a:p>
            <a:pPr>
              <a:buSzPct val="45000"/>
            </a:pPr>
            <a:endParaRPr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Joined Citi about 5 months </a:t>
            </a:r>
            <a:r>
              <a:rPr lang="en-US" sz="2800" dirty="0" smtClean="0">
                <a:latin typeface="+mj-lt"/>
              </a:rPr>
              <a:t>ago</a:t>
            </a:r>
          </a:p>
          <a:p>
            <a:pPr>
              <a:buSzPct val="45000"/>
            </a:pPr>
            <a:endParaRPr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Worked as a build manager in previous </a:t>
            </a:r>
            <a:r>
              <a:rPr lang="en-US" sz="2800" dirty="0" smtClean="0">
                <a:latin typeface="+mj-lt"/>
              </a:rPr>
              <a:t>job</a:t>
            </a:r>
          </a:p>
          <a:p>
            <a:pPr>
              <a:buSzPct val="45000"/>
            </a:pPr>
            <a:endParaRPr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5+ years of experience with java build tools  </a:t>
            </a: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a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895600"/>
            <a:ext cx="390525" cy="381000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4" y="2409631"/>
            <a:ext cx="390525" cy="381000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019301"/>
            <a:ext cx="390525" cy="381000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1524000"/>
            <a:ext cx="390525" cy="381000"/>
          </a:xfrm>
          <a:prstGeom prst="rect">
            <a:avLst/>
          </a:prstGeom>
        </p:spPr>
      </p:pic>
      <p:pic>
        <p:nvPicPr>
          <p:cNvPr id="9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962400"/>
            <a:ext cx="2057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l"/>
            <a:r>
              <a:rPr lang="en-US" sz="9600" dirty="0" smtClean="0">
                <a:latin typeface="+mj-lt"/>
                <a:cs typeface="Calibri" panose="020F0502020204030204" pitchFamily="34" charset="0"/>
              </a:rPr>
              <a:t>		Why </a:t>
            </a:r>
          </a:p>
          <a:p>
            <a:pPr algn="ctr"/>
            <a:r>
              <a:rPr lang="en-US" sz="9600" dirty="0">
                <a:latin typeface="+mj-lt"/>
                <a:cs typeface="Calibri" panose="020F0502020204030204" pitchFamily="34" charset="0"/>
              </a:rPr>
              <a:t>	</a:t>
            </a:r>
            <a:r>
              <a:rPr lang="en-US" sz="9600" dirty="0" smtClean="0">
                <a:latin typeface="+mj-lt"/>
                <a:cs typeface="Calibri" panose="020F0502020204030204" pitchFamily="34" charset="0"/>
              </a:rPr>
              <a:t>	Gradle?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Gradle - Personal story</a:t>
            </a:r>
            <a:endParaRPr dirty="0">
              <a:latin typeface="+mj-l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1000" y="1600200"/>
            <a:ext cx="899160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/>
              <a:t>Worked on a multi-module Maven project containing more than 200 modules</a:t>
            </a:r>
          </a:p>
          <a:p>
            <a:pPr>
              <a:buSzPct val="45000"/>
            </a:pPr>
            <a:endParaRPr lang="en-US" dirty="0" smtClean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/>
              <a:t>Maven build </a:t>
            </a:r>
            <a:r>
              <a:rPr lang="en-US" dirty="0" smtClean="0"/>
              <a:t>times: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dirty="0" smtClean="0"/>
              <a:t>Full build without tests – </a:t>
            </a:r>
            <a:r>
              <a:rPr lang="en-US" sz="2800" b="1" dirty="0" smtClean="0">
                <a:solidFill>
                  <a:srgbClr val="FF0000"/>
                </a:solidFill>
              </a:rPr>
              <a:t>40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minutes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dirty="0" smtClean="0"/>
              <a:t>Full </a:t>
            </a:r>
            <a:r>
              <a:rPr lang="en-US" dirty="0" smtClean="0"/>
              <a:t>build with unit tests – </a:t>
            </a:r>
            <a:r>
              <a:rPr lang="en-US" sz="2800" b="1" dirty="0" smtClean="0">
                <a:solidFill>
                  <a:srgbClr val="FF0000"/>
                </a:solidFill>
              </a:rPr>
              <a:t>50 minutes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dirty="0" smtClean="0"/>
              <a:t>Full build with full tests suite (unit + integration + </a:t>
            </a:r>
            <a:r>
              <a:rPr lang="en-US" dirty="0" err="1" smtClean="0"/>
              <a:t>async</a:t>
            </a:r>
            <a:r>
              <a:rPr lang="en-US" dirty="0" smtClean="0"/>
              <a:t>) – </a:t>
            </a:r>
            <a:r>
              <a:rPr lang="en-US" sz="3200" b="1" dirty="0" smtClean="0">
                <a:solidFill>
                  <a:srgbClr val="FF0000"/>
                </a:solidFill>
              </a:rPr>
              <a:t>1:30 hours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/>
              <a:t>Hybrid Gradle + Maven build time - </a:t>
            </a:r>
            <a:r>
              <a:rPr lang="en-US" sz="3200" b="1" dirty="0" smtClean="0">
                <a:solidFill>
                  <a:srgbClr val="00B050"/>
                </a:solidFill>
              </a:rPr>
              <a:t>~12 minutes</a:t>
            </a:r>
          </a:p>
          <a:p>
            <a:pPr>
              <a:buSzPct val="45000"/>
            </a:pPr>
            <a:endParaRPr lang="en-US" dirty="0" smtClean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/>
              <a:t>Example code is hosted on </a:t>
            </a:r>
            <a:r>
              <a:rPr lang="en-US" dirty="0" smtClean="0">
                <a:hlinkClick r:id="rId2"/>
              </a:rPr>
              <a:t>Github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1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Gradle - Overview</a:t>
            </a:r>
            <a:endParaRPr dirty="0"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First released in 2009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Project automation </a:t>
            </a:r>
            <a:r>
              <a:rPr lang="en-US" sz="2400" dirty="0" smtClean="0">
                <a:latin typeface="Calibri"/>
              </a:rPr>
              <a:t>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Builds </a:t>
            </a:r>
            <a:r>
              <a:rPr lang="en-US" sz="2400" dirty="0">
                <a:latin typeface="Calibri"/>
              </a:rPr>
              <a:t>upon the concepts of Maven and </a:t>
            </a:r>
            <a:r>
              <a:rPr lang="en-US" sz="2400" dirty="0" smtClean="0">
                <a:latin typeface="Calibri"/>
              </a:rPr>
              <a:t>Ant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Declarative as well as imperative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Files </a:t>
            </a:r>
            <a:r>
              <a:rPr lang="en-US" sz="2400" dirty="0">
                <a:latin typeface="Calibri"/>
              </a:rPr>
              <a:t>are written in Groovy using a dedicated DSL</a:t>
            </a:r>
            <a:endParaRPr sz="1600" dirty="0"/>
          </a:p>
        </p:txBody>
      </p:sp>
      <p:pic>
        <p:nvPicPr>
          <p:cNvPr id="10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18280" y="4988280"/>
            <a:ext cx="1944720" cy="1641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Gradle - Overview</a:t>
            </a:r>
            <a:endParaRPr dirty="0">
              <a:latin typeface="+mj-l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First released in </a:t>
            </a:r>
            <a:r>
              <a:rPr lang="en-US" sz="2400" dirty="0" smtClean="0"/>
              <a:t>2009</a:t>
            </a:r>
          </a:p>
          <a:p>
            <a:pPr>
              <a:buSzPct val="45000"/>
            </a:pPr>
            <a:endParaRPr sz="1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Project automation </a:t>
            </a:r>
            <a:r>
              <a:rPr lang="en-US" sz="2400" dirty="0" smtClean="0"/>
              <a:t>tool</a:t>
            </a:r>
          </a:p>
          <a:p>
            <a:pPr>
              <a:buSzPct val="45000"/>
            </a:pPr>
            <a:endParaRPr lang="en-US" sz="12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Builds </a:t>
            </a:r>
            <a:r>
              <a:rPr lang="en-US" sz="2400" dirty="0"/>
              <a:t>upon the concepts of Maven and </a:t>
            </a:r>
            <a:r>
              <a:rPr lang="en-US" sz="2400" dirty="0" smtClean="0"/>
              <a:t>Ant</a:t>
            </a:r>
          </a:p>
          <a:p>
            <a:pPr>
              <a:buSzPct val="45000"/>
            </a:pPr>
            <a:endParaRPr lang="en-US" sz="12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Declarative as well as </a:t>
            </a:r>
            <a:r>
              <a:rPr lang="en-US" sz="2400" dirty="0" smtClean="0"/>
              <a:t>imperative</a:t>
            </a:r>
          </a:p>
          <a:p>
            <a:pPr>
              <a:buSzPct val="45000"/>
            </a:pPr>
            <a:endParaRPr sz="1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Files </a:t>
            </a:r>
            <a:r>
              <a:rPr lang="en-US" sz="2400" dirty="0"/>
              <a:t>are written in Groovy using a dedicated DSL</a:t>
            </a:r>
            <a:endParaRPr sz="16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29" y="4988280"/>
            <a:ext cx="1943371" cy="164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404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Gradle </a:t>
            </a:r>
            <a:r>
              <a:rPr lang="en-US" sz="3600" dirty="0" smtClean="0">
                <a:latin typeface="+mj-lt"/>
              </a:rPr>
              <a:t>–java </a:t>
            </a:r>
            <a:r>
              <a:rPr lang="en-US" sz="3600" dirty="0" smtClean="0">
                <a:latin typeface="+mj-lt"/>
              </a:rPr>
              <a:t>module </a:t>
            </a:r>
            <a:r>
              <a:rPr lang="en-US" sz="3600" dirty="0" smtClean="0">
                <a:latin typeface="+mj-lt"/>
              </a:rPr>
              <a:t>build file</a:t>
            </a:r>
            <a:endParaRPr dirty="0">
              <a:latin typeface="+mj-l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2400" y="1760580"/>
            <a:ext cx="426720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apply plugin: 'java'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group = </a:t>
            </a:r>
            <a:r>
              <a:rPr lang="en-US" sz="2000" dirty="0" smtClean="0">
                <a:solidFill>
                  <a:srgbClr val="00B0F0"/>
                </a:solidFill>
              </a:rPr>
              <a:t>'</a:t>
            </a:r>
            <a:r>
              <a:rPr lang="en-US" sz="2000" dirty="0" err="1" smtClean="0">
                <a:solidFill>
                  <a:srgbClr val="00B0F0"/>
                </a:solidFill>
              </a:rPr>
              <a:t>org.gradleintro</a:t>
            </a:r>
            <a:r>
              <a:rPr lang="en-US" sz="2000" dirty="0" smtClean="0">
                <a:solidFill>
                  <a:srgbClr val="00B0F0"/>
                </a:solidFill>
              </a:rPr>
              <a:t>'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version = '1.0-SNAPSHOT'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dependencies {</a:t>
            </a:r>
            <a:endParaRPr sz="2000" dirty="0">
              <a:solidFill>
                <a:srgbClr val="0070C0"/>
              </a:solidFill>
            </a:endParaRPr>
          </a:p>
          <a:p>
            <a:pPr lvl="1">
              <a:buSzPct val="75000"/>
            </a:pPr>
            <a:r>
              <a:rPr lang="en-US" sz="2000" dirty="0" err="1">
                <a:solidFill>
                  <a:srgbClr val="0070C0"/>
                </a:solidFill>
              </a:rPr>
              <a:t>testCompile</a:t>
            </a:r>
            <a:r>
              <a:rPr lang="en-US" sz="2000" dirty="0">
                <a:solidFill>
                  <a:srgbClr val="0070C0"/>
                </a:solidFill>
              </a:rPr>
              <a:t> 'junit:junit:4.11'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15" name="TextShape 2"/>
          <p:cNvSpPr txBox="1"/>
          <p:nvPr/>
        </p:nvSpPr>
        <p:spPr>
          <a:xfrm>
            <a:off x="4273685" y="1760580"/>
            <a:ext cx="487680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 smtClean="0"/>
              <a:t>…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B0F0"/>
                </a:solidFill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</a:rPr>
              <a:t>groupId</a:t>
            </a:r>
            <a:r>
              <a:rPr lang="en-US" sz="2000" dirty="0" smtClean="0">
                <a:solidFill>
                  <a:srgbClr val="00B0F0"/>
                </a:solidFill>
              </a:rPr>
              <a:t>&gt;</a:t>
            </a:r>
            <a:r>
              <a:rPr lang="en-US" sz="2000" dirty="0" err="1" smtClean="0">
                <a:solidFill>
                  <a:srgbClr val="00B0F0"/>
                </a:solidFill>
              </a:rPr>
              <a:t>org.gradleintro</a:t>
            </a:r>
            <a:r>
              <a:rPr lang="en-US" sz="2000" dirty="0" smtClean="0">
                <a:solidFill>
                  <a:srgbClr val="00B0F0"/>
                </a:solidFill>
              </a:rPr>
              <a:t>&lt;/</a:t>
            </a:r>
            <a:r>
              <a:rPr lang="en-US" sz="2000" dirty="0" err="1">
                <a:solidFill>
                  <a:srgbClr val="00B0F0"/>
                </a:solidFill>
              </a:rPr>
              <a:t>groupId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</a:t>
            </a:r>
            <a:r>
              <a:rPr lang="en-US" sz="2000" dirty="0" err="1">
                <a:solidFill>
                  <a:srgbClr val="00B0F0"/>
                </a:solidFill>
              </a:rPr>
              <a:t>artifactId</a:t>
            </a:r>
            <a:r>
              <a:rPr lang="en-US" sz="2000" dirty="0">
                <a:solidFill>
                  <a:srgbClr val="00B0F0"/>
                </a:solidFill>
              </a:rPr>
              <a:t>&gt;example&lt;/</a:t>
            </a:r>
            <a:r>
              <a:rPr lang="en-US" sz="2000" dirty="0" err="1">
                <a:solidFill>
                  <a:srgbClr val="00B0F0"/>
                </a:solidFill>
              </a:rPr>
              <a:t>artifactId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&lt;version&gt;1.0-SNAPSHOT&lt;/version&gt;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&lt;packaging&gt;jar&lt;/packaging&gt;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endParaRPr lang="en-US" sz="2000" dirty="0" smtClean="0"/>
          </a:p>
          <a:p>
            <a:pPr>
              <a:buSzPct val="45000"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>
                <a:solidFill>
                  <a:srgbClr val="0070C0"/>
                </a:solidFill>
              </a:rPr>
              <a:t>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smtClean="0">
                <a:solidFill>
                  <a:srgbClr val="0070C0"/>
                </a:solidFill>
              </a:rPr>
              <a:t>version&gt;4.11&lt;/</a:t>
            </a:r>
            <a:r>
              <a:rPr lang="en-US" sz="2000" dirty="0">
                <a:solidFill>
                  <a:srgbClr val="0070C0"/>
                </a:solidFill>
              </a:rPr>
              <a:t>version&gt;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&lt;scope&gt;test&lt;/scope&gt;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&lt;/dependency&gt;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&lt;/dependencies&gt;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91000" y="1417320"/>
            <a:ext cx="0" cy="53644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1388" y="141732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Gradle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57473" y="138505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Maven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DEMO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Gradle @Citi Innovation lab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Summary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Build Tools – Pros/Cons</a:t>
            </a:r>
            <a:endParaRPr dirty="0">
              <a:latin typeface="+mj-l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endParaRPr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6809"/>
              </p:ext>
            </p:extLst>
          </p:nvPr>
        </p:nvGraphicFramePr>
        <p:xfrm>
          <a:off x="228601" y="1371601"/>
          <a:ext cx="8763000" cy="51995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2422"/>
                <a:gridCol w="2459789"/>
                <a:gridCol w="2768741"/>
                <a:gridCol w="2612048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Maven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Gradle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9229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Easy to learn</a:t>
                      </a:r>
                      <a:r>
                        <a:rPr lang="en-US" sz="1600" baseline="0" dirty="0" smtClean="0"/>
                        <a:t> and 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Full </a:t>
                      </a:r>
                      <a:r>
                        <a:rPr lang="en-US" sz="1600" dirty="0" smtClean="0"/>
                        <a:t>control over the build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Very good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Standard build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Build files are mostly the same across different projects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Lot of plugins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Very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Incremental 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Large 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Great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Groovy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Declarative as well as imperative</a:t>
                      </a:r>
                      <a:endParaRPr lang="he-IL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Easy migration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91824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b="1" dirty="0"/>
                    </a:p>
                  </a:txBody>
                  <a:tcP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Large XML files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Hard</a:t>
                      </a:r>
                      <a:r>
                        <a:rPr lang="en-US" sz="1600" baseline="0" dirty="0" smtClean="0"/>
                        <a:t> to maintain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XML format to write “code”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1600" baseline="0" dirty="0" smtClean="0"/>
                        <a:t>Imperative build tool</a:t>
                      </a:r>
                    </a:p>
                  </a:txBody>
                  <a:tcP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Not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Partial</a:t>
                      </a:r>
                      <a:r>
                        <a:rPr lang="en-US" sz="1600" baseline="0" dirty="0" smtClean="0"/>
                        <a:t> multi-module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Not optimal for large projects </a:t>
                      </a:r>
                      <a:endParaRPr lang="he-IL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 lot of “Magic”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Fragile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Groovy code</a:t>
                      </a:r>
                      <a:endParaRPr lang="he-IL" sz="1600" baseline="0" dirty="0" smtClean="0"/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A lot of 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Agenda</a:t>
            </a:r>
            <a:endParaRPr dirty="0">
              <a:latin typeface="+mj-l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Build tools overview</a:t>
            </a:r>
          </a:p>
          <a:p>
            <a:pPr lvl="1">
              <a:buSzPct val="45000"/>
            </a:pPr>
            <a:endParaRPr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Why </a:t>
            </a:r>
            <a:r>
              <a:rPr lang="en-US" sz="2800" dirty="0" smtClean="0">
                <a:latin typeface="+mj-lt"/>
              </a:rPr>
              <a:t>Gradle?</a:t>
            </a:r>
          </a:p>
          <a:p>
            <a:pPr>
              <a:buSzPct val="45000"/>
            </a:pPr>
            <a:endParaRPr lang="en-US"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Gradle overview</a:t>
            </a:r>
          </a:p>
          <a:p>
            <a:pPr>
              <a:buSzPct val="45000"/>
            </a:pPr>
            <a:endParaRPr lang="en-US"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Demo</a:t>
            </a:r>
            <a:endParaRPr lang="en-US" sz="2800" dirty="0">
              <a:latin typeface="+mj-lt"/>
            </a:endParaRPr>
          </a:p>
          <a:p>
            <a:pPr>
              <a:buSzPct val="45000"/>
            </a:pPr>
            <a:endParaRPr lang="en-US"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Summary</a:t>
            </a:r>
          </a:p>
          <a:p>
            <a:pPr>
              <a:buSzPct val="45000"/>
            </a:pPr>
            <a:endParaRPr lang="en-US" sz="900" dirty="0" smtClean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Gradle resources</a:t>
            </a:r>
            <a:endParaRPr lang="en-US" sz="2800" dirty="0">
              <a:latin typeface="+mj-lt"/>
            </a:endParaRPr>
          </a:p>
          <a:p>
            <a:pPr>
              <a:buSzPct val="45000"/>
            </a:pPr>
            <a:endParaRPr sz="1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74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Gradle – </a:t>
            </a:r>
            <a:r>
              <a:rPr lang="en-US" sz="3600" dirty="0" smtClean="0">
                <a:latin typeface="+mj-lt"/>
              </a:rPr>
              <a:t>Resources</a:t>
            </a:r>
            <a:endParaRPr dirty="0">
              <a:latin typeface="+mj-l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2400" y="1447800"/>
            <a:ext cx="8763000" cy="5029200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Documentation:</a:t>
            </a:r>
          </a:p>
          <a:p>
            <a:pPr lvl="1">
              <a:buSzPct val="45000"/>
            </a:pPr>
            <a:endParaRPr lang="en-US" sz="12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User guide: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www.gradle.org/docs/current/userguide/userguide.html</a:t>
            </a:r>
            <a:endParaRPr lang="en-US" sz="2000" dirty="0" smtClean="0"/>
          </a:p>
          <a:p>
            <a:pPr lvl="1">
              <a:buSzPct val="45000"/>
            </a:pPr>
            <a:endParaRPr lang="en-US" sz="1200" dirty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DSL:</a:t>
            </a:r>
          </a:p>
          <a:p>
            <a:pPr lvl="1">
              <a:buSzPct val="45000"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://www.gradle.org/docs/current/dsl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>
              <a:buSzPct val="45000"/>
            </a:pPr>
            <a:endParaRPr lang="en-US" sz="12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Javadoc:</a:t>
            </a:r>
          </a:p>
          <a:p>
            <a:pPr lvl="1">
              <a:buSzPct val="45000"/>
            </a:pPr>
            <a:r>
              <a:rPr lang="en-US" sz="2000" dirty="0" smtClean="0"/>
              <a:t>     </a:t>
            </a:r>
            <a:r>
              <a:rPr lang="en-US" sz="2000" dirty="0">
                <a:hlinkClick r:id="rId3"/>
              </a:rPr>
              <a:t>http://www.gradle.org/docs/current/dsl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>
              <a:buSzPct val="45000"/>
            </a:pPr>
            <a:endParaRPr lang="en-US" sz="1200" dirty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Groovy </a:t>
            </a:r>
            <a:r>
              <a:rPr lang="en-US" sz="2000" dirty="0" smtClean="0"/>
              <a:t>Doc:</a:t>
            </a:r>
          </a:p>
          <a:p>
            <a:pPr lvl="1">
              <a:buSzPct val="45000"/>
            </a:pPr>
            <a:r>
              <a:rPr lang="en-US" sz="2000" dirty="0" smtClean="0"/>
              <a:t>     </a:t>
            </a:r>
            <a:r>
              <a:rPr lang="en-US" sz="2000" dirty="0">
                <a:hlinkClick r:id="rId4"/>
              </a:rPr>
              <a:t>http://www.gradle.org/docs/current/groovydoc/</a:t>
            </a:r>
            <a:endParaRPr lang="en-US" dirty="0" smtClean="0"/>
          </a:p>
          <a:p>
            <a:pPr lvl="1">
              <a:buSzPct val="45000"/>
            </a:pPr>
            <a:r>
              <a:rPr lang="en-US" sz="2000" dirty="0" smtClean="0"/>
              <a:t>   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Plugin </a:t>
            </a:r>
            <a:r>
              <a:rPr lang="en-US" sz="2000" dirty="0" smtClean="0"/>
              <a:t>search: </a:t>
            </a:r>
            <a:r>
              <a:rPr lang="en-US" sz="2000" dirty="0">
                <a:hlinkClick r:id="rId5"/>
              </a:rPr>
              <a:t>https://plugins.gradle.org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SzPct val="45000"/>
            </a:pPr>
            <a:endParaRPr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Thx!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Build Tools Overview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Ant - Overview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Java based build tool from Apache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Started as part of Tomcat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Moved to a separate project in early </a:t>
            </a:r>
            <a:r>
              <a:rPr lang="en-US" sz="2800" dirty="0" smtClean="0">
                <a:latin typeface="Calibri"/>
              </a:rPr>
              <a:t>2000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Imperative build tool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Files are written in XML</a:t>
            </a:r>
            <a:endParaRPr dirty="0"/>
          </a:p>
        </p:txBody>
      </p:sp>
      <p:pic>
        <p:nvPicPr>
          <p:cNvPr id="89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904000" y="4572000"/>
            <a:ext cx="2917800" cy="192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Ant</a:t>
            </a:r>
            <a:r>
              <a:rPr lang="en-US" sz="3600" dirty="0" smtClean="0">
                <a:latin typeface="Calibri"/>
              </a:rPr>
              <a:t> </a:t>
            </a:r>
            <a:r>
              <a:rPr lang="en-US" sz="3600" dirty="0" smtClean="0">
                <a:latin typeface="Comic Sans MS" panose="030F0702030302020204" pitchFamily="66" charset="0"/>
              </a:rPr>
              <a:t>- Overview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Java based build tool from </a:t>
            </a:r>
            <a:r>
              <a:rPr lang="en-US" sz="2800" dirty="0" smtClean="0">
                <a:latin typeface="Comic Sans MS" panose="030F0702030302020204" pitchFamily="66" charset="0"/>
              </a:rPr>
              <a:t>Apache</a:t>
            </a:r>
          </a:p>
          <a:p>
            <a:pPr>
              <a:buSzPct val="45000"/>
            </a:pPr>
            <a:endParaRPr sz="1200" dirty="0">
              <a:latin typeface="Comic Sans MS" panose="030F0702030302020204" pitchFamily="66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Started as part of </a:t>
            </a:r>
            <a:r>
              <a:rPr lang="en-US" sz="2800" dirty="0" smtClean="0">
                <a:latin typeface="Comic Sans MS" panose="030F0702030302020204" pitchFamily="66" charset="0"/>
              </a:rPr>
              <a:t>Tomcat</a:t>
            </a:r>
          </a:p>
          <a:p>
            <a:pPr>
              <a:buSzPct val="45000"/>
            </a:pPr>
            <a:endParaRPr sz="1200" dirty="0">
              <a:latin typeface="Comic Sans MS" panose="030F0702030302020204" pitchFamily="66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Moved to a separate project in early </a:t>
            </a:r>
            <a:r>
              <a:rPr lang="en-US" sz="2800" dirty="0" smtClean="0">
                <a:latin typeface="Comic Sans MS" panose="030F0702030302020204" pitchFamily="66" charset="0"/>
              </a:rPr>
              <a:t>2000</a:t>
            </a:r>
          </a:p>
          <a:p>
            <a:pPr>
              <a:buSzPct val="45000"/>
            </a:pPr>
            <a:endParaRPr lang="en-US" sz="1200" dirty="0">
              <a:latin typeface="Comic Sans MS" panose="030F0702030302020204" pitchFamily="66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</a:rPr>
              <a:t>Imperative build tool</a:t>
            </a:r>
          </a:p>
          <a:p>
            <a:pPr>
              <a:buSzPct val="45000"/>
            </a:pPr>
            <a:endParaRPr sz="1200" dirty="0">
              <a:latin typeface="Comic Sans MS" panose="030F0702030302020204" pitchFamily="66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Files are written in XML</a:t>
            </a:r>
            <a:endParaRPr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918524"/>
            <a:ext cx="2590800" cy="17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108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</a:t>
            </a:r>
            <a:r>
              <a:rPr lang="en-US" sz="3600" dirty="0" smtClean="0"/>
              <a:t>take </a:t>
            </a:r>
            <a:r>
              <a:rPr lang="en-US" sz="3600" dirty="0"/>
              <a:t>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962400"/>
            <a:ext cx="2057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152400" y="762000"/>
            <a:ext cx="8229240" cy="521136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&lt;project name</a:t>
            </a:r>
            <a:r>
              <a:rPr lang="en-US" sz="2000" dirty="0" smtClean="0"/>
              <a:t>=“example” default=         </a:t>
            </a:r>
            <a:r>
              <a:rPr lang="en-US" sz="2000" dirty="0" err="1" smtClean="0"/>
              <a:t>basedir</a:t>
            </a:r>
            <a:r>
              <a:rPr lang="en-US" sz="2000" dirty="0" smtClean="0"/>
              <a:t>="."&gt;</a:t>
            </a:r>
          </a:p>
          <a:p>
            <a:endParaRPr sz="700" dirty="0"/>
          </a:p>
          <a:p>
            <a:r>
              <a:rPr lang="en-US" sz="2000" dirty="0"/>
              <a:t>  &lt;property name="</a:t>
            </a:r>
            <a:r>
              <a:rPr lang="en-US" sz="2000" dirty="0" err="1"/>
              <a:t>src</a:t>
            </a:r>
            <a:r>
              <a:rPr lang="en-US" sz="2000" dirty="0"/>
              <a:t>" location="</a:t>
            </a:r>
            <a:r>
              <a:rPr lang="en-US" sz="2000" dirty="0" err="1"/>
              <a:t>src</a:t>
            </a:r>
            <a:r>
              <a:rPr lang="en-US" sz="2000" dirty="0"/>
              <a:t>"/&gt;</a:t>
            </a:r>
            <a:endParaRPr sz="2000" dirty="0"/>
          </a:p>
          <a:p>
            <a:r>
              <a:rPr lang="en-US" sz="2000" dirty="0"/>
              <a:t>  &lt;property name="build" location="build"/&gt;</a:t>
            </a:r>
            <a:endParaRPr sz="2000" dirty="0"/>
          </a:p>
          <a:p>
            <a:r>
              <a:rPr lang="en-US" sz="2000" dirty="0"/>
              <a:t>  &lt;property name="dist"  location="dist"/&gt;</a:t>
            </a:r>
          </a:p>
          <a:p>
            <a:endParaRPr sz="700" dirty="0"/>
          </a:p>
          <a:p>
            <a:r>
              <a:rPr lang="en-US" sz="2000" dirty="0"/>
              <a:t>  &lt;target </a:t>
            </a:r>
            <a:r>
              <a:rPr lang="en-US" sz="2000" dirty="0" smtClean="0"/>
              <a:t>name=</a:t>
            </a:r>
            <a:r>
              <a:rPr lang="en-US" sz="2000" dirty="0" smtClean="0">
                <a:solidFill>
                  <a:srgbClr val="FFC000"/>
                </a:solidFill>
              </a:rPr>
              <a:t>“clean”</a:t>
            </a:r>
            <a:r>
              <a:rPr lang="en-US" sz="2000" dirty="0" smtClean="0"/>
              <a:t>&gt;</a:t>
            </a:r>
            <a:endParaRPr sz="2000" dirty="0"/>
          </a:p>
          <a:p>
            <a:r>
              <a:rPr lang="en-US" sz="2000" dirty="0"/>
              <a:t>    &lt;</a:t>
            </a:r>
            <a:r>
              <a:rPr lang="en-US" sz="2000" dirty="0" smtClean="0"/>
              <a:t>delete </a:t>
            </a:r>
            <a:r>
              <a:rPr lang="en-US" sz="2000" dirty="0" err="1"/>
              <a:t>dir</a:t>
            </a:r>
            <a:r>
              <a:rPr lang="en-US" sz="2000" dirty="0"/>
              <a:t>=“${build}”/&gt;</a:t>
            </a:r>
            <a:endParaRPr sz="2000" dirty="0"/>
          </a:p>
          <a:p>
            <a:r>
              <a:rPr lang="en-US" sz="2000" dirty="0"/>
              <a:t>    &lt;</a:t>
            </a:r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err="1"/>
              <a:t>dir</a:t>
            </a:r>
            <a:r>
              <a:rPr lang="en-US" sz="2000" dirty="0"/>
              <a:t>="${build}"/&gt;</a:t>
            </a:r>
            <a:endParaRPr sz="2000" dirty="0"/>
          </a:p>
          <a:p>
            <a:r>
              <a:rPr lang="en-US" sz="2000" dirty="0"/>
              <a:t>  &lt;/target&gt;</a:t>
            </a:r>
            <a:endParaRPr sz="2000" dirty="0"/>
          </a:p>
          <a:p>
            <a:r>
              <a:rPr lang="en-US" sz="2000" dirty="0"/>
              <a:t>  &lt;target </a:t>
            </a:r>
            <a:r>
              <a:rPr lang="en-US" sz="2000" dirty="0" smtClean="0"/>
              <a:t>name=</a:t>
            </a:r>
            <a:r>
              <a:rPr lang="en-US" sz="2000" dirty="0" smtClean="0">
                <a:solidFill>
                  <a:srgbClr val="00B050"/>
                </a:solidFill>
              </a:rPr>
              <a:t>“compile”</a:t>
            </a:r>
            <a:r>
              <a:rPr lang="en-US" sz="2000" dirty="0" smtClean="0"/>
              <a:t> </a:t>
            </a:r>
            <a:r>
              <a:rPr lang="en-US" sz="2000" dirty="0"/>
              <a:t>depends</a:t>
            </a:r>
            <a:r>
              <a:rPr lang="en-US" sz="2000" dirty="0" smtClean="0"/>
              <a:t>=            &gt;</a:t>
            </a:r>
            <a:endParaRPr sz="2000" dirty="0"/>
          </a:p>
          <a:p>
            <a:r>
              <a:rPr lang="en-US" sz="2000" dirty="0"/>
              <a:t>    &lt;</a:t>
            </a:r>
            <a:r>
              <a:rPr lang="en-US" sz="2000" dirty="0" err="1"/>
              <a:t>javac</a:t>
            </a:r>
            <a:r>
              <a:rPr lang="en-US" sz="2000" dirty="0"/>
              <a:t> </a:t>
            </a:r>
            <a:r>
              <a:rPr lang="en-US" sz="2000" dirty="0" err="1"/>
              <a:t>srcdir</a:t>
            </a:r>
            <a:r>
              <a:rPr lang="en-US" sz="2000" dirty="0"/>
              <a:t>="${</a:t>
            </a:r>
            <a:r>
              <a:rPr lang="en-US" sz="2000" dirty="0" err="1"/>
              <a:t>src</a:t>
            </a:r>
            <a:r>
              <a:rPr lang="en-US" sz="2000" dirty="0"/>
              <a:t>}" </a:t>
            </a:r>
            <a:r>
              <a:rPr lang="en-US" sz="2000" dirty="0" err="1"/>
              <a:t>destdir</a:t>
            </a:r>
            <a:r>
              <a:rPr lang="en-US" sz="2000" dirty="0"/>
              <a:t>="${build}"/&gt;</a:t>
            </a:r>
            <a:endParaRPr sz="2000" dirty="0"/>
          </a:p>
          <a:p>
            <a:r>
              <a:rPr lang="en-US" sz="2000" dirty="0"/>
              <a:t>  &lt;/target&gt;</a:t>
            </a:r>
            <a:endParaRPr sz="2000" dirty="0"/>
          </a:p>
          <a:p>
            <a:r>
              <a:rPr lang="en-US" sz="2000" dirty="0"/>
              <a:t>  &lt;target </a:t>
            </a:r>
            <a:r>
              <a:rPr lang="en-US" sz="2000" dirty="0" smtClean="0"/>
              <a:t>name=</a:t>
            </a:r>
            <a:r>
              <a:rPr lang="en-US" sz="2000" dirty="0" smtClean="0">
                <a:solidFill>
                  <a:srgbClr val="00B0F0"/>
                </a:solidFill>
              </a:rPr>
              <a:t>“dist”</a:t>
            </a:r>
            <a:r>
              <a:rPr lang="en-US" sz="2000" dirty="0" smtClean="0"/>
              <a:t> </a:t>
            </a:r>
            <a:r>
              <a:rPr lang="en-US" sz="2000" dirty="0"/>
              <a:t>depends=	   </a:t>
            </a:r>
            <a:r>
              <a:rPr lang="en-US" sz="2000" dirty="0" smtClean="0"/>
              <a:t>&gt;</a:t>
            </a:r>
            <a:endParaRPr sz="2000" dirty="0"/>
          </a:p>
          <a:p>
            <a:r>
              <a:rPr lang="en-US" sz="2000" dirty="0"/>
              <a:t>    &lt;</a:t>
            </a:r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err="1"/>
              <a:t>dir</a:t>
            </a:r>
            <a:r>
              <a:rPr lang="en-US" sz="2000" dirty="0"/>
              <a:t>="${dist}/lib"/&gt;</a:t>
            </a:r>
            <a:endParaRPr sz="2000" dirty="0"/>
          </a:p>
          <a:p>
            <a:r>
              <a:rPr lang="en-US" sz="2000" dirty="0"/>
              <a:t>    &lt;jar </a:t>
            </a:r>
            <a:r>
              <a:rPr lang="en-US" sz="2000" dirty="0" err="1"/>
              <a:t>jarfile</a:t>
            </a:r>
            <a:r>
              <a:rPr lang="en-US" sz="2000" dirty="0"/>
              <a:t>="${dist}/lib/example.jar" </a:t>
            </a:r>
          </a:p>
          <a:p>
            <a:r>
              <a:rPr lang="en-US" sz="2000" dirty="0"/>
              <a:t>           </a:t>
            </a:r>
            <a:r>
              <a:rPr lang="en-US" sz="2000" dirty="0" err="1"/>
              <a:t>basedir</a:t>
            </a:r>
            <a:r>
              <a:rPr lang="en-US" sz="2000" dirty="0"/>
              <a:t>="${build}"/&gt;</a:t>
            </a:r>
            <a:endParaRPr sz="2000" dirty="0"/>
          </a:p>
          <a:p>
            <a:r>
              <a:rPr lang="en-US" sz="2000" dirty="0"/>
              <a:t>  &lt;/target&gt;</a:t>
            </a:r>
          </a:p>
          <a:p>
            <a:endParaRPr sz="700" dirty="0"/>
          </a:p>
          <a:p>
            <a:r>
              <a:rPr lang="en-US" sz="2000" dirty="0"/>
              <a:t>&lt;/project&gt;</a:t>
            </a:r>
            <a:endParaRPr sz="3200" dirty="0"/>
          </a:p>
          <a:p>
            <a:endParaRPr sz="3200" dirty="0"/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Ant - Build file example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316" y="4334079"/>
            <a:ext cx="13132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”compile”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3412778"/>
            <a:ext cx="1066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”clean”</a:t>
            </a:r>
            <a:endParaRPr lang="he-IL" sz="2000" dirty="0"/>
          </a:p>
        </p:txBody>
      </p:sp>
      <p:grpSp>
        <p:nvGrpSpPr>
          <p:cNvPr id="16" name="קבוצה 15"/>
          <p:cNvGrpSpPr/>
          <p:nvPr/>
        </p:nvGrpSpPr>
        <p:grpSpPr>
          <a:xfrm>
            <a:off x="6454977" y="838200"/>
            <a:ext cx="2573023" cy="1600200"/>
            <a:chOff x="3429012" y="914402"/>
            <a:chExt cx="2261318" cy="1405224"/>
          </a:xfrm>
        </p:grpSpPr>
        <p:sp>
          <p:nvSpPr>
            <p:cNvPr id="17" name="מלבן מעוגל 16"/>
            <p:cNvSpPr/>
            <p:nvPr/>
          </p:nvSpPr>
          <p:spPr>
            <a:xfrm>
              <a:off x="3429012" y="914402"/>
              <a:ext cx="2261318" cy="1405224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מלבן 17"/>
            <p:cNvSpPr/>
            <p:nvPr/>
          </p:nvSpPr>
          <p:spPr>
            <a:xfrm>
              <a:off x="3470170" y="955560"/>
              <a:ext cx="2179002" cy="1322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err="1" smtClean="0"/>
                <a:t>dist</a:t>
              </a:r>
              <a:endParaRPr lang="he-IL" sz="32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Input:</a:t>
              </a:r>
              <a:r>
                <a:rPr lang="en-US" sz="1900" u="none" kern="1200" dirty="0" smtClean="0">
                  <a:latin typeface="+mn-lt"/>
                </a:rPr>
                <a:t> compiled code + output paths</a:t>
              </a:r>
              <a:endParaRPr lang="en-US" sz="1900" u="sng" kern="1200" dirty="0" smtClean="0">
                <a:latin typeface="+mn-lt"/>
              </a:endParaRP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Output:</a:t>
              </a:r>
              <a:r>
                <a:rPr lang="en-US" sz="1900" u="none" kern="1200" dirty="0" smtClean="0">
                  <a:latin typeface="+mn-lt"/>
                </a:rPr>
                <a:t> jar file</a:t>
              </a:r>
              <a:endParaRPr lang="he-IL" sz="1900" u="sng" kern="1200" dirty="0">
                <a:latin typeface="+mn-lt"/>
              </a:endParaRPr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7713081" y="2478205"/>
            <a:ext cx="182726" cy="264995"/>
            <a:chOff x="4458517" y="2387986"/>
            <a:chExt cx="182617" cy="569796"/>
          </a:xfrm>
        </p:grpSpPr>
        <p:sp>
          <p:nvSpPr>
            <p:cNvPr id="20" name="חץ ימינה 19"/>
            <p:cNvSpPr/>
            <p:nvPr/>
          </p:nvSpPr>
          <p:spPr>
            <a:xfrm rot="16200486" flipH="1" flipV="1">
              <a:off x="4264928" y="2581575"/>
              <a:ext cx="569796" cy="1826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חץ ימינה 6"/>
            <p:cNvSpPr/>
            <p:nvPr/>
          </p:nvSpPr>
          <p:spPr>
            <a:xfrm rot="10800486">
              <a:off x="4495044" y="2387986"/>
              <a:ext cx="109571" cy="515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7335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900" kern="1200"/>
            </a:p>
          </p:txBody>
        </p:sp>
      </p:grpSp>
      <p:grpSp>
        <p:nvGrpSpPr>
          <p:cNvPr id="22" name="קבוצה 21"/>
          <p:cNvGrpSpPr/>
          <p:nvPr/>
        </p:nvGrpSpPr>
        <p:grpSpPr>
          <a:xfrm>
            <a:off x="6477000" y="2743200"/>
            <a:ext cx="2526812" cy="2120854"/>
            <a:chOff x="3276587" y="3047993"/>
            <a:chExt cx="2526812" cy="1358854"/>
          </a:xfrm>
        </p:grpSpPr>
        <p:sp>
          <p:nvSpPr>
            <p:cNvPr id="23" name="מלבן מעוגל 22"/>
            <p:cNvSpPr/>
            <p:nvPr/>
          </p:nvSpPr>
          <p:spPr>
            <a:xfrm>
              <a:off x="3276587" y="3047993"/>
              <a:ext cx="2526812" cy="1358854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מלבן 23"/>
            <p:cNvSpPr/>
            <p:nvPr/>
          </p:nvSpPr>
          <p:spPr>
            <a:xfrm>
              <a:off x="3316386" y="3087792"/>
              <a:ext cx="2447214" cy="1279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compile</a:t>
              </a:r>
              <a:endParaRPr lang="en-US" sz="24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u="sng" kern="1200" dirty="0" smtClean="0"/>
                <a:t>Input:</a:t>
              </a:r>
              <a:r>
                <a:rPr lang="en-US" sz="2000" kern="1200" dirty="0" smtClean="0"/>
                <a:t> source + compiled code </a:t>
              </a:r>
              <a:r>
                <a:rPr lang="he-IL" sz="2000" kern="1200" dirty="0" smtClean="0"/>
                <a:t>	</a:t>
              </a:r>
              <a:r>
                <a:rPr lang="en-US" sz="2000" kern="1200" dirty="0" smtClean="0"/>
                <a:t>paths</a:t>
              </a: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kern="1200" dirty="0" smtClean="0"/>
                <a:t> compiled files</a:t>
              </a:r>
              <a:endParaRPr lang="he-IL" sz="2000" kern="1200" dirty="0"/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7674177" y="4876800"/>
            <a:ext cx="214872" cy="300422"/>
            <a:chOff x="4445369" y="4500254"/>
            <a:chExt cx="197470" cy="478399"/>
          </a:xfrm>
        </p:grpSpPr>
        <p:sp>
          <p:nvSpPr>
            <p:cNvPr id="29" name="חץ ימינה 28"/>
            <p:cNvSpPr/>
            <p:nvPr/>
          </p:nvSpPr>
          <p:spPr>
            <a:xfrm rot="5386038">
              <a:off x="4304904" y="4640719"/>
              <a:ext cx="478399" cy="1974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חץ ימינה 4"/>
            <p:cNvSpPr/>
            <p:nvPr/>
          </p:nvSpPr>
          <p:spPr>
            <a:xfrm rot="-13962">
              <a:off x="4484742" y="4500255"/>
              <a:ext cx="118482" cy="4191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100" kern="1200"/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6277441" y="5181600"/>
            <a:ext cx="2790359" cy="1600200"/>
            <a:chOff x="3153233" y="5092634"/>
            <a:chExt cx="2790359" cy="1415639"/>
          </a:xfrm>
        </p:grpSpPr>
        <p:sp>
          <p:nvSpPr>
            <p:cNvPr id="27" name="מלבן מעוגל 26"/>
            <p:cNvSpPr/>
            <p:nvPr/>
          </p:nvSpPr>
          <p:spPr>
            <a:xfrm>
              <a:off x="3153233" y="5092634"/>
              <a:ext cx="2790359" cy="1415639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מלבן 27"/>
            <p:cNvSpPr/>
            <p:nvPr/>
          </p:nvSpPr>
          <p:spPr>
            <a:xfrm>
              <a:off x="3194696" y="5134097"/>
              <a:ext cx="2707433" cy="13327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clean</a:t>
              </a:r>
              <a:endParaRPr lang="he-IL" sz="3200" kern="1200" dirty="0" smtClean="0"/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Input:</a:t>
              </a:r>
              <a:r>
                <a:rPr lang="en-US" sz="2000" u="none" kern="1200" dirty="0" smtClean="0"/>
                <a:t> compiled code path</a:t>
              </a:r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u="none" kern="1200" dirty="0" smtClean="0"/>
                <a:t> empty folder</a:t>
              </a:r>
              <a:endParaRPr lang="he-IL" sz="2000" u="sng" kern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62828" y="762000"/>
            <a:ext cx="8663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”dist”</a:t>
            </a:r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a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00" y="1524000"/>
            <a:ext cx="392400" cy="387168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1981200"/>
            <a:ext cx="390525" cy="3810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2438400"/>
            <a:ext cx="390525" cy="3810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2895600"/>
            <a:ext cx="390525" cy="38100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20373"/>
            <a:ext cx="2209800" cy="28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5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DejaVu Sans"/>
        <a:cs typeface="DejaVu Sans"/>
      </a:majorFont>
      <a:minorFont>
        <a:latin typeface="Comic Sans MS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DejaVu Sans"/>
        <a:cs typeface="DejaVu Sans"/>
      </a:majorFont>
      <a:minorFont>
        <a:latin typeface="Comic Sans MS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1154</Words>
  <Application>Microsoft Office PowerPoint</Application>
  <PresentationFormat>On-screen Show (4:3)</PresentationFormat>
  <Paragraphs>306</Paragraphs>
  <Slides>31</Slides>
  <Notes>9</Notes>
  <HiddenSlides>7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Horesh, Yair [ICG-IT]</dc:creator>
  <cp:lastModifiedBy>Aharon, Koby [ICG-IT]</cp:lastModifiedBy>
  <cp:revision>232</cp:revision>
  <dcterms:modified xsi:type="dcterms:W3CDTF">2015-04-29T10:52:32Z</dcterms:modified>
</cp:coreProperties>
</file>