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435" r:id="rId5"/>
    <p:sldId id="437" r:id="rId6"/>
    <p:sldId id="438" r:id="rId7"/>
    <p:sldId id="439" r:id="rId8"/>
    <p:sldId id="451" r:id="rId9"/>
    <p:sldId id="450" r:id="rId10"/>
    <p:sldId id="448" r:id="rId11"/>
    <p:sldId id="449" r:id="rId12"/>
    <p:sldId id="441" r:id="rId13"/>
    <p:sldId id="442" r:id="rId14"/>
    <p:sldId id="446" r:id="rId15"/>
    <p:sldId id="434" r:id="rId16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1"/>
    <p:restoredTop sz="83356" autoAdjust="0"/>
  </p:normalViewPr>
  <p:slideViewPr>
    <p:cSldViewPr showGuides="1">
      <p:cViewPr varScale="1">
        <p:scale>
          <a:sx n="108" d="100"/>
          <a:sy n="108" d="100"/>
        </p:scale>
        <p:origin x="2112" y="192"/>
      </p:cViewPr>
      <p:guideLst>
        <p:guide orient="horz" pos="2230"/>
        <p:guide pos="27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  <a:endParaRPr lang="zh-CN" altLang="en-US"/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baiduboy/p/7593715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donlii/article/details/8779075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/>
              <a:t>ar</a:t>
            </a:r>
            <a:r>
              <a:rPr kumimoji="1" lang="zh-CN" altLang="en-US" dirty="0"/>
              <a:t>命令详情可参考</a:t>
            </a:r>
            <a:r>
              <a:rPr lang="fr-FR" altLang="zh-CN" dirty="0">
                <a:hlinkClick r:id="rId3"/>
              </a:rPr>
              <a:t>linux </a:t>
            </a:r>
            <a:r>
              <a:rPr lang="zh-CN" altLang="en-US" dirty="0">
                <a:hlinkClick r:id="rId3"/>
              </a:rPr>
              <a:t>静态库 </a:t>
            </a:r>
            <a:r>
              <a:rPr lang="fr-FR" altLang="zh-CN" dirty="0">
                <a:hlinkClick r:id="rId3"/>
              </a:rPr>
              <a:t>ar</a:t>
            </a:r>
            <a:r>
              <a:rPr lang="zh-CN" altLang="en-US" dirty="0">
                <a:hlinkClick r:id="rId3"/>
              </a:rPr>
              <a:t>命令用法 </a:t>
            </a:r>
            <a:r>
              <a:rPr lang="en-US" altLang="zh-CN" dirty="0">
                <a:hlinkClick r:id="rId3"/>
              </a:rPr>
              <a:t>- _</a:t>
            </a:r>
            <a:r>
              <a:rPr lang="zh-CN" altLang="en-US" dirty="0">
                <a:hlinkClick r:id="rId3"/>
              </a:rPr>
              <a:t>小百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</a:t>
            </a:r>
            <a:r>
              <a:rPr lang="fr-FR" altLang="zh-CN" dirty="0">
                <a:hlinkClick r:id="rId3"/>
              </a:rPr>
              <a:t>cnblogs.com)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符号解析主要使用</a:t>
            </a:r>
            <a:r>
              <a:rPr kumimoji="1" lang="en-US" altLang="zh-CN" dirty="0"/>
              <a:t>elf</a:t>
            </a:r>
            <a:r>
              <a:rPr kumimoji="1" lang="zh-CN" altLang="en-US" dirty="0"/>
              <a:t>里面的符号表节来完成</a:t>
            </a:r>
            <a:endParaRPr kumimoji="1" lang="en-US" altLang="zh-CN" dirty="0"/>
          </a:p>
          <a:p>
            <a:r>
              <a:rPr kumimoji="1" lang="en-US" altLang="zh-CN" dirty="0"/>
              <a:t>Elf</a:t>
            </a:r>
            <a:r>
              <a:rPr kumimoji="1" lang="zh-CN" altLang="en-US" dirty="0"/>
              <a:t>格式文件符号表参考博客</a:t>
            </a:r>
            <a:r>
              <a:rPr lang="fr-FR" altLang="zh-CN" dirty="0">
                <a:hlinkClick r:id="rId3"/>
              </a:rPr>
              <a:t>ELF</a:t>
            </a:r>
            <a:r>
              <a:rPr lang="zh-CN" altLang="en-US" dirty="0">
                <a:hlinkClick r:id="rId3"/>
              </a:rPr>
              <a:t>格式文件符号表全解析及</a:t>
            </a:r>
            <a:r>
              <a:rPr lang="fr-FR" altLang="zh-CN" dirty="0">
                <a:hlinkClick r:id="rId3"/>
              </a:rPr>
              <a:t>readelf</a:t>
            </a:r>
            <a:r>
              <a:rPr lang="zh-CN" altLang="en-US" dirty="0">
                <a:hlinkClick r:id="rId3"/>
              </a:rPr>
              <a:t>命令使用方法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忧郁的废物</a:t>
            </a:r>
            <a:r>
              <a:rPr lang="en-US" altLang="zh-CN" dirty="0">
                <a:hlinkClick r:id="rId3"/>
              </a:rPr>
              <a:t>_</a:t>
            </a:r>
            <a:r>
              <a:rPr lang="fr-FR" altLang="zh-CN" dirty="0">
                <a:hlinkClick r:id="rId3"/>
              </a:rPr>
              <a:t>Addy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</a:t>
            </a:r>
            <a:r>
              <a:rPr lang="fr-FR" altLang="zh-CN" dirty="0">
                <a:hlinkClick r:id="rId3"/>
              </a:rPr>
              <a:t>CSDN</a:t>
            </a:r>
            <a:r>
              <a:rPr lang="zh-CN" altLang="en-US" dirty="0">
                <a:hlinkClick r:id="rId3"/>
              </a:rPr>
              <a:t>博客</a:t>
            </a:r>
            <a:endParaRPr lang="en-US" altLang="zh-CN" dirty="0"/>
          </a:p>
          <a:p>
            <a:r>
              <a:rPr kumimoji="1" lang="zh-CN" altLang="en-US" dirty="0"/>
              <a:t>一旦链接器完成符号解析这一步骤，它就把代码中的每一个符号引用和定义联系起来，在此时，链接器就知道它的输入目标文件中的代码节和数据节的确切大小，就可以进行重定位了，在这个步骤中将合并输入模块，并为每个符号分配运行时地址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重定位由两部组成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重定位节和符号定义：链接器将所有相同类型的节合并为同一类型的新的聚合节。例如</a:t>
            </a:r>
            <a:r>
              <a:rPr kumimoji="1" lang="en-US" altLang="zh-CN" dirty="0" err="1"/>
              <a:t>a.o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节和</a:t>
            </a:r>
            <a:r>
              <a:rPr kumimoji="1" lang="en-US" altLang="zh-CN" dirty="0" err="1"/>
              <a:t>b.o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节合并为可执行文件</a:t>
            </a:r>
            <a:r>
              <a:rPr kumimoji="1" lang="en-US" altLang="zh-CN" dirty="0"/>
              <a:t>ab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节。然后链接器将运行时存储器地址赋给新的聚合节。当这一步完成时，程序中的每个指令和全局变量都有唯一的运行时存储器地址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重定位节中的符号引用，在这一步中，链接器修改代码节和数据节中对每个符号的引用，使得他们指向正确的运行时地址。为了执行这一步，链接器依赖于重定位条目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Offset</a:t>
            </a:r>
            <a:r>
              <a:rPr kumimoji="1" lang="zh-CN" altLang="en-US" dirty="0"/>
              <a:t>：要修改的位置在</a:t>
            </a:r>
            <a:r>
              <a:rPr kumimoji="1" lang="en-US" altLang="zh-CN" dirty="0"/>
              <a:t>.text</a:t>
            </a:r>
            <a:r>
              <a:rPr kumimoji="1" lang="zh-CN" altLang="en-US" dirty="0"/>
              <a:t>节的偏移量</a:t>
            </a:r>
            <a:endParaRPr kumimoji="1" lang="en-US" altLang="zh-CN" dirty="0"/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：重定位类型</a:t>
            </a:r>
            <a:endParaRPr kumimoji="1" lang="en-US" altLang="zh-CN" dirty="0"/>
          </a:p>
          <a:p>
            <a:r>
              <a:rPr kumimoji="1" lang="en-US" altLang="zh-CN" dirty="0"/>
              <a:t>Value</a:t>
            </a:r>
            <a:r>
              <a:rPr kumimoji="1" lang="zh-CN" altLang="en-US" dirty="0"/>
              <a:t>：重定位符号的名称</a:t>
            </a:r>
            <a:endParaRPr kumimoji="1" lang="en-US" altLang="zh-CN" dirty="0"/>
          </a:p>
          <a:p>
            <a:r>
              <a:rPr kumimoji="1" lang="en-US" altLang="zh-CN" dirty="0"/>
              <a:t>R_386_32</a:t>
            </a:r>
            <a:r>
              <a:rPr kumimoji="1" lang="zh-CN" altLang="en-US" dirty="0"/>
              <a:t>：绝对寻址修正</a:t>
            </a:r>
            <a:endParaRPr kumimoji="1" lang="en-US" altLang="zh-CN" dirty="0"/>
          </a:p>
          <a:p>
            <a:r>
              <a:rPr kumimoji="1" lang="en-US" altLang="zh-CN" dirty="0"/>
              <a:t>R_386_PC32</a:t>
            </a:r>
            <a:r>
              <a:rPr kumimoji="1" lang="zh-CN" altLang="en-US" dirty="0"/>
              <a:t>：相对寻址修正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	</a:t>
            </a:r>
            <a:r>
              <a:rPr kumimoji="1" lang="en-US" altLang="zh-CN" dirty="0" err="1"/>
              <a:t>Lea,load</a:t>
            </a:r>
            <a:r>
              <a:rPr kumimoji="1" lang="en-US" altLang="zh-CN" dirty="0"/>
              <a:t> effect address</a:t>
            </a:r>
            <a:r>
              <a:rPr kumimoji="1" lang="zh-CN" altLang="en-US" dirty="0"/>
              <a:t>，取有效地址（即取偏移地址），功能为取源操作数地址的偏移量，并把它传送到目的操作数所在的单元，格式为</a:t>
            </a:r>
            <a:r>
              <a:rPr kumimoji="1" lang="en-US" altLang="zh-CN" dirty="0"/>
              <a:t>lea </a:t>
            </a:r>
            <a:r>
              <a:rPr kumimoji="1" lang="zh-CN" altLang="en-US" dirty="0"/>
              <a:t>目的，源</a:t>
            </a:r>
            <a:endParaRPr kumimoji="1" lang="en-US" altLang="zh-CN" dirty="0"/>
          </a:p>
          <a:p>
            <a:r>
              <a:rPr kumimoji="1" lang="en-US" altLang="zh-CN" dirty="0"/>
              <a:t>	0x4(%</a:t>
            </a:r>
            <a:r>
              <a:rPr kumimoji="1" lang="en-US" altLang="zh-CN" dirty="0" err="1"/>
              <a:t>esp</a:t>
            </a:r>
            <a:r>
              <a:rPr kumimoji="1" lang="en-US" altLang="zh-CN" dirty="0"/>
              <a:t>)</a:t>
            </a:r>
            <a:r>
              <a:rPr kumimoji="1" lang="zh-CN" altLang="en-US" dirty="0"/>
              <a:t>意味着将堆栈指针的当前值（</a:t>
            </a:r>
            <a:r>
              <a:rPr kumimoji="1" lang="en-US" altLang="zh-CN" dirty="0"/>
              <a:t>%</a:t>
            </a:r>
            <a:r>
              <a:rPr kumimoji="1" lang="en-US" altLang="zh-CN" dirty="0" err="1"/>
              <a:t>esp</a:t>
            </a:r>
            <a:r>
              <a:rPr kumimoji="1" lang="zh-CN" altLang="en-US" dirty="0"/>
              <a:t>的当前值）添加</a:t>
            </a:r>
            <a:r>
              <a:rPr kumimoji="1" lang="en-US" altLang="zh-CN" dirty="0"/>
              <a:t>4</a:t>
            </a:r>
            <a:r>
              <a:rPr kumimoji="1" lang="zh-CN" altLang="en-US" dirty="0"/>
              <a:t>（</a:t>
            </a:r>
            <a:r>
              <a:rPr kumimoji="1" lang="en-US" altLang="zh-CN" dirty="0"/>
              <a:t>0x4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FF0000"/>
                </a:solidFill>
              </a:rPr>
              <a:t>%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是栈指针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	%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是当前函数栈底的地址，栈底通常作为基址，可以通过栈底地址和偏移相加减来获取变量地址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err="1">
                <a:solidFill>
                  <a:srgbClr val="FF0000"/>
                </a:solidFill>
              </a:rPr>
              <a:t>movl</a:t>
            </a:r>
            <a:r>
              <a:rPr kumimoji="1" lang="zh-CN" altLang="en-US" dirty="0">
                <a:solidFill>
                  <a:srgbClr val="FF0000"/>
                </a:solidFill>
              </a:rPr>
              <a:t>（用于</a:t>
            </a:r>
            <a:r>
              <a:rPr kumimoji="1" lang="en-US" altLang="zh-CN" dirty="0">
                <a:solidFill>
                  <a:srgbClr val="FF0000"/>
                </a:solidFill>
              </a:rPr>
              <a:t>32</a:t>
            </a:r>
            <a:r>
              <a:rPr kumimoji="1" lang="zh-CN" altLang="en-US" dirty="0">
                <a:solidFill>
                  <a:srgbClr val="FF0000"/>
                </a:solidFill>
              </a:rPr>
              <a:t>位的长字值） 源，目的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本程序的部分语义为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0: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ecx</a:t>
            </a:r>
            <a:r>
              <a:rPr kumimoji="1" lang="en-US" altLang="zh-CN" dirty="0">
                <a:solidFill>
                  <a:srgbClr val="FF0000"/>
                </a:solidFill>
              </a:rPr>
              <a:t>=[esp+4]</a:t>
            </a:r>
            <a:r>
              <a:rPr kumimoji="1" lang="zh-CN" altLang="en-US" dirty="0">
                <a:solidFill>
                  <a:srgbClr val="FF0000"/>
                </a:solidFill>
              </a:rPr>
              <a:t>，返回地址在</a:t>
            </a:r>
            <a:r>
              <a:rPr kumimoji="1" lang="en-US" altLang="zh-CN" dirty="0">
                <a:solidFill>
                  <a:srgbClr val="FF0000"/>
                </a:solidFill>
              </a:rPr>
              <a:t>[ecx-4]</a:t>
            </a:r>
            <a:r>
              <a:rPr kumimoji="1" lang="zh-CN" altLang="en-US" dirty="0">
                <a:solidFill>
                  <a:srgbClr val="FF0000"/>
                </a:solidFill>
              </a:rPr>
              <a:t>中，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中存的是地址，指向的是栈顶，即将要执行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4:</a:t>
            </a:r>
            <a:r>
              <a:rPr kumimoji="1" lang="zh-CN" altLang="en-US" dirty="0">
                <a:solidFill>
                  <a:srgbClr val="FF0000"/>
                </a:solidFill>
              </a:rPr>
              <a:t> 对齐，</a:t>
            </a:r>
            <a:r>
              <a:rPr kumimoji="1" lang="en-US" altLang="zh-CN" dirty="0">
                <a:solidFill>
                  <a:srgbClr val="FF0000"/>
                </a:solidFill>
              </a:rPr>
              <a:t>align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16</a:t>
            </a:r>
            <a:r>
              <a:rPr kumimoji="1" lang="zh-CN" altLang="en-US" dirty="0">
                <a:solidFill>
                  <a:srgbClr val="FF0000"/>
                </a:solidFill>
              </a:rPr>
              <a:t>，属于编译器的习惯，许多编译器并不对齐栈顶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7:</a:t>
            </a:r>
            <a:r>
              <a:rPr kumimoji="1" lang="zh-CN" altLang="en-US" dirty="0">
                <a:solidFill>
                  <a:srgbClr val="FF0000"/>
                </a:solidFill>
              </a:rPr>
              <a:t> 将</a:t>
            </a:r>
            <a:r>
              <a:rPr kumimoji="1" lang="en-US" altLang="zh-CN" dirty="0">
                <a:solidFill>
                  <a:srgbClr val="FF0000"/>
                </a:solidFill>
              </a:rPr>
              <a:t>[ecx-4]</a:t>
            </a:r>
            <a:r>
              <a:rPr kumimoji="1" lang="zh-CN" altLang="en-US" dirty="0">
                <a:solidFill>
                  <a:srgbClr val="FF0000"/>
                </a:solidFill>
              </a:rPr>
              <a:t>即返回地址（即执行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函数之前的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的值）压栈，之后要返回这条指令进行执行</a:t>
            </a:r>
            <a:r>
              <a:rPr kumimoji="1" lang="en-US" altLang="zh-CN" dirty="0">
                <a:solidFill>
                  <a:srgbClr val="FF0000"/>
                </a:solidFill>
              </a:rPr>
              <a:t>_start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a: </a:t>
            </a:r>
            <a:r>
              <a:rPr kumimoji="1" lang="zh-CN" altLang="en-US" dirty="0">
                <a:solidFill>
                  <a:srgbClr val="FF0000"/>
                </a:solidFill>
              </a:rPr>
              <a:t>基于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的堆栈框架，保存调用者的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b:</a:t>
            </a:r>
            <a:r>
              <a:rPr kumimoji="1" lang="zh-CN" altLang="en-US" dirty="0">
                <a:solidFill>
                  <a:srgbClr val="FF0000"/>
                </a:solidFill>
              </a:rPr>
              <a:t> 将前面对齐的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传给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作为变量区（堆栈）的指针，即将被调用者的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存储到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，从</a:t>
            </a:r>
            <a:r>
              <a:rPr kumimoji="1" lang="en-US" altLang="zh-CN" dirty="0" err="1">
                <a:solidFill>
                  <a:srgbClr val="FF0000"/>
                </a:solidFill>
              </a:rPr>
              <a:t>esp</a:t>
            </a:r>
            <a:r>
              <a:rPr kumimoji="1" lang="zh-CN" altLang="en-US" dirty="0">
                <a:solidFill>
                  <a:srgbClr val="FF0000"/>
                </a:solidFill>
              </a:rPr>
              <a:t>起，栈的内容属于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函数，</a:t>
            </a: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en-US" altLang="zh-CN" dirty="0" err="1">
                <a:solidFill>
                  <a:srgbClr val="FF0000"/>
                </a:solidFill>
              </a:rPr>
              <a:t>ebp</a:t>
            </a:r>
            <a:r>
              <a:rPr kumimoji="1" lang="zh-CN" altLang="en-US" dirty="0">
                <a:solidFill>
                  <a:srgbClr val="FF0000"/>
                </a:solidFill>
              </a:rPr>
              <a:t>存的就是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函数栈底的地址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d:</a:t>
            </a:r>
            <a:r>
              <a:rPr kumimoji="1" lang="zh-CN" altLang="en-US" dirty="0">
                <a:solidFill>
                  <a:srgbClr val="FF0000"/>
                </a:solidFill>
              </a:rPr>
              <a:t> 将返回地址压入用户的变量区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e:</a:t>
            </a:r>
            <a:r>
              <a:rPr kumimoji="1" lang="zh-CN" altLang="en-US" dirty="0">
                <a:solidFill>
                  <a:srgbClr val="FF0000"/>
                </a:solidFill>
              </a:rPr>
              <a:t> 将堆栈指针下移</a:t>
            </a:r>
            <a:r>
              <a:rPr kumimoji="1" lang="en-US" altLang="zh-CN" dirty="0">
                <a:solidFill>
                  <a:srgbClr val="FF0000"/>
                </a:solidFill>
              </a:rPr>
              <a:t>0x24</a:t>
            </a:r>
            <a:r>
              <a:rPr kumimoji="1" lang="zh-CN" altLang="en-US" dirty="0">
                <a:solidFill>
                  <a:srgbClr val="FF0000"/>
                </a:solidFill>
              </a:rPr>
              <a:t>，即随后的堆栈操作不破坏用户的变量区，调用函数之前需要传入参数，也做对齐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18</a:t>
            </a:r>
            <a:r>
              <a:rPr kumimoji="1" lang="zh-CN" altLang="en-US" dirty="0">
                <a:solidFill>
                  <a:srgbClr val="FF0000"/>
                </a:solidFill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</a:rPr>
              <a:t>1f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r>
              <a:rPr kumimoji="1" lang="en-US" altLang="zh-CN" dirty="0" err="1">
                <a:solidFill>
                  <a:srgbClr val="FF0000"/>
                </a:solidFill>
              </a:rPr>
              <a:t>movl</a:t>
            </a:r>
            <a:r>
              <a:rPr kumimoji="1" lang="zh-CN" altLang="en-US" dirty="0">
                <a:solidFill>
                  <a:srgbClr val="FF0000"/>
                </a:solidFill>
              </a:rPr>
              <a:t>指令要将</a:t>
            </a:r>
            <a:r>
              <a:rPr kumimoji="1" lang="en-US" altLang="zh-CN" dirty="0">
                <a:solidFill>
                  <a:srgbClr val="FF0000"/>
                </a:solidFill>
              </a:rPr>
              <a:t>shared</a:t>
            </a:r>
            <a:r>
              <a:rPr kumimoji="1" lang="zh-CN" altLang="en-US" dirty="0">
                <a:solidFill>
                  <a:srgbClr val="FF0000"/>
                </a:solidFill>
              </a:rPr>
              <a:t>的地址送到</a:t>
            </a:r>
            <a:r>
              <a:rPr kumimoji="1" lang="en-US" altLang="zh-CN" dirty="0">
                <a:solidFill>
                  <a:srgbClr val="FF0000"/>
                </a:solidFill>
              </a:rPr>
              <a:t>esp+4</a:t>
            </a:r>
            <a:r>
              <a:rPr kumimoji="1" lang="zh-CN" altLang="en-US" dirty="0">
                <a:solidFill>
                  <a:srgbClr val="FF0000"/>
                </a:solidFill>
              </a:rPr>
              <a:t>的位置，但是此时并不知道</a:t>
            </a:r>
            <a:r>
              <a:rPr kumimoji="1" lang="en-US" altLang="zh-CN" dirty="0">
                <a:solidFill>
                  <a:srgbClr val="FF0000"/>
                </a:solidFill>
              </a:rPr>
              <a:t>shared</a:t>
            </a:r>
            <a:r>
              <a:rPr kumimoji="1" lang="zh-CN" altLang="en-US" dirty="0">
                <a:solidFill>
                  <a:srgbClr val="FF0000"/>
                </a:solidFill>
              </a:rPr>
              <a:t>的地址，所以就放</a:t>
            </a:r>
            <a:r>
              <a:rPr kumimoji="1" lang="en-US" altLang="zh-CN" dirty="0">
                <a:solidFill>
                  <a:srgbClr val="FF0000"/>
                </a:solidFill>
              </a:rPr>
              <a:t>00000000</a:t>
            </a:r>
            <a:r>
              <a:rPr kumimoji="1" lang="zh-CN" altLang="en-US" dirty="0">
                <a:solidFill>
                  <a:srgbClr val="FF0000"/>
                </a:solidFill>
              </a:rPr>
              <a:t>，而重定位条目中的第一项偏移是</a:t>
            </a:r>
            <a:r>
              <a:rPr kumimoji="1" lang="en-US" altLang="zh-CN" dirty="0">
                <a:solidFill>
                  <a:srgbClr val="FF0000"/>
                </a:solidFill>
              </a:rPr>
              <a:t>1c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刚好对应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00000000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。所以重定位的过程就是修改这个偏移处的内容，修正过程为：假设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shared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符号的运行时地址是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，就将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00000000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替换为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即可（见下一张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ppt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可见当进入链接器分配了运行时地址之后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shared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运行时地址的确是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0x8049108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之后，果然如此）</a:t>
            </a:r>
            <a:endParaRPr lang="en-US" altLang="zh-CN" sz="1200" b="0" i="0" u="none" kern="1200" baseline="0" dirty="0">
              <a:solidFill>
                <a:schemeClr val="tx1"/>
              </a:solidFill>
              <a:effectLst/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26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：相对寻址的意思就是相对当前地址跳转，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call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实现近转移，当前指令地址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+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跳转位移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=</a:t>
            </a:r>
            <a:r>
              <a:rPr lang="zh-CN" altLang="en-US" sz="1200" b="0" i="0" u="none" kern="1200" baseline="0" dirty="0">
                <a:solidFill>
                  <a:schemeClr val="tx1"/>
                </a:solidFill>
                <a:effectLst/>
                <a:latin typeface="Calibri" panose="020F0502020204030204" pitchFamily="2" charset="0"/>
                <a:ea typeface="宋体" panose="02010600030101010101" pitchFamily="2" charset="-122"/>
              </a:rPr>
              <a:t>目标地址</a:t>
            </a:r>
            <a:endParaRPr kumimoji="1" lang="en-US" altLang="zh-CN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静态链接操作之后就找到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swap</a:t>
            </a:r>
            <a:r>
              <a:rPr kumimoji="1" lang="zh-CN" altLang="en-US" dirty="0"/>
              <a:t>的具体运行时地址了</a:t>
            </a:r>
            <a:endParaRPr kumimoji="1"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1.wmf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8157210" y="274955"/>
          <a:ext cx="920790" cy="115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" name="" r:id="rId12" imgW="3683000" imgH="4610100" progId="Paint.Picture">
                  <p:embed/>
                </p:oleObj>
              </mc:Choice>
              <mc:Fallback>
                <p:oleObj name="" r:id="rId12" imgW="3683000" imgH="4610100" progId="Paint.Picture">
                  <p:embed/>
                  <p:pic>
                    <p:nvPicPr>
                      <p:cNvPr id="0" name="图片 247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57210" y="274955"/>
                        <a:ext cx="920790" cy="115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hyperlink" Target="mailto:hanzhuo@smail.nju.edu.cn" TargetMode="Externa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idx="4294967295"/>
          </p:nvPr>
        </p:nvSpPr>
        <p:spPr>
          <a:xfrm>
            <a:off x="628650" y="1411461"/>
            <a:ext cx="7948612" cy="1874838"/>
          </a:xfrm>
        </p:spPr>
        <p:txBody>
          <a:bodyPr vert="horz" wrap="square" anchor="b">
            <a:normAutofit/>
          </a:bodyPr>
          <a:lstStyle>
            <a:lvl1pPr lvl="0">
              <a:defRPr/>
            </a:lvl1pPr>
          </a:lstStyle>
          <a:p>
            <a:pPr lvl="0" algn="ctr"/>
            <a:br>
              <a:rPr lang="zh-CN" altLang="en-US" sz="4800" dirty="0"/>
            </a:br>
            <a:r>
              <a:rPr lang="zh-CN" altLang="en-US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静态链接、动态链接</a:t>
            </a:r>
            <a:endParaRPr lang="en-US" altLang="zh-CN" sz="4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4294967295"/>
          </p:nvPr>
        </p:nvSpPr>
        <p:spPr>
          <a:xfrm>
            <a:off x="3275856" y="2924944"/>
            <a:ext cx="2483768" cy="3431407"/>
          </a:xfrm>
        </p:spPr>
        <p:txBody>
          <a:bodyPr vert="horz" wrap="square" tIns="0" anchor="t">
            <a:normAutofit/>
          </a:bodyPr>
          <a:lstStyle>
            <a:lvl1pPr marL="82550" lvl="0" indent="0" algn="ctr">
              <a:buNone/>
              <a:defRPr/>
            </a:lvl1pPr>
            <a:lvl2pPr marL="403225" lvl="1" indent="0" algn="ctr">
              <a:buNone/>
              <a:defRPr/>
            </a:lvl2pPr>
            <a:lvl3pPr marL="657225" lvl="2" indent="0" algn="ctr">
              <a:buNone/>
              <a:defRPr/>
            </a:lvl3pPr>
            <a:lvl4pPr marL="923925" lvl="3" indent="0" algn="ctr">
              <a:buNone/>
              <a:defRPr/>
            </a:lvl4pPr>
            <a:lvl5pPr marL="1114425" lvl="4" indent="0" algn="ctr">
              <a:buNone/>
              <a:defRPr/>
            </a:lvl5pPr>
          </a:lstStyle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l" eaLnBrk="1" hangingPunct="1">
              <a:lnSpc>
                <a:spcPct val="90000"/>
              </a:lnSpc>
            </a:pPr>
            <a:endParaRPr lang="en-US" altLang="x-none" sz="2200" dirty="0">
              <a:solidFill>
                <a:srgbClr val="320E0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7305" lvl="0" indent="0" algn="ctr" eaLnBrk="1" hangingPunct="1">
              <a:lnSpc>
                <a:spcPct val="9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9445" y="5755005"/>
            <a:ext cx="412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hanzhuo@smail.nju.edu.cn</a:t>
            </a:r>
            <a:r>
              <a:rPr lang="zh-CN" altLang="en-US" dirty="0"/>
              <a:t>韩茁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169" y="2492767"/>
            <a:ext cx="3190476" cy="12952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2" y="990556"/>
            <a:ext cx="6341381" cy="130377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" y="2492896"/>
            <a:ext cx="4509679" cy="1021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8" y="3666845"/>
            <a:ext cx="5009524" cy="25238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7680" y="4035425"/>
            <a:ext cx="3094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-fPIC 作用于编译阶段，告诉编译器产生与位置无关代码(Position-Independent Code)，</a:t>
            </a:r>
            <a:endParaRPr lang="zh-CN" altLang="en-US" sz="1200"/>
          </a:p>
          <a:p>
            <a:r>
              <a:rPr lang="zh-CN" altLang="en-US" sz="1200"/>
              <a:t>  则产生的代码中，没有绝对地址，全部使用相对地址，故而代码可以被加载器加载到内存的任意位置，都可以正确的执行。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-shared</a:t>
            </a:r>
            <a:r>
              <a:rPr lang="zh-CN" altLang="en-US" sz="1200"/>
              <a:t>：产生共享对象文件</a:t>
            </a:r>
            <a:endParaRPr lang="zh-CN" altLang="en-US" sz="12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0849" y="775481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143000" y="1306195"/>
            <a:ext cx="71291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1.</a:t>
            </a:r>
            <a:r>
              <a:rPr lang="zh-CN" altLang="en-US" b="1" dirty="0">
                <a:sym typeface="+mn-ea"/>
              </a:rPr>
              <a:t>动态链接器自举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动态链接器本身也是一个不依赖其他共享对象的共享对象，需要完成自举。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b="1" dirty="0">
                <a:sym typeface="+mn-ea"/>
              </a:rPr>
              <a:t>装载共享对象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将可执行文件和链接器自身的符号合并成为全局符号表，开始寻找依赖对象。加载对象的过程可以看做图的遍历过程；新的共享对象加载进来后，其符号将合并入全局符号表；加载完毕后，全局符号表将包含进程动态链接所需全部符号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3.</a:t>
            </a:r>
            <a:r>
              <a:rPr lang="zh-CN" altLang="en-US" b="1" dirty="0">
                <a:sym typeface="+mn-ea"/>
              </a:rPr>
              <a:t>重定位和初始化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链接器遍历可执行文件和共享对象的重定位表，将它们GOT/PLT中每个需要重定位的位置进行修正。完成重定位后，链接器执行.init段的代码，进行共享对象特有的初始化过程（例如C++里全局对象的构造函数）。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>
                <a:sym typeface="+mn-ea"/>
              </a:rPr>
              <a:t>4.</a:t>
            </a:r>
            <a:r>
              <a:rPr lang="zh-CN" altLang="en-US" b="1" dirty="0">
                <a:sym typeface="+mn-ea"/>
              </a:rPr>
              <a:t>转交控制权</a:t>
            </a:r>
            <a:endParaRPr lang="zh-CN" altLang="en-US" b="1" dirty="0"/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完成所有工作，将控制权转交给程序的入口开始执行。</a:t>
            </a:r>
            <a:endParaRPr lang="zh-CN" altLang="en-US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dirty="0"/>
              <a:t>ref</a:t>
            </a:r>
            <a:r>
              <a:rPr lang="zh-CN" altLang="en-US" dirty="0"/>
              <a:t>：https://www.cnblogs.com/linhaostudy/p/10544917.html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《程序员的自我修养》</a:t>
            </a:r>
            <a:r>
              <a:rPr lang="en-US" altLang="zh-CN" dirty="0"/>
              <a:t>——链接、装载与库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9841" y="3326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动态链接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40086" y="134076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可能会用到的命令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259632" y="227483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ldd: </a:t>
            </a:r>
            <a:r>
              <a:rPr lang="zh-CN" altLang="en-US" dirty="0"/>
              <a:t>查看引用的动态库的链接和名字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objdump</a:t>
            </a:r>
            <a:r>
              <a:rPr lang="zh-CN" altLang="en-US" dirty="0"/>
              <a:t>和</a:t>
            </a:r>
            <a:r>
              <a:rPr lang="en-US" altLang="zh-CN" dirty="0"/>
              <a:t>readelf</a:t>
            </a:r>
            <a:r>
              <a:rPr lang="zh-CN" altLang="en-US" dirty="0"/>
              <a:t>：查看目标代码，查看各节地址和符号表等信息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:</a:t>
            </a:r>
            <a:r>
              <a:rPr lang="zh-CN" altLang="en-US" dirty="0"/>
              <a:t>调试，查看运行时地址等信息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cat /proc/</a:t>
            </a:r>
            <a:r>
              <a:rPr lang="en-US" altLang="zh-CN" dirty="0" err="1"/>
              <a:t>pid</a:t>
            </a:r>
            <a:r>
              <a:rPr lang="en-US" altLang="zh-CN" dirty="0"/>
              <a:t>/maps: </a:t>
            </a:r>
            <a:r>
              <a:rPr lang="zh-CN" altLang="en-US" dirty="0"/>
              <a:t>查看内存映像，其中</a:t>
            </a:r>
            <a:r>
              <a:rPr lang="en-US" altLang="zh-CN" dirty="0" err="1"/>
              <a:t>pid</a:t>
            </a:r>
            <a:r>
              <a:rPr lang="zh-CN" altLang="en-US" dirty="0"/>
              <a:t>为进程</a:t>
            </a:r>
            <a:r>
              <a:rPr lang="en-US" altLang="zh-CN" dirty="0"/>
              <a:t>id</a:t>
            </a:r>
            <a:r>
              <a:rPr lang="zh-CN" altLang="en-US" dirty="0"/>
              <a:t>。可以看到是否正确加载到所需要的动态库以及程序的内存分布。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/>
          <p:cNvSpPr/>
          <p:nvPr/>
        </p:nvSpPr>
        <p:spPr>
          <a:xfrm>
            <a:off x="422225" y="1455738"/>
            <a:ext cx="7958137" cy="109537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63491" name="Line 5"/>
          <p:cNvSpPr/>
          <p:nvPr/>
        </p:nvSpPr>
        <p:spPr>
          <a:xfrm flipV="1">
            <a:off x="455562" y="6215063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latin typeface="Times New Roman" panose="02020603050405020304" charset="0"/>
                <a:ea typeface="隶书" panose="02010509060101010101" pitchFamily="1" charset="-122"/>
                <a:sym typeface="Verdana" panose="020B0604030504040204" pitchFamily="34" charset="0"/>
              </a:rPr>
              <a:t>Thanks</a:t>
            </a:r>
            <a:r>
              <a:rPr lang="zh-CN" altLang="en-US" sz="6000" b="1" kern="1200" baseline="0" dirty="0">
                <a:latin typeface="Verdana" panose="020B0604030504040204" pitchFamily="34" charset="0"/>
                <a:ea typeface="隶书" panose="02010509060101010101" pitchFamily="1" charset="-122"/>
                <a:sym typeface="Verdana" panose="020B0604030504040204" pitchFamily="34" charset="0"/>
              </a:rPr>
              <a:t>！</a:t>
            </a:r>
            <a:endParaRPr lang="zh-CN" altLang="en-US" sz="6000" b="1" kern="1200" baseline="0" dirty="0">
              <a:latin typeface="Verdana" panose="020B0604030504040204" pitchFamily="34" charset="0"/>
              <a:ea typeface="隶书" panose="02010509060101010101" pitchFamily="1" charset="-122"/>
              <a:sym typeface="Verdana" panose="020B0604030504040204" pitchFamily="34" charset="0"/>
            </a:endParaRP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34" charset="0"/>
              <a:ea typeface="华文新魏" panose="0201080004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3751" y="42369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08037" y="126542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lib_b.o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37" y="2345546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lib_a.o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(gcc -c)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2500833" y="1337434"/>
            <a:ext cx="517798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78671" y="1769482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libmylib.a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755" y="3198593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hello.o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322887" y="2129522"/>
            <a:ext cx="517798" cy="1512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77402" y="2453558"/>
            <a:ext cx="1728192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Executable program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4656" y="1553458"/>
            <a:ext cx="4824536" cy="28083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20295244">
            <a:off x="2530692" y="4349490"/>
            <a:ext cx="463794" cy="21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54502" y="44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54015" y="4759747"/>
            <a:ext cx="4937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静态链接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是指在编译阶段直接把静态库加入到可执行文件中去，这样可执行文件会比较大。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而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动态链接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则是指链接阶段仅仅只加入一些描述信息，而程序执行时再从系统中把相应动态库加载到内存中去。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69" y="1236768"/>
            <a:ext cx="3799334" cy="17053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1" y="1236768"/>
            <a:ext cx="4514286" cy="16380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7017" y="3208278"/>
            <a:ext cx="4044180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dirty="0"/>
              <a:t>使用</a:t>
            </a:r>
            <a:r>
              <a:rPr lang="en-US" altLang="zh-CN" sz="1400" dirty="0"/>
              <a:t>gcc –c</a:t>
            </a:r>
            <a:r>
              <a:rPr lang="zh-CN" altLang="en-US" sz="1400" dirty="0"/>
              <a:t>命令分别得到</a:t>
            </a:r>
            <a:r>
              <a:rPr lang="en-US" altLang="zh-CN" sz="1400" dirty="0"/>
              <a:t>test.o</a:t>
            </a:r>
            <a:r>
              <a:rPr lang="zh-CN" altLang="en-US" sz="1400" dirty="0"/>
              <a:t>以及</a:t>
            </a:r>
            <a:r>
              <a:rPr lang="en-US" altLang="zh-CN" sz="1400" dirty="0"/>
              <a:t>my_lib.o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dirty="0"/>
              <a:t>使用</a:t>
            </a:r>
            <a:r>
              <a:rPr lang="en-US" altLang="zh-CN" sz="1400" dirty="0"/>
              <a:t>ar</a:t>
            </a:r>
            <a:r>
              <a:rPr lang="zh-CN" altLang="en-US" sz="1400" dirty="0"/>
              <a:t>命令生成</a:t>
            </a:r>
            <a:r>
              <a:rPr lang="en-US" altLang="zh-CN" sz="1400" dirty="0" err="1"/>
              <a:t>libmylib.a</a:t>
            </a:r>
            <a:r>
              <a:rPr lang="zh-CN" altLang="en-US" sz="1400" dirty="0"/>
              <a:t>或直接使用</a:t>
            </a:r>
            <a:r>
              <a:rPr lang="en-US" altLang="zh-CN" sz="1400" dirty="0"/>
              <a:t>gcc</a:t>
            </a:r>
            <a:r>
              <a:rPr lang="zh-CN" altLang="en-US" sz="1400" dirty="0"/>
              <a:t>生成最终可执行文件。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4. </a:t>
            </a:r>
            <a:r>
              <a:rPr lang="zh-CN" altLang="en-US" sz="1400" dirty="0"/>
              <a:t>使用</a:t>
            </a:r>
            <a:r>
              <a:rPr lang="en-US" altLang="zh-CN" sz="1400" dirty="0"/>
              <a:t>ld(</a:t>
            </a:r>
            <a:r>
              <a:rPr lang="zh-CN" altLang="en-US" sz="1400" dirty="0"/>
              <a:t>或</a:t>
            </a:r>
            <a:r>
              <a:rPr lang="en-US" altLang="zh-CN" sz="1400" dirty="0"/>
              <a:t>gcc)</a:t>
            </a:r>
            <a:r>
              <a:rPr lang="zh-CN" altLang="en-US" sz="1400" dirty="0"/>
              <a:t> </a:t>
            </a:r>
            <a:r>
              <a:rPr lang="en-US" altLang="zh-CN" sz="1400" dirty="0"/>
              <a:t>–L./ -lmylib</a:t>
            </a:r>
            <a:r>
              <a:rPr lang="zh-CN" altLang="en-US" sz="1400" dirty="0"/>
              <a:t>通过静态链接库</a:t>
            </a:r>
            <a:r>
              <a:rPr lang="en-US" altLang="zh-CN" sz="1400" dirty="0"/>
              <a:t>mylib</a:t>
            </a:r>
            <a:r>
              <a:rPr lang="zh-CN" altLang="en-US" sz="1400" dirty="0"/>
              <a:t>以及</a:t>
            </a:r>
            <a:r>
              <a:rPr lang="en-US" altLang="zh-CN" sz="1400" dirty="0"/>
              <a:t>test.o</a:t>
            </a:r>
            <a:r>
              <a:rPr lang="zh-CN" altLang="en-US" sz="1400" dirty="0"/>
              <a:t>生成最后的可执行文件</a:t>
            </a:r>
            <a:endParaRPr lang="zh-CN" altLang="en-US" sz="1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89" y="3384121"/>
            <a:ext cx="2380952" cy="4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94" y="4710813"/>
            <a:ext cx="2390476" cy="200000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 rot="1992211">
            <a:off x="5364088" y="4077072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 rot="18922619">
            <a:off x="6902646" y="4052609"/>
            <a:ext cx="144016" cy="428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20192" y="515690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生成静态库</a:t>
            </a:r>
            <a:endParaRPr lang="en-US" altLang="zh-CN" sz="1200" dirty="0"/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库文件名为</a:t>
            </a:r>
            <a:r>
              <a:rPr lang="en-US" altLang="zh-CN" sz="1200" dirty="0"/>
              <a:t>liba.a</a:t>
            </a:r>
            <a:r>
              <a:rPr lang="zh-CN" altLang="en-US" sz="1200" dirty="0"/>
              <a:t>则在链接时为</a:t>
            </a:r>
            <a:r>
              <a:rPr lang="en-US" altLang="zh-CN" sz="1200" dirty="0"/>
              <a:t>-la)</a:t>
            </a:r>
            <a:endParaRPr lang="en-US" altLang="zh-CN" sz="1200" dirty="0"/>
          </a:p>
          <a:p>
            <a:r>
              <a:rPr lang="en-US" altLang="zh-CN" sz="1200" dirty="0" err="1"/>
              <a:t>libXXX.a</a:t>
            </a:r>
            <a:r>
              <a:rPr lang="zh-CN" altLang="en-US" sz="1200" dirty="0"/>
              <a:t>， </a:t>
            </a:r>
            <a:r>
              <a:rPr lang="en-US" altLang="zh-CN" sz="1200" dirty="0"/>
              <a:t>XXX</a:t>
            </a:r>
            <a:r>
              <a:rPr lang="zh-CN" altLang="en-US" sz="1200" dirty="0"/>
              <a:t>为库名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780" y="4667747"/>
            <a:ext cx="3085714" cy="39047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294213" y="51719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直接链接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3696789" y="6008914"/>
            <a:ext cx="47532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c</a:t>
            </a:r>
            <a:r>
              <a:rPr kumimoji="1" lang="zh-CN" altLang="en-US" sz="1100" dirty="0"/>
              <a:t>：建立库文件；</a:t>
            </a:r>
            <a:r>
              <a:rPr kumimoji="1" lang="en-US" altLang="zh-CN" sz="1100" dirty="0"/>
              <a:t>r</a:t>
            </a:r>
            <a:r>
              <a:rPr kumimoji="1" lang="zh-CN" altLang="en-US" sz="1100" dirty="0"/>
              <a:t>：将文件插入库文件中；</a:t>
            </a:r>
            <a:r>
              <a:rPr kumimoji="1" lang="en-US" altLang="zh-CN" sz="1100" dirty="0"/>
              <a:t>v</a:t>
            </a:r>
            <a:r>
              <a:rPr kumimoji="1" lang="zh-CN" altLang="en-US" sz="1100" dirty="0"/>
              <a:t>：程序执行时现时详细的信息</a:t>
            </a:r>
            <a:endParaRPr kumimoji="1" lang="zh-CN" altLang="en-US" sz="11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2750" y="1269571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objdump –h</a:t>
            </a:r>
            <a:r>
              <a:rPr lang="zh-CN" altLang="en-US" sz="1600" dirty="0"/>
              <a:t>查看</a:t>
            </a:r>
            <a:r>
              <a:rPr lang="en-US" altLang="zh-CN" sz="1600" dirty="0"/>
              <a:t>test.o</a:t>
            </a:r>
            <a:r>
              <a:rPr lang="zh-CN" altLang="en-US" sz="1600" dirty="0"/>
              <a:t>、</a:t>
            </a:r>
            <a:r>
              <a:rPr lang="en-US" altLang="zh-CN" sz="1600" dirty="0"/>
              <a:t>my_lib.o(</a:t>
            </a:r>
            <a:r>
              <a:rPr lang="zh-CN" altLang="en-US" sz="1600" dirty="0"/>
              <a:t>或</a:t>
            </a:r>
            <a:r>
              <a:rPr lang="en-US" altLang="zh-CN" sz="1600" dirty="0"/>
              <a:t>libmylib.a)</a:t>
            </a:r>
            <a:r>
              <a:rPr lang="zh-CN" altLang="en-US" sz="1600" dirty="0"/>
              <a:t>以及最终的可执行文件</a:t>
            </a:r>
            <a:endParaRPr lang="en-US" altLang="zh-CN" sz="1600" dirty="0"/>
          </a:p>
          <a:p>
            <a:r>
              <a:rPr lang="zh-CN" altLang="en-US" sz="1600" dirty="0"/>
              <a:t>的所有节信息。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094" y="3884243"/>
            <a:ext cx="5104762" cy="219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799179"/>
            <a:ext cx="4399661" cy="1944216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2915816" y="2661763"/>
            <a:ext cx="576064" cy="219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02741" y="250967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关注</a:t>
            </a:r>
            <a:r>
              <a:rPr lang="en-US" altLang="zh-CN" sz="1400" dirty="0"/>
              <a:t>text</a:t>
            </a:r>
            <a:r>
              <a:rPr lang="zh-CN" altLang="en-US" sz="1400" dirty="0"/>
              <a:t>字段和</a:t>
            </a:r>
            <a:r>
              <a:rPr lang="en-US" altLang="zh-CN" sz="1400" dirty="0"/>
              <a:t>data</a:t>
            </a:r>
            <a:r>
              <a:rPr lang="zh-CN" altLang="en-US" sz="1400" dirty="0"/>
              <a:t>字段的大小</a:t>
            </a:r>
            <a:endParaRPr lang="zh-CN" altLang="en-US" sz="14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03" y="4244139"/>
            <a:ext cx="5457143" cy="23047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9750" y="2565400"/>
            <a:ext cx="7218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空间和地址分配</a:t>
            </a:r>
            <a:endParaRPr lang="zh-CN" altLang="en-US" sz="4000" dirty="0"/>
          </a:p>
          <a:p>
            <a:r>
              <a:rPr lang="en-US" altLang="zh-CN" sz="4000" dirty="0"/>
              <a:t>2.</a:t>
            </a:r>
            <a:r>
              <a:rPr lang="zh-CN" altLang="en-US" sz="4000" dirty="0"/>
              <a:t>符号解析和重定位</a:t>
            </a:r>
            <a:endParaRPr lang="zh-CN" altLang="en-US" sz="4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日期占位符 1"/>
          <p:cNvSpPr txBox="1"/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900" b="0" i="0" u="none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幻灯片编号占位符 2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900" b="0" i="0" u="none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5" y="1422068"/>
            <a:ext cx="5662067" cy="183137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54588" y="195430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两个</a:t>
            </a:r>
            <a:r>
              <a:rPr kumimoji="1" lang="en-US" altLang="zh-CN" dirty="0"/>
              <a:t>C</a:t>
            </a:r>
            <a:r>
              <a:rPr kumimoji="1" lang="zh-CN" altLang="en-US" dirty="0"/>
              <a:t>源代码</a:t>
            </a:r>
            <a:r>
              <a:rPr kumimoji="1" lang="en-US" altLang="zh-CN" dirty="0" err="1"/>
              <a:t>a.c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b.c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972131" y="4077072"/>
            <a:ext cx="2191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执行指令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–c </a:t>
            </a:r>
            <a:r>
              <a:rPr kumimoji="1" lang="en-US" altLang="zh-CN" dirty="0" err="1"/>
              <a:t>a.c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a.o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–c </a:t>
            </a:r>
            <a:r>
              <a:rPr kumimoji="1" lang="en-US" altLang="zh-CN" dirty="0" err="1"/>
              <a:t>b.c</a:t>
            </a:r>
            <a:r>
              <a:rPr kumimoji="1" lang="en-US" altLang="zh-CN" dirty="0"/>
              <a:t> -o </a:t>
            </a:r>
            <a:r>
              <a:rPr kumimoji="1" lang="en-US" altLang="zh-CN" dirty="0" err="1"/>
              <a:t>b.o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 err="1"/>
              <a:t>gcc</a:t>
            </a:r>
            <a:r>
              <a:rPr kumimoji="1" lang="en-US" altLang="zh-CN" dirty="0"/>
              <a:t> -o ab </a:t>
            </a:r>
            <a:r>
              <a:rPr kumimoji="1" lang="en-US" altLang="zh-CN" dirty="0" err="1"/>
              <a:t>a.o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b.o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639" r="41763"/>
          <a:stretch>
            <a:fillRect/>
          </a:stretch>
        </p:blipFill>
        <p:spPr>
          <a:xfrm>
            <a:off x="473075" y="2212975"/>
            <a:ext cx="7924800" cy="272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82800" y="195199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重定位信息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0603" y="17838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链接操作前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33126"/>
          <a:stretch>
            <a:fillRect/>
          </a:stretch>
        </p:blipFill>
        <p:spPr>
          <a:xfrm>
            <a:off x="1063625" y="1422400"/>
            <a:ext cx="6511290" cy="46062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67865" y="4065905"/>
            <a:ext cx="230378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39975" y="4761865"/>
            <a:ext cx="1224280" cy="2159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8050" y="4065905"/>
            <a:ext cx="167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shared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38240" y="4809490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swap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0721" y="1349115"/>
            <a:ext cx="2262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链接操作前，此时并没有分配存储器运行时地址，因为目前基址部分显示为</a:t>
            </a:r>
            <a:r>
              <a:rPr kumimoji="1" lang="en-US" altLang="zh-CN" dirty="0"/>
              <a:t>00000000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3623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静态链接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35896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链接时发生了什么？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654810"/>
            <a:ext cx="8169910" cy="39325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39750" y="3884930"/>
            <a:ext cx="3096260" cy="360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7995" y="4509135"/>
            <a:ext cx="2879725" cy="2165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10859" y="14090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链接操作后</a:t>
            </a:r>
            <a:endParaRPr kumimoji="1" lang="zh-CN" alt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7878a913-5ad9-4efc-ac39-e506e5154998"/>
  <p:tag name="COMMONDATA" val="eyJoZGlkIjoiMjZiZTNhOWU3ZTIwOWNkZTAyZTBkNDJhMWJlM2YzMT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WPS 演示</Application>
  <PresentationFormat>全屏显示(4:3)</PresentationFormat>
  <Paragraphs>180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Arial</vt:lpstr>
      <vt:lpstr>Calibri</vt:lpstr>
      <vt:lpstr>Times New Roman</vt:lpstr>
      <vt:lpstr>Verdana</vt:lpstr>
      <vt:lpstr>隶书</vt:lpstr>
      <vt:lpstr>Wingdings 2</vt:lpstr>
      <vt:lpstr>华文新魏</vt:lpstr>
      <vt:lpstr>等线 Light</vt:lpstr>
      <vt:lpstr>微软雅黑</vt:lpstr>
      <vt:lpstr>Arial Unicode MS</vt:lpstr>
      <vt:lpstr>等线</vt:lpstr>
      <vt:lpstr>Office 主题</vt:lpstr>
      <vt:lpstr>Paint.Picture</vt:lpstr>
      <vt:lpstr> 静态链接、动态链接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十甫寸</cp:lastModifiedBy>
  <cp:revision>478</cp:revision>
  <dcterms:created xsi:type="dcterms:W3CDTF">2008-09-17T06:29:00Z</dcterms:created>
  <dcterms:modified xsi:type="dcterms:W3CDTF">2022-11-08T01:33:03Z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RubyTemplateID">
    <vt:lpwstr>8</vt:lpwstr>
  </property>
  <property fmtid="{D5CDD505-2E9C-101B-9397-08002B2CF9AE}" pid="4" name="ICV">
    <vt:lpwstr>DA038C913AA84C66A142F643967FB499</vt:lpwstr>
  </property>
</Properties>
</file>