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80" r:id="rId4"/>
    <p:sldId id="273" r:id="rId5"/>
    <p:sldId id="274" r:id="rId6"/>
    <p:sldId id="281" r:id="rId7"/>
    <p:sldId id="282" r:id="rId8"/>
    <p:sldId id="283" r:id="rId9"/>
    <p:sldId id="285" r:id="rId10"/>
    <p:sldId id="284" r:id="rId11"/>
    <p:sldId id="264" r:id="rId12"/>
    <p:sldId id="265" r:id="rId13"/>
    <p:sldId id="279" r:id="rId14"/>
    <p:sldId id="276" r:id="rId15"/>
    <p:sldId id="277" r:id="rId16"/>
    <p:sldId id="278" r:id="rId17"/>
    <p:sldId id="268" r:id="rId18"/>
    <p:sldId id="269" r:id="rId19"/>
    <p:sldId id="270" r:id="rId20"/>
  </p:sldIdLst>
  <p:sldSz cx="12192000" cy="6858000"/>
  <p:notesSz cx="6858000" cy="9144000"/>
  <p:embeddedFontLst>
    <p:embeddedFont>
      <p:font typeface="Bodoni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7" roundtripDataSignature="AMtx7mjm4dts//MvH7jeswS32lNGCxJb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BEBA69-85E7-4F94-B899-6BD18F574DFD}" v="849" dt="2025-06-30T15:33:51.472"/>
    <p1510:client id="{DCF74FA9-5801-416F-82F4-74A696447E15}" v="3" dt="2025-06-30T14:25:15.518"/>
  </p1510:revLst>
</p1510:revInfo>
</file>

<file path=ppt/tableStyles.xml><?xml version="1.0" encoding="utf-8"?>
<a:tblStyleLst xmlns:a="http://schemas.openxmlformats.org/drawingml/2006/main" def="{1BEF020D-7B2A-4322-9E31-FA1509E45C2B}">
  <a:tblStyle styleId="{1BEF020D-7B2A-4322-9E31-FA1509E45C2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D7839C34-79CD-1DCD-37BF-6394C7DE2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>
            <a:extLst>
              <a:ext uri="{FF2B5EF4-FFF2-40B4-BE49-F238E27FC236}">
                <a16:creationId xmlns:a16="http://schemas.microsoft.com/office/drawing/2014/main" id="{3359B224-F68C-FE68-7579-0278EAAC55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>
            <a:extLst>
              <a:ext uri="{FF2B5EF4-FFF2-40B4-BE49-F238E27FC236}">
                <a16:creationId xmlns:a16="http://schemas.microsoft.com/office/drawing/2014/main" id="{384CB600-886E-E632-F030-B104D5FC47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4319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7911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3561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7436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2222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823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C8A91BA8-6A5A-B7EA-FDFB-93F743CB3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>
            <a:extLst>
              <a:ext uri="{FF2B5EF4-FFF2-40B4-BE49-F238E27FC236}">
                <a16:creationId xmlns:a16="http://schemas.microsoft.com/office/drawing/2014/main" id="{190FA2E9-8C63-3503-17D9-111104092B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>
            <a:extLst>
              <a:ext uri="{FF2B5EF4-FFF2-40B4-BE49-F238E27FC236}">
                <a16:creationId xmlns:a16="http://schemas.microsoft.com/office/drawing/2014/main" id="{F042DABE-A527-0C7C-F0EA-9AC8CB2A1D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629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3984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44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55011ED7-514D-877D-5909-9FB7AD284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>
            <a:extLst>
              <a:ext uri="{FF2B5EF4-FFF2-40B4-BE49-F238E27FC236}">
                <a16:creationId xmlns:a16="http://schemas.microsoft.com/office/drawing/2014/main" id="{C68DBBAB-5EA4-8914-084B-9778BD04F2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>
            <a:extLst>
              <a:ext uri="{FF2B5EF4-FFF2-40B4-BE49-F238E27FC236}">
                <a16:creationId xmlns:a16="http://schemas.microsoft.com/office/drawing/2014/main" id="{4E300735-7434-0876-B319-97628F509A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7507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0204FA1C-CBF6-EDFC-5BD4-98C3F5757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>
            <a:extLst>
              <a:ext uri="{FF2B5EF4-FFF2-40B4-BE49-F238E27FC236}">
                <a16:creationId xmlns:a16="http://schemas.microsoft.com/office/drawing/2014/main" id="{C3831FC1-A9DC-4E9C-3C26-8C0A60D9EA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>
            <a:extLst>
              <a:ext uri="{FF2B5EF4-FFF2-40B4-BE49-F238E27FC236}">
                <a16:creationId xmlns:a16="http://schemas.microsoft.com/office/drawing/2014/main" id="{3BC07AD5-6464-1F92-A4B0-0416527724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3507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CBCEF770-02A5-05E0-610C-C78BA10E3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>
            <a:extLst>
              <a:ext uri="{FF2B5EF4-FFF2-40B4-BE49-F238E27FC236}">
                <a16:creationId xmlns:a16="http://schemas.microsoft.com/office/drawing/2014/main" id="{76EDD971-A5DA-12F9-26A6-D6E1481E8A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>
            <a:extLst>
              <a:ext uri="{FF2B5EF4-FFF2-40B4-BE49-F238E27FC236}">
                <a16:creationId xmlns:a16="http://schemas.microsoft.com/office/drawing/2014/main" id="{B78FA4E3-53C8-CC35-015B-ECF12A18E1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3267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90176A56-C2D7-24C6-F26D-3605C3BDC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:notes">
            <a:extLst>
              <a:ext uri="{FF2B5EF4-FFF2-40B4-BE49-F238E27FC236}">
                <a16:creationId xmlns:a16="http://schemas.microsoft.com/office/drawing/2014/main" id="{D08AC8EA-AAE3-A680-EBCB-0F0865892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0:notes">
            <a:extLst>
              <a:ext uri="{FF2B5EF4-FFF2-40B4-BE49-F238E27FC236}">
                <a16:creationId xmlns:a16="http://schemas.microsoft.com/office/drawing/2014/main" id="{4A89E432-3353-8DA1-95E3-F213F3E046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249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C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 rot="844102">
            <a:off x="10169809" y="4243373"/>
            <a:ext cx="2111975" cy="2109565"/>
            <a:chOff x="8355757" y="3419472"/>
            <a:chExt cx="2732964" cy="2729847"/>
          </a:xfrm>
        </p:grpSpPr>
        <p:sp>
          <p:nvSpPr>
            <p:cNvPr id="102" name="Google Shape;102;p2"/>
            <p:cNvSpPr/>
            <p:nvPr/>
          </p:nvSpPr>
          <p:spPr>
            <a:xfrm rot="2437928">
              <a:off x="8746493" y="3823120"/>
              <a:ext cx="1951491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 rot="1856030">
              <a:off x="8827339" y="3823120"/>
              <a:ext cx="1884814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5330280" y="-1052213"/>
            <a:ext cx="2289719" cy="1562100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-518070" y="1628776"/>
            <a:ext cx="11960770" cy="3829050"/>
          </a:xfrm>
          <a:prstGeom prst="roundRect">
            <a:avLst>
              <a:gd name="adj" fmla="val 6717"/>
            </a:avLst>
          </a:prstGeom>
          <a:solidFill>
            <a:srgbClr val="FEC29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err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-296109" y="-55036"/>
            <a:ext cx="835858" cy="827581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859588" y="4661978"/>
            <a:ext cx="1019449" cy="945307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9D7B6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1666832" y="5319204"/>
            <a:ext cx="481012" cy="476249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5330281" y="6314057"/>
            <a:ext cx="1531438" cy="1562100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10949562" y="5023622"/>
            <a:ext cx="626633" cy="620428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11652251" y="-137589"/>
            <a:ext cx="702469" cy="695513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1369312" y="260973"/>
            <a:ext cx="281405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en-US" sz="2400" b="1">
              <a:solidFill>
                <a:srgbClr val="605146"/>
              </a:solidFill>
              <a:latin typeface="Bodoni"/>
              <a:ea typeface="Bodoni"/>
              <a:cs typeface="Bodoni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198027" y="1718568"/>
            <a:ext cx="95022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>
                <a:solidFill>
                  <a:schemeClr val="dk1"/>
                </a:solidFill>
                <a:latin typeface="Times New Roman"/>
              </a:rPr>
              <a:t>Machine learning project: Stroke prediction</a:t>
            </a:r>
          </a:p>
        </p:txBody>
      </p:sp>
      <p:sp>
        <p:nvSpPr>
          <p:cNvPr id="115" name="Google Shape;115;p2"/>
          <p:cNvSpPr txBox="1"/>
          <p:nvPr/>
        </p:nvSpPr>
        <p:spPr>
          <a:xfrm>
            <a:off x="4793255" y="3665960"/>
            <a:ext cx="7087481" cy="118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GB" sz="3600">
                <a:solidFill>
                  <a:schemeClr val="dk1"/>
                </a:solidFill>
                <a:latin typeface="Bodoni"/>
                <a:ea typeface="Bodoni"/>
                <a:cs typeface="Bodoni"/>
              </a:rPr>
              <a:t>Professor: Ivan Serina </a:t>
            </a:r>
            <a:endParaRPr lang="en-GB" sz="3600" dirty="0">
              <a:solidFill>
                <a:schemeClr val="dk1"/>
              </a:solidFill>
              <a:latin typeface="Bodoni"/>
              <a:ea typeface="Bodoni"/>
              <a:cs typeface="Bodoni"/>
            </a:endParaRPr>
          </a:p>
          <a:p>
            <a:pPr algn="ctr"/>
            <a:endParaRPr lang="en-GB" sz="3600" b="1">
              <a:solidFill>
                <a:schemeClr val="dk1"/>
              </a:solidFill>
              <a:latin typeface="Bodoni"/>
              <a:ea typeface="Bodoni"/>
              <a:cs typeface="Bodoni"/>
            </a:endParaRPr>
          </a:p>
        </p:txBody>
      </p:sp>
      <p:sp>
        <p:nvSpPr>
          <p:cNvPr id="2" name="Google Shape;115;p2">
            <a:extLst>
              <a:ext uri="{FF2B5EF4-FFF2-40B4-BE49-F238E27FC236}">
                <a16:creationId xmlns:a16="http://schemas.microsoft.com/office/drawing/2014/main" id="{1495CA03-9082-4198-E4B4-EEC32B7CC265}"/>
              </a:ext>
            </a:extLst>
          </p:cNvPr>
          <p:cNvSpPr txBox="1"/>
          <p:nvPr/>
        </p:nvSpPr>
        <p:spPr>
          <a:xfrm>
            <a:off x="4460551" y="4191848"/>
            <a:ext cx="7087481" cy="118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GB" sz="3600" dirty="0">
                <a:solidFill>
                  <a:schemeClr val="dk1"/>
                </a:solidFill>
                <a:latin typeface="Bodoni"/>
                <a:ea typeface="Bodoni"/>
                <a:cs typeface="Bodoni"/>
              </a:rPr>
              <a:t>Student: </a:t>
            </a:r>
            <a:r>
              <a:rPr lang="en-GB" sz="3600" dirty="0" err="1">
                <a:solidFill>
                  <a:schemeClr val="dk1"/>
                </a:solidFill>
                <a:latin typeface="Bodoni"/>
                <a:ea typeface="Bodoni"/>
                <a:cs typeface="Bodoni"/>
              </a:rPr>
              <a:t>Okba</a:t>
            </a:r>
            <a:r>
              <a:rPr lang="en-GB" sz="3600" dirty="0">
                <a:solidFill>
                  <a:schemeClr val="dk1"/>
                </a:solidFill>
                <a:latin typeface="Bodoni"/>
                <a:ea typeface="Bodoni"/>
                <a:cs typeface="Bodoni"/>
              </a:rPr>
              <a:t> </a:t>
            </a:r>
            <a:r>
              <a:rPr lang="en-GB" sz="3600" dirty="0" err="1">
                <a:solidFill>
                  <a:schemeClr val="dk1"/>
                </a:solidFill>
                <a:latin typeface="Bodoni"/>
                <a:ea typeface="Bodoni"/>
                <a:cs typeface="Bodoni"/>
              </a:rPr>
              <a:t>Kharef</a:t>
            </a:r>
            <a:r>
              <a:rPr lang="en-GB" sz="3600" dirty="0">
                <a:solidFill>
                  <a:schemeClr val="dk1"/>
                </a:solidFill>
                <a:latin typeface="Bodoni"/>
                <a:ea typeface="Bodoni"/>
                <a:cs typeface="Bodoni"/>
              </a:rPr>
              <a:t> </a:t>
            </a:r>
          </a:p>
          <a:p>
            <a:pPr algn="ctr"/>
            <a:endParaRPr lang="en-GB" sz="3600" b="1">
              <a:solidFill>
                <a:schemeClr val="dk1"/>
              </a:solidFill>
              <a:latin typeface="Bodoni"/>
              <a:ea typeface="Bodoni"/>
              <a:cs typeface="Bodon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9A8BC6-F34E-86DC-C356-4B1E88916577}"/>
              </a:ext>
            </a:extLst>
          </p:cNvPr>
          <p:cNvSpPr txBox="1"/>
          <p:nvPr/>
        </p:nvSpPr>
        <p:spPr>
          <a:xfrm>
            <a:off x="11269013" y="650651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C"/>
        </a:solidFill>
        <a:effectLst/>
      </p:bgPr>
    </p:bg>
    <p:spTree>
      <p:nvGrpSpPr>
        <p:cNvPr id="1" name="Shape 119">
          <a:extLst>
            <a:ext uri="{FF2B5EF4-FFF2-40B4-BE49-F238E27FC236}">
              <a16:creationId xmlns:a16="http://schemas.microsoft.com/office/drawing/2014/main" id="{BC980F5D-973A-B9C9-458A-8AFFB5C35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3">
            <a:extLst>
              <a:ext uri="{FF2B5EF4-FFF2-40B4-BE49-F238E27FC236}">
                <a16:creationId xmlns:a16="http://schemas.microsoft.com/office/drawing/2014/main" id="{C05AC28D-544C-EA66-04E1-B3D22A7F6757}"/>
              </a:ext>
            </a:extLst>
          </p:cNvPr>
          <p:cNvGrpSpPr/>
          <p:nvPr/>
        </p:nvGrpSpPr>
        <p:grpSpPr>
          <a:xfrm rot="844102">
            <a:off x="2503419" y="-602485"/>
            <a:ext cx="1815569" cy="1813497"/>
            <a:chOff x="8395848" y="3380555"/>
            <a:chExt cx="2732964" cy="2729847"/>
          </a:xfrm>
        </p:grpSpPr>
        <p:sp>
          <p:nvSpPr>
            <p:cNvPr id="121" name="Google Shape;121;p3">
              <a:extLst>
                <a:ext uri="{FF2B5EF4-FFF2-40B4-BE49-F238E27FC236}">
                  <a16:creationId xmlns:a16="http://schemas.microsoft.com/office/drawing/2014/main" id="{2A11E83C-44B1-150C-D0CB-01B00A9A43C8}"/>
                </a:ext>
              </a:extLst>
            </p:cNvPr>
            <p:cNvSpPr/>
            <p:nvPr/>
          </p:nvSpPr>
          <p:spPr>
            <a:xfrm rot="2437928">
              <a:off x="8786584" y="3784203"/>
              <a:ext cx="1951491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>
              <a:extLst>
                <a:ext uri="{FF2B5EF4-FFF2-40B4-BE49-F238E27FC236}">
                  <a16:creationId xmlns:a16="http://schemas.microsoft.com/office/drawing/2014/main" id="{08EF1259-0D92-1ED3-C130-4C5D18206B51}"/>
                </a:ext>
              </a:extLst>
            </p:cNvPr>
            <p:cNvSpPr/>
            <p:nvPr/>
          </p:nvSpPr>
          <p:spPr>
            <a:xfrm rot="1856030">
              <a:off x="8827339" y="3823120"/>
              <a:ext cx="1884814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3">
            <a:extLst>
              <a:ext uri="{FF2B5EF4-FFF2-40B4-BE49-F238E27FC236}">
                <a16:creationId xmlns:a16="http://schemas.microsoft.com/office/drawing/2014/main" id="{7B64DEDE-7DB5-87A0-E1CE-EC06B9B09539}"/>
              </a:ext>
            </a:extLst>
          </p:cNvPr>
          <p:cNvSpPr/>
          <p:nvPr/>
        </p:nvSpPr>
        <p:spPr>
          <a:xfrm rot="2890608">
            <a:off x="-1576585" y="2226206"/>
            <a:ext cx="2289719" cy="2070552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>
            <a:extLst>
              <a:ext uri="{FF2B5EF4-FFF2-40B4-BE49-F238E27FC236}">
                <a16:creationId xmlns:a16="http://schemas.microsoft.com/office/drawing/2014/main" id="{9B944295-758D-D2A8-40D3-C0495A8E0DA2}"/>
              </a:ext>
            </a:extLst>
          </p:cNvPr>
          <p:cNvSpPr/>
          <p:nvPr/>
        </p:nvSpPr>
        <p:spPr>
          <a:xfrm>
            <a:off x="3409313" y="-1327259"/>
            <a:ext cx="5512880" cy="2090463"/>
          </a:xfrm>
          <a:prstGeom prst="roundRect">
            <a:avLst>
              <a:gd name="adj" fmla="val 6717"/>
            </a:avLst>
          </a:prstGeom>
          <a:solidFill>
            <a:srgbClr val="FEC29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>
            <a:extLst>
              <a:ext uri="{FF2B5EF4-FFF2-40B4-BE49-F238E27FC236}">
                <a16:creationId xmlns:a16="http://schemas.microsoft.com/office/drawing/2014/main" id="{10A250E9-DDBD-5FC3-8DC1-97976D01BF86}"/>
              </a:ext>
            </a:extLst>
          </p:cNvPr>
          <p:cNvSpPr/>
          <p:nvPr/>
        </p:nvSpPr>
        <p:spPr>
          <a:xfrm>
            <a:off x="3302970" y="454425"/>
            <a:ext cx="314562" cy="311447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>
            <a:extLst>
              <a:ext uri="{FF2B5EF4-FFF2-40B4-BE49-F238E27FC236}">
                <a16:creationId xmlns:a16="http://schemas.microsoft.com/office/drawing/2014/main" id="{0D4093FB-E6F5-BF92-DFDE-E9192C4CEBE8}"/>
              </a:ext>
            </a:extLst>
          </p:cNvPr>
          <p:cNvSpPr/>
          <p:nvPr/>
        </p:nvSpPr>
        <p:spPr>
          <a:xfrm rot="1739786">
            <a:off x="11325980" y="-193452"/>
            <a:ext cx="1019449" cy="945307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9D7B6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>
            <a:extLst>
              <a:ext uri="{FF2B5EF4-FFF2-40B4-BE49-F238E27FC236}">
                <a16:creationId xmlns:a16="http://schemas.microsoft.com/office/drawing/2014/main" id="{4D5D7350-BF2E-5B2F-7F26-5716F8D1F912}"/>
              </a:ext>
            </a:extLst>
          </p:cNvPr>
          <p:cNvSpPr/>
          <p:nvPr/>
        </p:nvSpPr>
        <p:spPr>
          <a:xfrm rot="1858495">
            <a:off x="10956347" y="195241"/>
            <a:ext cx="481012" cy="476249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>
            <a:extLst>
              <a:ext uri="{FF2B5EF4-FFF2-40B4-BE49-F238E27FC236}">
                <a16:creationId xmlns:a16="http://schemas.microsoft.com/office/drawing/2014/main" id="{0683333B-82F3-D0BD-583A-7CD48F3989A3}"/>
              </a:ext>
            </a:extLst>
          </p:cNvPr>
          <p:cNvSpPr/>
          <p:nvPr/>
        </p:nvSpPr>
        <p:spPr>
          <a:xfrm>
            <a:off x="-645958" y="5836386"/>
            <a:ext cx="1531438" cy="1562100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>
            <a:extLst>
              <a:ext uri="{FF2B5EF4-FFF2-40B4-BE49-F238E27FC236}">
                <a16:creationId xmlns:a16="http://schemas.microsoft.com/office/drawing/2014/main" id="{6195BFDE-AC66-8972-77CA-F1D187A0F483}"/>
              </a:ext>
            </a:extLst>
          </p:cNvPr>
          <p:cNvSpPr/>
          <p:nvPr/>
        </p:nvSpPr>
        <p:spPr>
          <a:xfrm>
            <a:off x="-161" y="3093675"/>
            <a:ext cx="538688" cy="533354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>
            <a:extLst>
              <a:ext uri="{FF2B5EF4-FFF2-40B4-BE49-F238E27FC236}">
                <a16:creationId xmlns:a16="http://schemas.microsoft.com/office/drawing/2014/main" id="{96636652-2109-27EC-B5C6-93639F98C627}"/>
              </a:ext>
            </a:extLst>
          </p:cNvPr>
          <p:cNvSpPr/>
          <p:nvPr/>
        </p:nvSpPr>
        <p:spPr>
          <a:xfrm rot="2545219">
            <a:off x="349423" y="6593925"/>
            <a:ext cx="1129474" cy="1118290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>
            <a:extLst>
              <a:ext uri="{FF2B5EF4-FFF2-40B4-BE49-F238E27FC236}">
                <a16:creationId xmlns:a16="http://schemas.microsoft.com/office/drawing/2014/main" id="{A541B09B-CE29-603E-E318-00554BB85FB7}"/>
              </a:ext>
            </a:extLst>
          </p:cNvPr>
          <p:cNvSpPr txBox="1"/>
          <p:nvPr/>
        </p:nvSpPr>
        <p:spPr>
          <a:xfrm>
            <a:off x="788806" y="-854007"/>
            <a:ext cx="28140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en-US" sz="2000" b="1">
              <a:solidFill>
                <a:srgbClr val="605146"/>
              </a:solidFill>
              <a:latin typeface="Bodoni"/>
              <a:ea typeface="Bodoni"/>
              <a:cs typeface="Bodoni"/>
            </a:endParaRPr>
          </a:p>
        </p:txBody>
      </p:sp>
      <p:sp>
        <p:nvSpPr>
          <p:cNvPr id="133" name="Google Shape;133;p3">
            <a:extLst>
              <a:ext uri="{FF2B5EF4-FFF2-40B4-BE49-F238E27FC236}">
                <a16:creationId xmlns:a16="http://schemas.microsoft.com/office/drawing/2014/main" id="{1090725E-4310-2315-D47E-61B05B31FDCD}"/>
              </a:ext>
            </a:extLst>
          </p:cNvPr>
          <p:cNvSpPr txBox="1"/>
          <p:nvPr/>
        </p:nvSpPr>
        <p:spPr>
          <a:xfrm>
            <a:off x="2193874" y="5169"/>
            <a:ext cx="7998610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>
                <a:solidFill>
                  <a:srgbClr val="1A1C1E"/>
                </a:solidFill>
                <a:latin typeface="Times New Roman"/>
              </a:rPr>
              <a:t>The Core Challenge: Severe Class Imbalance</a:t>
            </a:r>
            <a:endParaRPr lang="en-US" sz="3200">
              <a:latin typeface="Times New Roman"/>
            </a:endParaRPr>
          </a:p>
          <a:p>
            <a:pPr algn="ctr"/>
            <a:endParaRPr lang="en-US" sz="3200">
              <a:solidFill>
                <a:schemeClr val="tx1"/>
              </a:solidFill>
              <a:latin typeface="Times New Roman"/>
            </a:endParaRPr>
          </a:p>
          <a:p>
            <a:pPr algn="ctr"/>
            <a:endParaRPr lang="en-US" sz="3200" b="1" dirty="0">
              <a:solidFill>
                <a:schemeClr val="dk1"/>
              </a:solidFill>
              <a:latin typeface="Times New Roman"/>
            </a:endParaRPr>
          </a:p>
        </p:txBody>
      </p:sp>
      <p:pic>
        <p:nvPicPr>
          <p:cNvPr id="2" name="Picture 1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FBC5885D-2752-EB3C-94A6-E6F856F43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623" y="2323709"/>
            <a:ext cx="4953000" cy="3943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C3CA73-E0B1-FFBA-DA31-D08A0C62D7CB}"/>
              </a:ext>
            </a:extLst>
          </p:cNvPr>
          <p:cNvSpPr txBox="1"/>
          <p:nvPr/>
        </p:nvSpPr>
        <p:spPr>
          <a:xfrm>
            <a:off x="1106464" y="1503123"/>
            <a:ext cx="1009180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GB" b="1" dirty="0">
                <a:solidFill>
                  <a:srgbClr val="1A1C1E"/>
                </a:solidFill>
                <a:latin typeface="Times New Roman"/>
              </a:rPr>
              <a:t>Imbalance:</a:t>
            </a:r>
            <a:r>
              <a:rPr lang="en-GB" dirty="0">
                <a:solidFill>
                  <a:srgbClr val="1A1C1E"/>
                </a:solidFill>
                <a:latin typeface="Times New Roman"/>
              </a:rPr>
              <a:t> Stroke cases (positive class) make up only </a:t>
            </a:r>
            <a:r>
              <a:rPr lang="en-GB" b="1" dirty="0">
                <a:solidFill>
                  <a:srgbClr val="1A1C1E"/>
                </a:solidFill>
                <a:latin typeface="Times New Roman"/>
              </a:rPr>
              <a:t>~5%</a:t>
            </a:r>
            <a:r>
              <a:rPr lang="en-GB" dirty="0">
                <a:solidFill>
                  <a:srgbClr val="1A1C1E"/>
                </a:solidFill>
                <a:latin typeface="Times New Roman"/>
              </a:rPr>
              <a:t> of the entire dataset.</a:t>
            </a:r>
            <a:endParaRPr lang="en-US" dirty="0">
              <a:latin typeface="Times New Roman"/>
            </a:endParaRPr>
          </a:p>
          <a:p>
            <a:pPr marL="285750" indent="-285750">
              <a:buChar char="•"/>
            </a:pPr>
            <a:r>
              <a:rPr lang="en-GB" b="1" dirty="0">
                <a:solidFill>
                  <a:srgbClr val="1A1C1E"/>
                </a:solidFill>
                <a:latin typeface="Times New Roman"/>
              </a:rPr>
              <a:t>The Risk:</a:t>
            </a:r>
            <a:r>
              <a:rPr lang="en-GB" dirty="0">
                <a:solidFill>
                  <a:srgbClr val="1A1C1E"/>
                </a:solidFill>
                <a:latin typeface="Times New Roman"/>
              </a:rPr>
              <a:t> A standard model could achieve 95% accuracy by simply always predicting "no stroke," making it clinically useless.</a:t>
            </a:r>
            <a:endParaRPr lang="en-GB" dirty="0">
              <a:latin typeface="Times New Roman"/>
            </a:endParaRPr>
          </a:p>
          <a:p>
            <a:pPr marL="285750" indent="-285750">
              <a:buChar char="•"/>
            </a:pPr>
            <a:r>
              <a:rPr lang="en-GB" b="1" dirty="0">
                <a:solidFill>
                  <a:srgbClr val="1A1C1E"/>
                </a:solidFill>
                <a:latin typeface="Times New Roman"/>
              </a:rPr>
              <a:t>The Metric Problem:</a:t>
            </a:r>
            <a:r>
              <a:rPr lang="en-GB" dirty="0">
                <a:solidFill>
                  <a:srgbClr val="1A1C1E"/>
                </a:solidFill>
                <a:latin typeface="Times New Roman"/>
              </a:rPr>
              <a:t> This makes standard accuracy a misleading metric for success.</a:t>
            </a:r>
          </a:p>
          <a:p>
            <a:endParaRPr lang="en-GB" sz="1800" dirty="0">
              <a:solidFill>
                <a:schemeClr val="tx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4034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C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9"/>
          <p:cNvGrpSpPr/>
          <p:nvPr/>
        </p:nvGrpSpPr>
        <p:grpSpPr>
          <a:xfrm rot="844102">
            <a:off x="2745067" y="-543135"/>
            <a:ext cx="1815569" cy="1813497"/>
            <a:chOff x="8395848" y="3380555"/>
            <a:chExt cx="2732964" cy="2729847"/>
          </a:xfrm>
        </p:grpSpPr>
        <p:sp>
          <p:nvSpPr>
            <p:cNvPr id="264" name="Google Shape;264;p9"/>
            <p:cNvSpPr/>
            <p:nvPr/>
          </p:nvSpPr>
          <p:spPr>
            <a:xfrm rot="2437928">
              <a:off x="8786584" y="3784203"/>
              <a:ext cx="1951491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 rot="1856030">
              <a:off x="8827339" y="3823120"/>
              <a:ext cx="1884814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6" name="Google Shape;266;p9"/>
          <p:cNvSpPr/>
          <p:nvPr/>
        </p:nvSpPr>
        <p:spPr>
          <a:xfrm rot="962601">
            <a:off x="4951141" y="-1444769"/>
            <a:ext cx="2289719" cy="2070552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9"/>
          <p:cNvSpPr/>
          <p:nvPr/>
        </p:nvSpPr>
        <p:spPr>
          <a:xfrm rot="2731761">
            <a:off x="-299634" y="-1663117"/>
            <a:ext cx="3842986" cy="3937023"/>
          </a:xfrm>
          <a:prstGeom prst="roundRect">
            <a:avLst>
              <a:gd name="adj" fmla="val 6717"/>
            </a:avLst>
          </a:prstGeom>
          <a:solidFill>
            <a:srgbClr val="FEC29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9"/>
          <p:cNvSpPr/>
          <p:nvPr/>
        </p:nvSpPr>
        <p:spPr>
          <a:xfrm rot="231616">
            <a:off x="9356719" y="6310198"/>
            <a:ext cx="1019449" cy="945307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9D7B6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9"/>
          <p:cNvSpPr/>
          <p:nvPr/>
        </p:nvSpPr>
        <p:spPr>
          <a:xfrm rot="324817">
            <a:off x="9085548" y="6619876"/>
            <a:ext cx="481012" cy="476249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9"/>
          <p:cNvSpPr/>
          <p:nvPr/>
        </p:nvSpPr>
        <p:spPr>
          <a:xfrm>
            <a:off x="-2716" y="5777221"/>
            <a:ext cx="1098826" cy="1040999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9"/>
          <p:cNvSpPr/>
          <p:nvPr/>
        </p:nvSpPr>
        <p:spPr>
          <a:xfrm>
            <a:off x="3457129" y="-69977"/>
            <a:ext cx="538688" cy="533354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9"/>
          <p:cNvSpPr/>
          <p:nvPr/>
        </p:nvSpPr>
        <p:spPr>
          <a:xfrm rot="2545219">
            <a:off x="11823247" y="-308048"/>
            <a:ext cx="1129474" cy="1118290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9"/>
          <p:cNvSpPr txBox="1"/>
          <p:nvPr/>
        </p:nvSpPr>
        <p:spPr>
          <a:xfrm>
            <a:off x="-1422851" y="-74665"/>
            <a:ext cx="634699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000" b="1" dirty="0">
                <a:solidFill>
                  <a:schemeClr val="dk1"/>
                </a:solidFill>
                <a:latin typeface="Bodoni"/>
                <a:ea typeface="Bodoni"/>
                <a:cs typeface="Bodoni"/>
              </a:rPr>
              <a:t>The solution</a:t>
            </a:r>
          </a:p>
        </p:txBody>
      </p:sp>
      <p:sp>
        <p:nvSpPr>
          <p:cNvPr id="276" name="Google Shape;276;p9"/>
          <p:cNvSpPr/>
          <p:nvPr/>
        </p:nvSpPr>
        <p:spPr>
          <a:xfrm>
            <a:off x="177824" y="6296802"/>
            <a:ext cx="314562" cy="311447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9"/>
          <p:cNvSpPr txBox="1"/>
          <p:nvPr/>
        </p:nvSpPr>
        <p:spPr>
          <a:xfrm>
            <a:off x="6926909" y="639244"/>
            <a:ext cx="4664404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har char="•"/>
            </a:pPr>
            <a:r>
              <a:rPr lang="en-US" sz="2000" b="1" dirty="0">
                <a:solidFill>
                  <a:srgbClr val="1A1C1E"/>
                </a:solidFill>
                <a:latin typeface="Times New Roman"/>
                <a:ea typeface="Calibri"/>
              </a:rPr>
              <a:t>Solution:</a:t>
            </a:r>
            <a:r>
              <a:rPr lang="en-US" sz="2000" dirty="0">
                <a:solidFill>
                  <a:srgbClr val="1A1C1E"/>
                </a:solidFill>
                <a:latin typeface="Times New Roman"/>
                <a:ea typeface="Calibri"/>
              </a:rPr>
              <a:t> Employed </a:t>
            </a:r>
            <a:r>
              <a:rPr lang="en-US" sz="2000" b="1" dirty="0">
                <a:solidFill>
                  <a:srgbClr val="1A1C1E"/>
                </a:solidFill>
                <a:latin typeface="Times New Roman"/>
                <a:ea typeface="Calibri"/>
              </a:rPr>
              <a:t>SMOTE</a:t>
            </a:r>
            <a:r>
              <a:rPr lang="en-US" sz="2000" dirty="0">
                <a:solidFill>
                  <a:srgbClr val="1A1C1E"/>
                </a:solidFill>
                <a:latin typeface="Times New Roman"/>
                <a:ea typeface="Calibri"/>
              </a:rPr>
              <a:t> (Synthetic Minority Over-sampling Technique) to create a balanced </a:t>
            </a:r>
            <a:r>
              <a:rPr lang="en-US" sz="2000" i="1" dirty="0">
                <a:solidFill>
                  <a:srgbClr val="1A1C1E"/>
                </a:solidFill>
                <a:latin typeface="Times New Roman"/>
                <a:ea typeface="Calibri"/>
              </a:rPr>
              <a:t>training set</a:t>
            </a:r>
            <a:r>
              <a:rPr lang="en-US" sz="2000" dirty="0">
                <a:solidFill>
                  <a:srgbClr val="1A1C1E"/>
                </a:solidFill>
                <a:latin typeface="Times New Roman"/>
                <a:ea typeface="Calibri"/>
              </a:rPr>
              <a:t>.</a:t>
            </a:r>
            <a:endParaRPr lang="en-US" sz="2000" dirty="0"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2000" b="1" dirty="0">
                <a:solidFill>
                  <a:srgbClr val="1A1C1E"/>
                </a:solidFill>
                <a:latin typeface="Times New Roman"/>
                <a:ea typeface="Calibri"/>
              </a:rPr>
              <a:t>Experiment 1 (Baseline):</a:t>
            </a:r>
            <a:r>
              <a:rPr lang="en-US" sz="2000" dirty="0">
                <a:solidFill>
                  <a:srgbClr val="1A1C1E"/>
                </a:solidFill>
                <a:latin typeface="Times New Roman"/>
                <a:ea typeface="Calibri"/>
              </a:rPr>
              <a:t> Trained models on the original, imbalanced data.</a:t>
            </a:r>
            <a:endParaRPr lang="en-US" sz="2000"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2000" b="1" dirty="0">
                <a:solidFill>
                  <a:srgbClr val="1A1C1E"/>
                </a:solidFill>
                <a:latin typeface="Times New Roman"/>
                <a:ea typeface="Calibri"/>
              </a:rPr>
              <a:t>Experiment 2 (Proposed):</a:t>
            </a:r>
            <a:r>
              <a:rPr lang="en-US" sz="2000" dirty="0">
                <a:solidFill>
                  <a:srgbClr val="1A1C1E"/>
                </a:solidFill>
                <a:latin typeface="Times New Roman"/>
                <a:ea typeface="Calibri"/>
              </a:rPr>
              <a:t> Trained models on the correctly balanced training data.</a:t>
            </a:r>
            <a:endParaRPr lang="en-US" sz="2000"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2000" b="1" dirty="0">
                <a:solidFill>
                  <a:srgbClr val="1A1C1E"/>
                </a:solidFill>
                <a:latin typeface="Times New Roman"/>
                <a:ea typeface="Calibri"/>
              </a:rPr>
              <a:t>Experiment 3 (Demonstration):</a:t>
            </a:r>
            <a:r>
              <a:rPr lang="en-US" sz="2000" dirty="0">
                <a:solidFill>
                  <a:srgbClr val="1A1C1E"/>
                </a:solidFill>
                <a:latin typeface="Times New Roman"/>
                <a:ea typeface="Calibri"/>
              </a:rPr>
              <a:t> Intentionally "leaked" data by applying SMOTE before splitting to show the effect of incorrect methodology.</a:t>
            </a:r>
            <a:endParaRPr lang="en-US" sz="2000" dirty="0">
              <a:latin typeface="Times New Roman"/>
            </a:endParaRPr>
          </a:p>
          <a:p>
            <a:pPr algn="just"/>
            <a:endParaRPr lang="en-US" sz="2000" dirty="0">
              <a:latin typeface="Times New Roman"/>
              <a:ea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672348-DF40-70B8-9EE8-B37E74C2F041}"/>
              </a:ext>
            </a:extLst>
          </p:cNvPr>
          <p:cNvSpPr txBox="1"/>
          <p:nvPr/>
        </p:nvSpPr>
        <p:spPr>
          <a:xfrm>
            <a:off x="10820936" y="648504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7</a:t>
            </a: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5A0B9589-FE8F-F9F7-147B-BB8616ED6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56" y="1964825"/>
            <a:ext cx="5400675" cy="3533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C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10"/>
          <p:cNvGrpSpPr/>
          <p:nvPr/>
        </p:nvGrpSpPr>
        <p:grpSpPr>
          <a:xfrm rot="6244102">
            <a:off x="9578148" y="-338406"/>
            <a:ext cx="1493177" cy="1491471"/>
            <a:chOff x="8395848" y="3380555"/>
            <a:chExt cx="2732964" cy="2729847"/>
          </a:xfrm>
        </p:grpSpPr>
        <p:sp>
          <p:nvSpPr>
            <p:cNvPr id="283" name="Google Shape;283;p10"/>
            <p:cNvSpPr/>
            <p:nvPr/>
          </p:nvSpPr>
          <p:spPr>
            <a:xfrm rot="2437928">
              <a:off x="8786584" y="3784203"/>
              <a:ext cx="1951491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0"/>
            <p:cNvSpPr/>
            <p:nvPr/>
          </p:nvSpPr>
          <p:spPr>
            <a:xfrm rot="1856030">
              <a:off x="8827339" y="3823120"/>
              <a:ext cx="1884814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Google Shape;285;p10"/>
          <p:cNvSpPr/>
          <p:nvPr/>
        </p:nvSpPr>
        <p:spPr>
          <a:xfrm>
            <a:off x="263964" y="-691500"/>
            <a:ext cx="2590316" cy="1768734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11670151" y="4853820"/>
            <a:ext cx="697873" cy="690962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0"/>
          <p:cNvSpPr/>
          <p:nvPr/>
        </p:nvSpPr>
        <p:spPr>
          <a:xfrm rot="2320057">
            <a:off x="10571524" y="-656668"/>
            <a:ext cx="1325359" cy="1248611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9D7B6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0"/>
          <p:cNvSpPr/>
          <p:nvPr/>
        </p:nvSpPr>
        <p:spPr>
          <a:xfrm rot="1858495">
            <a:off x="11725923" y="-253319"/>
            <a:ext cx="625351" cy="629055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-1040231" y="2588948"/>
            <a:ext cx="1531438" cy="2364052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0"/>
          <p:cNvSpPr/>
          <p:nvPr/>
        </p:nvSpPr>
        <p:spPr>
          <a:xfrm rot="5400000">
            <a:off x="10137887" y="787121"/>
            <a:ext cx="472845" cy="468163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0"/>
          <p:cNvSpPr/>
          <p:nvPr/>
        </p:nvSpPr>
        <p:spPr>
          <a:xfrm rot="-1532346">
            <a:off x="2579745" y="6435841"/>
            <a:ext cx="1598456" cy="1595583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0"/>
          <p:cNvSpPr txBox="1"/>
          <p:nvPr/>
        </p:nvSpPr>
        <p:spPr>
          <a:xfrm>
            <a:off x="906862" y="358754"/>
            <a:ext cx="28140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sz="2000" b="1">
              <a:solidFill>
                <a:srgbClr val="605146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3" name="Google Shape;344;p13">
            <a:extLst>
              <a:ext uri="{FF2B5EF4-FFF2-40B4-BE49-F238E27FC236}">
                <a16:creationId xmlns:a16="http://schemas.microsoft.com/office/drawing/2014/main" id="{FB4567E4-951E-D503-6AC9-F4890DE9FFBB}"/>
              </a:ext>
            </a:extLst>
          </p:cNvPr>
          <p:cNvSpPr/>
          <p:nvPr/>
        </p:nvSpPr>
        <p:spPr>
          <a:xfrm>
            <a:off x="2588908" y="59127"/>
            <a:ext cx="7778750" cy="1075997"/>
          </a:xfrm>
          <a:prstGeom prst="roundRect">
            <a:avLst>
              <a:gd name="adj" fmla="val 6717"/>
            </a:avLst>
          </a:prstGeom>
          <a:solidFill>
            <a:srgbClr val="FEC29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31B5B-EF88-76F7-C498-38A0468DD051}"/>
              </a:ext>
            </a:extLst>
          </p:cNvPr>
          <p:cNvSpPr txBox="1"/>
          <p:nvPr/>
        </p:nvSpPr>
        <p:spPr>
          <a:xfrm>
            <a:off x="3477296" y="195866"/>
            <a:ext cx="7143481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1A1C1E"/>
                </a:solidFill>
              </a:rPr>
              <a:t> </a:t>
            </a:r>
            <a:r>
              <a:rPr lang="en-US" sz="2800" b="1" dirty="0">
                <a:solidFill>
                  <a:srgbClr val="1A1C1E"/>
                </a:solidFill>
                <a:latin typeface="Times New Roman"/>
              </a:rPr>
              <a:t>Experiment 1 Results - The Baseline (No SMOTE)</a:t>
            </a:r>
            <a:endParaRPr lang="en-US" sz="2800" dirty="0">
              <a:latin typeface="Times New Roman"/>
            </a:endParaRPr>
          </a:p>
          <a:p>
            <a:endParaRPr lang="en-US" sz="3200" b="1" dirty="0">
              <a:solidFill>
                <a:schemeClr val="dk1"/>
              </a:solidFill>
              <a:latin typeface="Bodon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C7B68F-D54B-5695-513A-969B9C47F713}"/>
              </a:ext>
            </a:extLst>
          </p:cNvPr>
          <p:cNvSpPr txBox="1"/>
          <p:nvPr/>
        </p:nvSpPr>
        <p:spPr>
          <a:xfrm>
            <a:off x="10898746" y="643675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71BB5-ADC7-1F2B-5E70-39142DF72091}"/>
              </a:ext>
            </a:extLst>
          </p:cNvPr>
          <p:cNvSpPr txBox="1"/>
          <p:nvPr/>
        </p:nvSpPr>
        <p:spPr>
          <a:xfrm>
            <a:off x="1221287" y="1638821"/>
            <a:ext cx="1080160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lvl="1" indent="-228600">
              <a:buFont typeface=""/>
              <a:buChar char="•"/>
            </a:pPr>
            <a:r>
              <a:rPr lang="en-GB" sz="1800" b="1" dirty="0">
                <a:solidFill>
                  <a:srgbClr val="1A1C1E"/>
                </a:solidFill>
                <a:latin typeface="Times New Roman"/>
                <a:ea typeface="Google Sans Text"/>
                <a:cs typeface="Google Sans Text"/>
              </a:rPr>
              <a:t>Primary Finding:</a:t>
            </a:r>
            <a:r>
              <a:rPr lang="en-GB" sz="1800" dirty="0">
                <a:solidFill>
                  <a:srgbClr val="1A1C1E"/>
                </a:solidFill>
                <a:latin typeface="Times New Roman"/>
                <a:ea typeface="Google Sans Text"/>
                <a:cs typeface="Google Sans Text"/>
              </a:rPr>
              <a:t> Very low </a:t>
            </a:r>
            <a:r>
              <a:rPr lang="en-GB" sz="1800" b="1" dirty="0">
                <a:solidFill>
                  <a:srgbClr val="1A1C1E"/>
                </a:solidFill>
                <a:latin typeface="Times New Roman"/>
                <a:ea typeface="Google Sans Text"/>
                <a:cs typeface="Google Sans Text"/>
              </a:rPr>
              <a:t>Recall</a:t>
            </a:r>
            <a:r>
              <a:rPr lang="en-GB" sz="1800" dirty="0">
                <a:solidFill>
                  <a:srgbClr val="1A1C1E"/>
                </a:solidFill>
                <a:latin typeface="Times New Roman"/>
                <a:ea typeface="Google Sans Text"/>
                <a:cs typeface="Google Sans Text"/>
              </a:rPr>
              <a:t> across all models.</a:t>
            </a:r>
          </a:p>
          <a:p>
            <a:pPr marL="228600" lvl="1" indent="-228600">
              <a:buFont typeface=""/>
              <a:buChar char="•"/>
            </a:pPr>
            <a:r>
              <a:rPr lang="en-GB" sz="1800" b="1" dirty="0">
                <a:solidFill>
                  <a:srgbClr val="1A1C1E"/>
                </a:solidFill>
                <a:latin typeface="Times New Roman"/>
                <a:ea typeface="Google Sans Text"/>
                <a:cs typeface="Google Sans Text"/>
              </a:rPr>
              <a:t>Interpretation:</a:t>
            </a:r>
            <a:r>
              <a:rPr lang="en-GB" sz="1800" dirty="0">
                <a:solidFill>
                  <a:srgbClr val="1A1C1E"/>
                </a:solidFill>
                <a:latin typeface="Times New Roman"/>
                <a:ea typeface="Google Sans Text"/>
                <a:cs typeface="Google Sans Text"/>
              </a:rPr>
              <a:t> The models are skilled at identifying non-stroke patients but fail to detect the actual stroke cases.</a:t>
            </a:r>
          </a:p>
          <a:p>
            <a:pPr marL="228600" lvl="1" indent="-228600">
              <a:buFont typeface=""/>
              <a:buChar char="•"/>
            </a:pPr>
            <a:r>
              <a:rPr lang="en-GB" sz="1800" b="1" dirty="0">
                <a:solidFill>
                  <a:srgbClr val="1A1C1E"/>
                </a:solidFill>
                <a:latin typeface="Times New Roman"/>
                <a:ea typeface="Google Sans Text"/>
                <a:cs typeface="Google Sans Text"/>
              </a:rPr>
              <a:t>Conclusion:</a:t>
            </a:r>
            <a:r>
              <a:rPr lang="en-GB" sz="1800" dirty="0">
                <a:solidFill>
                  <a:srgbClr val="1A1C1E"/>
                </a:solidFill>
                <a:latin typeface="Times New Roman"/>
                <a:ea typeface="Google Sans Text"/>
                <a:cs typeface="Google Sans Text"/>
              </a:rPr>
              <a:t> This approach is not clinically useful as it misses the patients we most need to find.</a:t>
            </a:r>
            <a:endParaRPr lang="en-GB" sz="1800" dirty="0">
              <a:latin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F232FC-6C47-7E9F-0817-2AD62F8E2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2" y="2837489"/>
            <a:ext cx="11857973" cy="3521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C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10"/>
          <p:cNvGrpSpPr/>
          <p:nvPr/>
        </p:nvGrpSpPr>
        <p:grpSpPr>
          <a:xfrm rot="6244102">
            <a:off x="10780570" y="5792548"/>
            <a:ext cx="1493177" cy="1491471"/>
            <a:chOff x="8395848" y="3380555"/>
            <a:chExt cx="2732964" cy="2729847"/>
          </a:xfrm>
        </p:grpSpPr>
        <p:sp>
          <p:nvSpPr>
            <p:cNvPr id="283" name="Google Shape;283;p10"/>
            <p:cNvSpPr/>
            <p:nvPr/>
          </p:nvSpPr>
          <p:spPr>
            <a:xfrm rot="2437928">
              <a:off x="8786584" y="3784203"/>
              <a:ext cx="1951491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0"/>
            <p:cNvSpPr/>
            <p:nvPr/>
          </p:nvSpPr>
          <p:spPr>
            <a:xfrm rot="1856030">
              <a:off x="8827339" y="3823120"/>
              <a:ext cx="1884814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Google Shape;285;p10"/>
          <p:cNvSpPr/>
          <p:nvPr/>
        </p:nvSpPr>
        <p:spPr>
          <a:xfrm>
            <a:off x="263964" y="-691500"/>
            <a:ext cx="2590316" cy="1768734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11670151" y="4853820"/>
            <a:ext cx="697873" cy="690962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0"/>
          <p:cNvSpPr/>
          <p:nvPr/>
        </p:nvSpPr>
        <p:spPr>
          <a:xfrm rot="1858495">
            <a:off x="-109545" y="5318369"/>
            <a:ext cx="625351" cy="629055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-1040231" y="2588948"/>
            <a:ext cx="1531438" cy="2364052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0"/>
          <p:cNvSpPr/>
          <p:nvPr/>
        </p:nvSpPr>
        <p:spPr>
          <a:xfrm rot="5400000">
            <a:off x="10613263" y="5743616"/>
            <a:ext cx="472845" cy="468163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0"/>
          <p:cNvSpPr/>
          <p:nvPr/>
        </p:nvSpPr>
        <p:spPr>
          <a:xfrm rot="-1532346">
            <a:off x="2579745" y="6435841"/>
            <a:ext cx="1598456" cy="1595583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0"/>
          <p:cNvSpPr txBox="1"/>
          <p:nvPr/>
        </p:nvSpPr>
        <p:spPr>
          <a:xfrm>
            <a:off x="906862" y="358754"/>
            <a:ext cx="28140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sz="2000" b="1">
              <a:solidFill>
                <a:srgbClr val="605146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3" name="Google Shape;344;p13">
            <a:extLst>
              <a:ext uri="{FF2B5EF4-FFF2-40B4-BE49-F238E27FC236}">
                <a16:creationId xmlns:a16="http://schemas.microsoft.com/office/drawing/2014/main" id="{FB4567E4-951E-D503-6AC9-F4890DE9FFBB}"/>
              </a:ext>
            </a:extLst>
          </p:cNvPr>
          <p:cNvSpPr/>
          <p:nvPr/>
        </p:nvSpPr>
        <p:spPr>
          <a:xfrm>
            <a:off x="2588908" y="-37465"/>
            <a:ext cx="7778750" cy="1075997"/>
          </a:xfrm>
          <a:prstGeom prst="roundRect">
            <a:avLst>
              <a:gd name="adj" fmla="val 6717"/>
            </a:avLst>
          </a:prstGeom>
          <a:solidFill>
            <a:srgbClr val="FEC29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31B5B-EF88-76F7-C498-38A0468DD051}"/>
              </a:ext>
            </a:extLst>
          </p:cNvPr>
          <p:cNvSpPr txBox="1"/>
          <p:nvPr/>
        </p:nvSpPr>
        <p:spPr>
          <a:xfrm>
            <a:off x="2850995" y="185428"/>
            <a:ext cx="855265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1A1C1E"/>
                </a:solidFill>
                <a:latin typeface="Times New Roman"/>
              </a:rPr>
              <a:t>Experiment 2 Results - The Solution (SMOTE)</a:t>
            </a:r>
            <a:endParaRPr lang="en-US" sz="3200" dirty="0">
              <a:latin typeface="Times New Roman"/>
            </a:endParaRPr>
          </a:p>
          <a:p>
            <a:endParaRPr lang="en-US" sz="3200" b="1" dirty="0">
              <a:solidFill>
                <a:schemeClr val="dk1"/>
              </a:solidFill>
              <a:latin typeface="Bodon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03C31-E520-216D-CBE5-CC3C43D1A2ED}"/>
              </a:ext>
            </a:extLst>
          </p:cNvPr>
          <p:cNvSpPr txBox="1"/>
          <p:nvPr/>
        </p:nvSpPr>
        <p:spPr>
          <a:xfrm>
            <a:off x="10922894" y="634552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F5398-1024-93EE-4E07-14416A5E4AE5}"/>
              </a:ext>
            </a:extLst>
          </p:cNvPr>
          <p:cNvSpPr txBox="1"/>
          <p:nvPr/>
        </p:nvSpPr>
        <p:spPr>
          <a:xfrm>
            <a:off x="908137" y="1409177"/>
            <a:ext cx="10394514" cy="1415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GB" sz="1800" b="1" dirty="0">
                <a:solidFill>
                  <a:srgbClr val="1A1C1E"/>
                </a:solidFill>
                <a:latin typeface="Times New Roman"/>
              </a:rPr>
              <a:t>Primary Finding:</a:t>
            </a:r>
            <a:r>
              <a:rPr lang="en-GB" sz="1800" dirty="0">
                <a:solidFill>
                  <a:srgbClr val="1A1C1E"/>
                </a:solidFill>
                <a:latin typeface="Times New Roman"/>
              </a:rPr>
              <a:t> A massive increase in </a:t>
            </a:r>
            <a:r>
              <a:rPr lang="en-GB" sz="1800" b="1" dirty="0">
                <a:solidFill>
                  <a:srgbClr val="1A1C1E"/>
                </a:solidFill>
                <a:latin typeface="Times New Roman"/>
              </a:rPr>
              <a:t>Recall</a:t>
            </a:r>
            <a:r>
              <a:rPr lang="en-GB" sz="1800" dirty="0">
                <a:solidFill>
                  <a:srgbClr val="1A1C1E"/>
                </a:solidFill>
                <a:latin typeface="Times New Roman"/>
              </a:rPr>
              <a:t> for all models.</a:t>
            </a:r>
            <a:endParaRPr lang="en-US" sz="1800">
              <a:latin typeface="Times New Roman"/>
            </a:endParaRPr>
          </a:p>
          <a:p>
            <a:pPr marL="285750" indent="-285750">
              <a:buChar char="•"/>
            </a:pPr>
            <a:r>
              <a:rPr lang="en-GB" sz="1800" b="1" dirty="0">
                <a:solidFill>
                  <a:srgbClr val="1A1C1E"/>
                </a:solidFill>
                <a:latin typeface="Times New Roman"/>
              </a:rPr>
              <a:t>Trade-off:</a:t>
            </a:r>
            <a:r>
              <a:rPr lang="en-GB" sz="1800" dirty="0">
                <a:solidFill>
                  <a:srgbClr val="1A1C1E"/>
                </a:solidFill>
                <a:latin typeface="Times New Roman"/>
              </a:rPr>
              <a:t> Precision scores decreased slightly, which is an expected trade-off.</a:t>
            </a:r>
            <a:endParaRPr lang="en-GB" sz="1800">
              <a:latin typeface="Times New Roman"/>
            </a:endParaRPr>
          </a:p>
          <a:p>
            <a:pPr marL="285750" indent="-285750">
              <a:buChar char="•"/>
            </a:pPr>
            <a:r>
              <a:rPr lang="en-GB" sz="1800" b="1" dirty="0">
                <a:solidFill>
                  <a:srgbClr val="1A1C1E"/>
                </a:solidFill>
                <a:latin typeface="Times New Roman"/>
              </a:rPr>
              <a:t>Conclusion:</a:t>
            </a:r>
            <a:r>
              <a:rPr lang="en-GB" sz="1800" dirty="0">
                <a:solidFill>
                  <a:srgbClr val="1A1C1E"/>
                </a:solidFill>
                <a:latin typeface="Times New Roman"/>
              </a:rPr>
              <a:t> The </a:t>
            </a:r>
            <a:r>
              <a:rPr lang="en-GB" sz="1800" b="1" dirty="0">
                <a:solidFill>
                  <a:srgbClr val="1A1C1E"/>
                </a:solidFill>
                <a:latin typeface="Times New Roman"/>
              </a:rPr>
              <a:t>F1-Score</a:t>
            </a:r>
            <a:r>
              <a:rPr lang="en-GB" sz="1800" dirty="0">
                <a:solidFill>
                  <a:srgbClr val="1A1C1E"/>
                </a:solidFill>
                <a:latin typeface="Times New Roman"/>
              </a:rPr>
              <a:t> (balancing Precision and Recall) shows a clear net improvement for top models, making this a successful strategy.</a:t>
            </a:r>
            <a:endParaRPr lang="en-GB" sz="1800">
              <a:latin typeface="Times New Roman"/>
            </a:endParaRPr>
          </a:p>
          <a:p>
            <a:pPr algn="l"/>
            <a:endParaRPr lang="en-GB" dirty="0"/>
          </a:p>
        </p:txBody>
      </p:sp>
      <p:pic>
        <p:nvPicPr>
          <p:cNvPr id="8" name="Picture 7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E1823454-937D-C5A0-5116-0377B8835D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81" b="756"/>
          <a:stretch>
            <a:fillRect/>
          </a:stretch>
        </p:blipFill>
        <p:spPr>
          <a:xfrm>
            <a:off x="260959" y="2590839"/>
            <a:ext cx="11837096" cy="378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88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C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10"/>
          <p:cNvGrpSpPr/>
          <p:nvPr/>
        </p:nvGrpSpPr>
        <p:grpSpPr>
          <a:xfrm rot="6244102">
            <a:off x="10780570" y="5792548"/>
            <a:ext cx="1493177" cy="1491471"/>
            <a:chOff x="8395848" y="3380555"/>
            <a:chExt cx="2732964" cy="2729847"/>
          </a:xfrm>
        </p:grpSpPr>
        <p:sp>
          <p:nvSpPr>
            <p:cNvPr id="283" name="Google Shape;283;p10"/>
            <p:cNvSpPr/>
            <p:nvPr/>
          </p:nvSpPr>
          <p:spPr>
            <a:xfrm rot="2437928">
              <a:off x="8786584" y="3784203"/>
              <a:ext cx="1951491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0"/>
            <p:cNvSpPr/>
            <p:nvPr/>
          </p:nvSpPr>
          <p:spPr>
            <a:xfrm rot="1856030">
              <a:off x="8827339" y="3823120"/>
              <a:ext cx="1884814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Google Shape;285;p10"/>
          <p:cNvSpPr/>
          <p:nvPr/>
        </p:nvSpPr>
        <p:spPr>
          <a:xfrm>
            <a:off x="263964" y="-691500"/>
            <a:ext cx="2590316" cy="1768734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11670151" y="4853820"/>
            <a:ext cx="697873" cy="690962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0"/>
          <p:cNvSpPr/>
          <p:nvPr/>
        </p:nvSpPr>
        <p:spPr>
          <a:xfrm rot="1858495">
            <a:off x="-109545" y="5318369"/>
            <a:ext cx="625351" cy="629055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-1040231" y="2588948"/>
            <a:ext cx="1531438" cy="2364052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0"/>
          <p:cNvSpPr/>
          <p:nvPr/>
        </p:nvSpPr>
        <p:spPr>
          <a:xfrm rot="5400000">
            <a:off x="10613263" y="5743616"/>
            <a:ext cx="472845" cy="468163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0"/>
          <p:cNvSpPr/>
          <p:nvPr/>
        </p:nvSpPr>
        <p:spPr>
          <a:xfrm rot="-1532346">
            <a:off x="2579745" y="6435841"/>
            <a:ext cx="1598456" cy="1595583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0"/>
          <p:cNvSpPr txBox="1"/>
          <p:nvPr/>
        </p:nvSpPr>
        <p:spPr>
          <a:xfrm>
            <a:off x="906862" y="358754"/>
            <a:ext cx="28140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sz="2000" b="1">
              <a:solidFill>
                <a:srgbClr val="605146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3" name="Google Shape;344;p13">
            <a:extLst>
              <a:ext uri="{FF2B5EF4-FFF2-40B4-BE49-F238E27FC236}">
                <a16:creationId xmlns:a16="http://schemas.microsoft.com/office/drawing/2014/main" id="{FB4567E4-951E-D503-6AC9-F4890DE9FFBB}"/>
              </a:ext>
            </a:extLst>
          </p:cNvPr>
          <p:cNvSpPr/>
          <p:nvPr/>
        </p:nvSpPr>
        <p:spPr>
          <a:xfrm>
            <a:off x="2588908" y="-37465"/>
            <a:ext cx="7778750" cy="1075997"/>
          </a:xfrm>
          <a:prstGeom prst="roundRect">
            <a:avLst>
              <a:gd name="adj" fmla="val 6717"/>
            </a:avLst>
          </a:prstGeom>
          <a:solidFill>
            <a:srgbClr val="FEC29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31B5B-EF88-76F7-C498-38A0468DD051}"/>
              </a:ext>
            </a:extLst>
          </p:cNvPr>
          <p:cNvSpPr txBox="1"/>
          <p:nvPr/>
        </p:nvSpPr>
        <p:spPr>
          <a:xfrm>
            <a:off x="2318639" y="185428"/>
            <a:ext cx="830213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1A1C1E"/>
                </a:solidFill>
                <a:latin typeface="Times New Roman"/>
              </a:rPr>
              <a:t>Spotlight: The Neural Network's Performance</a:t>
            </a:r>
            <a:endParaRPr lang="en-US" sz="3200" b="1" dirty="0">
              <a:latin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03C31-E520-216D-CBE5-CC3C43D1A2ED}"/>
              </a:ext>
            </a:extLst>
          </p:cNvPr>
          <p:cNvSpPr txBox="1"/>
          <p:nvPr/>
        </p:nvSpPr>
        <p:spPr>
          <a:xfrm>
            <a:off x="10922894" y="634552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3F983-A7E5-32A6-BC97-B2692CFD21A7}"/>
              </a:ext>
            </a:extLst>
          </p:cNvPr>
          <p:cNvSpPr txBox="1"/>
          <p:nvPr/>
        </p:nvSpPr>
        <p:spPr>
          <a:xfrm>
            <a:off x="914400" y="1363249"/>
            <a:ext cx="10363200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1600" b="1" dirty="0">
                <a:solidFill>
                  <a:srgbClr val="1A1C1E"/>
                </a:solidFill>
                <a:latin typeface="Times New Roman"/>
              </a:rPr>
              <a:t>Objective:</a:t>
            </a:r>
            <a:r>
              <a:rPr lang="en-US" sz="1600" dirty="0">
                <a:solidFill>
                  <a:srgbClr val="1A1C1E"/>
                </a:solidFill>
                <a:latin typeface="Times New Roman"/>
              </a:rPr>
              <a:t> To design a Deep Neural Network (DNN) capable of learning complex, non-linear patterns from the SMOTE-balanced dataset.</a:t>
            </a:r>
            <a:endParaRPr lang="en-US" sz="1600" dirty="0">
              <a:latin typeface="Times New Roman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solidFill>
                  <a:srgbClr val="1A1C1E"/>
                </a:solidFill>
                <a:latin typeface="Times New Roman"/>
              </a:rPr>
              <a:t>Structure:</a:t>
            </a:r>
            <a:endParaRPr lang="en-US" sz="1600">
              <a:latin typeface="Times New Roman"/>
            </a:endParaRPr>
          </a:p>
          <a:p>
            <a:pPr lvl="1">
              <a:buFont typeface="Arial"/>
              <a:buChar char="•"/>
            </a:pPr>
            <a:r>
              <a:rPr lang="en-US" sz="1600" b="1" dirty="0">
                <a:solidFill>
                  <a:srgbClr val="1A1C1E"/>
                </a:solidFill>
                <a:latin typeface="Times New Roman"/>
              </a:rPr>
              <a:t>Input Layer:</a:t>
            </a:r>
            <a:r>
              <a:rPr lang="en-US" sz="1600" dirty="0">
                <a:solidFill>
                  <a:srgbClr val="1A1C1E"/>
                </a:solidFill>
                <a:latin typeface="Times New Roman"/>
              </a:rPr>
              <a:t> Accepted 17 features from our processed data.</a:t>
            </a:r>
            <a:endParaRPr lang="en-US" sz="1600">
              <a:latin typeface="Times New Roman"/>
            </a:endParaRPr>
          </a:p>
          <a:p>
            <a:pPr lvl="1">
              <a:buFont typeface="Arial"/>
              <a:buChar char="•"/>
            </a:pPr>
            <a:r>
              <a:rPr lang="en-US" sz="1600" b="1" dirty="0">
                <a:solidFill>
                  <a:srgbClr val="1A1C1E"/>
                </a:solidFill>
                <a:latin typeface="Times New Roman"/>
              </a:rPr>
              <a:t>Hidden Layers:</a:t>
            </a:r>
            <a:r>
              <a:rPr lang="en-US" sz="1600" dirty="0">
                <a:solidFill>
                  <a:srgbClr val="1A1C1E"/>
                </a:solidFill>
                <a:latin typeface="Times New Roman"/>
              </a:rPr>
              <a:t> A deep stack of Dense (fully-connected) layers using ReLU activation to model intricate relationships.</a:t>
            </a:r>
            <a:endParaRPr lang="en-US" sz="1600">
              <a:latin typeface="Times New Roman"/>
            </a:endParaRPr>
          </a:p>
          <a:p>
            <a:pPr lvl="1">
              <a:buFont typeface="Arial"/>
              <a:buChar char="•"/>
            </a:pPr>
            <a:r>
              <a:rPr lang="en-US" sz="1600" b="1" dirty="0">
                <a:solidFill>
                  <a:srgbClr val="1A1C1E"/>
                </a:solidFill>
                <a:latin typeface="Times New Roman"/>
              </a:rPr>
              <a:t>Output Layer:</a:t>
            </a:r>
            <a:r>
              <a:rPr lang="en-US" sz="1600" dirty="0">
                <a:solidFill>
                  <a:srgbClr val="1A1C1E"/>
                </a:solidFill>
                <a:latin typeface="Times New Roman"/>
              </a:rPr>
              <a:t> A single Sigmoid neuron to produce a stroke probability score (from 0 to 1).</a:t>
            </a:r>
            <a:endParaRPr lang="en-US" sz="1600">
              <a:latin typeface="Times New Roman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solidFill>
                  <a:srgbClr val="1A1C1E"/>
                </a:solidFill>
                <a:latin typeface="Times New Roman"/>
              </a:rPr>
              <a:t>Key Technique - Regularization:</a:t>
            </a:r>
            <a:endParaRPr lang="en-US" sz="1600" b="1">
              <a:latin typeface="Times New Roman"/>
            </a:endParaRPr>
          </a:p>
          <a:p>
            <a:pPr lvl="1">
              <a:buFont typeface="Arial"/>
              <a:buChar char="•"/>
            </a:pPr>
            <a:r>
              <a:rPr lang="en-US" sz="1600" dirty="0">
                <a:solidFill>
                  <a:srgbClr val="1A1C1E"/>
                </a:solidFill>
                <a:latin typeface="Times New Roman"/>
              </a:rPr>
              <a:t>Strategically placed Dropout layers (with a 50% rate) were crucial to prevent the model from "memorizing" the synthetic data and to improve its ability to generalize to unseen test data.</a:t>
            </a:r>
            <a:endParaRPr lang="en-US" sz="1600" dirty="0">
              <a:latin typeface="Times New Roman"/>
            </a:endParaRPr>
          </a:p>
          <a:p>
            <a:pPr lvl="1">
              <a:buFont typeface="Arial"/>
              <a:buChar char="•"/>
            </a:pPr>
            <a:endParaRPr lang="en-US" sz="1600" dirty="0">
              <a:solidFill>
                <a:srgbClr val="1A1C1E"/>
              </a:solidFill>
              <a:latin typeface="Times New Roman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solidFill>
                  <a:srgbClr val="1A1C1E"/>
                </a:solidFill>
                <a:latin typeface="Times New Roman"/>
              </a:rPr>
              <a:t>High Discriminative Power (ROC AUC: 0.77): </a:t>
            </a:r>
            <a:r>
              <a:rPr lang="en-US" sz="1600" dirty="0">
                <a:solidFill>
                  <a:srgbClr val="1A1C1E"/>
                </a:solidFill>
                <a:latin typeface="Times New Roman"/>
              </a:rPr>
              <a:t>This is a very positive result. It shows the model is significantly better than chance at distinguishing between a "stroke" and "no-stroke" patient profile.</a:t>
            </a:r>
            <a:endParaRPr lang="en-US" sz="1600" dirty="0">
              <a:latin typeface="Times New Roman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solidFill>
                  <a:srgbClr val="1A1C1E"/>
                </a:solidFill>
                <a:latin typeface="Times New Roman"/>
              </a:rPr>
              <a:t>Success in Finding Stroke Cases (Recall: 0.24): </a:t>
            </a:r>
            <a:r>
              <a:rPr lang="en-US" sz="1600" dirty="0">
                <a:solidFill>
                  <a:srgbClr val="1A1C1E"/>
                </a:solidFill>
                <a:latin typeface="Times New Roman"/>
              </a:rPr>
              <a:t>The primary goal of using SMOTE was to find more true positives. The model successfully identified </a:t>
            </a:r>
            <a:r>
              <a:rPr lang="en-US" sz="1600" b="1" dirty="0">
                <a:solidFill>
                  <a:srgbClr val="1A1C1E"/>
                </a:solidFill>
                <a:latin typeface="Times New Roman"/>
              </a:rPr>
              <a:t>24%</a:t>
            </a:r>
            <a:r>
              <a:rPr lang="en-US" sz="1600" dirty="0">
                <a:solidFill>
                  <a:srgbClr val="1A1C1E"/>
                </a:solidFill>
                <a:latin typeface="Times New Roman"/>
              </a:rPr>
              <a:t> of all actual strokes in the unseen test data.</a:t>
            </a:r>
            <a:endParaRPr lang="en-US" sz="1600">
              <a:latin typeface="Times New Roman"/>
            </a:endParaRPr>
          </a:p>
          <a:p>
            <a:pPr lvl="1">
              <a:buFont typeface="Arial"/>
              <a:buChar char="•"/>
            </a:pPr>
            <a:endParaRPr lang="en-US" sz="1600" dirty="0">
              <a:solidFill>
                <a:srgbClr val="1A1C1E"/>
              </a:solidFill>
              <a:latin typeface="Times New Roman"/>
            </a:endParaRP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1A1C1E"/>
              </a:solidFill>
              <a:latin typeface="Times New Roman"/>
            </a:endParaRP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1A1C1E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3468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C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10"/>
          <p:cNvGrpSpPr/>
          <p:nvPr/>
        </p:nvGrpSpPr>
        <p:grpSpPr>
          <a:xfrm rot="6244102">
            <a:off x="9578148" y="-746237"/>
            <a:ext cx="1493177" cy="1491471"/>
            <a:chOff x="8395848" y="3380555"/>
            <a:chExt cx="2732964" cy="2729847"/>
          </a:xfrm>
        </p:grpSpPr>
        <p:sp>
          <p:nvSpPr>
            <p:cNvPr id="283" name="Google Shape;283;p10"/>
            <p:cNvSpPr/>
            <p:nvPr/>
          </p:nvSpPr>
          <p:spPr>
            <a:xfrm rot="2437928">
              <a:off x="8786584" y="3784203"/>
              <a:ext cx="1951491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0"/>
            <p:cNvSpPr/>
            <p:nvPr/>
          </p:nvSpPr>
          <p:spPr>
            <a:xfrm rot="1856030">
              <a:off x="8827339" y="3823120"/>
              <a:ext cx="1884814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Google Shape;285;p10"/>
          <p:cNvSpPr/>
          <p:nvPr/>
        </p:nvSpPr>
        <p:spPr>
          <a:xfrm>
            <a:off x="274696" y="-992007"/>
            <a:ext cx="2590316" cy="1768734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11670151" y="4853820"/>
            <a:ext cx="697873" cy="690962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0"/>
          <p:cNvSpPr/>
          <p:nvPr/>
        </p:nvSpPr>
        <p:spPr>
          <a:xfrm rot="2320057">
            <a:off x="10796904" y="-871316"/>
            <a:ext cx="1325359" cy="1248611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9D7B6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0"/>
          <p:cNvSpPr/>
          <p:nvPr/>
        </p:nvSpPr>
        <p:spPr>
          <a:xfrm rot="1858495">
            <a:off x="11725923" y="-253319"/>
            <a:ext cx="625351" cy="629055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-1040231" y="2588948"/>
            <a:ext cx="1531438" cy="2364052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0"/>
          <p:cNvSpPr/>
          <p:nvPr/>
        </p:nvSpPr>
        <p:spPr>
          <a:xfrm rot="5400000">
            <a:off x="10191549" y="422220"/>
            <a:ext cx="472845" cy="468163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0"/>
          <p:cNvSpPr/>
          <p:nvPr/>
        </p:nvSpPr>
        <p:spPr>
          <a:xfrm rot="-1532346">
            <a:off x="2579745" y="6435841"/>
            <a:ext cx="1598456" cy="1595583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0"/>
          <p:cNvSpPr txBox="1"/>
          <p:nvPr/>
        </p:nvSpPr>
        <p:spPr>
          <a:xfrm>
            <a:off x="906862" y="358754"/>
            <a:ext cx="28140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sz="2000" b="1">
              <a:solidFill>
                <a:srgbClr val="605146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3" name="Google Shape;344;p13">
            <a:extLst>
              <a:ext uri="{FF2B5EF4-FFF2-40B4-BE49-F238E27FC236}">
                <a16:creationId xmlns:a16="http://schemas.microsoft.com/office/drawing/2014/main" id="{FB4567E4-951E-D503-6AC9-F4890DE9FFBB}"/>
              </a:ext>
            </a:extLst>
          </p:cNvPr>
          <p:cNvSpPr/>
          <p:nvPr/>
        </p:nvSpPr>
        <p:spPr>
          <a:xfrm>
            <a:off x="2588908" y="-284310"/>
            <a:ext cx="7778750" cy="1075997"/>
          </a:xfrm>
          <a:prstGeom prst="roundRect">
            <a:avLst>
              <a:gd name="adj" fmla="val 6717"/>
            </a:avLst>
          </a:prstGeom>
          <a:solidFill>
            <a:srgbClr val="FEC29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31B5B-EF88-76F7-C498-38A0468DD051}"/>
              </a:ext>
            </a:extLst>
          </p:cNvPr>
          <p:cNvSpPr txBox="1"/>
          <p:nvPr/>
        </p:nvSpPr>
        <p:spPr>
          <a:xfrm>
            <a:off x="2267330" y="54875"/>
            <a:ext cx="912676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1A1C1E"/>
                </a:solidFill>
                <a:latin typeface="Times New Roman"/>
              </a:rPr>
              <a:t>Experiment 3 - The Cautionary Tale (Data Leakage)</a:t>
            </a:r>
            <a:endParaRPr lang="en-US" sz="2800" dirty="0">
              <a:latin typeface="Times New Roman"/>
            </a:endParaRPr>
          </a:p>
          <a:p>
            <a:endParaRPr lang="en-US" sz="3200" b="1" dirty="0">
              <a:solidFill>
                <a:schemeClr val="dk1"/>
              </a:solidFill>
              <a:latin typeface="Bodon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643DC-5E14-7E1C-4D30-60D036710E7C}"/>
              </a:ext>
            </a:extLst>
          </p:cNvPr>
          <p:cNvSpPr txBox="1"/>
          <p:nvPr/>
        </p:nvSpPr>
        <p:spPr>
          <a:xfrm>
            <a:off x="10885330" y="6348211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A19B39-314A-4231-B5A6-E8531BD2F9BB}"/>
              </a:ext>
            </a:extLst>
          </p:cNvPr>
          <p:cNvSpPr txBox="1"/>
          <p:nvPr/>
        </p:nvSpPr>
        <p:spPr>
          <a:xfrm>
            <a:off x="1273479" y="1221287"/>
            <a:ext cx="1063459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lvl="1" indent="-228600">
              <a:buFont typeface=""/>
              <a:buChar char="•"/>
            </a:pPr>
            <a:r>
              <a:rPr lang="en-GB" b="1" dirty="0">
                <a:solidFill>
                  <a:srgbClr val="1A1C1E"/>
                </a:solidFill>
                <a:latin typeface="Times New Roman"/>
                <a:ea typeface="Google Sans Text"/>
                <a:cs typeface="Google Sans Text"/>
              </a:rPr>
              <a:t>Finding:</a:t>
            </a:r>
            <a:r>
              <a:rPr lang="en-GB" dirty="0">
                <a:solidFill>
                  <a:srgbClr val="1A1C1E"/>
                </a:solidFill>
                <a:latin typeface="Times New Roman"/>
                <a:ea typeface="Google Sans Text"/>
                <a:cs typeface="Google Sans Text"/>
              </a:rPr>
              <a:t> Near-perfect, unrealistic scores across all models.</a:t>
            </a:r>
          </a:p>
          <a:p>
            <a:pPr marL="228600" lvl="1" indent="-228600">
              <a:buFont typeface=""/>
              <a:buChar char="•"/>
            </a:pPr>
            <a:r>
              <a:rPr lang="en-GB" b="1" dirty="0">
                <a:solidFill>
                  <a:srgbClr val="1A1C1E"/>
                </a:solidFill>
                <a:latin typeface="Times New Roman"/>
                <a:ea typeface="Google Sans Text"/>
                <a:cs typeface="Google Sans Text"/>
              </a:rPr>
              <a:t>The Cause:</a:t>
            </a:r>
            <a:r>
              <a:rPr lang="en-GB" dirty="0">
                <a:solidFill>
                  <a:srgbClr val="1A1C1E"/>
                </a:solidFill>
                <a:latin typeface="Times New Roman"/>
                <a:ea typeface="Google Sans Text"/>
                <a:cs typeface="Google Sans Text"/>
              </a:rPr>
              <a:t> Applying SMOTE </a:t>
            </a:r>
            <a:r>
              <a:rPr lang="en-GB" i="1" dirty="0">
                <a:solidFill>
                  <a:srgbClr val="1A1C1E"/>
                </a:solidFill>
                <a:latin typeface="Times New Roman"/>
                <a:ea typeface="Google Sans Text"/>
                <a:cs typeface="Google Sans Text"/>
              </a:rPr>
              <a:t>before</a:t>
            </a:r>
            <a:r>
              <a:rPr lang="en-GB" dirty="0">
                <a:solidFill>
                  <a:srgbClr val="1A1C1E"/>
                </a:solidFill>
                <a:latin typeface="Times New Roman"/>
                <a:ea typeface="Google Sans Text"/>
                <a:cs typeface="Google Sans Text"/>
              </a:rPr>
              <a:t> the train-test split. This leaks synthetic data into the test set.</a:t>
            </a:r>
          </a:p>
          <a:p>
            <a:pPr marL="228600" lvl="1" indent="-228600">
              <a:buFont typeface=""/>
              <a:buChar char="•"/>
            </a:pPr>
            <a:r>
              <a:rPr lang="en-GB" b="1" dirty="0">
                <a:solidFill>
                  <a:srgbClr val="1A1C1E"/>
                </a:solidFill>
                <a:latin typeface="Times New Roman"/>
                <a:ea typeface="Google Sans Text"/>
                <a:cs typeface="Google Sans Text"/>
              </a:rPr>
              <a:t>The Lesson:</a:t>
            </a:r>
            <a:r>
              <a:rPr lang="en-GB" dirty="0">
                <a:solidFill>
                  <a:srgbClr val="1A1C1E"/>
                </a:solidFill>
                <a:latin typeface="Times New Roman"/>
                <a:ea typeface="Google Sans Text"/>
                <a:cs typeface="Google Sans Text"/>
              </a:rPr>
              <a:t> </a:t>
            </a:r>
            <a:r>
              <a:rPr lang="en-GB" b="1" dirty="0">
                <a:solidFill>
                  <a:srgbClr val="1A1C1E"/>
                </a:solidFill>
                <a:latin typeface="Times New Roman"/>
                <a:ea typeface="Google Sans Text"/>
                <a:cs typeface="Google Sans Text"/>
              </a:rPr>
              <a:t>These results are invalid.</a:t>
            </a:r>
            <a:r>
              <a:rPr lang="en-GB" dirty="0">
                <a:solidFill>
                  <a:srgbClr val="1A1C1E"/>
                </a:solidFill>
                <a:latin typeface="Times New Roman"/>
                <a:ea typeface="Google Sans Text"/>
                <a:cs typeface="Google Sans Text"/>
              </a:rPr>
              <a:t> It's a powerful demonstration of why proper validation protocol is non-negotiable in machine learning.</a:t>
            </a:r>
            <a:endParaRPr lang="en-GB" dirty="0">
              <a:latin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2CBCFE-1B42-46F1-99C1-DE3F8FE35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42" y="2387034"/>
            <a:ext cx="11670083" cy="367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19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C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10"/>
          <p:cNvGrpSpPr/>
          <p:nvPr/>
        </p:nvGrpSpPr>
        <p:grpSpPr>
          <a:xfrm rot="6244102">
            <a:off x="9578148" y="-338406"/>
            <a:ext cx="1493177" cy="1491471"/>
            <a:chOff x="8395848" y="3380555"/>
            <a:chExt cx="2732964" cy="2729847"/>
          </a:xfrm>
        </p:grpSpPr>
        <p:sp>
          <p:nvSpPr>
            <p:cNvPr id="283" name="Google Shape;283;p10"/>
            <p:cNvSpPr/>
            <p:nvPr/>
          </p:nvSpPr>
          <p:spPr>
            <a:xfrm rot="2437928">
              <a:off x="8786584" y="3784203"/>
              <a:ext cx="1951491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0"/>
            <p:cNvSpPr/>
            <p:nvPr/>
          </p:nvSpPr>
          <p:spPr>
            <a:xfrm rot="1856030">
              <a:off x="8827339" y="3823120"/>
              <a:ext cx="1884814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Google Shape;285;p10"/>
          <p:cNvSpPr/>
          <p:nvPr/>
        </p:nvSpPr>
        <p:spPr>
          <a:xfrm>
            <a:off x="263964" y="-691500"/>
            <a:ext cx="2590316" cy="1768734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11670151" y="4853820"/>
            <a:ext cx="697873" cy="690962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0"/>
          <p:cNvSpPr/>
          <p:nvPr/>
        </p:nvSpPr>
        <p:spPr>
          <a:xfrm rot="2320057">
            <a:off x="10571524" y="-656668"/>
            <a:ext cx="1325359" cy="1248611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9D7B6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0"/>
          <p:cNvSpPr/>
          <p:nvPr/>
        </p:nvSpPr>
        <p:spPr>
          <a:xfrm rot="1858495">
            <a:off x="11725923" y="-253319"/>
            <a:ext cx="625351" cy="629055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-1040231" y="2588948"/>
            <a:ext cx="1531438" cy="2364052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0"/>
          <p:cNvSpPr/>
          <p:nvPr/>
        </p:nvSpPr>
        <p:spPr>
          <a:xfrm rot="5400000">
            <a:off x="10137887" y="787121"/>
            <a:ext cx="472845" cy="468163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0"/>
          <p:cNvSpPr/>
          <p:nvPr/>
        </p:nvSpPr>
        <p:spPr>
          <a:xfrm rot="-1532346">
            <a:off x="2579745" y="6435841"/>
            <a:ext cx="1598456" cy="1595583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0"/>
          <p:cNvSpPr txBox="1"/>
          <p:nvPr/>
        </p:nvSpPr>
        <p:spPr>
          <a:xfrm>
            <a:off x="906862" y="358754"/>
            <a:ext cx="28140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sz="2000" b="1">
              <a:solidFill>
                <a:srgbClr val="605146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3" name="Google Shape;344;p13">
            <a:extLst>
              <a:ext uri="{FF2B5EF4-FFF2-40B4-BE49-F238E27FC236}">
                <a16:creationId xmlns:a16="http://schemas.microsoft.com/office/drawing/2014/main" id="{FB4567E4-951E-D503-6AC9-F4890DE9FFBB}"/>
              </a:ext>
            </a:extLst>
          </p:cNvPr>
          <p:cNvSpPr/>
          <p:nvPr/>
        </p:nvSpPr>
        <p:spPr>
          <a:xfrm>
            <a:off x="2588908" y="59127"/>
            <a:ext cx="7778750" cy="1075997"/>
          </a:xfrm>
          <a:prstGeom prst="roundRect">
            <a:avLst>
              <a:gd name="adj" fmla="val 6717"/>
            </a:avLst>
          </a:prstGeom>
          <a:solidFill>
            <a:srgbClr val="FEC29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31B5B-EF88-76F7-C498-38A0468DD051}"/>
              </a:ext>
            </a:extLst>
          </p:cNvPr>
          <p:cNvSpPr txBox="1"/>
          <p:nvPr/>
        </p:nvSpPr>
        <p:spPr>
          <a:xfrm>
            <a:off x="2590036" y="185428"/>
            <a:ext cx="802030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1A1C1E"/>
                </a:solidFill>
                <a:latin typeface="Times New Roman"/>
              </a:rPr>
              <a:t>Bringing It All Together: A Comparative View</a:t>
            </a:r>
            <a:endParaRPr lang="en-US" sz="2800" dirty="0">
              <a:latin typeface="Times New Roman"/>
            </a:endParaRPr>
          </a:p>
          <a:p>
            <a:endParaRPr lang="en-US" sz="3200" b="1" dirty="0">
              <a:solidFill>
                <a:schemeClr val="dk1"/>
              </a:solidFill>
              <a:latin typeface="Bodon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7BB8E9-7E69-14C8-D685-ECD47774937B}"/>
              </a:ext>
            </a:extLst>
          </p:cNvPr>
          <p:cNvSpPr txBox="1"/>
          <p:nvPr/>
        </p:nvSpPr>
        <p:spPr>
          <a:xfrm>
            <a:off x="10764591" y="631869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B5C65E-966E-740F-E9DF-E978A206E843}"/>
              </a:ext>
            </a:extLst>
          </p:cNvPr>
          <p:cNvSpPr txBox="1"/>
          <p:nvPr/>
        </p:nvSpPr>
        <p:spPr>
          <a:xfrm>
            <a:off x="977030" y="1394564"/>
            <a:ext cx="751352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lvl="1" indent="-228600">
              <a:buFont typeface=""/>
              <a:buChar char="•"/>
            </a:pPr>
            <a:r>
              <a:rPr lang="en-US" b="1" dirty="0">
                <a:solidFill>
                  <a:srgbClr val="1A1C1E"/>
                </a:solidFill>
                <a:latin typeface="Times New Roman"/>
              </a:rPr>
              <a:t>Blue bars</a:t>
            </a:r>
            <a:r>
              <a:rPr lang="en-US" dirty="0">
                <a:solidFill>
                  <a:srgbClr val="1A1C1E"/>
                </a:solidFill>
                <a:latin typeface="Times New Roman"/>
              </a:rPr>
              <a:t> (Data Leakage) show flawed, perfect results.</a:t>
            </a:r>
          </a:p>
          <a:p>
            <a:pPr marL="228600" lvl="1" indent="-228600">
              <a:buFont typeface=""/>
              <a:buChar char="•"/>
            </a:pPr>
            <a:r>
              <a:rPr lang="en-US" b="1" dirty="0">
                <a:solidFill>
                  <a:srgbClr val="1A1C1E"/>
                </a:solidFill>
                <a:latin typeface="Times New Roman"/>
              </a:rPr>
              <a:t>Purple bars</a:t>
            </a:r>
            <a:r>
              <a:rPr lang="en-US" dirty="0">
                <a:solidFill>
                  <a:srgbClr val="1A1C1E"/>
                </a:solidFill>
                <a:latin typeface="Times New Roman"/>
              </a:rPr>
              <a:t> (No SMOTE) show an ineffective, low-recall baseline.</a:t>
            </a:r>
          </a:p>
          <a:p>
            <a:pPr marL="228600" lvl="1" indent="-228600">
              <a:buFont typeface=""/>
              <a:buChar char="•"/>
            </a:pPr>
            <a:r>
              <a:rPr lang="en-US" b="1" dirty="0">
                <a:solidFill>
                  <a:srgbClr val="1A1C1E"/>
                </a:solidFill>
                <a:latin typeface="Times New Roman"/>
              </a:rPr>
              <a:t>Pink bars</a:t>
            </a:r>
            <a:r>
              <a:rPr lang="en-US" dirty="0">
                <a:solidFill>
                  <a:srgbClr val="1A1C1E"/>
                </a:solidFill>
                <a:latin typeface="Times New Roman"/>
              </a:rPr>
              <a:t> (SMOTE) show a successful, balanced approach where top models stand out.</a:t>
            </a:r>
          </a:p>
        </p:txBody>
      </p:sp>
      <p:pic>
        <p:nvPicPr>
          <p:cNvPr id="8" name="Picture 7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2D50AAE1-DCC2-E253-64F7-E6C79A09B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08" y="2297179"/>
            <a:ext cx="10897644" cy="34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69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C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3"/>
          <p:cNvGrpSpPr/>
          <p:nvPr/>
        </p:nvGrpSpPr>
        <p:grpSpPr>
          <a:xfrm rot="6244102">
            <a:off x="11398651" y="5994877"/>
            <a:ext cx="1390570" cy="1388982"/>
            <a:chOff x="8395848" y="3380555"/>
            <a:chExt cx="2732964" cy="2729847"/>
          </a:xfrm>
        </p:grpSpPr>
        <p:sp>
          <p:nvSpPr>
            <p:cNvPr id="341" name="Google Shape;341;p13"/>
            <p:cNvSpPr/>
            <p:nvPr/>
          </p:nvSpPr>
          <p:spPr>
            <a:xfrm rot="2437928">
              <a:off x="8786584" y="3784203"/>
              <a:ext cx="1951491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 rot="1856030">
              <a:off x="8827339" y="3823120"/>
              <a:ext cx="1884814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3" name="Google Shape;343;p13"/>
          <p:cNvSpPr/>
          <p:nvPr/>
        </p:nvSpPr>
        <p:spPr>
          <a:xfrm>
            <a:off x="1710969" y="6486268"/>
            <a:ext cx="2289719" cy="2070552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3"/>
          <p:cNvSpPr/>
          <p:nvPr/>
        </p:nvSpPr>
        <p:spPr>
          <a:xfrm>
            <a:off x="335105" y="1003578"/>
            <a:ext cx="7778750" cy="1075997"/>
          </a:xfrm>
          <a:prstGeom prst="roundRect">
            <a:avLst>
              <a:gd name="adj" fmla="val 6717"/>
            </a:avLst>
          </a:prstGeom>
          <a:solidFill>
            <a:srgbClr val="FEC29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3"/>
          <p:cNvSpPr/>
          <p:nvPr/>
        </p:nvSpPr>
        <p:spPr>
          <a:xfrm>
            <a:off x="9814753" y="391303"/>
            <a:ext cx="314562" cy="311447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3"/>
          <p:cNvSpPr/>
          <p:nvPr/>
        </p:nvSpPr>
        <p:spPr>
          <a:xfrm rot="1739786">
            <a:off x="11889625" y="1374867"/>
            <a:ext cx="1019449" cy="945307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9D7B6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3"/>
          <p:cNvSpPr/>
          <p:nvPr/>
        </p:nvSpPr>
        <p:spPr>
          <a:xfrm rot="1858495">
            <a:off x="11918469" y="1043505"/>
            <a:ext cx="481012" cy="476249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3"/>
          <p:cNvSpPr/>
          <p:nvPr/>
        </p:nvSpPr>
        <p:spPr>
          <a:xfrm>
            <a:off x="9206315" y="-347828"/>
            <a:ext cx="1531438" cy="1562100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3"/>
          <p:cNvSpPr/>
          <p:nvPr/>
        </p:nvSpPr>
        <p:spPr>
          <a:xfrm rot="5400000">
            <a:off x="11894435" y="6498946"/>
            <a:ext cx="379794" cy="376033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3"/>
          <p:cNvSpPr/>
          <p:nvPr/>
        </p:nvSpPr>
        <p:spPr>
          <a:xfrm rot="2545219">
            <a:off x="-773961" y="1459182"/>
            <a:ext cx="1129474" cy="1118290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3"/>
          <p:cNvSpPr txBox="1"/>
          <p:nvPr/>
        </p:nvSpPr>
        <p:spPr>
          <a:xfrm>
            <a:off x="906862" y="358754"/>
            <a:ext cx="28140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en-US" sz="2000" b="1">
              <a:solidFill>
                <a:srgbClr val="605146"/>
              </a:solidFill>
              <a:latin typeface="Bodoni"/>
              <a:ea typeface="Bodoni"/>
              <a:cs typeface="Bodoni"/>
            </a:endParaRPr>
          </a:p>
        </p:txBody>
      </p:sp>
      <p:sp>
        <p:nvSpPr>
          <p:cNvPr id="353" name="Google Shape;353;p13"/>
          <p:cNvSpPr txBox="1"/>
          <p:nvPr/>
        </p:nvSpPr>
        <p:spPr>
          <a:xfrm>
            <a:off x="335105" y="1276332"/>
            <a:ext cx="777875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rgbClr val="1A1C1E"/>
                </a:solidFill>
                <a:latin typeface="Times New Roman"/>
              </a:rPr>
              <a:t>Conclusion</a:t>
            </a:r>
            <a:endParaRPr lang="en-US" sz="3200" dirty="0">
              <a:latin typeface="Times New Roman"/>
            </a:endParaRPr>
          </a:p>
          <a:p>
            <a:pPr algn="ctr"/>
            <a:endParaRPr lang="en-US" sz="4800" b="1" dirty="0">
              <a:solidFill>
                <a:schemeClr val="dk1"/>
              </a:solidFill>
              <a:latin typeface="Bodoni"/>
              <a:ea typeface="Bodoni"/>
              <a:cs typeface="Bodon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0D8C4-7B7F-A43B-5F7E-F2A93B40BAFA}"/>
              </a:ext>
            </a:extLst>
          </p:cNvPr>
          <p:cNvSpPr txBox="1"/>
          <p:nvPr/>
        </p:nvSpPr>
        <p:spPr>
          <a:xfrm>
            <a:off x="10324563" y="631601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4C41C-8874-38DA-E7B1-D3EBB0FBE8DE}"/>
              </a:ext>
            </a:extLst>
          </p:cNvPr>
          <p:cNvSpPr txBox="1"/>
          <p:nvPr/>
        </p:nvSpPr>
        <p:spPr>
          <a:xfrm>
            <a:off x="762000" y="2505204"/>
            <a:ext cx="9872596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GB" sz="2000" b="1" dirty="0">
                <a:solidFill>
                  <a:srgbClr val="1A1C1E"/>
                </a:solidFill>
                <a:latin typeface="Times New Roman"/>
              </a:rPr>
              <a:t>Best Models:</a:t>
            </a:r>
            <a:r>
              <a:rPr lang="en-GB" sz="2000" dirty="0">
                <a:solidFill>
                  <a:srgbClr val="1A1C1E"/>
                </a:solidFill>
                <a:latin typeface="Times New Roman"/>
              </a:rPr>
              <a:t> The </a:t>
            </a:r>
            <a:r>
              <a:rPr lang="en-GB" sz="2000" b="1" dirty="0">
                <a:solidFill>
                  <a:srgbClr val="1A1C1E"/>
                </a:solidFill>
                <a:latin typeface="Times New Roman"/>
              </a:rPr>
              <a:t>Neural Network</a:t>
            </a:r>
            <a:r>
              <a:rPr lang="en-GB" sz="2000" dirty="0">
                <a:solidFill>
                  <a:srgbClr val="1A1C1E"/>
                </a:solidFill>
                <a:latin typeface="Times New Roman"/>
              </a:rPr>
              <a:t> and </a:t>
            </a:r>
            <a:r>
              <a:rPr lang="en-GB" sz="2000" b="1" err="1">
                <a:solidFill>
                  <a:srgbClr val="1A1C1E"/>
                </a:solidFill>
                <a:latin typeface="Times New Roman"/>
              </a:rPr>
              <a:t>XGBoost</a:t>
            </a:r>
            <a:r>
              <a:rPr lang="en-GB" sz="2000" dirty="0">
                <a:solidFill>
                  <a:srgbClr val="1A1C1E"/>
                </a:solidFill>
                <a:latin typeface="Times New Roman"/>
              </a:rPr>
              <a:t>, when trained on correctly balanced data, provide the most effective and reliable performance.</a:t>
            </a:r>
            <a:endParaRPr lang="en-US" sz="2000">
              <a:latin typeface="Times New Roman"/>
            </a:endParaRPr>
          </a:p>
          <a:p>
            <a:pPr marL="285750" indent="-285750">
              <a:buChar char="•"/>
            </a:pPr>
            <a:r>
              <a:rPr lang="en-GB" sz="2000" b="1" dirty="0">
                <a:solidFill>
                  <a:srgbClr val="1A1C1E"/>
                </a:solidFill>
                <a:latin typeface="Times New Roman"/>
              </a:rPr>
              <a:t>Methodology is Key:</a:t>
            </a:r>
            <a:r>
              <a:rPr lang="en-GB" sz="2000" dirty="0">
                <a:solidFill>
                  <a:srgbClr val="1A1C1E"/>
                </a:solidFill>
                <a:latin typeface="Times New Roman"/>
              </a:rPr>
              <a:t> Correctly handling class imbalance with techniques like SMOTE is essential for creating a clinically useful model.</a:t>
            </a:r>
            <a:endParaRPr lang="en-GB" sz="2000">
              <a:latin typeface="Times New Roman"/>
            </a:endParaRPr>
          </a:p>
          <a:p>
            <a:pPr marL="285750" indent="-285750">
              <a:buChar char="•"/>
            </a:pPr>
            <a:r>
              <a:rPr lang="en-GB" sz="2000" b="1" dirty="0">
                <a:solidFill>
                  <a:srgbClr val="1A1C1E"/>
                </a:solidFill>
                <a:latin typeface="Times New Roman"/>
              </a:rPr>
              <a:t>Limitations:</a:t>
            </a:r>
            <a:r>
              <a:rPr lang="en-GB" sz="2000" dirty="0">
                <a:solidFill>
                  <a:srgbClr val="1A1C1E"/>
                </a:solidFill>
                <a:latin typeface="Times New Roman"/>
              </a:rPr>
              <a:t> The model is constrained by the scope and quality of the single-source dataset.</a:t>
            </a:r>
            <a:endParaRPr lang="en-GB" sz="2000">
              <a:latin typeface="Times New Roman"/>
            </a:endParaRPr>
          </a:p>
          <a:p>
            <a:pPr algn="l"/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C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14"/>
          <p:cNvGrpSpPr/>
          <p:nvPr/>
        </p:nvGrpSpPr>
        <p:grpSpPr>
          <a:xfrm rot="6244102">
            <a:off x="7475145" y="509789"/>
            <a:ext cx="1282998" cy="1281532"/>
            <a:chOff x="8395848" y="3380555"/>
            <a:chExt cx="2732964" cy="2729847"/>
          </a:xfrm>
        </p:grpSpPr>
        <p:sp>
          <p:nvSpPr>
            <p:cNvPr id="361" name="Google Shape;361;p14"/>
            <p:cNvSpPr/>
            <p:nvPr/>
          </p:nvSpPr>
          <p:spPr>
            <a:xfrm rot="2437928">
              <a:off x="8786584" y="3784203"/>
              <a:ext cx="1951491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4"/>
            <p:cNvSpPr/>
            <p:nvPr/>
          </p:nvSpPr>
          <p:spPr>
            <a:xfrm rot="1856030">
              <a:off x="8827339" y="3823120"/>
              <a:ext cx="1884814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3" name="Google Shape;363;p14"/>
          <p:cNvSpPr/>
          <p:nvPr/>
        </p:nvSpPr>
        <p:spPr>
          <a:xfrm>
            <a:off x="11285139" y="4586043"/>
            <a:ext cx="2289719" cy="2070552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4"/>
          <p:cNvSpPr/>
          <p:nvPr/>
        </p:nvSpPr>
        <p:spPr>
          <a:xfrm>
            <a:off x="4054760" y="1003578"/>
            <a:ext cx="4084495" cy="1075997"/>
          </a:xfrm>
          <a:prstGeom prst="roundRect">
            <a:avLst>
              <a:gd name="adj" fmla="val 6717"/>
            </a:avLst>
          </a:prstGeom>
          <a:solidFill>
            <a:srgbClr val="FEC29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4"/>
          <p:cNvSpPr/>
          <p:nvPr/>
        </p:nvSpPr>
        <p:spPr>
          <a:xfrm>
            <a:off x="11746326" y="5180059"/>
            <a:ext cx="891347" cy="882520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4"/>
          <p:cNvSpPr/>
          <p:nvPr/>
        </p:nvSpPr>
        <p:spPr>
          <a:xfrm rot="1739786">
            <a:off x="-277815" y="779937"/>
            <a:ext cx="1019449" cy="945307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9D7B6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4"/>
          <p:cNvSpPr/>
          <p:nvPr/>
        </p:nvSpPr>
        <p:spPr>
          <a:xfrm rot="1858495">
            <a:off x="-248971" y="448575"/>
            <a:ext cx="481012" cy="476249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4"/>
          <p:cNvSpPr/>
          <p:nvPr/>
        </p:nvSpPr>
        <p:spPr>
          <a:xfrm>
            <a:off x="-624576" y="5621319"/>
            <a:ext cx="1531438" cy="1562100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4"/>
          <p:cNvSpPr/>
          <p:nvPr/>
        </p:nvSpPr>
        <p:spPr>
          <a:xfrm rot="5400000">
            <a:off x="7946140" y="1006813"/>
            <a:ext cx="350413" cy="346943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4"/>
          <p:cNvSpPr/>
          <p:nvPr/>
        </p:nvSpPr>
        <p:spPr>
          <a:xfrm rot="2545219">
            <a:off x="5680846" y="6446956"/>
            <a:ext cx="830309" cy="822087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4"/>
          <p:cNvSpPr txBox="1"/>
          <p:nvPr/>
        </p:nvSpPr>
        <p:spPr>
          <a:xfrm>
            <a:off x="906862" y="358754"/>
            <a:ext cx="28140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en-US" sz="2000" b="1">
              <a:solidFill>
                <a:srgbClr val="605146"/>
              </a:solidFill>
              <a:latin typeface="Bodoni"/>
              <a:ea typeface="Bodoni"/>
              <a:cs typeface="Bodoni"/>
            </a:endParaRPr>
          </a:p>
        </p:txBody>
      </p:sp>
      <p:sp>
        <p:nvSpPr>
          <p:cNvPr id="373" name="Google Shape;373;p14"/>
          <p:cNvSpPr txBox="1"/>
          <p:nvPr/>
        </p:nvSpPr>
        <p:spPr>
          <a:xfrm>
            <a:off x="4055875" y="1254864"/>
            <a:ext cx="397834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Future Work</a:t>
            </a:r>
            <a:endParaRPr sz="4800" b="1" dirty="0">
              <a:solidFill>
                <a:schemeClr val="dk1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05646" y="2271018"/>
            <a:ext cx="10314561" cy="335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har char="•"/>
            </a:pPr>
            <a:r>
              <a:rPr lang="en-US" sz="2400" b="1" dirty="0">
                <a:solidFill>
                  <a:srgbClr val="1A1C1E"/>
                </a:solidFill>
                <a:latin typeface="Times New Roman"/>
                <a:ea typeface="Calibri"/>
                <a:sym typeface="Calibri"/>
              </a:rPr>
              <a:t>Advanced Hyperparameter Tuning:</a:t>
            </a:r>
            <a:r>
              <a:rPr lang="en-US" sz="2400" dirty="0">
                <a:solidFill>
                  <a:srgbClr val="1A1C1E"/>
                </a:solidFill>
                <a:latin typeface="Times New Roman"/>
                <a:ea typeface="Calibri"/>
                <a:sym typeface="Calibri"/>
              </a:rPr>
              <a:t> Further optimize the top models </a:t>
            </a:r>
            <a:r>
              <a:rPr lang="en-US" sz="2400" dirty="0">
                <a:solidFill>
                  <a:srgbClr val="1A1C1E"/>
                </a:solidFill>
                <a:latin typeface="Times New Roman"/>
                <a:ea typeface="Calibri"/>
              </a:rPr>
              <a:t>to maximize </a:t>
            </a:r>
            <a:r>
              <a:rPr lang="en-US" sz="2400" dirty="0">
                <a:solidFill>
                  <a:srgbClr val="1A1C1E"/>
                </a:solidFill>
                <a:latin typeface="Times New Roman"/>
                <a:ea typeface="Calibri"/>
                <a:sym typeface="Calibri"/>
              </a:rPr>
              <a:t>performance</a:t>
            </a:r>
            <a:r>
              <a:rPr lang="en-US" sz="2400" b="0" i="0" u="none" strike="noStrike" dirty="0">
                <a:solidFill>
                  <a:srgbClr val="1A1C1E"/>
                </a:solidFill>
                <a:latin typeface="Times New Roman"/>
                <a:ea typeface="Calibri"/>
                <a:sym typeface="Calibri"/>
              </a:rPr>
              <a:t>.</a:t>
            </a:r>
            <a:endParaRPr lang="en-US" sz="2400" dirty="0">
              <a:solidFill>
                <a:srgbClr val="1A1C1E"/>
              </a:solidFill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2400" b="1" dirty="0">
                <a:solidFill>
                  <a:srgbClr val="1A1C1E"/>
                </a:solidFill>
                <a:latin typeface="Times New Roman"/>
                <a:ea typeface="Calibri"/>
                <a:sym typeface="Calibri"/>
              </a:rPr>
              <a:t>Model Explainability (XAI):</a:t>
            </a:r>
            <a:r>
              <a:rPr lang="en-US" sz="2400" dirty="0">
                <a:solidFill>
                  <a:srgbClr val="1A1C1E"/>
                </a:solidFill>
                <a:latin typeface="Times New Roman"/>
                <a:ea typeface="Calibri"/>
                <a:sym typeface="Calibri"/>
              </a:rPr>
              <a:t> Use tools like SHAP or </a:t>
            </a:r>
            <a:r>
              <a:rPr lang="en-US" sz="2400" dirty="0">
                <a:solidFill>
                  <a:srgbClr val="1A1C1E"/>
                </a:solidFill>
                <a:latin typeface="Times New Roman"/>
                <a:ea typeface="Calibri"/>
              </a:rPr>
              <a:t>LIME to understand </a:t>
            </a:r>
            <a:r>
              <a:rPr lang="en-US" sz="2400" i="1" dirty="0">
                <a:solidFill>
                  <a:srgbClr val="1A1C1E"/>
                </a:solidFill>
                <a:latin typeface="Times New Roman"/>
                <a:ea typeface="Calibri"/>
              </a:rPr>
              <a:t>why</a:t>
            </a:r>
            <a:r>
              <a:rPr lang="en-US" sz="2400" dirty="0">
                <a:solidFill>
                  <a:srgbClr val="1A1C1E"/>
                </a:solidFill>
                <a:latin typeface="Times New Roman"/>
                <a:ea typeface="Calibri"/>
              </a:rPr>
              <a:t> </a:t>
            </a:r>
            <a:r>
              <a:rPr lang="en-US" sz="2400" dirty="0">
                <a:solidFill>
                  <a:srgbClr val="1A1C1E"/>
                </a:solidFill>
                <a:latin typeface="Times New Roman"/>
                <a:ea typeface="Calibri"/>
                <a:sym typeface="Calibri"/>
              </a:rPr>
              <a:t>the model makes a prediction—critical for clinical trust</a:t>
            </a:r>
            <a:r>
              <a:rPr lang="en-US" sz="2400" b="0" i="0" u="none" strike="noStrike" dirty="0">
                <a:solidFill>
                  <a:srgbClr val="1A1C1E"/>
                </a:solidFill>
                <a:latin typeface="Times New Roman"/>
                <a:ea typeface="Calibri"/>
                <a:sym typeface="Calibri"/>
              </a:rPr>
              <a:t>.</a:t>
            </a:r>
            <a:endParaRPr lang="en-US" sz="2400" dirty="0">
              <a:solidFill>
                <a:srgbClr val="1A1C1E"/>
              </a:solidFill>
              <a:latin typeface="Times New Roman"/>
            </a:endParaRPr>
          </a:p>
          <a:p>
            <a:pPr marL="285750" indent="-285750">
              <a:buChar char="•"/>
            </a:pPr>
            <a:r>
              <a:rPr lang="en-US" sz="2400" b="1" dirty="0">
                <a:solidFill>
                  <a:srgbClr val="1A1C1E"/>
                </a:solidFill>
                <a:latin typeface="Times New Roman"/>
                <a:ea typeface="Calibri"/>
                <a:sym typeface="Calibri"/>
              </a:rPr>
              <a:t>Deployment:</a:t>
            </a:r>
            <a:r>
              <a:rPr lang="en-US" sz="2400" dirty="0">
                <a:solidFill>
                  <a:srgbClr val="1A1C1E"/>
                </a:solidFill>
                <a:latin typeface="Times New Roman"/>
                <a:ea typeface="Calibri"/>
                <a:sym typeface="Calibri"/>
              </a:rPr>
              <a:t> Create an API to simulate integrating the model into a real-world clinical support system</a:t>
            </a:r>
            <a:r>
              <a:rPr lang="en-US" sz="2400" b="0" i="0" u="none" strike="noStrike" dirty="0">
                <a:solidFill>
                  <a:srgbClr val="1A1C1E"/>
                </a:solidFill>
                <a:latin typeface="Times New Roman"/>
                <a:ea typeface="Calibri"/>
                <a:sym typeface="Calibri"/>
              </a:rPr>
              <a:t>.</a:t>
            </a:r>
            <a:endParaRPr lang="en-US" sz="2400" dirty="0">
              <a:solidFill>
                <a:srgbClr val="1A1C1E"/>
              </a:solidFill>
              <a:latin typeface="Times New Roman"/>
              <a:sym typeface="Calibri"/>
            </a:endParaRPr>
          </a:p>
          <a:p>
            <a:pPr algn="just"/>
            <a:endParaRPr lang="en-US" sz="2000" dirty="0">
              <a:latin typeface="Times New Roman"/>
              <a:ea typeface="Calibri"/>
            </a:endParaRPr>
          </a:p>
          <a:p>
            <a:pPr algn="just"/>
            <a:endParaRPr lang="en-US" sz="2000" dirty="0">
              <a:latin typeface="Calibri"/>
              <a:ea typeface="Calibri"/>
            </a:endParaRP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8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BFDD4D-1477-1575-D662-9650F38437A9}"/>
              </a:ext>
            </a:extLst>
          </p:cNvPr>
          <p:cNvSpPr txBox="1"/>
          <p:nvPr/>
        </p:nvSpPr>
        <p:spPr>
          <a:xfrm>
            <a:off x="10367492" y="632942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13</a:t>
            </a:r>
          </a:p>
          <a:p>
            <a:pPr algn="l"/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C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14"/>
          <p:cNvGrpSpPr/>
          <p:nvPr/>
        </p:nvGrpSpPr>
        <p:grpSpPr>
          <a:xfrm rot="6244102">
            <a:off x="8405016" y="2065986"/>
            <a:ext cx="1282998" cy="1281532"/>
            <a:chOff x="8395848" y="3380555"/>
            <a:chExt cx="2732964" cy="2729847"/>
          </a:xfrm>
        </p:grpSpPr>
        <p:sp>
          <p:nvSpPr>
            <p:cNvPr id="361" name="Google Shape;361;p14"/>
            <p:cNvSpPr/>
            <p:nvPr/>
          </p:nvSpPr>
          <p:spPr>
            <a:xfrm rot="2437928">
              <a:off x="8786584" y="3784203"/>
              <a:ext cx="1951491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4"/>
            <p:cNvSpPr/>
            <p:nvPr/>
          </p:nvSpPr>
          <p:spPr>
            <a:xfrm rot="1856030">
              <a:off x="8827339" y="3823120"/>
              <a:ext cx="1884814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3" name="Google Shape;363;p14"/>
          <p:cNvSpPr/>
          <p:nvPr/>
        </p:nvSpPr>
        <p:spPr>
          <a:xfrm>
            <a:off x="11285139" y="4586043"/>
            <a:ext cx="2289719" cy="2070552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4"/>
          <p:cNvSpPr/>
          <p:nvPr/>
        </p:nvSpPr>
        <p:spPr>
          <a:xfrm>
            <a:off x="3303492" y="2656366"/>
            <a:ext cx="5748016" cy="1934588"/>
          </a:xfrm>
          <a:prstGeom prst="roundRect">
            <a:avLst>
              <a:gd name="adj" fmla="val 6717"/>
            </a:avLst>
          </a:prstGeom>
          <a:solidFill>
            <a:srgbClr val="FEC29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4"/>
          <p:cNvSpPr/>
          <p:nvPr/>
        </p:nvSpPr>
        <p:spPr>
          <a:xfrm>
            <a:off x="11746326" y="5180059"/>
            <a:ext cx="891347" cy="882520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4"/>
          <p:cNvSpPr/>
          <p:nvPr/>
        </p:nvSpPr>
        <p:spPr>
          <a:xfrm rot="1739786">
            <a:off x="-277815" y="779937"/>
            <a:ext cx="1019449" cy="945307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9D7B6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4"/>
          <p:cNvSpPr/>
          <p:nvPr/>
        </p:nvSpPr>
        <p:spPr>
          <a:xfrm rot="1858495">
            <a:off x="-248971" y="448575"/>
            <a:ext cx="481012" cy="476249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4"/>
          <p:cNvSpPr/>
          <p:nvPr/>
        </p:nvSpPr>
        <p:spPr>
          <a:xfrm>
            <a:off x="-624576" y="5621319"/>
            <a:ext cx="1531438" cy="1562100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4"/>
          <p:cNvSpPr/>
          <p:nvPr/>
        </p:nvSpPr>
        <p:spPr>
          <a:xfrm rot="5400000">
            <a:off x="8686676" y="2659601"/>
            <a:ext cx="350413" cy="346943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4"/>
          <p:cNvSpPr/>
          <p:nvPr/>
        </p:nvSpPr>
        <p:spPr>
          <a:xfrm rot="2545219">
            <a:off x="5680846" y="6446956"/>
            <a:ext cx="830309" cy="822087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4"/>
          <p:cNvSpPr txBox="1"/>
          <p:nvPr/>
        </p:nvSpPr>
        <p:spPr>
          <a:xfrm>
            <a:off x="906862" y="358754"/>
            <a:ext cx="28140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en-US" sz="2000" b="1">
              <a:solidFill>
                <a:srgbClr val="605146"/>
              </a:solidFill>
              <a:latin typeface="Bodoni"/>
              <a:ea typeface="Bodoni"/>
              <a:cs typeface="Bodoni"/>
            </a:endParaRPr>
          </a:p>
        </p:txBody>
      </p:sp>
      <p:sp>
        <p:nvSpPr>
          <p:cNvPr id="373" name="Google Shape;373;p14"/>
          <p:cNvSpPr txBox="1"/>
          <p:nvPr/>
        </p:nvSpPr>
        <p:spPr>
          <a:xfrm>
            <a:off x="3519255" y="2886187"/>
            <a:ext cx="5523811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800" b="1" dirty="0">
                <a:solidFill>
                  <a:schemeClr val="dk1"/>
                </a:solidFill>
                <a:latin typeface="Bodoni"/>
                <a:ea typeface="Bodoni"/>
                <a:cs typeface="Bodoni"/>
              </a:rPr>
              <a:t>Thank you for </a:t>
            </a:r>
          </a:p>
          <a:p>
            <a:pPr algn="ctr"/>
            <a:r>
              <a:rPr lang="en-US" sz="4800" b="1" dirty="0">
                <a:solidFill>
                  <a:schemeClr val="dk1"/>
                </a:solidFill>
                <a:latin typeface="Bodoni"/>
                <a:ea typeface="Bodoni"/>
                <a:cs typeface="Bodoni"/>
              </a:rPr>
              <a:t>The attention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66B15-2779-015A-6FC4-91396A6800B1}"/>
              </a:ext>
            </a:extLst>
          </p:cNvPr>
          <p:cNvSpPr txBox="1"/>
          <p:nvPr/>
        </p:nvSpPr>
        <p:spPr>
          <a:xfrm>
            <a:off x="10370175" y="627576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448301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C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4"/>
          <p:cNvGrpSpPr/>
          <p:nvPr/>
        </p:nvGrpSpPr>
        <p:grpSpPr>
          <a:xfrm rot="844102">
            <a:off x="9636750" y="1511347"/>
            <a:ext cx="1815569" cy="1813497"/>
            <a:chOff x="8395848" y="3380555"/>
            <a:chExt cx="2732964" cy="2729847"/>
          </a:xfrm>
        </p:grpSpPr>
        <p:sp>
          <p:nvSpPr>
            <p:cNvPr id="140" name="Google Shape;140;p4"/>
            <p:cNvSpPr/>
            <p:nvPr/>
          </p:nvSpPr>
          <p:spPr>
            <a:xfrm rot="2437928">
              <a:off x="8786584" y="3784203"/>
              <a:ext cx="1951491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 rot="1856030">
              <a:off x="8827339" y="3823120"/>
              <a:ext cx="1884814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4"/>
          <p:cNvSpPr/>
          <p:nvPr/>
        </p:nvSpPr>
        <p:spPr>
          <a:xfrm rot="962601">
            <a:off x="4951141" y="-1444769"/>
            <a:ext cx="2289719" cy="2070552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 rot="2731761">
            <a:off x="8039077" y="2015284"/>
            <a:ext cx="3141188" cy="3218052"/>
          </a:xfrm>
          <a:prstGeom prst="roundRect">
            <a:avLst>
              <a:gd name="adj" fmla="val 6717"/>
            </a:avLst>
          </a:prstGeom>
          <a:solidFill>
            <a:srgbClr val="FEC29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 rot="1739786">
            <a:off x="1866895" y="6344758"/>
            <a:ext cx="1019449" cy="945307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9D7B6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 rot="1858495">
            <a:off x="2811065" y="6510795"/>
            <a:ext cx="481012" cy="476249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8001000" y="4345630"/>
            <a:ext cx="1098826" cy="1040999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10272050" y="2148381"/>
            <a:ext cx="538688" cy="533354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"/>
          <p:cNvSpPr/>
          <p:nvPr/>
        </p:nvSpPr>
        <p:spPr>
          <a:xfrm rot="2545219">
            <a:off x="11823247" y="-308048"/>
            <a:ext cx="1129474" cy="1118290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906862" y="358754"/>
            <a:ext cx="28140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en-US" sz="2000" b="1">
              <a:solidFill>
                <a:srgbClr val="605146"/>
              </a:solidFill>
              <a:latin typeface="Bodoni"/>
              <a:ea typeface="Bodoni"/>
              <a:cs typeface="Bodoni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5631242" y="3220182"/>
            <a:ext cx="795685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Bodoni"/>
                <a:ea typeface="Bodoni"/>
                <a:cs typeface="Bodoni"/>
              </a:rPr>
              <a:t>Index</a:t>
            </a:r>
          </a:p>
        </p:txBody>
      </p:sp>
      <p:sp>
        <p:nvSpPr>
          <p:cNvPr id="152" name="Google Shape;152;p4"/>
          <p:cNvSpPr/>
          <p:nvPr/>
        </p:nvSpPr>
        <p:spPr>
          <a:xfrm>
            <a:off x="1106472" y="2627732"/>
            <a:ext cx="314562" cy="311447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1381262" y="2395655"/>
            <a:ext cx="597375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Methodology</a:t>
            </a:r>
            <a:r>
              <a:rPr lang="en-US" sz="3600" b="1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3600" b="1" dirty="0">
              <a:solidFill>
                <a:schemeClr val="dk1"/>
              </a:solidFill>
              <a:latin typeface="Bodoni"/>
              <a:ea typeface="Bodoni"/>
              <a:cs typeface="Bodoni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1101908" y="3457281"/>
            <a:ext cx="314562" cy="311447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1387430" y="3289598"/>
            <a:ext cx="597375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Results and applications</a:t>
            </a:r>
            <a:r>
              <a:rPr lang="en-US" sz="3600" b="1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600" b="1" dirty="0">
              <a:solidFill>
                <a:schemeClr val="dk1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1095163" y="4194298"/>
            <a:ext cx="314562" cy="311447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1380685" y="4005151"/>
            <a:ext cx="597375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Conclusions</a:t>
            </a:r>
            <a:r>
              <a:rPr lang="en-US" sz="3600" b="1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2400" b="1" dirty="0">
              <a:solidFill>
                <a:schemeClr val="dk1"/>
              </a:solidFill>
              <a:latin typeface="Bodoni"/>
              <a:ea typeface="Bodoni"/>
              <a:cs typeface="Bodoni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1101908" y="1835550"/>
            <a:ext cx="314562" cy="311447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1387430" y="1603473"/>
            <a:ext cx="597375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Calibri"/>
                <a:ea typeface="Bodoni"/>
                <a:cs typeface="Calibri"/>
                <a:sym typeface="Calibri"/>
              </a:rPr>
              <a:t>Introduction.</a:t>
            </a:r>
            <a:endParaRPr lang="en-US" sz="3600" dirty="0" err="1">
              <a:solidFill>
                <a:schemeClr val="dk1"/>
              </a:solidFill>
              <a:latin typeface="Calibri"/>
              <a:ea typeface="Bodon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2256A0-7621-8732-B624-CB80D824A4BD}"/>
              </a:ext>
            </a:extLst>
          </p:cNvPr>
          <p:cNvSpPr txBox="1"/>
          <p:nvPr/>
        </p:nvSpPr>
        <p:spPr>
          <a:xfrm>
            <a:off x="10960457" y="646626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C"/>
        </a:solidFill>
        <a:effectLst/>
      </p:bgPr>
    </p:bg>
    <p:spTree>
      <p:nvGrpSpPr>
        <p:cNvPr id="1" name="Shape 119">
          <a:extLst>
            <a:ext uri="{FF2B5EF4-FFF2-40B4-BE49-F238E27FC236}">
              <a16:creationId xmlns:a16="http://schemas.microsoft.com/office/drawing/2014/main" id="{8A5A2ADE-69B0-F035-18C4-8B54CF728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3">
            <a:extLst>
              <a:ext uri="{FF2B5EF4-FFF2-40B4-BE49-F238E27FC236}">
                <a16:creationId xmlns:a16="http://schemas.microsoft.com/office/drawing/2014/main" id="{94998727-CDDB-8F8F-1C88-78EE77F3C102}"/>
              </a:ext>
            </a:extLst>
          </p:cNvPr>
          <p:cNvGrpSpPr/>
          <p:nvPr/>
        </p:nvGrpSpPr>
        <p:grpSpPr>
          <a:xfrm rot="844102">
            <a:off x="7947796" y="536626"/>
            <a:ext cx="1815569" cy="1813497"/>
            <a:chOff x="8395848" y="3380555"/>
            <a:chExt cx="2732964" cy="2729847"/>
          </a:xfrm>
        </p:grpSpPr>
        <p:sp>
          <p:nvSpPr>
            <p:cNvPr id="121" name="Google Shape;121;p3">
              <a:extLst>
                <a:ext uri="{FF2B5EF4-FFF2-40B4-BE49-F238E27FC236}">
                  <a16:creationId xmlns:a16="http://schemas.microsoft.com/office/drawing/2014/main" id="{88A21D07-5CEF-FB26-9666-BE9FB17DE9E4}"/>
                </a:ext>
              </a:extLst>
            </p:cNvPr>
            <p:cNvSpPr/>
            <p:nvPr/>
          </p:nvSpPr>
          <p:spPr>
            <a:xfrm rot="2437928">
              <a:off x="8786584" y="3784203"/>
              <a:ext cx="1951491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>
              <a:extLst>
                <a:ext uri="{FF2B5EF4-FFF2-40B4-BE49-F238E27FC236}">
                  <a16:creationId xmlns:a16="http://schemas.microsoft.com/office/drawing/2014/main" id="{A4CE7062-4DBE-85AB-FD7D-81958D437883}"/>
                </a:ext>
              </a:extLst>
            </p:cNvPr>
            <p:cNvSpPr/>
            <p:nvPr/>
          </p:nvSpPr>
          <p:spPr>
            <a:xfrm rot="1856030">
              <a:off x="8827339" y="3823120"/>
              <a:ext cx="1884814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3">
            <a:extLst>
              <a:ext uri="{FF2B5EF4-FFF2-40B4-BE49-F238E27FC236}">
                <a16:creationId xmlns:a16="http://schemas.microsoft.com/office/drawing/2014/main" id="{1E6FCB47-9A84-BA8B-B6F7-E41B52EE7B36}"/>
              </a:ext>
            </a:extLst>
          </p:cNvPr>
          <p:cNvSpPr/>
          <p:nvPr/>
        </p:nvSpPr>
        <p:spPr>
          <a:xfrm rot="2890608">
            <a:off x="-1576585" y="2226206"/>
            <a:ext cx="2289719" cy="2070552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>
            <a:extLst>
              <a:ext uri="{FF2B5EF4-FFF2-40B4-BE49-F238E27FC236}">
                <a16:creationId xmlns:a16="http://schemas.microsoft.com/office/drawing/2014/main" id="{B8A13E2E-4477-72A1-538A-B23E3285809C}"/>
              </a:ext>
            </a:extLst>
          </p:cNvPr>
          <p:cNvSpPr/>
          <p:nvPr/>
        </p:nvSpPr>
        <p:spPr>
          <a:xfrm>
            <a:off x="3355651" y="-468668"/>
            <a:ext cx="5512880" cy="2090463"/>
          </a:xfrm>
          <a:prstGeom prst="roundRect">
            <a:avLst>
              <a:gd name="adj" fmla="val 6717"/>
            </a:avLst>
          </a:prstGeom>
          <a:solidFill>
            <a:srgbClr val="FEC29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>
            <a:extLst>
              <a:ext uri="{FF2B5EF4-FFF2-40B4-BE49-F238E27FC236}">
                <a16:creationId xmlns:a16="http://schemas.microsoft.com/office/drawing/2014/main" id="{2879B7F1-6907-6F19-149B-9EC607F9EC27}"/>
              </a:ext>
            </a:extLst>
          </p:cNvPr>
          <p:cNvSpPr/>
          <p:nvPr/>
        </p:nvSpPr>
        <p:spPr>
          <a:xfrm>
            <a:off x="11878153" y="5970875"/>
            <a:ext cx="314562" cy="311447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>
            <a:extLst>
              <a:ext uri="{FF2B5EF4-FFF2-40B4-BE49-F238E27FC236}">
                <a16:creationId xmlns:a16="http://schemas.microsoft.com/office/drawing/2014/main" id="{416351A0-EC29-C74C-A55F-49C529EE7F1C}"/>
              </a:ext>
            </a:extLst>
          </p:cNvPr>
          <p:cNvSpPr/>
          <p:nvPr/>
        </p:nvSpPr>
        <p:spPr>
          <a:xfrm rot="1739786">
            <a:off x="11493760" y="5364254"/>
            <a:ext cx="1019449" cy="945307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9D7B6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>
            <a:extLst>
              <a:ext uri="{FF2B5EF4-FFF2-40B4-BE49-F238E27FC236}">
                <a16:creationId xmlns:a16="http://schemas.microsoft.com/office/drawing/2014/main" id="{17E0779B-F370-6264-AA70-3030D5D38DD5}"/>
              </a:ext>
            </a:extLst>
          </p:cNvPr>
          <p:cNvSpPr/>
          <p:nvPr/>
        </p:nvSpPr>
        <p:spPr>
          <a:xfrm rot="1858495">
            <a:off x="11522604" y="5032892"/>
            <a:ext cx="481012" cy="476249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>
            <a:extLst>
              <a:ext uri="{FF2B5EF4-FFF2-40B4-BE49-F238E27FC236}">
                <a16:creationId xmlns:a16="http://schemas.microsoft.com/office/drawing/2014/main" id="{CB0C9943-A4F0-422C-2CCA-9CDE2ACB628D}"/>
              </a:ext>
            </a:extLst>
          </p:cNvPr>
          <p:cNvSpPr/>
          <p:nvPr/>
        </p:nvSpPr>
        <p:spPr>
          <a:xfrm>
            <a:off x="11364281" y="-588183"/>
            <a:ext cx="1531438" cy="1562100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>
            <a:extLst>
              <a:ext uri="{FF2B5EF4-FFF2-40B4-BE49-F238E27FC236}">
                <a16:creationId xmlns:a16="http://schemas.microsoft.com/office/drawing/2014/main" id="{8B3EC876-E1DE-9ED6-051D-CCB87AE324F8}"/>
              </a:ext>
            </a:extLst>
          </p:cNvPr>
          <p:cNvSpPr/>
          <p:nvPr/>
        </p:nvSpPr>
        <p:spPr>
          <a:xfrm>
            <a:off x="8583096" y="1173660"/>
            <a:ext cx="538688" cy="533354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>
            <a:extLst>
              <a:ext uri="{FF2B5EF4-FFF2-40B4-BE49-F238E27FC236}">
                <a16:creationId xmlns:a16="http://schemas.microsoft.com/office/drawing/2014/main" id="{647EA8FC-E64A-8F98-8A9B-13DCC286B68F}"/>
              </a:ext>
            </a:extLst>
          </p:cNvPr>
          <p:cNvSpPr/>
          <p:nvPr/>
        </p:nvSpPr>
        <p:spPr>
          <a:xfrm rot="2545219">
            <a:off x="1980747" y="6518798"/>
            <a:ext cx="1129474" cy="1118290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>
            <a:extLst>
              <a:ext uri="{FF2B5EF4-FFF2-40B4-BE49-F238E27FC236}">
                <a16:creationId xmlns:a16="http://schemas.microsoft.com/office/drawing/2014/main" id="{5249CD1A-C2B2-3E56-B614-018B2A7A6D13}"/>
              </a:ext>
            </a:extLst>
          </p:cNvPr>
          <p:cNvSpPr txBox="1"/>
          <p:nvPr/>
        </p:nvSpPr>
        <p:spPr>
          <a:xfrm>
            <a:off x="906862" y="358754"/>
            <a:ext cx="28140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sz="2000" b="1">
              <a:solidFill>
                <a:srgbClr val="605146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133" name="Google Shape;133;p3">
            <a:extLst>
              <a:ext uri="{FF2B5EF4-FFF2-40B4-BE49-F238E27FC236}">
                <a16:creationId xmlns:a16="http://schemas.microsoft.com/office/drawing/2014/main" id="{F322716D-8C0E-6939-970B-EEBF851CF010}"/>
              </a:ext>
            </a:extLst>
          </p:cNvPr>
          <p:cNvSpPr txBox="1"/>
          <p:nvPr/>
        </p:nvSpPr>
        <p:spPr>
          <a:xfrm>
            <a:off x="2117571" y="424027"/>
            <a:ext cx="795685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000" b="1" dirty="0">
                <a:solidFill>
                  <a:schemeClr val="dk1"/>
                </a:solidFill>
                <a:latin typeface="Bodoni"/>
                <a:ea typeface="Bodoni"/>
                <a:cs typeface="Bodoni"/>
              </a:rPr>
              <a:t>The problem &amp; Project Goal</a:t>
            </a:r>
          </a:p>
        </p:txBody>
      </p:sp>
      <p:sp>
        <p:nvSpPr>
          <p:cNvPr id="134" name="Google Shape;134;p3">
            <a:extLst>
              <a:ext uri="{FF2B5EF4-FFF2-40B4-BE49-F238E27FC236}">
                <a16:creationId xmlns:a16="http://schemas.microsoft.com/office/drawing/2014/main" id="{BB6102B6-DE0B-16D0-2806-B0DDCF17A16A}"/>
              </a:ext>
            </a:extLst>
          </p:cNvPr>
          <p:cNvSpPr txBox="1"/>
          <p:nvPr/>
        </p:nvSpPr>
        <p:spPr>
          <a:xfrm>
            <a:off x="1350046" y="2277499"/>
            <a:ext cx="10017783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just">
              <a:buChar char="•"/>
            </a:pPr>
            <a:r>
              <a:rPr lang="en-US" sz="2000" b="1" dirty="0">
                <a:solidFill>
                  <a:srgbClr val="1A1C1E"/>
                </a:solidFill>
                <a:latin typeface="Times New Roman"/>
                <a:ea typeface="Calibri"/>
              </a:rPr>
              <a:t>High Impact:</a:t>
            </a:r>
            <a:r>
              <a:rPr lang="en-US" sz="2000" dirty="0">
                <a:solidFill>
                  <a:srgbClr val="1A1C1E"/>
                </a:solidFill>
                <a:latin typeface="Times New Roman"/>
                <a:ea typeface="Calibri"/>
              </a:rPr>
              <a:t> Stroke is the 2nd leading cause of death globally (WHO). Early risk identification is critical.</a:t>
            </a:r>
            <a:endParaRPr lang="en-US" sz="2000" dirty="0">
              <a:latin typeface="Times New Roman"/>
              <a:ea typeface="Calibri"/>
            </a:endParaRPr>
          </a:p>
          <a:p>
            <a:pPr marL="342900" indent="-342900" algn="just">
              <a:buChar char="•"/>
            </a:pPr>
            <a:endParaRPr lang="en-US" sz="2000" dirty="0">
              <a:solidFill>
                <a:srgbClr val="1A1C1E"/>
              </a:solidFill>
              <a:latin typeface="Times New Roman"/>
              <a:ea typeface="Calibri"/>
            </a:endParaRPr>
          </a:p>
          <a:p>
            <a:pPr marL="342900" indent="-342900" algn="just">
              <a:buChar char="•"/>
            </a:pPr>
            <a:r>
              <a:rPr lang="en-US" sz="2000" b="1" dirty="0">
                <a:solidFill>
                  <a:srgbClr val="1A1C1E"/>
                </a:solidFill>
                <a:latin typeface="Times New Roman"/>
                <a:ea typeface="Calibri"/>
              </a:rPr>
              <a:t>Objective:</a:t>
            </a:r>
            <a:r>
              <a:rPr lang="en-US" sz="1100" b="1" dirty="0">
                <a:solidFill>
                  <a:srgbClr val="1A1C1E"/>
                </a:solidFill>
                <a:ea typeface="Calibri"/>
              </a:rPr>
              <a:t> </a:t>
            </a:r>
            <a:r>
              <a:rPr lang="en-US" sz="2000" dirty="0">
                <a:latin typeface="Times New Roman"/>
                <a:ea typeface="Calibri"/>
                <a:sym typeface="Calibri"/>
              </a:rPr>
              <a:t>The primary objective of this project is t</a:t>
            </a:r>
            <a:r>
              <a:rPr lang="en-US" sz="2000" dirty="0">
                <a:solidFill>
                  <a:srgbClr val="1A1C1E"/>
                </a:solidFill>
                <a:latin typeface="Times New Roman"/>
                <a:ea typeface="Calibri"/>
                <a:sym typeface="Calibri"/>
              </a:rPr>
              <a:t>o build and evaluate various machine learning models to accurately predict a patient's likelihood of having a stroke, with a focus on overcoming the challenge of class imbalance.</a:t>
            </a:r>
            <a:endParaRPr lang="en-US" sz="2000">
              <a:solidFill>
                <a:srgbClr val="1A1C1E"/>
              </a:solidFill>
              <a:latin typeface="Times New Roman"/>
            </a:endParaRPr>
          </a:p>
          <a:p>
            <a:pPr algn="just"/>
            <a:endParaRPr lang="en-US" sz="2000" dirty="0">
              <a:latin typeface="Times New Roman"/>
              <a:ea typeface="Calibri"/>
            </a:endParaRPr>
          </a:p>
          <a:p>
            <a:pPr algn="just"/>
            <a:endParaRPr lang="en-US" sz="2000" dirty="0">
              <a:latin typeface="Times New Roman"/>
              <a:ea typeface="Calibri"/>
            </a:endParaRPr>
          </a:p>
          <a:p>
            <a:pPr algn="just"/>
            <a:endParaRPr lang="en-US" sz="2000" dirty="0">
              <a:latin typeface="Calibri"/>
              <a:ea typeface="Calibri"/>
              <a:sym typeface="Calibri"/>
            </a:endParaRPr>
          </a:p>
          <a:p>
            <a:pPr algn="just"/>
            <a:endParaRPr lang="en-US" sz="2000" dirty="0">
              <a:latin typeface="Calibri"/>
              <a:ea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CFDF35-7C37-4A88-D2E9-BB71202BC1A8}"/>
              </a:ext>
            </a:extLst>
          </p:cNvPr>
          <p:cNvSpPr txBox="1"/>
          <p:nvPr/>
        </p:nvSpPr>
        <p:spPr>
          <a:xfrm>
            <a:off x="10745809" y="649309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4099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C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3"/>
          <p:cNvGrpSpPr/>
          <p:nvPr/>
        </p:nvGrpSpPr>
        <p:grpSpPr>
          <a:xfrm rot="844102">
            <a:off x="7947796" y="536626"/>
            <a:ext cx="1815569" cy="1813497"/>
            <a:chOff x="8395848" y="3380555"/>
            <a:chExt cx="2732964" cy="2729847"/>
          </a:xfrm>
        </p:grpSpPr>
        <p:sp>
          <p:nvSpPr>
            <p:cNvPr id="121" name="Google Shape;121;p3"/>
            <p:cNvSpPr/>
            <p:nvPr/>
          </p:nvSpPr>
          <p:spPr>
            <a:xfrm rot="2437928">
              <a:off x="8786584" y="3784203"/>
              <a:ext cx="1951491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 rot="1856030">
              <a:off x="8827339" y="3823120"/>
              <a:ext cx="1884814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3"/>
          <p:cNvSpPr/>
          <p:nvPr/>
        </p:nvSpPr>
        <p:spPr>
          <a:xfrm rot="2890608">
            <a:off x="-1576585" y="2226206"/>
            <a:ext cx="2289719" cy="2070552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3355651" y="-468668"/>
            <a:ext cx="5512880" cy="2090463"/>
          </a:xfrm>
          <a:prstGeom prst="roundRect">
            <a:avLst>
              <a:gd name="adj" fmla="val 6717"/>
            </a:avLst>
          </a:prstGeom>
          <a:solidFill>
            <a:srgbClr val="FEC29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 rot="1739786">
            <a:off x="11493760" y="5364254"/>
            <a:ext cx="1019449" cy="945307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9D7B6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 rot="1858495">
            <a:off x="11522604" y="5032892"/>
            <a:ext cx="481012" cy="476249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11364281" y="-588183"/>
            <a:ext cx="1531438" cy="1562100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8583096" y="1173660"/>
            <a:ext cx="538688" cy="533354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/>
          <p:nvPr/>
        </p:nvSpPr>
        <p:spPr>
          <a:xfrm rot="2545219">
            <a:off x="1980747" y="6518798"/>
            <a:ext cx="1129474" cy="1118290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906862" y="358754"/>
            <a:ext cx="28140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en-US" sz="2000" b="1">
              <a:solidFill>
                <a:srgbClr val="605146"/>
              </a:solidFill>
              <a:latin typeface="Bodoni"/>
              <a:ea typeface="Bodoni"/>
              <a:cs typeface="Bodoni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2117571" y="424027"/>
            <a:ext cx="7956857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rgbClr val="1A1C1E"/>
                </a:solidFill>
                <a:latin typeface="Times New Roman"/>
              </a:rPr>
              <a:t>The Dataset</a:t>
            </a:r>
            <a:endParaRPr lang="en-US" sz="3200" dirty="0">
              <a:latin typeface="Times New Roman"/>
            </a:endParaRPr>
          </a:p>
          <a:p>
            <a:pPr algn="ctr"/>
            <a:endParaRPr lang="en-US" sz="3200" b="1" dirty="0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1146130" y="2202372"/>
            <a:ext cx="102320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endParaRPr lang="en-US" sz="2000" dirty="0"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6EC85-A4FB-D1C3-6A0C-1076446A8D99}"/>
              </a:ext>
            </a:extLst>
          </p:cNvPr>
          <p:cNvSpPr txBox="1"/>
          <p:nvPr/>
        </p:nvSpPr>
        <p:spPr>
          <a:xfrm>
            <a:off x="10823619" y="643675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0C2427-13EC-C3DE-1167-2DC759CE132C}"/>
              </a:ext>
            </a:extLst>
          </p:cNvPr>
          <p:cNvSpPr txBox="1"/>
          <p:nvPr/>
        </p:nvSpPr>
        <p:spPr>
          <a:xfrm>
            <a:off x="1148219" y="1899780"/>
            <a:ext cx="5519801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00" b="1">
                <a:solidFill>
                  <a:srgbClr val="1A1C1E"/>
                </a:solidFill>
                <a:latin typeface="Times New Roman"/>
              </a:rPr>
              <a:t>Dataset Overview: A Snapshot of Patient Attributes:</a:t>
            </a:r>
          </a:p>
          <a:p>
            <a:pPr marL="285750" indent="-285750">
              <a:buChar char="•"/>
            </a:pPr>
            <a:r>
              <a:rPr lang="en-GB" sz="1600" b="1">
                <a:solidFill>
                  <a:srgbClr val="1A1C1E"/>
                </a:solidFill>
                <a:latin typeface="Times New Roman"/>
              </a:rPr>
              <a:t>Source:</a:t>
            </a:r>
            <a:r>
              <a:rPr lang="en-GB" sz="1600">
                <a:solidFill>
                  <a:srgbClr val="1A1C1E"/>
                </a:solidFill>
                <a:latin typeface="Times New Roman"/>
              </a:rPr>
              <a:t> Kaggle's Stroke Prediction Dataset</a:t>
            </a:r>
            <a:endParaRPr lang="en-GB" sz="1600">
              <a:latin typeface="Times New Roman"/>
            </a:endParaRPr>
          </a:p>
          <a:p>
            <a:pPr marL="285750" indent="-285750">
              <a:buChar char="•"/>
            </a:pPr>
            <a:r>
              <a:rPr lang="en-GB" sz="1600" b="1">
                <a:solidFill>
                  <a:srgbClr val="1A1C1E"/>
                </a:solidFill>
                <a:latin typeface="Times New Roman"/>
              </a:rPr>
              <a:t>Size:</a:t>
            </a:r>
            <a:r>
              <a:rPr lang="en-GB" sz="1600">
                <a:solidFill>
                  <a:srgbClr val="1A1C1E"/>
                </a:solidFill>
                <a:latin typeface="Times New Roman"/>
              </a:rPr>
              <a:t> 5,110 patient records</a:t>
            </a:r>
            <a:endParaRPr lang="en-GB" sz="1600">
              <a:latin typeface="Times New Roman"/>
            </a:endParaRPr>
          </a:p>
          <a:p>
            <a:pPr marL="285750" indent="-285750">
              <a:buChar char="•"/>
            </a:pPr>
            <a:r>
              <a:rPr lang="en-GB" sz="1600" b="1" dirty="0">
                <a:solidFill>
                  <a:srgbClr val="1A1C1E"/>
                </a:solidFill>
                <a:latin typeface="Times New Roman"/>
              </a:rPr>
              <a:t>Features:</a:t>
            </a:r>
            <a:r>
              <a:rPr lang="en-GB" sz="1600" dirty="0">
                <a:solidFill>
                  <a:srgbClr val="1A1C1E"/>
                </a:solidFill>
                <a:latin typeface="Times New Roman"/>
              </a:rPr>
              <a:t> A mix of numerical (age, </a:t>
            </a:r>
            <a:r>
              <a:rPr lang="en-GB" sz="1600" err="1">
                <a:solidFill>
                  <a:srgbClr val="1A1C1E"/>
                </a:solidFill>
                <a:latin typeface="Times New Roman"/>
              </a:rPr>
              <a:t>bmi</a:t>
            </a:r>
            <a:r>
              <a:rPr lang="en-GB" sz="1600" dirty="0">
                <a:solidFill>
                  <a:srgbClr val="1A1C1E"/>
                </a:solidFill>
                <a:latin typeface="Times New Roman"/>
              </a:rPr>
              <a:t>, </a:t>
            </a:r>
            <a:r>
              <a:rPr lang="en-GB" sz="1600" err="1">
                <a:solidFill>
                  <a:srgbClr val="1A1C1E"/>
                </a:solidFill>
                <a:latin typeface="Times New Roman"/>
              </a:rPr>
              <a:t>avg_glucose_level</a:t>
            </a:r>
            <a:r>
              <a:rPr lang="en-GB" sz="1600" dirty="0">
                <a:solidFill>
                  <a:srgbClr val="1A1C1E"/>
                </a:solidFill>
                <a:latin typeface="Times New Roman"/>
              </a:rPr>
              <a:t>) and categorical (</a:t>
            </a:r>
            <a:r>
              <a:rPr lang="en-GB" sz="1600" err="1">
                <a:solidFill>
                  <a:srgbClr val="1A1C1E"/>
                </a:solidFill>
                <a:latin typeface="Times New Roman"/>
              </a:rPr>
              <a:t>work_type</a:t>
            </a:r>
            <a:r>
              <a:rPr lang="en-GB" sz="1600" dirty="0">
                <a:solidFill>
                  <a:srgbClr val="1A1C1E"/>
                </a:solidFill>
                <a:latin typeface="Times New Roman"/>
              </a:rPr>
              <a:t>, </a:t>
            </a:r>
            <a:r>
              <a:rPr lang="en-GB" sz="1600" err="1">
                <a:solidFill>
                  <a:srgbClr val="1A1C1E"/>
                </a:solidFill>
                <a:latin typeface="Times New Roman"/>
              </a:rPr>
              <a:t>smoking_status</a:t>
            </a:r>
            <a:r>
              <a:rPr lang="en-GB" sz="1600" dirty="0">
                <a:solidFill>
                  <a:srgbClr val="1A1C1E"/>
                </a:solidFill>
                <a:latin typeface="Times New Roman"/>
              </a:rPr>
              <a:t>) attributes.</a:t>
            </a:r>
            <a:endParaRPr lang="en-GB" sz="1600">
              <a:latin typeface="Times New Roman"/>
            </a:endParaRPr>
          </a:p>
          <a:p>
            <a:pPr marL="285750" indent="-285750">
              <a:buChar char="•"/>
            </a:pPr>
            <a:r>
              <a:rPr lang="en-GB" sz="1600" b="1" dirty="0">
                <a:solidFill>
                  <a:srgbClr val="1A1C1E"/>
                </a:solidFill>
                <a:latin typeface="Times New Roman"/>
              </a:rPr>
              <a:t>Target:</a:t>
            </a:r>
            <a:r>
              <a:rPr lang="en-GB" sz="1600" dirty="0">
                <a:solidFill>
                  <a:srgbClr val="1A1C1E"/>
                </a:solidFill>
                <a:latin typeface="Times New Roman"/>
              </a:rPr>
              <a:t> A binary variable indicating if a patient had a stroke (1) or not (0).</a:t>
            </a:r>
            <a:endParaRPr lang="en-GB" sz="1600" dirty="0">
              <a:latin typeface="Times New Roman"/>
            </a:endParaRPr>
          </a:p>
          <a:p>
            <a:endParaRPr lang="en-GB" b="1" dirty="0">
              <a:solidFill>
                <a:srgbClr val="1A1C1E"/>
              </a:solidFill>
              <a:latin typeface="Times New Roman"/>
            </a:endParaRPr>
          </a:p>
        </p:txBody>
      </p:sp>
      <p:pic>
        <p:nvPicPr>
          <p:cNvPr id="22" name="Picture 2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CF24FC1-6876-2080-36FB-D7F1A5174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559" y="3870151"/>
            <a:ext cx="9044445" cy="140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86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C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3"/>
          <p:cNvGrpSpPr/>
          <p:nvPr/>
        </p:nvGrpSpPr>
        <p:grpSpPr>
          <a:xfrm rot="844102">
            <a:off x="2503419" y="-602485"/>
            <a:ext cx="1815569" cy="1813497"/>
            <a:chOff x="8395848" y="3380555"/>
            <a:chExt cx="2732964" cy="2729847"/>
          </a:xfrm>
        </p:grpSpPr>
        <p:sp>
          <p:nvSpPr>
            <p:cNvPr id="121" name="Google Shape;121;p3"/>
            <p:cNvSpPr/>
            <p:nvPr/>
          </p:nvSpPr>
          <p:spPr>
            <a:xfrm rot="2437928">
              <a:off x="8786584" y="3784203"/>
              <a:ext cx="1951491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 rot="1856030">
              <a:off x="8827339" y="3823120"/>
              <a:ext cx="1884814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3"/>
          <p:cNvSpPr/>
          <p:nvPr/>
        </p:nvSpPr>
        <p:spPr>
          <a:xfrm rot="2890608">
            <a:off x="-1576585" y="2226206"/>
            <a:ext cx="2289719" cy="2070552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3409313" y="-1327259"/>
            <a:ext cx="5512880" cy="2090463"/>
          </a:xfrm>
          <a:prstGeom prst="roundRect">
            <a:avLst>
              <a:gd name="adj" fmla="val 6717"/>
            </a:avLst>
          </a:prstGeom>
          <a:solidFill>
            <a:srgbClr val="FEC29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3302970" y="454425"/>
            <a:ext cx="314562" cy="311447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 rot="1739786">
            <a:off x="11325980" y="-193452"/>
            <a:ext cx="1019449" cy="945307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9D7B6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 rot="1858495">
            <a:off x="10956347" y="195241"/>
            <a:ext cx="481012" cy="476249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-645958" y="5836386"/>
            <a:ext cx="1531438" cy="1562100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-161" y="3093675"/>
            <a:ext cx="538688" cy="533354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/>
          <p:nvPr/>
        </p:nvSpPr>
        <p:spPr>
          <a:xfrm rot="2545219">
            <a:off x="349423" y="6593925"/>
            <a:ext cx="1129474" cy="1118290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788806" y="-854007"/>
            <a:ext cx="28140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en-US" sz="2000" b="1">
              <a:solidFill>
                <a:srgbClr val="605146"/>
              </a:solidFill>
              <a:latin typeface="Bodoni"/>
              <a:ea typeface="Bodoni"/>
              <a:cs typeface="Bodoni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2235627" y="-5269"/>
            <a:ext cx="795685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dk1"/>
                </a:solidFill>
                <a:latin typeface="Bodoni"/>
              </a:rPr>
              <a:t>Story of an aged heart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663172" y="785696"/>
            <a:ext cx="1050033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387121-24FA-4865-F850-E0321DC6E747}"/>
              </a:ext>
            </a:extLst>
          </p:cNvPr>
          <p:cNvSpPr txBox="1"/>
          <p:nvPr/>
        </p:nvSpPr>
        <p:spPr>
          <a:xfrm>
            <a:off x="2953148" y="7262544"/>
            <a:ext cx="39988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1200">
              <a:latin typeface="Times New Roma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4AAAFF-667D-71A7-484E-871A099CE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3" y="1709411"/>
            <a:ext cx="88296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39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C"/>
        </a:solidFill>
        <a:effectLst/>
      </p:bgPr>
    </p:bg>
    <p:spTree>
      <p:nvGrpSpPr>
        <p:cNvPr id="1" name="Shape 119">
          <a:extLst>
            <a:ext uri="{FF2B5EF4-FFF2-40B4-BE49-F238E27FC236}">
              <a16:creationId xmlns:a16="http://schemas.microsoft.com/office/drawing/2014/main" id="{891498DC-7057-5170-6347-80FBB1169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3">
            <a:extLst>
              <a:ext uri="{FF2B5EF4-FFF2-40B4-BE49-F238E27FC236}">
                <a16:creationId xmlns:a16="http://schemas.microsoft.com/office/drawing/2014/main" id="{BE3E5BD1-901A-945C-90D6-8A015502A735}"/>
              </a:ext>
            </a:extLst>
          </p:cNvPr>
          <p:cNvGrpSpPr/>
          <p:nvPr/>
        </p:nvGrpSpPr>
        <p:grpSpPr>
          <a:xfrm rot="844102">
            <a:off x="2503419" y="-602485"/>
            <a:ext cx="1815569" cy="1813497"/>
            <a:chOff x="8395848" y="3380555"/>
            <a:chExt cx="2732964" cy="2729847"/>
          </a:xfrm>
        </p:grpSpPr>
        <p:sp>
          <p:nvSpPr>
            <p:cNvPr id="121" name="Google Shape;121;p3">
              <a:extLst>
                <a:ext uri="{FF2B5EF4-FFF2-40B4-BE49-F238E27FC236}">
                  <a16:creationId xmlns:a16="http://schemas.microsoft.com/office/drawing/2014/main" id="{C9994C93-CCB3-D654-E992-1A6D7F58B7A7}"/>
                </a:ext>
              </a:extLst>
            </p:cNvPr>
            <p:cNvSpPr/>
            <p:nvPr/>
          </p:nvSpPr>
          <p:spPr>
            <a:xfrm rot="2437928">
              <a:off x="8786584" y="3784203"/>
              <a:ext cx="1951491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>
              <a:extLst>
                <a:ext uri="{FF2B5EF4-FFF2-40B4-BE49-F238E27FC236}">
                  <a16:creationId xmlns:a16="http://schemas.microsoft.com/office/drawing/2014/main" id="{9A775C52-72A1-DC01-CE84-DC41C8117AF8}"/>
                </a:ext>
              </a:extLst>
            </p:cNvPr>
            <p:cNvSpPr/>
            <p:nvPr/>
          </p:nvSpPr>
          <p:spPr>
            <a:xfrm rot="1856030">
              <a:off x="8827339" y="3823120"/>
              <a:ext cx="1884814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3">
            <a:extLst>
              <a:ext uri="{FF2B5EF4-FFF2-40B4-BE49-F238E27FC236}">
                <a16:creationId xmlns:a16="http://schemas.microsoft.com/office/drawing/2014/main" id="{DFA1F575-097D-CDF0-48A4-E4115BB8DA41}"/>
              </a:ext>
            </a:extLst>
          </p:cNvPr>
          <p:cNvSpPr/>
          <p:nvPr/>
        </p:nvSpPr>
        <p:spPr>
          <a:xfrm rot="2890608">
            <a:off x="-1576585" y="2226206"/>
            <a:ext cx="2289719" cy="2070552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>
            <a:extLst>
              <a:ext uri="{FF2B5EF4-FFF2-40B4-BE49-F238E27FC236}">
                <a16:creationId xmlns:a16="http://schemas.microsoft.com/office/drawing/2014/main" id="{73C48239-5D0D-24A3-D4EF-4D60031851BE}"/>
              </a:ext>
            </a:extLst>
          </p:cNvPr>
          <p:cNvSpPr/>
          <p:nvPr/>
        </p:nvSpPr>
        <p:spPr>
          <a:xfrm>
            <a:off x="3409313" y="-1327259"/>
            <a:ext cx="5512880" cy="2090463"/>
          </a:xfrm>
          <a:prstGeom prst="roundRect">
            <a:avLst>
              <a:gd name="adj" fmla="val 6717"/>
            </a:avLst>
          </a:prstGeom>
          <a:solidFill>
            <a:srgbClr val="FEC29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>
            <a:extLst>
              <a:ext uri="{FF2B5EF4-FFF2-40B4-BE49-F238E27FC236}">
                <a16:creationId xmlns:a16="http://schemas.microsoft.com/office/drawing/2014/main" id="{207506A0-FE86-6CAE-BBC9-DAABBD59D488}"/>
              </a:ext>
            </a:extLst>
          </p:cNvPr>
          <p:cNvSpPr/>
          <p:nvPr/>
        </p:nvSpPr>
        <p:spPr>
          <a:xfrm>
            <a:off x="3302970" y="454425"/>
            <a:ext cx="314562" cy="311447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>
            <a:extLst>
              <a:ext uri="{FF2B5EF4-FFF2-40B4-BE49-F238E27FC236}">
                <a16:creationId xmlns:a16="http://schemas.microsoft.com/office/drawing/2014/main" id="{7C80D805-F111-B12F-4E98-4A58256F0EF0}"/>
              </a:ext>
            </a:extLst>
          </p:cNvPr>
          <p:cNvSpPr/>
          <p:nvPr/>
        </p:nvSpPr>
        <p:spPr>
          <a:xfrm rot="1739786">
            <a:off x="11325980" y="-193452"/>
            <a:ext cx="1019449" cy="945307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9D7B6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>
            <a:extLst>
              <a:ext uri="{FF2B5EF4-FFF2-40B4-BE49-F238E27FC236}">
                <a16:creationId xmlns:a16="http://schemas.microsoft.com/office/drawing/2014/main" id="{0BE8A8C8-08C4-70DD-EE9E-0F8F35692D0B}"/>
              </a:ext>
            </a:extLst>
          </p:cNvPr>
          <p:cNvSpPr/>
          <p:nvPr/>
        </p:nvSpPr>
        <p:spPr>
          <a:xfrm rot="1858495">
            <a:off x="10956347" y="195241"/>
            <a:ext cx="481012" cy="476249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>
            <a:extLst>
              <a:ext uri="{FF2B5EF4-FFF2-40B4-BE49-F238E27FC236}">
                <a16:creationId xmlns:a16="http://schemas.microsoft.com/office/drawing/2014/main" id="{28ED5EA4-E60E-F1D4-E0D0-37413D26500C}"/>
              </a:ext>
            </a:extLst>
          </p:cNvPr>
          <p:cNvSpPr/>
          <p:nvPr/>
        </p:nvSpPr>
        <p:spPr>
          <a:xfrm>
            <a:off x="-645958" y="5836386"/>
            <a:ext cx="1531438" cy="1562100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>
            <a:extLst>
              <a:ext uri="{FF2B5EF4-FFF2-40B4-BE49-F238E27FC236}">
                <a16:creationId xmlns:a16="http://schemas.microsoft.com/office/drawing/2014/main" id="{25302F04-6FD8-36E6-92D7-7FD65D911C38}"/>
              </a:ext>
            </a:extLst>
          </p:cNvPr>
          <p:cNvSpPr/>
          <p:nvPr/>
        </p:nvSpPr>
        <p:spPr>
          <a:xfrm>
            <a:off x="-161" y="3093675"/>
            <a:ext cx="538688" cy="533354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>
            <a:extLst>
              <a:ext uri="{FF2B5EF4-FFF2-40B4-BE49-F238E27FC236}">
                <a16:creationId xmlns:a16="http://schemas.microsoft.com/office/drawing/2014/main" id="{66CCEE13-DA2F-D251-5CBF-C42F8973E43F}"/>
              </a:ext>
            </a:extLst>
          </p:cNvPr>
          <p:cNvSpPr/>
          <p:nvPr/>
        </p:nvSpPr>
        <p:spPr>
          <a:xfrm rot="2545219">
            <a:off x="349423" y="6593925"/>
            <a:ext cx="1129474" cy="1118290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>
            <a:extLst>
              <a:ext uri="{FF2B5EF4-FFF2-40B4-BE49-F238E27FC236}">
                <a16:creationId xmlns:a16="http://schemas.microsoft.com/office/drawing/2014/main" id="{693A20F4-DE54-FF7D-D165-77E21E411DC4}"/>
              </a:ext>
            </a:extLst>
          </p:cNvPr>
          <p:cNvSpPr txBox="1"/>
          <p:nvPr/>
        </p:nvSpPr>
        <p:spPr>
          <a:xfrm>
            <a:off x="788806" y="-854007"/>
            <a:ext cx="28140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en-US" sz="2000" b="1">
              <a:solidFill>
                <a:srgbClr val="605146"/>
              </a:solidFill>
              <a:latin typeface="Bodoni"/>
              <a:ea typeface="Bodoni"/>
              <a:cs typeface="Bodoni"/>
            </a:endParaRPr>
          </a:p>
        </p:txBody>
      </p:sp>
      <p:sp>
        <p:nvSpPr>
          <p:cNvPr id="133" name="Google Shape;133;p3">
            <a:extLst>
              <a:ext uri="{FF2B5EF4-FFF2-40B4-BE49-F238E27FC236}">
                <a16:creationId xmlns:a16="http://schemas.microsoft.com/office/drawing/2014/main" id="{762D7A48-4352-CF67-D5AF-DD4BE69EF612}"/>
              </a:ext>
            </a:extLst>
          </p:cNvPr>
          <p:cNvSpPr txBox="1"/>
          <p:nvPr/>
        </p:nvSpPr>
        <p:spPr>
          <a:xfrm>
            <a:off x="2235627" y="-5269"/>
            <a:ext cx="795685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dk1"/>
                </a:solidFill>
                <a:latin typeface="Bodoni"/>
              </a:rPr>
              <a:t>Story of a sweet heart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34" name="Google Shape;134;p3">
            <a:extLst>
              <a:ext uri="{FF2B5EF4-FFF2-40B4-BE49-F238E27FC236}">
                <a16:creationId xmlns:a16="http://schemas.microsoft.com/office/drawing/2014/main" id="{C4D9D304-4E34-6A99-8DB0-8F8235988EF6}"/>
              </a:ext>
            </a:extLst>
          </p:cNvPr>
          <p:cNvSpPr txBox="1"/>
          <p:nvPr/>
        </p:nvSpPr>
        <p:spPr>
          <a:xfrm>
            <a:off x="663172" y="785696"/>
            <a:ext cx="1050033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endParaRPr lang="en-US"/>
          </a:p>
        </p:txBody>
      </p:sp>
      <p:pic>
        <p:nvPicPr>
          <p:cNvPr id="2" name="Picture 1" descr="A screenshot of a graph&#10;&#10;AI-generated content may be incorrect.">
            <a:extLst>
              <a:ext uri="{FF2B5EF4-FFF2-40B4-BE49-F238E27FC236}">
                <a16:creationId xmlns:a16="http://schemas.microsoft.com/office/drawing/2014/main" id="{C125C57C-BAAF-ED45-AFF9-04D36CA449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34" t="-1021" r="-308" b="-171"/>
          <a:stretch>
            <a:fillRect/>
          </a:stretch>
        </p:blipFill>
        <p:spPr>
          <a:xfrm>
            <a:off x="2156230" y="1922209"/>
            <a:ext cx="8127668" cy="469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65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C"/>
        </a:solidFill>
        <a:effectLst/>
      </p:bgPr>
    </p:bg>
    <p:spTree>
      <p:nvGrpSpPr>
        <p:cNvPr id="1" name="Shape 119">
          <a:extLst>
            <a:ext uri="{FF2B5EF4-FFF2-40B4-BE49-F238E27FC236}">
              <a16:creationId xmlns:a16="http://schemas.microsoft.com/office/drawing/2014/main" id="{A10D5FD3-69F9-D1D2-52F0-2DC9C18C3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3">
            <a:extLst>
              <a:ext uri="{FF2B5EF4-FFF2-40B4-BE49-F238E27FC236}">
                <a16:creationId xmlns:a16="http://schemas.microsoft.com/office/drawing/2014/main" id="{28B59BAE-F882-E607-1897-D76B10D71BE4}"/>
              </a:ext>
            </a:extLst>
          </p:cNvPr>
          <p:cNvGrpSpPr/>
          <p:nvPr/>
        </p:nvGrpSpPr>
        <p:grpSpPr>
          <a:xfrm rot="844102">
            <a:off x="2503419" y="-602485"/>
            <a:ext cx="1815569" cy="1813497"/>
            <a:chOff x="8395848" y="3380555"/>
            <a:chExt cx="2732964" cy="2729847"/>
          </a:xfrm>
        </p:grpSpPr>
        <p:sp>
          <p:nvSpPr>
            <p:cNvPr id="121" name="Google Shape;121;p3">
              <a:extLst>
                <a:ext uri="{FF2B5EF4-FFF2-40B4-BE49-F238E27FC236}">
                  <a16:creationId xmlns:a16="http://schemas.microsoft.com/office/drawing/2014/main" id="{C7162154-87C4-9216-A3C7-518A5E2777EF}"/>
                </a:ext>
              </a:extLst>
            </p:cNvPr>
            <p:cNvSpPr/>
            <p:nvPr/>
          </p:nvSpPr>
          <p:spPr>
            <a:xfrm rot="2437928">
              <a:off x="8786584" y="3784203"/>
              <a:ext cx="1951491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>
              <a:extLst>
                <a:ext uri="{FF2B5EF4-FFF2-40B4-BE49-F238E27FC236}">
                  <a16:creationId xmlns:a16="http://schemas.microsoft.com/office/drawing/2014/main" id="{48B962D0-DB8C-C364-0B42-6A079AFC35D3}"/>
                </a:ext>
              </a:extLst>
            </p:cNvPr>
            <p:cNvSpPr/>
            <p:nvPr/>
          </p:nvSpPr>
          <p:spPr>
            <a:xfrm rot="1856030">
              <a:off x="8827339" y="3823120"/>
              <a:ext cx="1884814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3">
            <a:extLst>
              <a:ext uri="{FF2B5EF4-FFF2-40B4-BE49-F238E27FC236}">
                <a16:creationId xmlns:a16="http://schemas.microsoft.com/office/drawing/2014/main" id="{ECE3E706-EEA4-3F8E-54C5-80FF9F18A0AC}"/>
              </a:ext>
            </a:extLst>
          </p:cNvPr>
          <p:cNvSpPr/>
          <p:nvPr/>
        </p:nvSpPr>
        <p:spPr>
          <a:xfrm rot="2890608">
            <a:off x="-1576585" y="2226206"/>
            <a:ext cx="2289719" cy="2070552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>
            <a:extLst>
              <a:ext uri="{FF2B5EF4-FFF2-40B4-BE49-F238E27FC236}">
                <a16:creationId xmlns:a16="http://schemas.microsoft.com/office/drawing/2014/main" id="{EF641422-34CB-88F4-B409-C1FBC7D6EF8D}"/>
              </a:ext>
            </a:extLst>
          </p:cNvPr>
          <p:cNvSpPr/>
          <p:nvPr/>
        </p:nvSpPr>
        <p:spPr>
          <a:xfrm>
            <a:off x="3409313" y="-1327259"/>
            <a:ext cx="5512880" cy="2090463"/>
          </a:xfrm>
          <a:prstGeom prst="roundRect">
            <a:avLst>
              <a:gd name="adj" fmla="val 6717"/>
            </a:avLst>
          </a:prstGeom>
          <a:solidFill>
            <a:srgbClr val="FEC29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>
            <a:extLst>
              <a:ext uri="{FF2B5EF4-FFF2-40B4-BE49-F238E27FC236}">
                <a16:creationId xmlns:a16="http://schemas.microsoft.com/office/drawing/2014/main" id="{D36D78C4-77EF-AD23-2FAD-0FF593C32CDF}"/>
              </a:ext>
            </a:extLst>
          </p:cNvPr>
          <p:cNvSpPr/>
          <p:nvPr/>
        </p:nvSpPr>
        <p:spPr>
          <a:xfrm>
            <a:off x="3302970" y="454425"/>
            <a:ext cx="314562" cy="311447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>
            <a:extLst>
              <a:ext uri="{FF2B5EF4-FFF2-40B4-BE49-F238E27FC236}">
                <a16:creationId xmlns:a16="http://schemas.microsoft.com/office/drawing/2014/main" id="{17E527B4-E624-3660-46F8-BFC3A949447E}"/>
              </a:ext>
            </a:extLst>
          </p:cNvPr>
          <p:cNvSpPr/>
          <p:nvPr/>
        </p:nvSpPr>
        <p:spPr>
          <a:xfrm rot="1739786">
            <a:off x="11325980" y="-193452"/>
            <a:ext cx="1019449" cy="945307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9D7B6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>
            <a:extLst>
              <a:ext uri="{FF2B5EF4-FFF2-40B4-BE49-F238E27FC236}">
                <a16:creationId xmlns:a16="http://schemas.microsoft.com/office/drawing/2014/main" id="{54DF7E73-E8D6-1AF9-0A94-65CF7705CC1E}"/>
              </a:ext>
            </a:extLst>
          </p:cNvPr>
          <p:cNvSpPr/>
          <p:nvPr/>
        </p:nvSpPr>
        <p:spPr>
          <a:xfrm rot="1858495">
            <a:off x="10956347" y="195241"/>
            <a:ext cx="481012" cy="476249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>
            <a:extLst>
              <a:ext uri="{FF2B5EF4-FFF2-40B4-BE49-F238E27FC236}">
                <a16:creationId xmlns:a16="http://schemas.microsoft.com/office/drawing/2014/main" id="{28E55568-C4B5-3ED3-AE12-BF1866B5A3C0}"/>
              </a:ext>
            </a:extLst>
          </p:cNvPr>
          <p:cNvSpPr/>
          <p:nvPr/>
        </p:nvSpPr>
        <p:spPr>
          <a:xfrm>
            <a:off x="-645958" y="5836386"/>
            <a:ext cx="1531438" cy="1562100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>
            <a:extLst>
              <a:ext uri="{FF2B5EF4-FFF2-40B4-BE49-F238E27FC236}">
                <a16:creationId xmlns:a16="http://schemas.microsoft.com/office/drawing/2014/main" id="{62C9D8DC-543F-F5EE-7C30-77BD3863BDF9}"/>
              </a:ext>
            </a:extLst>
          </p:cNvPr>
          <p:cNvSpPr/>
          <p:nvPr/>
        </p:nvSpPr>
        <p:spPr>
          <a:xfrm>
            <a:off x="-161" y="3093675"/>
            <a:ext cx="538688" cy="533354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>
            <a:extLst>
              <a:ext uri="{FF2B5EF4-FFF2-40B4-BE49-F238E27FC236}">
                <a16:creationId xmlns:a16="http://schemas.microsoft.com/office/drawing/2014/main" id="{15F6832D-EAFC-E1A7-7EEB-A5F365D3AC24}"/>
              </a:ext>
            </a:extLst>
          </p:cNvPr>
          <p:cNvSpPr/>
          <p:nvPr/>
        </p:nvSpPr>
        <p:spPr>
          <a:xfrm rot="2545219">
            <a:off x="349423" y="6593925"/>
            <a:ext cx="1129474" cy="1118290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>
            <a:extLst>
              <a:ext uri="{FF2B5EF4-FFF2-40B4-BE49-F238E27FC236}">
                <a16:creationId xmlns:a16="http://schemas.microsoft.com/office/drawing/2014/main" id="{5F77E03B-85CD-31E4-5D56-1A51203EE169}"/>
              </a:ext>
            </a:extLst>
          </p:cNvPr>
          <p:cNvSpPr txBox="1"/>
          <p:nvPr/>
        </p:nvSpPr>
        <p:spPr>
          <a:xfrm>
            <a:off x="788806" y="-854007"/>
            <a:ext cx="28140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en-US" sz="2000" b="1">
              <a:solidFill>
                <a:srgbClr val="605146"/>
              </a:solidFill>
              <a:latin typeface="Bodoni"/>
              <a:ea typeface="Bodoni"/>
              <a:cs typeface="Bodoni"/>
            </a:endParaRPr>
          </a:p>
        </p:txBody>
      </p:sp>
      <p:sp>
        <p:nvSpPr>
          <p:cNvPr id="133" name="Google Shape;133;p3">
            <a:extLst>
              <a:ext uri="{FF2B5EF4-FFF2-40B4-BE49-F238E27FC236}">
                <a16:creationId xmlns:a16="http://schemas.microsoft.com/office/drawing/2014/main" id="{B176562B-F97E-D49B-D3D5-89DF19036E62}"/>
              </a:ext>
            </a:extLst>
          </p:cNvPr>
          <p:cNvSpPr txBox="1"/>
          <p:nvPr/>
        </p:nvSpPr>
        <p:spPr>
          <a:xfrm>
            <a:off x="2235627" y="-5269"/>
            <a:ext cx="795685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dk1"/>
                </a:solidFill>
                <a:latin typeface="Bodoni"/>
              </a:rPr>
              <a:t>Story of a heavy heart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34" name="Google Shape;134;p3">
            <a:extLst>
              <a:ext uri="{FF2B5EF4-FFF2-40B4-BE49-F238E27FC236}">
                <a16:creationId xmlns:a16="http://schemas.microsoft.com/office/drawing/2014/main" id="{B8B400FA-8E4D-1461-7F17-911785EA55AD}"/>
              </a:ext>
            </a:extLst>
          </p:cNvPr>
          <p:cNvSpPr txBox="1"/>
          <p:nvPr/>
        </p:nvSpPr>
        <p:spPr>
          <a:xfrm>
            <a:off x="663172" y="785696"/>
            <a:ext cx="1050033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endParaRPr lang="en-US"/>
          </a:p>
        </p:txBody>
      </p:sp>
      <p:pic>
        <p:nvPicPr>
          <p:cNvPr id="2" name="Picture 1" descr="A screenshot of a chart&#10;&#10;AI-generated content may be incorrect.">
            <a:extLst>
              <a:ext uri="{FF2B5EF4-FFF2-40B4-BE49-F238E27FC236}">
                <a16:creationId xmlns:a16="http://schemas.microsoft.com/office/drawing/2014/main" id="{E8D7CFF0-A7C5-3107-6473-FA11EEFD4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287" y="1942513"/>
            <a:ext cx="9095072" cy="449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52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C"/>
        </a:solidFill>
        <a:effectLst/>
      </p:bgPr>
    </p:bg>
    <p:spTree>
      <p:nvGrpSpPr>
        <p:cNvPr id="1" name="Shape 119">
          <a:extLst>
            <a:ext uri="{FF2B5EF4-FFF2-40B4-BE49-F238E27FC236}">
              <a16:creationId xmlns:a16="http://schemas.microsoft.com/office/drawing/2014/main" id="{C3154944-DF58-A6A8-15DD-99E81C627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3">
            <a:extLst>
              <a:ext uri="{FF2B5EF4-FFF2-40B4-BE49-F238E27FC236}">
                <a16:creationId xmlns:a16="http://schemas.microsoft.com/office/drawing/2014/main" id="{345E7486-1CDF-5A43-55DC-7D1464549D04}"/>
              </a:ext>
            </a:extLst>
          </p:cNvPr>
          <p:cNvGrpSpPr/>
          <p:nvPr/>
        </p:nvGrpSpPr>
        <p:grpSpPr>
          <a:xfrm rot="844102">
            <a:off x="2503419" y="-602485"/>
            <a:ext cx="1815569" cy="1813497"/>
            <a:chOff x="8395848" y="3380555"/>
            <a:chExt cx="2732964" cy="2729847"/>
          </a:xfrm>
        </p:grpSpPr>
        <p:sp>
          <p:nvSpPr>
            <p:cNvPr id="121" name="Google Shape;121;p3">
              <a:extLst>
                <a:ext uri="{FF2B5EF4-FFF2-40B4-BE49-F238E27FC236}">
                  <a16:creationId xmlns:a16="http://schemas.microsoft.com/office/drawing/2014/main" id="{0FE40AEF-9056-3C39-8CB5-2D35800F8CA5}"/>
                </a:ext>
              </a:extLst>
            </p:cNvPr>
            <p:cNvSpPr/>
            <p:nvPr/>
          </p:nvSpPr>
          <p:spPr>
            <a:xfrm rot="2437928">
              <a:off x="8786584" y="3784203"/>
              <a:ext cx="1951491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>
              <a:extLst>
                <a:ext uri="{FF2B5EF4-FFF2-40B4-BE49-F238E27FC236}">
                  <a16:creationId xmlns:a16="http://schemas.microsoft.com/office/drawing/2014/main" id="{1989B321-3C76-2F94-89C7-2A1601D071F1}"/>
                </a:ext>
              </a:extLst>
            </p:cNvPr>
            <p:cNvSpPr/>
            <p:nvPr/>
          </p:nvSpPr>
          <p:spPr>
            <a:xfrm rot="1856030">
              <a:off x="8827339" y="3823120"/>
              <a:ext cx="1884814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3">
            <a:extLst>
              <a:ext uri="{FF2B5EF4-FFF2-40B4-BE49-F238E27FC236}">
                <a16:creationId xmlns:a16="http://schemas.microsoft.com/office/drawing/2014/main" id="{1687DC21-1C19-AB75-C168-FC9FBE1F3FD5}"/>
              </a:ext>
            </a:extLst>
          </p:cNvPr>
          <p:cNvSpPr/>
          <p:nvPr/>
        </p:nvSpPr>
        <p:spPr>
          <a:xfrm rot="2890608">
            <a:off x="-1576585" y="2226206"/>
            <a:ext cx="2289719" cy="2070552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>
            <a:extLst>
              <a:ext uri="{FF2B5EF4-FFF2-40B4-BE49-F238E27FC236}">
                <a16:creationId xmlns:a16="http://schemas.microsoft.com/office/drawing/2014/main" id="{B26E5CFD-0192-3BB9-E18F-A0E60FE90E71}"/>
              </a:ext>
            </a:extLst>
          </p:cNvPr>
          <p:cNvSpPr/>
          <p:nvPr/>
        </p:nvSpPr>
        <p:spPr>
          <a:xfrm>
            <a:off x="3409313" y="-1327259"/>
            <a:ext cx="5512880" cy="2090463"/>
          </a:xfrm>
          <a:prstGeom prst="roundRect">
            <a:avLst>
              <a:gd name="adj" fmla="val 6717"/>
            </a:avLst>
          </a:prstGeom>
          <a:solidFill>
            <a:srgbClr val="FEC29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>
            <a:extLst>
              <a:ext uri="{FF2B5EF4-FFF2-40B4-BE49-F238E27FC236}">
                <a16:creationId xmlns:a16="http://schemas.microsoft.com/office/drawing/2014/main" id="{CDF9AAE5-038F-ABAA-561E-9083900A0A03}"/>
              </a:ext>
            </a:extLst>
          </p:cNvPr>
          <p:cNvSpPr/>
          <p:nvPr/>
        </p:nvSpPr>
        <p:spPr>
          <a:xfrm>
            <a:off x="3302970" y="454425"/>
            <a:ext cx="314562" cy="311447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>
            <a:extLst>
              <a:ext uri="{FF2B5EF4-FFF2-40B4-BE49-F238E27FC236}">
                <a16:creationId xmlns:a16="http://schemas.microsoft.com/office/drawing/2014/main" id="{FEAB1E11-68D5-13A2-5AEB-4EC5DD4677FD}"/>
              </a:ext>
            </a:extLst>
          </p:cNvPr>
          <p:cNvSpPr/>
          <p:nvPr/>
        </p:nvSpPr>
        <p:spPr>
          <a:xfrm rot="1739786">
            <a:off x="11325980" y="-193452"/>
            <a:ext cx="1019449" cy="945307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9D7B6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>
            <a:extLst>
              <a:ext uri="{FF2B5EF4-FFF2-40B4-BE49-F238E27FC236}">
                <a16:creationId xmlns:a16="http://schemas.microsoft.com/office/drawing/2014/main" id="{4E3C9067-3AE9-FAA7-6EBE-467E70D5BD5B}"/>
              </a:ext>
            </a:extLst>
          </p:cNvPr>
          <p:cNvSpPr/>
          <p:nvPr/>
        </p:nvSpPr>
        <p:spPr>
          <a:xfrm rot="1858495">
            <a:off x="10956347" y="195241"/>
            <a:ext cx="481012" cy="476249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>
            <a:extLst>
              <a:ext uri="{FF2B5EF4-FFF2-40B4-BE49-F238E27FC236}">
                <a16:creationId xmlns:a16="http://schemas.microsoft.com/office/drawing/2014/main" id="{4617DB39-FBDB-57F5-E6D3-C888132A3D5C}"/>
              </a:ext>
            </a:extLst>
          </p:cNvPr>
          <p:cNvSpPr/>
          <p:nvPr/>
        </p:nvSpPr>
        <p:spPr>
          <a:xfrm>
            <a:off x="-645958" y="5836386"/>
            <a:ext cx="1531438" cy="1562100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>
            <a:extLst>
              <a:ext uri="{FF2B5EF4-FFF2-40B4-BE49-F238E27FC236}">
                <a16:creationId xmlns:a16="http://schemas.microsoft.com/office/drawing/2014/main" id="{8E8655A5-9C19-CBBD-5F2D-DEA1D4978245}"/>
              </a:ext>
            </a:extLst>
          </p:cNvPr>
          <p:cNvSpPr/>
          <p:nvPr/>
        </p:nvSpPr>
        <p:spPr>
          <a:xfrm>
            <a:off x="-161" y="3093675"/>
            <a:ext cx="538688" cy="533354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>
            <a:extLst>
              <a:ext uri="{FF2B5EF4-FFF2-40B4-BE49-F238E27FC236}">
                <a16:creationId xmlns:a16="http://schemas.microsoft.com/office/drawing/2014/main" id="{9227D049-6049-BB1B-69FB-7C9F1C89F791}"/>
              </a:ext>
            </a:extLst>
          </p:cNvPr>
          <p:cNvSpPr/>
          <p:nvPr/>
        </p:nvSpPr>
        <p:spPr>
          <a:xfrm rot="2545219">
            <a:off x="349423" y="6593925"/>
            <a:ext cx="1129474" cy="1118290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>
            <a:extLst>
              <a:ext uri="{FF2B5EF4-FFF2-40B4-BE49-F238E27FC236}">
                <a16:creationId xmlns:a16="http://schemas.microsoft.com/office/drawing/2014/main" id="{439E33A1-DD7E-B1F1-ACB5-3D039B422E26}"/>
              </a:ext>
            </a:extLst>
          </p:cNvPr>
          <p:cNvSpPr txBox="1"/>
          <p:nvPr/>
        </p:nvSpPr>
        <p:spPr>
          <a:xfrm>
            <a:off x="788806" y="-854007"/>
            <a:ext cx="28140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en-US" sz="2000" b="1">
              <a:solidFill>
                <a:srgbClr val="605146"/>
              </a:solidFill>
              <a:latin typeface="Bodoni"/>
              <a:ea typeface="Bodoni"/>
              <a:cs typeface="Bodoni"/>
            </a:endParaRPr>
          </a:p>
        </p:txBody>
      </p:sp>
      <p:sp>
        <p:nvSpPr>
          <p:cNvPr id="133" name="Google Shape;133;p3">
            <a:extLst>
              <a:ext uri="{FF2B5EF4-FFF2-40B4-BE49-F238E27FC236}">
                <a16:creationId xmlns:a16="http://schemas.microsoft.com/office/drawing/2014/main" id="{951D03CF-9FE1-62E9-489D-823112EECFF0}"/>
              </a:ext>
            </a:extLst>
          </p:cNvPr>
          <p:cNvSpPr txBox="1"/>
          <p:nvPr/>
        </p:nvSpPr>
        <p:spPr>
          <a:xfrm>
            <a:off x="2235627" y="-5269"/>
            <a:ext cx="7956857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/>
              </a:rPr>
              <a:t>Overview of categorical features </a:t>
            </a:r>
            <a:endParaRPr lang="en-US" sz="3200" dirty="0">
              <a:solidFill>
                <a:schemeClr val="tx1"/>
              </a:solidFill>
              <a:latin typeface="Times New Roman"/>
            </a:endParaRPr>
          </a:p>
          <a:p>
            <a:pPr algn="ctr"/>
            <a:endParaRPr lang="en-US" sz="3200" b="1" dirty="0">
              <a:solidFill>
                <a:schemeClr val="dk1"/>
              </a:solidFill>
              <a:latin typeface="Times New Roman"/>
            </a:endParaRPr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514E1EF4-45E7-ACD9-A4A2-B51E15966D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66" t="749" r="284" b="187"/>
          <a:stretch>
            <a:fillRect/>
          </a:stretch>
        </p:blipFill>
        <p:spPr>
          <a:xfrm>
            <a:off x="2426148" y="1404938"/>
            <a:ext cx="7336648" cy="505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30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C"/>
        </a:solidFill>
        <a:effectLst/>
      </p:bgPr>
    </p:bg>
    <p:spTree>
      <p:nvGrpSpPr>
        <p:cNvPr id="1" name="Shape 281">
          <a:extLst>
            <a:ext uri="{FF2B5EF4-FFF2-40B4-BE49-F238E27FC236}">
              <a16:creationId xmlns:a16="http://schemas.microsoft.com/office/drawing/2014/main" id="{C31B29DF-19DB-A410-DDDE-50468880F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10">
            <a:extLst>
              <a:ext uri="{FF2B5EF4-FFF2-40B4-BE49-F238E27FC236}">
                <a16:creationId xmlns:a16="http://schemas.microsoft.com/office/drawing/2014/main" id="{9A1D4A75-4CF6-7564-077F-3B0B4A533F5F}"/>
              </a:ext>
            </a:extLst>
          </p:cNvPr>
          <p:cNvGrpSpPr/>
          <p:nvPr/>
        </p:nvGrpSpPr>
        <p:grpSpPr>
          <a:xfrm rot="6244102">
            <a:off x="9578148" y="-338406"/>
            <a:ext cx="1493177" cy="1491471"/>
            <a:chOff x="8395848" y="3380555"/>
            <a:chExt cx="2732964" cy="2729847"/>
          </a:xfrm>
        </p:grpSpPr>
        <p:sp>
          <p:nvSpPr>
            <p:cNvPr id="283" name="Google Shape;283;p10">
              <a:extLst>
                <a:ext uri="{FF2B5EF4-FFF2-40B4-BE49-F238E27FC236}">
                  <a16:creationId xmlns:a16="http://schemas.microsoft.com/office/drawing/2014/main" id="{C240439E-B4A4-ABA1-C3AD-DA87E078BCCA}"/>
                </a:ext>
              </a:extLst>
            </p:cNvPr>
            <p:cNvSpPr/>
            <p:nvPr/>
          </p:nvSpPr>
          <p:spPr>
            <a:xfrm rot="2437928">
              <a:off x="8786584" y="3784203"/>
              <a:ext cx="1951491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0">
              <a:extLst>
                <a:ext uri="{FF2B5EF4-FFF2-40B4-BE49-F238E27FC236}">
                  <a16:creationId xmlns:a16="http://schemas.microsoft.com/office/drawing/2014/main" id="{87D7DBAE-80DB-81B1-7E8A-0D0073627E96}"/>
                </a:ext>
              </a:extLst>
            </p:cNvPr>
            <p:cNvSpPr/>
            <p:nvPr/>
          </p:nvSpPr>
          <p:spPr>
            <a:xfrm rot="1856030">
              <a:off x="8827339" y="3823120"/>
              <a:ext cx="1884814" cy="1922551"/>
            </a:xfrm>
            <a:prstGeom prst="roundRect">
              <a:avLst>
                <a:gd name="adj" fmla="val 6717"/>
              </a:avLst>
            </a:prstGeom>
            <a:noFill/>
            <a:ln w="28575" cap="flat" cmpd="sng">
              <a:solidFill>
                <a:srgbClr val="BF8F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Google Shape;285;p10">
            <a:extLst>
              <a:ext uri="{FF2B5EF4-FFF2-40B4-BE49-F238E27FC236}">
                <a16:creationId xmlns:a16="http://schemas.microsoft.com/office/drawing/2014/main" id="{076B9D1C-CC63-C058-1CCA-A888EFADD6DF}"/>
              </a:ext>
            </a:extLst>
          </p:cNvPr>
          <p:cNvSpPr/>
          <p:nvPr/>
        </p:nvSpPr>
        <p:spPr>
          <a:xfrm>
            <a:off x="263964" y="-691500"/>
            <a:ext cx="2590316" cy="1768734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0">
            <a:extLst>
              <a:ext uri="{FF2B5EF4-FFF2-40B4-BE49-F238E27FC236}">
                <a16:creationId xmlns:a16="http://schemas.microsoft.com/office/drawing/2014/main" id="{8EF4A465-D65E-DA4A-10EA-AB736CFCB46B}"/>
              </a:ext>
            </a:extLst>
          </p:cNvPr>
          <p:cNvSpPr/>
          <p:nvPr/>
        </p:nvSpPr>
        <p:spPr>
          <a:xfrm>
            <a:off x="11670151" y="4853820"/>
            <a:ext cx="697873" cy="690962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0">
            <a:extLst>
              <a:ext uri="{FF2B5EF4-FFF2-40B4-BE49-F238E27FC236}">
                <a16:creationId xmlns:a16="http://schemas.microsoft.com/office/drawing/2014/main" id="{507BA123-11D1-634E-37B9-33820C09A71B}"/>
              </a:ext>
            </a:extLst>
          </p:cNvPr>
          <p:cNvSpPr/>
          <p:nvPr/>
        </p:nvSpPr>
        <p:spPr>
          <a:xfrm rot="2320057">
            <a:off x="10571524" y="-656668"/>
            <a:ext cx="1325359" cy="1248611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9D7B6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0">
            <a:extLst>
              <a:ext uri="{FF2B5EF4-FFF2-40B4-BE49-F238E27FC236}">
                <a16:creationId xmlns:a16="http://schemas.microsoft.com/office/drawing/2014/main" id="{6CDC2412-1C57-7EF5-2A3D-E7ABA6DE1097}"/>
              </a:ext>
            </a:extLst>
          </p:cNvPr>
          <p:cNvSpPr/>
          <p:nvPr/>
        </p:nvSpPr>
        <p:spPr>
          <a:xfrm rot="1858495">
            <a:off x="11725923" y="-253319"/>
            <a:ext cx="625351" cy="629055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0">
            <a:extLst>
              <a:ext uri="{FF2B5EF4-FFF2-40B4-BE49-F238E27FC236}">
                <a16:creationId xmlns:a16="http://schemas.microsoft.com/office/drawing/2014/main" id="{C6978C1B-7B35-58B5-AF27-C6BEBFAA9AFE}"/>
              </a:ext>
            </a:extLst>
          </p:cNvPr>
          <p:cNvSpPr/>
          <p:nvPr/>
        </p:nvSpPr>
        <p:spPr>
          <a:xfrm>
            <a:off x="-1040231" y="2588948"/>
            <a:ext cx="1531438" cy="2364052"/>
          </a:xfrm>
          <a:prstGeom prst="roundRect">
            <a:avLst>
              <a:gd name="adj" fmla="val 6717"/>
            </a:avLst>
          </a:prstGeom>
          <a:noFill/>
          <a:ln w="57150" cap="flat" cmpd="sng">
            <a:solidFill>
              <a:srgbClr val="FEC2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0">
            <a:extLst>
              <a:ext uri="{FF2B5EF4-FFF2-40B4-BE49-F238E27FC236}">
                <a16:creationId xmlns:a16="http://schemas.microsoft.com/office/drawing/2014/main" id="{71FB362A-DD2B-A4C9-CCAF-C1029EA29BF7}"/>
              </a:ext>
            </a:extLst>
          </p:cNvPr>
          <p:cNvSpPr/>
          <p:nvPr/>
        </p:nvSpPr>
        <p:spPr>
          <a:xfrm rot="5400000">
            <a:off x="10137887" y="787121"/>
            <a:ext cx="472845" cy="468163"/>
          </a:xfrm>
          <a:prstGeom prst="roundRect">
            <a:avLst>
              <a:gd name="adj" fmla="val 6717"/>
            </a:avLst>
          </a:prstGeom>
          <a:solidFill>
            <a:srgbClr val="A86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0">
            <a:extLst>
              <a:ext uri="{FF2B5EF4-FFF2-40B4-BE49-F238E27FC236}">
                <a16:creationId xmlns:a16="http://schemas.microsoft.com/office/drawing/2014/main" id="{5CE147BA-00F0-80AF-80EA-44BF04E5B0F7}"/>
              </a:ext>
            </a:extLst>
          </p:cNvPr>
          <p:cNvSpPr/>
          <p:nvPr/>
        </p:nvSpPr>
        <p:spPr>
          <a:xfrm rot="-1532346">
            <a:off x="2579745" y="6435841"/>
            <a:ext cx="1598456" cy="1595583"/>
          </a:xfrm>
          <a:prstGeom prst="roundRect">
            <a:avLst>
              <a:gd name="adj" fmla="val 6717"/>
            </a:avLst>
          </a:prstGeom>
          <a:solidFill>
            <a:srgbClr val="605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0">
            <a:extLst>
              <a:ext uri="{FF2B5EF4-FFF2-40B4-BE49-F238E27FC236}">
                <a16:creationId xmlns:a16="http://schemas.microsoft.com/office/drawing/2014/main" id="{B7EEBE3D-8852-2165-84C1-4DCA46485CB7}"/>
              </a:ext>
            </a:extLst>
          </p:cNvPr>
          <p:cNvSpPr txBox="1"/>
          <p:nvPr/>
        </p:nvSpPr>
        <p:spPr>
          <a:xfrm>
            <a:off x="906862" y="358754"/>
            <a:ext cx="28140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sz="2000" b="1">
              <a:solidFill>
                <a:srgbClr val="605146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3" name="Google Shape;344;p13">
            <a:extLst>
              <a:ext uri="{FF2B5EF4-FFF2-40B4-BE49-F238E27FC236}">
                <a16:creationId xmlns:a16="http://schemas.microsoft.com/office/drawing/2014/main" id="{C2FC7992-3178-9B42-22B0-D73B6DC3312C}"/>
              </a:ext>
            </a:extLst>
          </p:cNvPr>
          <p:cNvSpPr/>
          <p:nvPr/>
        </p:nvSpPr>
        <p:spPr>
          <a:xfrm>
            <a:off x="2588908" y="59127"/>
            <a:ext cx="7778750" cy="1075997"/>
          </a:xfrm>
          <a:prstGeom prst="roundRect">
            <a:avLst>
              <a:gd name="adj" fmla="val 6717"/>
            </a:avLst>
          </a:prstGeom>
          <a:solidFill>
            <a:srgbClr val="FEC29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E25B9-AA96-A075-E0D9-EAEB43DF866D}"/>
              </a:ext>
            </a:extLst>
          </p:cNvPr>
          <p:cNvSpPr txBox="1"/>
          <p:nvPr/>
        </p:nvSpPr>
        <p:spPr>
          <a:xfrm>
            <a:off x="2590036" y="185428"/>
            <a:ext cx="802030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1A1C1E"/>
                </a:solidFill>
                <a:latin typeface="Times New Roman"/>
              </a:rPr>
              <a:t>Data Preprocessing: Preparing for Modeling</a:t>
            </a:r>
            <a:endParaRPr lang="en-US" sz="3200" dirty="0">
              <a:latin typeface="Times New Roman"/>
            </a:endParaRPr>
          </a:p>
          <a:p>
            <a:endParaRPr lang="en-US" sz="3200" b="1" dirty="0">
              <a:solidFill>
                <a:schemeClr val="dk1"/>
              </a:solidFill>
              <a:latin typeface="Bodon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6AEAD7-1558-BA10-638F-CAEE2EEA8AF0}"/>
              </a:ext>
            </a:extLst>
          </p:cNvPr>
          <p:cNvSpPr txBox="1"/>
          <p:nvPr/>
        </p:nvSpPr>
        <p:spPr>
          <a:xfrm>
            <a:off x="10898746" y="643675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B6E598-E014-74BD-4305-96CAB7D86563}"/>
              </a:ext>
            </a:extLst>
          </p:cNvPr>
          <p:cNvSpPr txBox="1"/>
          <p:nvPr/>
        </p:nvSpPr>
        <p:spPr>
          <a:xfrm>
            <a:off x="1106465" y="1503123"/>
            <a:ext cx="4225445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GB" sz="1800" b="1" dirty="0">
                <a:solidFill>
                  <a:srgbClr val="1A1C1E"/>
                </a:solidFill>
                <a:latin typeface="Times New Roman"/>
              </a:rPr>
              <a:t>Handling Missing Values:</a:t>
            </a:r>
            <a:r>
              <a:rPr lang="en-GB" sz="1800" dirty="0">
                <a:solidFill>
                  <a:srgbClr val="1A1C1E"/>
                </a:solidFill>
                <a:latin typeface="Times New Roman"/>
              </a:rPr>
              <a:t> Filled the 4% of missing BMI values using the </a:t>
            </a:r>
            <a:r>
              <a:rPr lang="en-GB" sz="1800" b="1" dirty="0">
                <a:solidFill>
                  <a:srgbClr val="1A1C1E"/>
                </a:solidFill>
                <a:latin typeface="Times New Roman"/>
              </a:rPr>
              <a:t>Median</a:t>
            </a:r>
            <a:r>
              <a:rPr lang="en-GB" sz="1800" dirty="0">
                <a:solidFill>
                  <a:srgbClr val="1A1C1E"/>
                </a:solidFill>
                <a:latin typeface="Times New Roman"/>
              </a:rPr>
              <a:t>, as the data distribution was skewed by outliers.</a:t>
            </a:r>
            <a:endParaRPr lang="en-US" sz="1800">
              <a:latin typeface="Times New Roman"/>
            </a:endParaRPr>
          </a:p>
          <a:p>
            <a:pPr marL="285750" indent="-285750">
              <a:buChar char="•"/>
            </a:pPr>
            <a:r>
              <a:rPr lang="en-GB" sz="1800" b="1" dirty="0">
                <a:solidFill>
                  <a:srgbClr val="1A1C1E"/>
                </a:solidFill>
                <a:latin typeface="Times New Roman"/>
              </a:rPr>
              <a:t>Encoding:</a:t>
            </a:r>
            <a:r>
              <a:rPr lang="en-GB" sz="1800" dirty="0">
                <a:solidFill>
                  <a:srgbClr val="1A1C1E"/>
                </a:solidFill>
                <a:latin typeface="Times New Roman"/>
              </a:rPr>
              <a:t> Converted all categorical features (like '</a:t>
            </a:r>
            <a:r>
              <a:rPr lang="en-GB" sz="1800" err="1">
                <a:solidFill>
                  <a:srgbClr val="1A1C1E"/>
                </a:solidFill>
                <a:latin typeface="Times New Roman"/>
              </a:rPr>
              <a:t>work_type</a:t>
            </a:r>
            <a:r>
              <a:rPr lang="en-GB" sz="1800" dirty="0">
                <a:solidFill>
                  <a:srgbClr val="1A1C1E"/>
                </a:solidFill>
                <a:latin typeface="Times New Roman"/>
              </a:rPr>
              <a:t>') into a machine-readable format using One-Hot Encoding.</a:t>
            </a:r>
            <a:endParaRPr lang="en-GB" sz="1800">
              <a:latin typeface="Times New Roman"/>
            </a:endParaRPr>
          </a:p>
          <a:p>
            <a:pPr marL="285750" indent="-285750">
              <a:buChar char="•"/>
            </a:pPr>
            <a:r>
              <a:rPr lang="en-GB" sz="1800" b="1" dirty="0">
                <a:solidFill>
                  <a:srgbClr val="1A1C1E"/>
                </a:solidFill>
                <a:latin typeface="Times New Roman"/>
              </a:rPr>
              <a:t>Splitting:</a:t>
            </a:r>
            <a:r>
              <a:rPr lang="en-GB" sz="1800" dirty="0">
                <a:solidFill>
                  <a:srgbClr val="1A1C1E"/>
                </a:solidFill>
                <a:latin typeface="Times New Roman"/>
              </a:rPr>
              <a:t> The dataset was partitioned into an 80% training set and a 20% test set for unbiased evaluation.</a:t>
            </a:r>
            <a:endParaRPr lang="en-GB" sz="1800">
              <a:latin typeface="Times New Roman"/>
            </a:endParaRPr>
          </a:p>
          <a:p>
            <a:pPr algn="l"/>
            <a:endParaRPr lang="en-GB" dirty="0"/>
          </a:p>
        </p:txBody>
      </p:sp>
      <p:pic>
        <p:nvPicPr>
          <p:cNvPr id="8" name="Picture 7" descr="A graph of distribution of bmi&#10;&#10;AI-generated content may be incorrect.">
            <a:extLst>
              <a:ext uri="{FF2B5EF4-FFF2-40B4-BE49-F238E27FC236}">
                <a16:creationId xmlns:a16="http://schemas.microsoft.com/office/drawing/2014/main" id="{C18CFD6B-04A7-E7B0-940D-2948EC756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788" y="1499469"/>
            <a:ext cx="5537027" cy="3973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F99DD9-4574-6CEF-0B6C-FD8BCB321337}"/>
              </a:ext>
            </a:extLst>
          </p:cNvPr>
          <p:cNvSpPr txBox="1"/>
          <p:nvPr/>
        </p:nvSpPr>
        <p:spPr>
          <a:xfrm>
            <a:off x="1106465" y="5668027"/>
            <a:ext cx="970558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latin typeface="Times New Roman"/>
              </a:rPr>
              <a:t>We chose the median because, in our right‑skewed BMI distribution with high‑value outliers pulling the mean upward , the median remains unaffected by extreme values and thus more accurately represents a “typical” patient.</a:t>
            </a:r>
            <a:endParaRPr lang="en-US" sz="16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7377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19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Fidelino</dc:creator>
  <cp:revision>744</cp:revision>
  <dcterms:created xsi:type="dcterms:W3CDTF">2023-05-09T13:11:32Z</dcterms:created>
  <dcterms:modified xsi:type="dcterms:W3CDTF">2025-06-30T15:34:28Z</dcterms:modified>
</cp:coreProperties>
</file>