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handoutMasterIdLst>
    <p:handoutMasterId r:id="rId33"/>
  </p:handoutMasterIdLst>
  <p:sldIdLst>
    <p:sldId id="261" r:id="rId2"/>
    <p:sldId id="257" r:id="rId3"/>
    <p:sldId id="259" r:id="rId4"/>
    <p:sldId id="256" r:id="rId5"/>
    <p:sldId id="258" r:id="rId6"/>
    <p:sldId id="260" r:id="rId7"/>
    <p:sldId id="262" r:id="rId8"/>
    <p:sldId id="263" r:id="rId9"/>
    <p:sldId id="264" r:id="rId10"/>
    <p:sldId id="274" r:id="rId11"/>
    <p:sldId id="265" r:id="rId12"/>
    <p:sldId id="266" r:id="rId13"/>
    <p:sldId id="267" r:id="rId14"/>
    <p:sldId id="275" r:id="rId15"/>
    <p:sldId id="268" r:id="rId16"/>
    <p:sldId id="269" r:id="rId17"/>
    <p:sldId id="270" r:id="rId18"/>
    <p:sldId id="276" r:id="rId19"/>
    <p:sldId id="271" r:id="rId20"/>
    <p:sldId id="272" r:id="rId21"/>
    <p:sldId id="277" r:id="rId22"/>
    <p:sldId id="281" r:id="rId23"/>
    <p:sldId id="280" r:id="rId24"/>
    <p:sldId id="282" r:id="rId25"/>
    <p:sldId id="283" r:id="rId26"/>
    <p:sldId id="286" r:id="rId27"/>
    <p:sldId id="285" r:id="rId28"/>
    <p:sldId id="279" r:id="rId29"/>
    <p:sldId id="284"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EDE8532-9807-2FD4-824E-5E91BD3A1B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997B3D3A-5BCD-4107-FB44-F0C8264B0A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92AD4-826E-45B1-B9D3-447C54AAE859}" type="datetimeFigureOut">
              <a:rPr lang="it-IT" smtClean="0"/>
              <a:t>26/06/2023</a:t>
            </a:fld>
            <a:endParaRPr lang="it-IT"/>
          </a:p>
        </p:txBody>
      </p:sp>
      <p:sp>
        <p:nvSpPr>
          <p:cNvPr id="4" name="Segnaposto piè di pagina 3">
            <a:extLst>
              <a:ext uri="{FF2B5EF4-FFF2-40B4-BE49-F238E27FC236}">
                <a16:creationId xmlns:a16="http://schemas.microsoft.com/office/drawing/2014/main" id="{B88F8DCD-D5A1-13F6-EB35-09271A1B9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6481997-9A8C-44FE-27A1-366D1CF5A3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0AAE4-5A36-4780-B7D0-CC386C9545E4}" type="slidenum">
              <a:rPr lang="it-IT" smtClean="0"/>
              <a:t>‹N›</a:t>
            </a:fld>
            <a:endParaRPr lang="it-IT"/>
          </a:p>
        </p:txBody>
      </p:sp>
    </p:spTree>
    <p:extLst>
      <p:ext uri="{BB962C8B-B14F-4D97-AF65-F5344CB8AC3E}">
        <p14:creationId xmlns:p14="http://schemas.microsoft.com/office/powerpoint/2010/main" val="9186461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CC9D0-5E3A-4535-A6B2-3102FFB6C773}" type="datetimeFigureOut">
              <a:rPr lang="it-IT" smtClean="0"/>
              <a:t>26/06/2023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EB1E6-051F-431C-8FFF-A742C167ADF9}" type="slidenum">
              <a:rPr lang="it-IT" smtClean="0"/>
              <a:t>‹N›</a:t>
            </a:fld>
            <a:endParaRPr lang="it-IT" dirty="0"/>
          </a:p>
        </p:txBody>
      </p:sp>
    </p:spTree>
    <p:extLst>
      <p:ext uri="{BB962C8B-B14F-4D97-AF65-F5344CB8AC3E}">
        <p14:creationId xmlns:p14="http://schemas.microsoft.com/office/powerpoint/2010/main" val="16514914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1D6D8FB-F891-439B-BE1A-86055F4D3E00}" type="datetime1">
              <a:rPr lang="it-IT" smtClean="0"/>
              <a:t>26/06/2023</a:t>
            </a:fld>
            <a:endParaRPr lang="it-IT"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t-IT"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653E04A-400C-426E-B1F1-CE2038E3AC9F}" type="slidenum">
              <a:rPr lang="it-IT" smtClean="0"/>
              <a:t>‹N›</a:t>
            </a:fld>
            <a:endParaRPr lang="it-IT"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360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4420298-C36D-4ABF-9821-8F84B7EE573F}" type="datetime1">
              <a:rPr lang="it-IT" smtClean="0"/>
              <a:t>26/06/2023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240729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522621A-339F-4AA3-8B86-083B80D0BD3F}" type="datetime1">
              <a:rPr lang="it-IT" smtClean="0"/>
              <a:t>26/06/2023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23172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A2F56E8-1673-4E23-A00E-55BDCC9D0EEB}" type="datetime1">
              <a:rPr lang="it-IT" smtClean="0"/>
              <a:t>26/06/2023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324274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5D3D2C7-6D11-4891-B58B-56A7F9B398B9}" type="datetime1">
              <a:rPr lang="it-IT" smtClean="0"/>
              <a:t>26/06/2023</a:t>
            </a:fld>
            <a:endParaRPr lang="it-IT"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t-IT"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653E04A-400C-426E-B1F1-CE2038E3AC9F}" type="slidenum">
              <a:rPr lang="it-IT" smtClean="0"/>
              <a:t>‹N›</a:t>
            </a:fld>
            <a:endParaRPr lang="it-IT"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827609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491A997-4F54-4786-8BDA-6A4685BD3CE2}" type="datetime1">
              <a:rPr lang="it-IT" smtClean="0"/>
              <a:t>26/06/2023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641602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6E05A99-EFC6-4E86-9107-C07904296513}" type="datetime1">
              <a:rPr lang="it-IT" smtClean="0"/>
              <a:t>26/06/2023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28330965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95BA73E-5BA0-4641-84DC-DDF5437478A3}" type="datetime1">
              <a:rPr lang="it-IT" smtClean="0"/>
              <a:t>26/06/2023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208014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8D61-E1F0-4626-9F22-0998D3443869}" type="datetime1">
              <a:rPr lang="it-IT" smtClean="0"/>
              <a:t>26/06/2023</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76337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42AB8A18-3673-476C-8A80-81166C7AEC95}" type="datetime1">
              <a:rPr lang="it-IT" smtClean="0"/>
              <a:t>26/06/2023</a:t>
            </a:fld>
            <a:endParaRPr lang="it-IT" dirty="0"/>
          </a:p>
        </p:txBody>
      </p:sp>
      <p:sp>
        <p:nvSpPr>
          <p:cNvPr id="6" name="Footer Placeholder 5"/>
          <p:cNvSpPr>
            <a:spLocks noGrp="1"/>
          </p:cNvSpPr>
          <p:nvPr>
            <p:ph type="ftr" sz="quarter" idx="11"/>
          </p:nvPr>
        </p:nvSpPr>
        <p:spPr>
          <a:xfrm>
            <a:off x="2103620" y="6375679"/>
            <a:ext cx="3482179" cy="345796"/>
          </a:xfrm>
        </p:spPr>
        <p:txBody>
          <a:bodyPr/>
          <a:lstStyle/>
          <a:p>
            <a:endParaRPr lang="it-IT" dirty="0"/>
          </a:p>
        </p:txBody>
      </p:sp>
      <p:sp>
        <p:nvSpPr>
          <p:cNvPr id="7" name="Slide Number Placeholder 6"/>
          <p:cNvSpPr>
            <a:spLocks noGrp="1"/>
          </p:cNvSpPr>
          <p:nvPr>
            <p:ph type="sldNum" sz="quarter" idx="12"/>
          </p:nvPr>
        </p:nvSpPr>
        <p:spPr>
          <a:xfrm>
            <a:off x="5691014" y="6375679"/>
            <a:ext cx="1232456" cy="345796"/>
          </a:xfrm>
        </p:spPr>
        <p:txBody>
          <a:bodyPr/>
          <a:lstStyle/>
          <a:p>
            <a:fld id="{B653E04A-400C-426E-B1F1-CE2038E3AC9F}" type="slidenum">
              <a:rPr lang="it-IT" smtClean="0"/>
              <a:t>‹N›</a:t>
            </a:fld>
            <a:endParaRPr lang="it-IT"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15709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CCAFD857-F3C5-48AD-BAEB-E168B5E12514}" type="datetime1">
              <a:rPr lang="it-IT" smtClean="0"/>
              <a:t>26/06/2023</a:t>
            </a:fld>
            <a:endParaRPr lang="it-IT" dirty="0"/>
          </a:p>
        </p:txBody>
      </p:sp>
      <p:sp>
        <p:nvSpPr>
          <p:cNvPr id="6" name="Footer Placeholder 5"/>
          <p:cNvSpPr>
            <a:spLocks noGrp="1"/>
          </p:cNvSpPr>
          <p:nvPr>
            <p:ph type="ftr" sz="quarter" idx="11"/>
          </p:nvPr>
        </p:nvSpPr>
        <p:spPr>
          <a:xfrm>
            <a:off x="2103621" y="6375679"/>
            <a:ext cx="3482178" cy="345796"/>
          </a:xfrm>
        </p:spPr>
        <p:txBody>
          <a:bodyPr/>
          <a:lstStyle/>
          <a:p>
            <a:endParaRPr lang="it-IT" dirty="0"/>
          </a:p>
        </p:txBody>
      </p:sp>
      <p:sp>
        <p:nvSpPr>
          <p:cNvPr id="7" name="Slide Number Placeholder 6"/>
          <p:cNvSpPr>
            <a:spLocks noGrp="1"/>
          </p:cNvSpPr>
          <p:nvPr>
            <p:ph type="sldNum" sz="quarter" idx="12"/>
          </p:nvPr>
        </p:nvSpPr>
        <p:spPr>
          <a:xfrm>
            <a:off x="5687568" y="6375679"/>
            <a:ext cx="1234440" cy="345796"/>
          </a:xfrm>
        </p:spPr>
        <p:txBody>
          <a:bodyPr/>
          <a:lstStyle/>
          <a:p>
            <a:fld id="{B653E04A-400C-426E-B1F1-CE2038E3AC9F}" type="slidenum">
              <a:rPr lang="it-IT" smtClean="0"/>
              <a:t>‹N›</a:t>
            </a:fld>
            <a:endParaRPr lang="it-IT" dirty="0"/>
          </a:p>
        </p:txBody>
      </p:sp>
    </p:spTree>
    <p:extLst>
      <p:ext uri="{BB962C8B-B14F-4D97-AF65-F5344CB8AC3E}">
        <p14:creationId xmlns:p14="http://schemas.microsoft.com/office/powerpoint/2010/main" val="351639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E5707C9-7F1B-4EC5-BB2C-9BB0265ED8AD}" type="datetime1">
              <a:rPr lang="it-IT" smtClean="0"/>
              <a:t>26/06/2023</a:t>
            </a:fld>
            <a:endParaRPr lang="it-IT"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t-IT"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653E04A-400C-426E-B1F1-CE2038E3AC9F}" type="slidenum">
              <a:rPr lang="it-IT" smtClean="0"/>
              <a:t>‹N›</a:t>
            </a:fld>
            <a:endParaRPr lang="it-IT"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40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05AFF97-F20B-05C6-8E71-E1396EE82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Immagine 8">
            <a:extLst>
              <a:ext uri="{FF2B5EF4-FFF2-40B4-BE49-F238E27FC236}">
                <a16:creationId xmlns:a16="http://schemas.microsoft.com/office/drawing/2014/main" id="{4BCB603E-DD3E-9494-42AF-A2CE73A18519}"/>
              </a:ext>
            </a:extLst>
          </p:cNvPr>
          <p:cNvPicPr>
            <a:picLocks noChangeAspect="1"/>
          </p:cNvPicPr>
          <p:nvPr/>
        </p:nvPicPr>
        <p:blipFill>
          <a:blip r:embed="rId3"/>
          <a:stretch>
            <a:fillRect/>
          </a:stretch>
        </p:blipFill>
        <p:spPr>
          <a:xfrm>
            <a:off x="9015663" y="0"/>
            <a:ext cx="3176337" cy="1496543"/>
          </a:xfrm>
          <a:prstGeom prst="rect">
            <a:avLst/>
          </a:prstGeom>
        </p:spPr>
      </p:pic>
      <p:sp>
        <p:nvSpPr>
          <p:cNvPr id="10" name="CasellaDiTesto 9">
            <a:extLst>
              <a:ext uri="{FF2B5EF4-FFF2-40B4-BE49-F238E27FC236}">
                <a16:creationId xmlns:a16="http://schemas.microsoft.com/office/drawing/2014/main" id="{FD1A2353-D1C1-DF3A-944E-590AB2C6B080}"/>
              </a:ext>
            </a:extLst>
          </p:cNvPr>
          <p:cNvSpPr txBox="1"/>
          <p:nvPr/>
        </p:nvSpPr>
        <p:spPr>
          <a:xfrm>
            <a:off x="0" y="711713"/>
            <a:ext cx="6898106" cy="2308324"/>
          </a:xfrm>
          <a:prstGeom prst="rect">
            <a:avLst/>
          </a:prstGeom>
          <a:noFill/>
        </p:spPr>
        <p:txBody>
          <a:bodyPr wrap="square" rtlCol="0">
            <a:spAutoFit/>
          </a:bodyPr>
          <a:lstStyle/>
          <a:p>
            <a:r>
              <a:rPr lang="en-US" sz="4800" b="1" dirty="0">
                <a:solidFill>
                  <a:schemeClr val="tx2">
                    <a:lumMod val="50000"/>
                    <a:lumOff val="50000"/>
                  </a:schemeClr>
                </a:solidFill>
              </a:rPr>
              <a:t>PROGETTO INGEGNERIA DEL SOFTWARE</a:t>
            </a:r>
            <a:endParaRPr lang="it-IT" sz="4800" b="1" dirty="0">
              <a:solidFill>
                <a:schemeClr val="tx2">
                  <a:lumMod val="50000"/>
                  <a:lumOff val="50000"/>
                </a:schemeClr>
              </a:solidFill>
            </a:endParaRPr>
          </a:p>
        </p:txBody>
      </p:sp>
      <p:sp>
        <p:nvSpPr>
          <p:cNvPr id="11" name="CasellaDiTesto 10">
            <a:extLst>
              <a:ext uri="{FF2B5EF4-FFF2-40B4-BE49-F238E27FC236}">
                <a16:creationId xmlns:a16="http://schemas.microsoft.com/office/drawing/2014/main" id="{8204F8BA-CFC9-BD90-B2F6-29FA18D438F4}"/>
              </a:ext>
            </a:extLst>
          </p:cNvPr>
          <p:cNvSpPr txBox="1"/>
          <p:nvPr/>
        </p:nvSpPr>
        <p:spPr>
          <a:xfrm>
            <a:off x="9660538" y="4267200"/>
            <a:ext cx="2398413" cy="923330"/>
          </a:xfrm>
          <a:prstGeom prst="rect">
            <a:avLst/>
          </a:prstGeom>
          <a:noFill/>
        </p:spPr>
        <p:txBody>
          <a:bodyPr wrap="none" rtlCol="0">
            <a:spAutoFit/>
          </a:bodyPr>
          <a:lstStyle/>
          <a:p>
            <a:r>
              <a:rPr lang="it-IT" dirty="0">
                <a:latin typeface="+mj-lt"/>
                <a:cs typeface="Aharoni" panose="02010803020104030203" pitchFamily="2" charset="-79"/>
              </a:rPr>
              <a:t>Ait abail Ayoub   723657</a:t>
            </a:r>
          </a:p>
          <a:p>
            <a:r>
              <a:rPr lang="it-IT" dirty="0">
                <a:latin typeface="+mj-lt"/>
                <a:cs typeface="Aharoni" panose="02010803020104030203" pitchFamily="2" charset="-79"/>
              </a:rPr>
              <a:t>Kharef Okba         728139</a:t>
            </a:r>
          </a:p>
          <a:p>
            <a:r>
              <a:rPr lang="it-IT" dirty="0">
                <a:latin typeface="+mj-lt"/>
                <a:cs typeface="Aharoni" panose="02010803020104030203" pitchFamily="2" charset="-79"/>
              </a:rPr>
              <a:t>Dakiri Mousab    729358</a:t>
            </a:r>
          </a:p>
        </p:txBody>
      </p:sp>
      <p:sp>
        <p:nvSpPr>
          <p:cNvPr id="2" name="Segnaposto numero diapositiva 1">
            <a:extLst>
              <a:ext uri="{FF2B5EF4-FFF2-40B4-BE49-F238E27FC236}">
                <a16:creationId xmlns:a16="http://schemas.microsoft.com/office/drawing/2014/main" id="{B1AFBE86-6577-68F0-65DC-0CCF7FB4C4E6}"/>
              </a:ext>
            </a:extLst>
          </p:cNvPr>
          <p:cNvSpPr>
            <a:spLocks noGrp="1"/>
          </p:cNvSpPr>
          <p:nvPr>
            <p:ph type="sldNum" sz="quarter" idx="12"/>
          </p:nvPr>
        </p:nvSpPr>
        <p:spPr/>
        <p:txBody>
          <a:bodyPr/>
          <a:lstStyle/>
          <a:p>
            <a:fld id="{B653E04A-400C-426E-B1F1-CE2038E3AC9F}" type="slidenum">
              <a:rPr lang="it-IT" sz="2000" smtClean="0">
                <a:solidFill>
                  <a:schemeClr val="bg2">
                    <a:lumMod val="25000"/>
                  </a:schemeClr>
                </a:solidFill>
              </a:rPr>
              <a:t>1</a:t>
            </a:fld>
            <a:endParaRPr lang="it-IT" sz="2000" dirty="0">
              <a:solidFill>
                <a:schemeClr val="bg2">
                  <a:lumMod val="25000"/>
                </a:schemeClr>
              </a:solidFill>
            </a:endParaRPr>
          </a:p>
        </p:txBody>
      </p:sp>
    </p:spTree>
    <p:extLst>
      <p:ext uri="{BB962C8B-B14F-4D97-AF65-F5344CB8AC3E}">
        <p14:creationId xmlns:p14="http://schemas.microsoft.com/office/powerpoint/2010/main" val="193536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GRASP Controller</a:t>
            </a:r>
          </a:p>
        </p:txBody>
      </p:sp>
      <p:sp>
        <p:nvSpPr>
          <p:cNvPr id="12" name="CasellaDiTesto 11">
            <a:extLst>
              <a:ext uri="{FF2B5EF4-FFF2-40B4-BE49-F238E27FC236}">
                <a16:creationId xmlns:a16="http://schemas.microsoft.com/office/drawing/2014/main" id="{06686BAD-FCB4-4E7E-FA14-48C1CEE8FD36}"/>
              </a:ext>
            </a:extLst>
          </p:cNvPr>
          <p:cNvSpPr txBox="1"/>
          <p:nvPr/>
        </p:nvSpPr>
        <p:spPr>
          <a:xfrm>
            <a:off x="382555" y="1552775"/>
            <a:ext cx="5281127" cy="3693319"/>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Il diagramma affianco mostra un esempio di comunicazione del controller Grasp con il model e la view, si può notare infatti che in questo caso l’utente desidera vedere le offerte aperte relative ad una categoria, il controller richiede innanzitutto al model (classe GestioniGerarchie) le categorie foglia poi passa queste alla view che le stampa e richiede all’utente di sceglierne una, successivamente il controller chiede nuovamente al model (classe Accesso)  le offerte aperte relative alla categoria scelta, quest’ultime in fine vengono passate alla view che le stampa all’utente.</a:t>
            </a:r>
          </a:p>
        </p:txBody>
      </p:sp>
      <p:pic>
        <p:nvPicPr>
          <p:cNvPr id="3" name="Immagine 2" descr="Immagine che contiene diagramma&#10;&#10;Descrizione generata automaticamente">
            <a:extLst>
              <a:ext uri="{FF2B5EF4-FFF2-40B4-BE49-F238E27FC236}">
                <a16:creationId xmlns:a16="http://schemas.microsoft.com/office/drawing/2014/main" id="{1A8275D4-2FE0-EFC1-2070-A7F06A99A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237" y="1306868"/>
            <a:ext cx="5617845" cy="3442413"/>
          </a:xfrm>
          <a:prstGeom prst="rect">
            <a:avLst/>
          </a:prstGeom>
        </p:spPr>
      </p:pic>
      <p:sp>
        <p:nvSpPr>
          <p:cNvPr id="4" name="Segnaposto numero diapositiva 3">
            <a:extLst>
              <a:ext uri="{FF2B5EF4-FFF2-40B4-BE49-F238E27FC236}">
                <a16:creationId xmlns:a16="http://schemas.microsoft.com/office/drawing/2014/main" id="{4DFACE38-E0F6-8456-2667-B7C9A20BBABE}"/>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10</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44156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830997"/>
          </a:xfrm>
          <a:prstGeom prst="rect">
            <a:avLst/>
          </a:prstGeom>
          <a:noFill/>
        </p:spPr>
        <p:txBody>
          <a:bodyPr wrap="square" rtlCol="0">
            <a:spAutoFit/>
          </a:bodyPr>
          <a:lstStyle/>
          <a:p>
            <a:r>
              <a:rPr lang="it-IT" sz="4800" dirty="0">
                <a:solidFill>
                  <a:schemeClr val="tx2">
                    <a:lumMod val="50000"/>
                    <a:lumOff val="50000"/>
                  </a:schemeClr>
                </a:solidFill>
              </a:rPr>
              <a:t>SOLID Single Responsability</a:t>
            </a:r>
          </a:p>
        </p:txBody>
      </p:sp>
      <p:sp>
        <p:nvSpPr>
          <p:cNvPr id="2" name="CasellaDiTesto 1">
            <a:extLst>
              <a:ext uri="{FF2B5EF4-FFF2-40B4-BE49-F238E27FC236}">
                <a16:creationId xmlns:a16="http://schemas.microsoft.com/office/drawing/2014/main" id="{8BB1E4FB-7ADB-F47E-89DD-704D298F2FA6}"/>
              </a:ext>
            </a:extLst>
          </p:cNvPr>
          <p:cNvSpPr txBox="1"/>
          <p:nvPr/>
        </p:nvSpPr>
        <p:spPr>
          <a:xfrm>
            <a:off x="0" y="3489158"/>
            <a:ext cx="8373979" cy="923330"/>
          </a:xfrm>
          <a:prstGeom prst="rect">
            <a:avLst/>
          </a:prstGeom>
          <a:noFill/>
        </p:spPr>
        <p:txBody>
          <a:bodyPr wrap="square" rtlCol="0">
            <a:spAutoFit/>
          </a:bodyPr>
          <a:lstStyle/>
          <a:p>
            <a:r>
              <a:rPr lang="it-IT" dirty="0"/>
              <a:t>Afferma che ogni elemento di un programma (classe, metodo, variabile) deve avere una sola responsabilità, e che tale responsabilità debba essere interamente incapsulata dall'elemento stesso.</a:t>
            </a:r>
          </a:p>
        </p:txBody>
      </p:sp>
      <p:sp>
        <p:nvSpPr>
          <p:cNvPr id="3" name="Segnaposto numero diapositiva 2">
            <a:extLst>
              <a:ext uri="{FF2B5EF4-FFF2-40B4-BE49-F238E27FC236}">
                <a16:creationId xmlns:a16="http://schemas.microsoft.com/office/drawing/2014/main" id="{76A1C9D5-0AE4-673E-9DDA-00C90BB07EAC}"/>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11</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70694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SOLID Single Responsability</a:t>
            </a:r>
          </a:p>
        </p:txBody>
      </p:sp>
      <p:pic>
        <p:nvPicPr>
          <p:cNvPr id="3" name="Immagine 2" descr="Immagine che contiene testo&#10;&#10;Descrizione generata automaticamente">
            <a:extLst>
              <a:ext uri="{FF2B5EF4-FFF2-40B4-BE49-F238E27FC236}">
                <a16:creationId xmlns:a16="http://schemas.microsoft.com/office/drawing/2014/main" id="{746CF0C5-95AE-1C4B-4854-41DADE170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29" y="1148605"/>
            <a:ext cx="5627592" cy="5286713"/>
          </a:xfrm>
          <a:prstGeom prst="rect">
            <a:avLst/>
          </a:prstGeom>
          <a:ln>
            <a:solidFill>
              <a:srgbClr val="002060"/>
            </a:solidFill>
          </a:ln>
        </p:spPr>
      </p:pic>
      <p:sp>
        <p:nvSpPr>
          <p:cNvPr id="4" name="CasellaDiTesto 3">
            <a:extLst>
              <a:ext uri="{FF2B5EF4-FFF2-40B4-BE49-F238E27FC236}">
                <a16:creationId xmlns:a16="http://schemas.microsoft.com/office/drawing/2014/main" id="{C6818E46-D6B0-1442-FE02-DC7136FCF93C}"/>
              </a:ext>
            </a:extLst>
          </p:cNvPr>
          <p:cNvSpPr txBox="1"/>
          <p:nvPr/>
        </p:nvSpPr>
        <p:spPr>
          <a:xfrm flipH="1">
            <a:off x="6060849" y="1054359"/>
            <a:ext cx="5968481" cy="2308324"/>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La classe GestioneAlbero aveva il compito, come dice il nome stesso, di gestire un albero e quindi un TreeNode.</a:t>
            </a:r>
          </a:p>
          <a:p>
            <a:r>
              <a:rPr lang="it-IT" dirty="0">
                <a:latin typeface="Arial" panose="020B0604020202020204" pitchFamily="34" charset="0"/>
                <a:cs typeface="Arial" panose="020B0604020202020204" pitchFamily="34" charset="0"/>
              </a:rPr>
              <a:t>Questa classe però oltre ai compiti di gestione/controllo faceva anche la visualizzazione di un albero, non rispettando però il principio di Single Responsability.</a:t>
            </a:r>
          </a:p>
          <a:p>
            <a:r>
              <a:rPr lang="it-IT" dirty="0">
                <a:latin typeface="Arial" panose="020B0604020202020204" pitchFamily="34" charset="0"/>
                <a:cs typeface="Arial" panose="020B0604020202020204" pitchFamily="34" charset="0"/>
              </a:rPr>
              <a:t>Abbiamo quindi spostato il metodo che visualizza l’albero in una casse di IO, rispettando cosi anche la separazione modello-vista </a:t>
            </a:r>
          </a:p>
        </p:txBody>
      </p:sp>
      <p:pic>
        <p:nvPicPr>
          <p:cNvPr id="8" name="Immagine 7" descr="Immagine che contiene testo&#10;&#10;Descrizione generata automaticamente">
            <a:extLst>
              <a:ext uri="{FF2B5EF4-FFF2-40B4-BE49-F238E27FC236}">
                <a16:creationId xmlns:a16="http://schemas.microsoft.com/office/drawing/2014/main" id="{F9869EAE-C5C4-5C1B-F515-F87AAB610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396" y="3429000"/>
            <a:ext cx="5099267" cy="2943529"/>
          </a:xfrm>
          <a:prstGeom prst="rect">
            <a:avLst/>
          </a:prstGeom>
          <a:ln>
            <a:solidFill>
              <a:srgbClr val="002060"/>
            </a:solidFill>
          </a:ln>
        </p:spPr>
      </p:pic>
      <p:sp>
        <p:nvSpPr>
          <p:cNvPr id="9" name="Freccia a destra 8">
            <a:extLst>
              <a:ext uri="{FF2B5EF4-FFF2-40B4-BE49-F238E27FC236}">
                <a16:creationId xmlns:a16="http://schemas.microsoft.com/office/drawing/2014/main" id="{58908C06-B535-5055-F967-7B80448363E9}"/>
              </a:ext>
            </a:extLst>
          </p:cNvPr>
          <p:cNvSpPr/>
          <p:nvPr/>
        </p:nvSpPr>
        <p:spPr>
          <a:xfrm>
            <a:off x="5969495" y="4414207"/>
            <a:ext cx="770627" cy="578498"/>
          </a:xfrm>
          <a:prstGeom prst="rightArrow">
            <a:avLst/>
          </a:prstGeom>
          <a:solidFill>
            <a:schemeClr val="accent5">
              <a:lumMod val="60000"/>
              <a:lumOff val="40000"/>
            </a:schemeClr>
          </a:solidFill>
          <a:ln w="34925">
            <a:solidFill>
              <a:srgbClr val="00B0F0"/>
            </a:solidFill>
          </a:ln>
          <a:effectLst>
            <a:outerShdw blurRad="317500" dir="2700000" algn="ctr">
              <a:srgbClr val="000000">
                <a:alpha val="43000"/>
              </a:srgbClr>
            </a:outerShdw>
          </a:effectLst>
          <a:scene3d>
            <a:camera prst="isometricOffAxis1Right"/>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Segnaposto numero diapositiva 9">
            <a:extLst>
              <a:ext uri="{FF2B5EF4-FFF2-40B4-BE49-F238E27FC236}">
                <a16:creationId xmlns:a16="http://schemas.microsoft.com/office/drawing/2014/main" id="{CE61B36E-386A-8157-60C6-33D6B5956694}"/>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12</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67477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830997"/>
          </a:xfrm>
          <a:prstGeom prst="rect">
            <a:avLst/>
          </a:prstGeom>
          <a:noFill/>
        </p:spPr>
        <p:txBody>
          <a:bodyPr wrap="square" rtlCol="0">
            <a:spAutoFit/>
          </a:bodyPr>
          <a:lstStyle/>
          <a:p>
            <a:r>
              <a:rPr lang="it-IT" sz="4800" dirty="0">
                <a:solidFill>
                  <a:schemeClr val="tx2">
                    <a:lumMod val="50000"/>
                    <a:lumOff val="50000"/>
                  </a:schemeClr>
                </a:solidFill>
              </a:rPr>
              <a:t>Dipendency Inversion</a:t>
            </a:r>
          </a:p>
        </p:txBody>
      </p:sp>
      <p:sp>
        <p:nvSpPr>
          <p:cNvPr id="2" name="CasellaDiTesto 1">
            <a:extLst>
              <a:ext uri="{FF2B5EF4-FFF2-40B4-BE49-F238E27FC236}">
                <a16:creationId xmlns:a16="http://schemas.microsoft.com/office/drawing/2014/main" id="{8BB1E4FB-7ADB-F47E-89DD-704D298F2FA6}"/>
              </a:ext>
            </a:extLst>
          </p:cNvPr>
          <p:cNvSpPr txBox="1"/>
          <p:nvPr/>
        </p:nvSpPr>
        <p:spPr>
          <a:xfrm>
            <a:off x="0" y="3489158"/>
            <a:ext cx="8373979" cy="923330"/>
          </a:xfrm>
          <a:prstGeom prst="rect">
            <a:avLst/>
          </a:prstGeom>
          <a:noFill/>
        </p:spPr>
        <p:txBody>
          <a:bodyPr wrap="square" rtlCol="0">
            <a:spAutoFit/>
          </a:bodyPr>
          <a:lstStyle/>
          <a:p>
            <a:r>
              <a:rPr lang="it-IT" dirty="0"/>
              <a:t>E’ una tecnica di disaccoppiamento dei moduli software, che consiste nel rovesciare la pratica tradizionale secondo cui i moduli di alto livello dipendono da quelli di basso livello</a:t>
            </a:r>
          </a:p>
        </p:txBody>
      </p:sp>
      <p:sp>
        <p:nvSpPr>
          <p:cNvPr id="3" name="Segnaposto numero diapositiva 2">
            <a:extLst>
              <a:ext uri="{FF2B5EF4-FFF2-40B4-BE49-F238E27FC236}">
                <a16:creationId xmlns:a16="http://schemas.microsoft.com/office/drawing/2014/main" id="{90339D3F-25D1-CC06-811D-B9D2D15208F9}"/>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13</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6911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Dependency Inversion</a:t>
            </a:r>
          </a:p>
        </p:txBody>
      </p:sp>
      <p:sp>
        <p:nvSpPr>
          <p:cNvPr id="2" name="CasellaDiTesto 1">
            <a:extLst>
              <a:ext uri="{FF2B5EF4-FFF2-40B4-BE49-F238E27FC236}">
                <a16:creationId xmlns:a16="http://schemas.microsoft.com/office/drawing/2014/main" id="{4AE8A9F3-6214-1269-2D87-C9A0E5C81611}"/>
              </a:ext>
            </a:extLst>
          </p:cNvPr>
          <p:cNvSpPr txBox="1"/>
          <p:nvPr/>
        </p:nvSpPr>
        <p:spPr>
          <a:xfrm flipH="1">
            <a:off x="6531428" y="1336176"/>
            <a:ext cx="5038530" cy="1169551"/>
          </a:xfrm>
          <a:prstGeom prst="rect">
            <a:avLst/>
          </a:prstGeom>
          <a:noFill/>
        </p:spPr>
        <p:txBody>
          <a:bodyPr wrap="square" rtlCol="0">
            <a:spAutoFit/>
          </a:bodyPr>
          <a:lstStyle/>
          <a:p>
            <a:r>
              <a:rPr lang="it-IT" sz="1400" dirty="0"/>
              <a:t>A</a:t>
            </a:r>
            <a:r>
              <a:rPr lang="it-IT" sz="1400" dirty="0">
                <a:latin typeface="Arial" panose="020B0604020202020204" pitchFamily="34" charset="0"/>
                <a:cs typeface="Arial" panose="020B0604020202020204" pitchFamily="34" charset="0"/>
              </a:rPr>
              <a:t>vevamo due classi, Configuratore e Fruitore, simili tra loro e con uno stesso significato, quello di essere un utente.</a:t>
            </a:r>
          </a:p>
          <a:p>
            <a:r>
              <a:rPr lang="it-IT" sz="1400" dirty="0">
                <a:latin typeface="Arial" panose="020B0604020202020204" pitchFamily="34" charset="0"/>
                <a:cs typeface="Arial" panose="020B0604020202020204" pitchFamily="34" charset="0"/>
              </a:rPr>
              <a:t>Abbiamo deciso cosi di creare una classe astratta che rappresenti tutte e due le classi, rispettando cosi il principio di Dependency Inversion.</a:t>
            </a:r>
            <a:endParaRPr lang="it-IT" sz="1400" dirty="0"/>
          </a:p>
        </p:txBody>
      </p:sp>
      <p:sp>
        <p:nvSpPr>
          <p:cNvPr id="15" name="Freccia a destra 14">
            <a:extLst>
              <a:ext uri="{FF2B5EF4-FFF2-40B4-BE49-F238E27FC236}">
                <a16:creationId xmlns:a16="http://schemas.microsoft.com/office/drawing/2014/main" id="{837188BF-CD5F-9A5B-A7B5-BEA6861BCF1C}"/>
              </a:ext>
            </a:extLst>
          </p:cNvPr>
          <p:cNvSpPr/>
          <p:nvPr/>
        </p:nvSpPr>
        <p:spPr>
          <a:xfrm>
            <a:off x="6096000" y="3429000"/>
            <a:ext cx="770627" cy="578498"/>
          </a:xfrm>
          <a:prstGeom prst="rightArrow">
            <a:avLst/>
          </a:prstGeom>
          <a:solidFill>
            <a:srgbClr val="00B0F0"/>
          </a:solidFill>
          <a:ln w="34925">
            <a:solidFill>
              <a:srgbClr val="00B0F0"/>
            </a:solidFill>
          </a:ln>
          <a:effectLst>
            <a:outerShdw blurRad="317500" dir="2700000" algn="ctr">
              <a:srgbClr val="000000">
                <a:alpha val="43000"/>
              </a:srgbClr>
            </a:outerShdw>
          </a:effectLst>
          <a:scene3d>
            <a:camera prst="isometricOffAxis1Right"/>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1" name="Immagine 20">
            <a:extLst>
              <a:ext uri="{FF2B5EF4-FFF2-40B4-BE49-F238E27FC236}">
                <a16:creationId xmlns:a16="http://schemas.microsoft.com/office/drawing/2014/main" id="{8BE3F30C-E048-8BCC-90E6-DB917A0B7BF8}"/>
              </a:ext>
            </a:extLst>
          </p:cNvPr>
          <p:cNvPicPr>
            <a:picLocks noChangeAspect="1"/>
          </p:cNvPicPr>
          <p:nvPr/>
        </p:nvPicPr>
        <p:blipFill>
          <a:blip r:embed="rId3"/>
          <a:stretch>
            <a:fillRect/>
          </a:stretch>
        </p:blipFill>
        <p:spPr>
          <a:xfrm>
            <a:off x="460991" y="3562807"/>
            <a:ext cx="5445287" cy="3111392"/>
          </a:xfrm>
          <a:prstGeom prst="rect">
            <a:avLst/>
          </a:prstGeom>
          <a:ln>
            <a:solidFill>
              <a:srgbClr val="002060"/>
            </a:solidFill>
          </a:ln>
        </p:spPr>
      </p:pic>
      <p:pic>
        <p:nvPicPr>
          <p:cNvPr id="23" name="Immagine 22">
            <a:extLst>
              <a:ext uri="{FF2B5EF4-FFF2-40B4-BE49-F238E27FC236}">
                <a16:creationId xmlns:a16="http://schemas.microsoft.com/office/drawing/2014/main" id="{0C3CB52D-E19A-3DF6-F5E8-B753080B391E}"/>
              </a:ext>
            </a:extLst>
          </p:cNvPr>
          <p:cNvPicPr>
            <a:picLocks noChangeAspect="1"/>
          </p:cNvPicPr>
          <p:nvPr/>
        </p:nvPicPr>
        <p:blipFill>
          <a:blip r:embed="rId4"/>
          <a:stretch>
            <a:fillRect/>
          </a:stretch>
        </p:blipFill>
        <p:spPr>
          <a:xfrm>
            <a:off x="460991" y="1215508"/>
            <a:ext cx="4194985" cy="2280395"/>
          </a:xfrm>
          <a:prstGeom prst="rect">
            <a:avLst/>
          </a:prstGeom>
          <a:ln>
            <a:solidFill>
              <a:srgbClr val="002060"/>
            </a:solidFill>
          </a:ln>
        </p:spPr>
      </p:pic>
      <p:pic>
        <p:nvPicPr>
          <p:cNvPr id="25" name="Immagine 24">
            <a:extLst>
              <a:ext uri="{FF2B5EF4-FFF2-40B4-BE49-F238E27FC236}">
                <a16:creationId xmlns:a16="http://schemas.microsoft.com/office/drawing/2014/main" id="{68A6343E-86E1-4223-9C82-B206C20CCAF8}"/>
              </a:ext>
            </a:extLst>
          </p:cNvPr>
          <p:cNvPicPr>
            <a:picLocks noChangeAspect="1"/>
          </p:cNvPicPr>
          <p:nvPr/>
        </p:nvPicPr>
        <p:blipFill>
          <a:blip r:embed="rId5"/>
          <a:stretch>
            <a:fillRect/>
          </a:stretch>
        </p:blipFill>
        <p:spPr>
          <a:xfrm>
            <a:off x="7227001" y="2948562"/>
            <a:ext cx="4176122" cy="1539373"/>
          </a:xfrm>
          <a:prstGeom prst="rect">
            <a:avLst/>
          </a:prstGeom>
          <a:ln>
            <a:solidFill>
              <a:srgbClr val="002060"/>
            </a:solidFill>
          </a:ln>
        </p:spPr>
      </p:pic>
      <p:sp>
        <p:nvSpPr>
          <p:cNvPr id="26" name="Segnaposto numero diapositiva 25">
            <a:extLst>
              <a:ext uri="{FF2B5EF4-FFF2-40B4-BE49-F238E27FC236}">
                <a16:creationId xmlns:a16="http://schemas.microsoft.com/office/drawing/2014/main" id="{29827E15-4F70-F4DF-D73B-2319510BD772}"/>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14</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5019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Dependency Inversion</a:t>
            </a:r>
          </a:p>
        </p:txBody>
      </p:sp>
      <p:pic>
        <p:nvPicPr>
          <p:cNvPr id="3" name="Immagine 2" descr="Immagine che contiene testo&#10;&#10;Descrizione generata automaticamente">
            <a:extLst>
              <a:ext uri="{FF2B5EF4-FFF2-40B4-BE49-F238E27FC236}">
                <a16:creationId xmlns:a16="http://schemas.microsoft.com/office/drawing/2014/main" id="{BAA7780D-8F6C-C761-27AF-46127482C3EC}"/>
              </a:ext>
            </a:extLst>
          </p:cNvPr>
          <p:cNvPicPr>
            <a:picLocks noChangeAspect="1"/>
          </p:cNvPicPr>
          <p:nvPr/>
        </p:nvPicPr>
        <p:blipFill rotWithShape="1">
          <a:blip r:embed="rId3">
            <a:extLst>
              <a:ext uri="{28A0092B-C50C-407E-A947-70E740481C1C}">
                <a14:useLocalDpi xmlns:a14="http://schemas.microsoft.com/office/drawing/2010/main" val="0"/>
              </a:ext>
            </a:extLst>
          </a:blip>
          <a:srcRect r="32686"/>
          <a:stretch/>
        </p:blipFill>
        <p:spPr>
          <a:xfrm>
            <a:off x="107477" y="1888444"/>
            <a:ext cx="5313608" cy="4468818"/>
          </a:xfrm>
          <a:prstGeom prst="rect">
            <a:avLst/>
          </a:prstGeom>
          <a:ln>
            <a:solidFill>
              <a:srgbClr val="002060"/>
            </a:solidFill>
          </a:ln>
        </p:spPr>
      </p:pic>
      <p:pic>
        <p:nvPicPr>
          <p:cNvPr id="9" name="Immagine 8" descr="Immagine che contiene testo&#10;&#10;Descrizione generata automaticamente">
            <a:extLst>
              <a:ext uri="{FF2B5EF4-FFF2-40B4-BE49-F238E27FC236}">
                <a16:creationId xmlns:a16="http://schemas.microsoft.com/office/drawing/2014/main" id="{19398972-6382-1CE3-F4C8-5BD1BC8DBA4B}"/>
              </a:ext>
            </a:extLst>
          </p:cNvPr>
          <p:cNvPicPr>
            <a:picLocks noChangeAspect="1"/>
          </p:cNvPicPr>
          <p:nvPr/>
        </p:nvPicPr>
        <p:blipFill rotWithShape="1">
          <a:blip r:embed="rId4">
            <a:extLst>
              <a:ext uri="{28A0092B-C50C-407E-A947-70E740481C1C}">
                <a14:useLocalDpi xmlns:a14="http://schemas.microsoft.com/office/drawing/2010/main" val="0"/>
              </a:ext>
            </a:extLst>
          </a:blip>
          <a:srcRect r="21986"/>
          <a:stretch/>
        </p:blipFill>
        <p:spPr>
          <a:xfrm>
            <a:off x="6578083" y="1888444"/>
            <a:ext cx="5506440" cy="4468818"/>
          </a:xfrm>
          <a:prstGeom prst="rect">
            <a:avLst/>
          </a:prstGeom>
          <a:ln>
            <a:solidFill>
              <a:srgbClr val="002060"/>
            </a:solidFill>
          </a:ln>
        </p:spPr>
      </p:pic>
      <p:sp>
        <p:nvSpPr>
          <p:cNvPr id="10" name="Freccia a destra 9">
            <a:extLst>
              <a:ext uri="{FF2B5EF4-FFF2-40B4-BE49-F238E27FC236}">
                <a16:creationId xmlns:a16="http://schemas.microsoft.com/office/drawing/2014/main" id="{F13C4983-6A2E-56DF-63F0-A8AC4287F88A}"/>
              </a:ext>
            </a:extLst>
          </p:cNvPr>
          <p:cNvSpPr/>
          <p:nvPr/>
        </p:nvSpPr>
        <p:spPr>
          <a:xfrm>
            <a:off x="5533053" y="3550297"/>
            <a:ext cx="937553" cy="354563"/>
          </a:xfrm>
          <a:prstGeom prst="rightArrow">
            <a:avLst/>
          </a:prstGeom>
          <a:solidFill>
            <a:schemeClr val="accent3">
              <a:lumMod val="60000"/>
              <a:lumOff val="40000"/>
            </a:schemeClr>
          </a:solidFill>
          <a:ln w="34925">
            <a:solidFill>
              <a:srgbClr val="00B0F0"/>
            </a:solidFill>
          </a:ln>
          <a:effectLst>
            <a:glow rad="1397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BC684BB6-5E9A-1CF7-8CA7-C8D1243DE59C}"/>
              </a:ext>
            </a:extLst>
          </p:cNvPr>
          <p:cNvSpPr txBox="1"/>
          <p:nvPr/>
        </p:nvSpPr>
        <p:spPr>
          <a:xfrm>
            <a:off x="7608459" y="793337"/>
            <a:ext cx="3909527" cy="923330"/>
          </a:xfrm>
          <a:prstGeom prst="rect">
            <a:avLst/>
          </a:prstGeom>
          <a:noFill/>
        </p:spPr>
        <p:txBody>
          <a:bodyPr wrap="square" rtlCol="0">
            <a:spAutoFit/>
          </a:bodyPr>
          <a:lstStyle/>
          <a:p>
            <a:r>
              <a:rPr lang="it-IT" dirty="0"/>
              <a:t>Qui mostriamo un esempio di come cambia il nostro codice dopo l’applicazione di questo principio</a:t>
            </a:r>
          </a:p>
        </p:txBody>
      </p:sp>
      <p:sp>
        <p:nvSpPr>
          <p:cNvPr id="13" name="Segnaposto numero diapositiva 12">
            <a:extLst>
              <a:ext uri="{FF2B5EF4-FFF2-40B4-BE49-F238E27FC236}">
                <a16:creationId xmlns:a16="http://schemas.microsoft.com/office/drawing/2014/main" id="{496A3284-4F6D-1624-3A9D-16D5D677C7F9}"/>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15</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81202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830997"/>
          </a:xfrm>
          <a:prstGeom prst="rect">
            <a:avLst/>
          </a:prstGeom>
          <a:noFill/>
        </p:spPr>
        <p:txBody>
          <a:bodyPr wrap="square" rtlCol="0">
            <a:spAutoFit/>
          </a:bodyPr>
          <a:lstStyle/>
          <a:p>
            <a:r>
              <a:rPr lang="it-IT" sz="4800" dirty="0">
                <a:solidFill>
                  <a:schemeClr val="tx2">
                    <a:lumMod val="50000"/>
                    <a:lumOff val="50000"/>
                  </a:schemeClr>
                </a:solidFill>
              </a:rPr>
              <a:t>GOF Facade</a:t>
            </a:r>
          </a:p>
        </p:txBody>
      </p:sp>
      <p:sp>
        <p:nvSpPr>
          <p:cNvPr id="2" name="CasellaDiTesto 1">
            <a:extLst>
              <a:ext uri="{FF2B5EF4-FFF2-40B4-BE49-F238E27FC236}">
                <a16:creationId xmlns:a16="http://schemas.microsoft.com/office/drawing/2014/main" id="{8BB1E4FB-7ADB-F47E-89DD-704D298F2FA6}"/>
              </a:ext>
            </a:extLst>
          </p:cNvPr>
          <p:cNvSpPr txBox="1"/>
          <p:nvPr/>
        </p:nvSpPr>
        <p:spPr>
          <a:xfrm>
            <a:off x="0" y="3489158"/>
            <a:ext cx="8373979" cy="646331"/>
          </a:xfrm>
          <a:prstGeom prst="rect">
            <a:avLst/>
          </a:prstGeom>
          <a:noFill/>
        </p:spPr>
        <p:txBody>
          <a:bodyPr wrap="square" rtlCol="0">
            <a:spAutoFit/>
          </a:bodyPr>
          <a:lstStyle/>
          <a:p>
            <a:r>
              <a:rPr lang="it-IT" dirty="0"/>
              <a:t>Indica un oggetto che permette, attraverso un'interfaccia più semplice, l'accesso a sottosistemi che espongono interfacce complesse e molto diverse tra loro</a:t>
            </a:r>
          </a:p>
        </p:txBody>
      </p:sp>
      <p:sp>
        <p:nvSpPr>
          <p:cNvPr id="3" name="Segnaposto numero diapositiva 2">
            <a:extLst>
              <a:ext uri="{FF2B5EF4-FFF2-40B4-BE49-F238E27FC236}">
                <a16:creationId xmlns:a16="http://schemas.microsoft.com/office/drawing/2014/main" id="{645370F0-5C3A-64B9-3558-7DF1FFC047BB}"/>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16</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17275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GOF Facade</a:t>
            </a:r>
          </a:p>
        </p:txBody>
      </p:sp>
      <p:pic>
        <p:nvPicPr>
          <p:cNvPr id="3" name="Immagine 2" descr="Immagine che contiene diagramma&#10;&#10;Descrizione generata automaticamente">
            <a:extLst>
              <a:ext uri="{FF2B5EF4-FFF2-40B4-BE49-F238E27FC236}">
                <a16:creationId xmlns:a16="http://schemas.microsoft.com/office/drawing/2014/main" id="{1B7EC39B-D833-0B6D-E578-8FAA7CA19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365" y="1707503"/>
            <a:ext cx="6745630" cy="3136718"/>
          </a:xfrm>
          <a:prstGeom prst="rect">
            <a:avLst/>
          </a:prstGeom>
        </p:spPr>
      </p:pic>
      <p:sp>
        <p:nvSpPr>
          <p:cNvPr id="4" name="CasellaDiTesto 3">
            <a:extLst>
              <a:ext uri="{FF2B5EF4-FFF2-40B4-BE49-F238E27FC236}">
                <a16:creationId xmlns:a16="http://schemas.microsoft.com/office/drawing/2014/main" id="{A37D2539-33E1-E9C5-E036-880D3DF36C0D}"/>
              </a:ext>
            </a:extLst>
          </p:cNvPr>
          <p:cNvSpPr txBox="1"/>
          <p:nvPr/>
        </p:nvSpPr>
        <p:spPr>
          <a:xfrm>
            <a:off x="673560" y="1884784"/>
            <a:ext cx="3732245" cy="3970318"/>
          </a:xfrm>
          <a:prstGeom prst="rect">
            <a:avLst/>
          </a:prstGeom>
          <a:noFill/>
        </p:spPr>
        <p:txBody>
          <a:bodyPr wrap="square" rtlCol="0">
            <a:spAutoFit/>
          </a:bodyPr>
          <a:lstStyle/>
          <a:p>
            <a:r>
              <a:rPr lang="it-IT" dirty="0"/>
              <a:t>Come mostra il diagramma dei package affianco,</a:t>
            </a:r>
          </a:p>
          <a:p>
            <a:r>
              <a:rPr lang="it-IT" dirty="0"/>
              <a:t>abbiamo applicato il pattern Facade creando un nuovo package (data)</a:t>
            </a:r>
          </a:p>
          <a:p>
            <a:r>
              <a:rPr lang="it-IT" dirty="0"/>
              <a:t>e nuove classi che svolgono il compito di importare e salvare i dati necessari.</a:t>
            </a:r>
          </a:p>
          <a:p>
            <a:r>
              <a:rPr lang="it-IT" dirty="0"/>
              <a:t>Inizialmente questo compito era svolto da un’unica classe (SaveData).</a:t>
            </a:r>
          </a:p>
          <a:p>
            <a:endParaRPr lang="it-IT" dirty="0"/>
          </a:p>
          <a:p>
            <a:r>
              <a:rPr lang="it-IT" dirty="0"/>
              <a:t>Abbiamo quindi creato una nuova classe che fa da Facade e che comunica con i package esterni e con le nuove classi nel package data, attraverso i metodi a destra mostrati.</a:t>
            </a:r>
          </a:p>
        </p:txBody>
      </p:sp>
      <p:sp>
        <p:nvSpPr>
          <p:cNvPr id="6" name="Segnaposto numero diapositiva 5">
            <a:extLst>
              <a:ext uri="{FF2B5EF4-FFF2-40B4-BE49-F238E27FC236}">
                <a16:creationId xmlns:a16="http://schemas.microsoft.com/office/drawing/2014/main" id="{E5B41601-FBFD-CDCD-670E-D28A8589705F}"/>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17</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02409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270955"/>
            <a:ext cx="8919410" cy="830997"/>
          </a:xfrm>
          <a:prstGeom prst="rect">
            <a:avLst/>
          </a:prstGeom>
          <a:noFill/>
        </p:spPr>
        <p:txBody>
          <a:bodyPr wrap="square" rtlCol="0">
            <a:spAutoFit/>
          </a:bodyPr>
          <a:lstStyle/>
          <a:p>
            <a:r>
              <a:rPr lang="it-IT" sz="4800" dirty="0">
                <a:solidFill>
                  <a:schemeClr val="tx2">
                    <a:lumMod val="50000"/>
                    <a:lumOff val="50000"/>
                  </a:schemeClr>
                </a:solidFill>
              </a:rPr>
              <a:t>GOF Facade</a:t>
            </a:r>
          </a:p>
        </p:txBody>
      </p:sp>
      <p:pic>
        <p:nvPicPr>
          <p:cNvPr id="6" name="Immagine 5" descr="Immagine che contiene testo&#10;&#10;Descrizione generata automaticamente">
            <a:extLst>
              <a:ext uri="{FF2B5EF4-FFF2-40B4-BE49-F238E27FC236}">
                <a16:creationId xmlns:a16="http://schemas.microsoft.com/office/drawing/2014/main" id="{4E8B2DC0-C627-621F-F230-65A2F4096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387" y="1835537"/>
            <a:ext cx="6081819" cy="3879416"/>
          </a:xfrm>
          <a:prstGeom prst="rect">
            <a:avLst/>
          </a:prstGeom>
          <a:ln>
            <a:solidFill>
              <a:srgbClr val="002060"/>
            </a:solidFill>
          </a:ln>
        </p:spPr>
      </p:pic>
      <p:pic>
        <p:nvPicPr>
          <p:cNvPr id="9" name="Immagine 8" descr="Immagine che contiene testo&#10;&#10;Descrizione generata automaticamente">
            <a:extLst>
              <a:ext uri="{FF2B5EF4-FFF2-40B4-BE49-F238E27FC236}">
                <a16:creationId xmlns:a16="http://schemas.microsoft.com/office/drawing/2014/main" id="{5D24B8BA-8924-02F7-E7D0-48B90CCF7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13" y="1835537"/>
            <a:ext cx="4863980" cy="3879416"/>
          </a:xfrm>
          <a:prstGeom prst="rect">
            <a:avLst/>
          </a:prstGeom>
          <a:ln>
            <a:solidFill>
              <a:srgbClr val="002060"/>
            </a:solidFill>
          </a:ln>
        </p:spPr>
      </p:pic>
      <p:sp>
        <p:nvSpPr>
          <p:cNvPr id="10" name="CasellaDiTesto 9">
            <a:extLst>
              <a:ext uri="{FF2B5EF4-FFF2-40B4-BE49-F238E27FC236}">
                <a16:creationId xmlns:a16="http://schemas.microsoft.com/office/drawing/2014/main" id="{73BEDB01-A641-8E50-12D4-8E36CBEBA0A4}"/>
              </a:ext>
            </a:extLst>
          </p:cNvPr>
          <p:cNvSpPr txBox="1"/>
          <p:nvPr/>
        </p:nvSpPr>
        <p:spPr>
          <a:xfrm>
            <a:off x="186613" y="1143047"/>
            <a:ext cx="3713583" cy="646331"/>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Classe facade che comunica con il package Data e gli altri package.</a:t>
            </a:r>
          </a:p>
        </p:txBody>
      </p:sp>
      <p:sp>
        <p:nvSpPr>
          <p:cNvPr id="12" name="CasellaDiTesto 11">
            <a:extLst>
              <a:ext uri="{FF2B5EF4-FFF2-40B4-BE49-F238E27FC236}">
                <a16:creationId xmlns:a16="http://schemas.microsoft.com/office/drawing/2014/main" id="{8C6A64F3-FF1E-B758-41F6-CB395EAFF840}"/>
              </a:ext>
            </a:extLst>
          </p:cNvPr>
          <p:cNvSpPr txBox="1"/>
          <p:nvPr/>
        </p:nvSpPr>
        <p:spPr>
          <a:xfrm>
            <a:off x="5531202" y="1168905"/>
            <a:ext cx="6660798" cy="646331"/>
          </a:xfrm>
          <a:prstGeom prst="rect">
            <a:avLst/>
          </a:prstGeom>
          <a:noFill/>
        </p:spPr>
        <p:txBody>
          <a:bodyPr wrap="none" rtlCol="0">
            <a:spAutoFit/>
          </a:bodyPr>
          <a:lstStyle/>
          <a:p>
            <a:r>
              <a:rPr lang="it-IT" dirty="0">
                <a:latin typeface="Arial" panose="020B0604020202020204" pitchFamily="34" charset="0"/>
                <a:cs typeface="Arial" panose="020B0604020202020204" pitchFamily="34" charset="0"/>
              </a:rPr>
              <a:t>Un esempio delle classi che stanno nel package, che salvano e</a:t>
            </a:r>
          </a:p>
          <a:p>
            <a:r>
              <a:rPr lang="it-IT" dirty="0">
                <a:latin typeface="Arial" panose="020B0604020202020204" pitchFamily="34" charset="0"/>
                <a:cs typeface="Arial" panose="020B0604020202020204" pitchFamily="34" charset="0"/>
              </a:rPr>
              <a:t>Importano i dati di cui sono responsabili </a:t>
            </a:r>
          </a:p>
        </p:txBody>
      </p:sp>
      <p:sp>
        <p:nvSpPr>
          <p:cNvPr id="13" name="Segnaposto numero diapositiva 12">
            <a:extLst>
              <a:ext uri="{FF2B5EF4-FFF2-40B4-BE49-F238E27FC236}">
                <a16:creationId xmlns:a16="http://schemas.microsoft.com/office/drawing/2014/main" id="{DA0D2111-A17A-710E-5128-CB76C0A4BAE2}"/>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18</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61392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830997"/>
          </a:xfrm>
          <a:prstGeom prst="rect">
            <a:avLst/>
          </a:prstGeom>
          <a:noFill/>
        </p:spPr>
        <p:txBody>
          <a:bodyPr wrap="square" rtlCol="0">
            <a:spAutoFit/>
          </a:bodyPr>
          <a:lstStyle/>
          <a:p>
            <a:r>
              <a:rPr lang="it-IT" sz="4800" dirty="0">
                <a:solidFill>
                  <a:schemeClr val="tx2">
                    <a:lumMod val="50000"/>
                    <a:lumOff val="50000"/>
                  </a:schemeClr>
                </a:solidFill>
              </a:rPr>
              <a:t>GOF Template</a:t>
            </a:r>
          </a:p>
        </p:txBody>
      </p:sp>
      <p:sp>
        <p:nvSpPr>
          <p:cNvPr id="2" name="CasellaDiTesto 1">
            <a:extLst>
              <a:ext uri="{FF2B5EF4-FFF2-40B4-BE49-F238E27FC236}">
                <a16:creationId xmlns:a16="http://schemas.microsoft.com/office/drawing/2014/main" id="{8BB1E4FB-7ADB-F47E-89DD-704D298F2FA6}"/>
              </a:ext>
            </a:extLst>
          </p:cNvPr>
          <p:cNvSpPr txBox="1"/>
          <p:nvPr/>
        </p:nvSpPr>
        <p:spPr>
          <a:xfrm>
            <a:off x="0" y="3489158"/>
            <a:ext cx="8373979" cy="923330"/>
          </a:xfrm>
          <a:prstGeom prst="rect">
            <a:avLst/>
          </a:prstGeom>
          <a:noFill/>
        </p:spPr>
        <p:txBody>
          <a:bodyPr wrap="square" rtlCol="0">
            <a:spAutoFit/>
          </a:bodyPr>
          <a:lstStyle/>
          <a:p>
            <a:r>
              <a:rPr lang="it-IT" dirty="0"/>
              <a:t>E’ un pattern comportamentale basato su classi, Questo pattern permette di definire la struttura di un algoritmo lasciando alle sottoclassi il compito di implementarne alcuni passi come preferiscono.</a:t>
            </a:r>
          </a:p>
        </p:txBody>
      </p:sp>
      <p:sp>
        <p:nvSpPr>
          <p:cNvPr id="3" name="Segnaposto numero diapositiva 2">
            <a:extLst>
              <a:ext uri="{FF2B5EF4-FFF2-40B4-BE49-F238E27FC236}">
                <a16:creationId xmlns:a16="http://schemas.microsoft.com/office/drawing/2014/main" id="{A70B91EB-478E-5E9F-ACCD-240EC977BD6A}"/>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19</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169535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731DA4EE-4469-87AF-BBD0-1907DFFF7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99789770-EF22-3022-97D8-5DD9C522D517}"/>
              </a:ext>
            </a:extLst>
          </p:cNvPr>
          <p:cNvSpPr txBox="1"/>
          <p:nvPr/>
        </p:nvSpPr>
        <p:spPr>
          <a:xfrm>
            <a:off x="121297" y="1553548"/>
            <a:ext cx="6769802" cy="3638945"/>
          </a:xfrm>
          <a:prstGeom prst="rect">
            <a:avLst/>
          </a:prstGeom>
          <a:noFill/>
        </p:spPr>
        <p:txBody>
          <a:bodyPr wrap="none" rtlCol="0">
            <a:spAutoFit/>
          </a:bodyPr>
          <a:lstStyle/>
          <a:p>
            <a:pPr lvl="0" algn="l" rtl="0">
              <a:lnSpc>
                <a:spcPct val="90000"/>
              </a:lnSpc>
              <a:spcBef>
                <a:spcPts val="0"/>
              </a:spcBef>
              <a:spcAft>
                <a:spcPts val="0"/>
              </a:spcAft>
              <a:buClr>
                <a:srgbClr val="FFFFFF"/>
              </a:buClr>
              <a:buSzPts val="2000"/>
            </a:pPr>
            <a:r>
              <a:rPr lang="en-US" sz="1800" b="1" dirty="0">
                <a:solidFill>
                  <a:schemeClr val="tx2">
                    <a:lumMod val="50000"/>
                    <a:lumOff val="50000"/>
                  </a:schemeClr>
                </a:solidFill>
              </a:rPr>
              <a:t>- Principio di separazione modello-vista</a:t>
            </a:r>
            <a:r>
              <a:rPr lang="en-US" sz="1800" b="1" dirty="0">
                <a:solidFill>
                  <a:schemeClr val="accent2"/>
                </a:solidFill>
              </a:rPr>
              <a:t>          </a:t>
            </a:r>
            <a:r>
              <a:rPr lang="en-US" sz="1800" b="1" dirty="0">
                <a:solidFill>
                  <a:schemeClr val="tx2">
                    <a:lumMod val="50000"/>
                    <a:lumOff val="50000"/>
                  </a:schemeClr>
                </a:solidFill>
              </a:rPr>
              <a:t>	</a:t>
            </a:r>
            <a:r>
              <a:rPr lang="en-US" sz="1800" b="1" dirty="0">
                <a:solidFill>
                  <a:schemeClr val="accent2"/>
                </a:solidFill>
              </a:rPr>
              <a:t>  	       </a:t>
            </a:r>
            <a:r>
              <a:rPr lang="en-US" sz="1800" b="1" dirty="0">
                <a:solidFill>
                  <a:schemeClr val="tx2">
                    <a:lumMod val="50000"/>
                    <a:lumOff val="50000"/>
                  </a:schemeClr>
                </a:solidFill>
              </a:rPr>
              <a:t>3-5</a:t>
            </a:r>
          </a:p>
          <a:p>
            <a:pPr lvl="0" algn="l" rtl="0">
              <a:lnSpc>
                <a:spcPct val="90000"/>
              </a:lnSpc>
              <a:spcBef>
                <a:spcPts val="1000"/>
              </a:spcBef>
              <a:spcAft>
                <a:spcPts val="0"/>
              </a:spcAft>
              <a:buClr>
                <a:srgbClr val="FFFFFF"/>
              </a:buClr>
              <a:buSzPts val="2000"/>
            </a:pPr>
            <a:r>
              <a:rPr lang="en-US" sz="1800" b="1" dirty="0">
                <a:solidFill>
                  <a:schemeClr val="tx2">
                    <a:lumMod val="50000"/>
                    <a:lumOff val="50000"/>
                  </a:schemeClr>
                </a:solidFill>
              </a:rPr>
              <a:t>- GRASP Information Expert				</a:t>
            </a:r>
            <a:r>
              <a:rPr lang="en-US" sz="1800" b="1" dirty="0">
                <a:solidFill>
                  <a:schemeClr val="accent2"/>
                </a:solidFill>
              </a:rPr>
              <a:t>             	       </a:t>
            </a:r>
            <a:r>
              <a:rPr lang="en-US" b="1" dirty="0">
                <a:solidFill>
                  <a:schemeClr val="tx2">
                    <a:lumMod val="50000"/>
                    <a:lumOff val="50000"/>
                  </a:schemeClr>
                </a:solidFill>
              </a:rPr>
              <a:t>6</a:t>
            </a:r>
            <a:r>
              <a:rPr lang="en-US" sz="1800" b="1" dirty="0">
                <a:solidFill>
                  <a:schemeClr val="tx2">
                    <a:lumMod val="50000"/>
                    <a:lumOff val="50000"/>
                  </a:schemeClr>
                </a:solidFill>
              </a:rPr>
              <a:t>-7</a:t>
            </a:r>
          </a:p>
          <a:p>
            <a:pPr lvl="0" algn="l" rtl="0">
              <a:lnSpc>
                <a:spcPct val="90000"/>
              </a:lnSpc>
              <a:spcBef>
                <a:spcPts val="1000"/>
              </a:spcBef>
              <a:spcAft>
                <a:spcPts val="0"/>
              </a:spcAft>
              <a:buClr>
                <a:srgbClr val="FFFFFF"/>
              </a:buClr>
              <a:buSzPts val="2000"/>
            </a:pPr>
            <a:r>
              <a:rPr lang="en-US" sz="1800" b="1" dirty="0">
                <a:solidFill>
                  <a:schemeClr val="tx2">
                    <a:lumMod val="50000"/>
                    <a:lumOff val="50000"/>
                  </a:schemeClr>
                </a:solidFill>
              </a:rPr>
              <a:t>- GRASP Controller		</a:t>
            </a:r>
            <a:r>
              <a:rPr lang="en-US" b="1" dirty="0">
                <a:solidFill>
                  <a:schemeClr val="tx2">
                    <a:lumMod val="50000"/>
                    <a:lumOff val="50000"/>
                  </a:schemeClr>
                </a:solidFill>
              </a:rPr>
              <a:t>					      </a:t>
            </a:r>
            <a:r>
              <a:rPr lang="en-US" sz="1800" b="1" dirty="0">
                <a:solidFill>
                  <a:schemeClr val="accent2"/>
                </a:solidFill>
              </a:rPr>
              <a:t>	       </a:t>
            </a:r>
            <a:r>
              <a:rPr lang="en-US" b="1" dirty="0">
                <a:solidFill>
                  <a:schemeClr val="tx2">
                    <a:lumMod val="50000"/>
                    <a:lumOff val="50000"/>
                  </a:schemeClr>
                </a:solidFill>
              </a:rPr>
              <a:t>8</a:t>
            </a:r>
            <a:r>
              <a:rPr lang="en-US" sz="1800" b="1" dirty="0">
                <a:solidFill>
                  <a:schemeClr val="tx2">
                    <a:lumMod val="50000"/>
                    <a:lumOff val="50000"/>
                  </a:schemeClr>
                </a:solidFill>
              </a:rPr>
              <a:t>-10</a:t>
            </a:r>
          </a:p>
          <a:p>
            <a:pPr lvl="0" algn="l" rtl="0">
              <a:lnSpc>
                <a:spcPct val="90000"/>
              </a:lnSpc>
              <a:spcBef>
                <a:spcPts val="1000"/>
              </a:spcBef>
              <a:spcAft>
                <a:spcPts val="0"/>
              </a:spcAft>
              <a:buClr>
                <a:srgbClr val="FFFFFF"/>
              </a:buClr>
              <a:buSzPts val="2000"/>
            </a:pPr>
            <a:r>
              <a:rPr lang="en-US" sz="1800" b="1" dirty="0">
                <a:solidFill>
                  <a:schemeClr val="tx2">
                    <a:lumMod val="50000"/>
                    <a:lumOff val="50000"/>
                  </a:schemeClr>
                </a:solidFill>
              </a:rPr>
              <a:t>- SOLID Single Responsibility 			      </a:t>
            </a:r>
            <a:r>
              <a:rPr lang="en-US" b="1" dirty="0">
                <a:solidFill>
                  <a:schemeClr val="tx2">
                    <a:lumMod val="50000"/>
                    <a:lumOff val="50000"/>
                  </a:schemeClr>
                </a:solidFill>
              </a:rPr>
              <a:t>				1</a:t>
            </a:r>
            <a:r>
              <a:rPr lang="en-US" sz="1800" b="1" dirty="0">
                <a:solidFill>
                  <a:schemeClr val="tx2">
                    <a:lumMod val="50000"/>
                    <a:lumOff val="50000"/>
                  </a:schemeClr>
                </a:solidFill>
              </a:rPr>
              <a:t>1-12</a:t>
            </a:r>
          </a:p>
          <a:p>
            <a:pPr lvl="0" algn="l" rtl="0">
              <a:lnSpc>
                <a:spcPct val="90000"/>
              </a:lnSpc>
              <a:spcBef>
                <a:spcPts val="1000"/>
              </a:spcBef>
              <a:spcAft>
                <a:spcPts val="0"/>
              </a:spcAft>
              <a:buClr>
                <a:srgbClr val="FFFFFF"/>
              </a:buClr>
              <a:buSzPts val="2000"/>
            </a:pPr>
            <a:r>
              <a:rPr lang="en-US" b="1" dirty="0">
                <a:solidFill>
                  <a:schemeClr val="tx2">
                    <a:lumMod val="50000"/>
                    <a:lumOff val="50000"/>
                  </a:schemeClr>
                </a:solidFill>
              </a:rPr>
              <a:t>- SOLID</a:t>
            </a:r>
            <a:r>
              <a:rPr lang="en-US" b="1" dirty="0">
                <a:solidFill>
                  <a:schemeClr val="accent2"/>
                </a:solidFill>
              </a:rPr>
              <a:t> </a:t>
            </a:r>
            <a:r>
              <a:rPr lang="en-US" b="1" dirty="0">
                <a:solidFill>
                  <a:schemeClr val="tx2">
                    <a:lumMod val="50000"/>
                    <a:lumOff val="50000"/>
                  </a:schemeClr>
                </a:solidFill>
              </a:rPr>
              <a:t>Dependency</a:t>
            </a:r>
            <a:r>
              <a:rPr lang="en-US" b="1" dirty="0">
                <a:solidFill>
                  <a:schemeClr val="accent2"/>
                </a:solidFill>
              </a:rPr>
              <a:t> </a:t>
            </a:r>
            <a:r>
              <a:rPr lang="en-US" b="1" dirty="0">
                <a:solidFill>
                  <a:schemeClr val="tx2">
                    <a:lumMod val="50000"/>
                    <a:lumOff val="50000"/>
                  </a:schemeClr>
                </a:solidFill>
              </a:rPr>
              <a:t>Inversion						13-15</a:t>
            </a:r>
            <a:endParaRPr lang="en-US" sz="1800" b="1" dirty="0">
              <a:solidFill>
                <a:schemeClr val="tx2">
                  <a:lumMod val="50000"/>
                  <a:lumOff val="50000"/>
                </a:schemeClr>
              </a:solidFill>
            </a:endParaRPr>
          </a:p>
          <a:p>
            <a:pPr lvl="0" algn="l" rtl="0">
              <a:lnSpc>
                <a:spcPct val="90000"/>
              </a:lnSpc>
              <a:spcBef>
                <a:spcPts val="1000"/>
              </a:spcBef>
              <a:spcAft>
                <a:spcPts val="0"/>
              </a:spcAft>
              <a:buClr>
                <a:schemeClr val="tx1"/>
              </a:buClr>
              <a:buSzPts val="2000"/>
            </a:pPr>
            <a:r>
              <a:rPr lang="en-US" sz="1800" b="1" dirty="0">
                <a:solidFill>
                  <a:schemeClr val="tx2">
                    <a:lumMod val="50000"/>
                    <a:lumOff val="50000"/>
                  </a:schemeClr>
                </a:solidFill>
              </a:rPr>
              <a:t>- GoF Facade									</a:t>
            </a:r>
            <a:r>
              <a:rPr lang="en-US" b="1" dirty="0">
                <a:solidFill>
                  <a:schemeClr val="tx2">
                    <a:lumMod val="50000"/>
                    <a:lumOff val="50000"/>
                  </a:schemeClr>
                </a:solidFill>
              </a:rPr>
              <a:t>	</a:t>
            </a:r>
            <a:r>
              <a:rPr lang="en-US" sz="1800" b="1" dirty="0">
                <a:solidFill>
                  <a:schemeClr val="tx2">
                    <a:lumMod val="50000"/>
                    <a:lumOff val="50000"/>
                  </a:schemeClr>
                </a:solidFill>
              </a:rPr>
              <a:t>16-18</a:t>
            </a:r>
          </a:p>
          <a:p>
            <a:pPr lvl="0" algn="l" rtl="0">
              <a:lnSpc>
                <a:spcPct val="90000"/>
              </a:lnSpc>
              <a:spcBef>
                <a:spcPts val="1000"/>
              </a:spcBef>
              <a:spcAft>
                <a:spcPts val="0"/>
              </a:spcAft>
              <a:buClr>
                <a:schemeClr val="tx1"/>
              </a:buClr>
              <a:buSzPts val="2000"/>
            </a:pPr>
            <a:r>
              <a:rPr lang="en-US" sz="1800" b="1" dirty="0">
                <a:solidFill>
                  <a:schemeClr val="tx2">
                    <a:lumMod val="50000"/>
                    <a:lumOff val="50000"/>
                  </a:schemeClr>
                </a:solidFill>
              </a:rPr>
              <a:t>- GoF Template					                 			</a:t>
            </a:r>
            <a:r>
              <a:rPr lang="en-US" b="1" dirty="0">
                <a:solidFill>
                  <a:schemeClr val="tx2">
                    <a:lumMod val="50000"/>
                    <a:lumOff val="50000"/>
                  </a:schemeClr>
                </a:solidFill>
              </a:rPr>
              <a:t>19</a:t>
            </a:r>
            <a:r>
              <a:rPr lang="en-US" sz="1800" b="1" dirty="0">
                <a:solidFill>
                  <a:schemeClr val="tx2">
                    <a:lumMod val="50000"/>
                    <a:lumOff val="50000"/>
                  </a:schemeClr>
                </a:solidFill>
              </a:rPr>
              <a:t>-21</a:t>
            </a:r>
          </a:p>
          <a:p>
            <a:pPr lvl="0" algn="l" rtl="0">
              <a:lnSpc>
                <a:spcPct val="90000"/>
              </a:lnSpc>
              <a:spcBef>
                <a:spcPts val="1000"/>
              </a:spcBef>
              <a:spcAft>
                <a:spcPts val="0"/>
              </a:spcAft>
              <a:buClr>
                <a:schemeClr val="tx1"/>
              </a:buClr>
              <a:buSzPts val="2000"/>
            </a:pPr>
            <a:r>
              <a:rPr lang="en-US" sz="1800" b="1" dirty="0">
                <a:solidFill>
                  <a:schemeClr val="tx2">
                    <a:lumMod val="50000"/>
                    <a:lumOff val="50000"/>
                  </a:schemeClr>
                </a:solidFill>
              </a:rPr>
              <a:t>- Test black-box				             				       22-26</a:t>
            </a:r>
          </a:p>
          <a:p>
            <a:pPr lvl="0" algn="l" rtl="0">
              <a:lnSpc>
                <a:spcPct val="90000"/>
              </a:lnSpc>
              <a:spcBef>
                <a:spcPts val="1000"/>
              </a:spcBef>
              <a:spcAft>
                <a:spcPts val="0"/>
              </a:spcAft>
              <a:buClr>
                <a:schemeClr val="tx1"/>
              </a:buClr>
              <a:buSzPts val="2000"/>
            </a:pPr>
            <a:r>
              <a:rPr lang="en-US" sz="1800" b="1" dirty="0">
                <a:solidFill>
                  <a:schemeClr val="tx2">
                    <a:lumMod val="50000"/>
                    <a:lumOff val="50000"/>
                  </a:schemeClr>
                </a:solidFill>
              </a:rPr>
              <a:t>- Refactoring Extract method							</a:t>
            </a:r>
            <a:r>
              <a:rPr lang="en-US" b="1" dirty="0">
                <a:solidFill>
                  <a:schemeClr val="tx2">
                    <a:lumMod val="50000"/>
                    <a:lumOff val="50000"/>
                  </a:schemeClr>
                </a:solidFill>
              </a:rPr>
              <a:t>26</a:t>
            </a:r>
            <a:r>
              <a:rPr lang="en-US" sz="1800" b="1" dirty="0">
                <a:solidFill>
                  <a:schemeClr val="tx2">
                    <a:lumMod val="50000"/>
                    <a:lumOff val="50000"/>
                  </a:schemeClr>
                </a:solidFill>
              </a:rPr>
              <a:t>-30</a:t>
            </a:r>
          </a:p>
          <a:p>
            <a:endParaRPr lang="it-IT" dirty="0">
              <a:solidFill>
                <a:schemeClr val="tx2">
                  <a:lumMod val="50000"/>
                  <a:lumOff val="50000"/>
                </a:schemeClr>
              </a:solidFill>
            </a:endParaRPr>
          </a:p>
        </p:txBody>
      </p:sp>
      <p:sp>
        <p:nvSpPr>
          <p:cNvPr id="7" name="CasellaDiTesto 6">
            <a:extLst>
              <a:ext uri="{FF2B5EF4-FFF2-40B4-BE49-F238E27FC236}">
                <a16:creationId xmlns:a16="http://schemas.microsoft.com/office/drawing/2014/main" id="{A5CEA482-9280-8EF7-1C02-A03283E06ACB}"/>
              </a:ext>
            </a:extLst>
          </p:cNvPr>
          <p:cNvSpPr txBox="1"/>
          <p:nvPr/>
        </p:nvSpPr>
        <p:spPr>
          <a:xfrm flipH="1">
            <a:off x="2345212" y="293013"/>
            <a:ext cx="2502568" cy="830997"/>
          </a:xfrm>
          <a:prstGeom prst="rect">
            <a:avLst/>
          </a:prstGeom>
          <a:noFill/>
        </p:spPr>
        <p:txBody>
          <a:bodyPr wrap="square" rtlCol="0">
            <a:spAutoFit/>
          </a:bodyPr>
          <a:lstStyle/>
          <a:p>
            <a:r>
              <a:rPr lang="it-IT" sz="4800" b="1" dirty="0">
                <a:solidFill>
                  <a:schemeClr val="tx2">
                    <a:lumMod val="50000"/>
                    <a:lumOff val="50000"/>
                  </a:schemeClr>
                </a:solidFill>
              </a:rPr>
              <a:t>INDICE</a:t>
            </a:r>
          </a:p>
        </p:txBody>
      </p:sp>
      <p:sp>
        <p:nvSpPr>
          <p:cNvPr id="2" name="Segnaposto numero diapositiva 1">
            <a:extLst>
              <a:ext uri="{FF2B5EF4-FFF2-40B4-BE49-F238E27FC236}">
                <a16:creationId xmlns:a16="http://schemas.microsoft.com/office/drawing/2014/main" id="{6B48A235-53A6-6A02-3AF7-D40DB5BF3718}"/>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125812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GOF Template</a:t>
            </a:r>
          </a:p>
        </p:txBody>
      </p:sp>
      <p:pic>
        <p:nvPicPr>
          <p:cNvPr id="3" name="Immagine 2">
            <a:extLst>
              <a:ext uri="{FF2B5EF4-FFF2-40B4-BE49-F238E27FC236}">
                <a16:creationId xmlns:a16="http://schemas.microsoft.com/office/drawing/2014/main" id="{05CECE00-9F5A-5C06-A94A-153348D2F6D9}"/>
              </a:ext>
            </a:extLst>
          </p:cNvPr>
          <p:cNvPicPr>
            <a:picLocks noChangeAspect="1"/>
          </p:cNvPicPr>
          <p:nvPr/>
        </p:nvPicPr>
        <p:blipFill>
          <a:blip r:embed="rId3"/>
          <a:stretch>
            <a:fillRect/>
          </a:stretch>
        </p:blipFill>
        <p:spPr>
          <a:xfrm>
            <a:off x="428387" y="2296402"/>
            <a:ext cx="4991533" cy="3840813"/>
          </a:xfrm>
          <a:prstGeom prst="rect">
            <a:avLst/>
          </a:prstGeom>
          <a:ln>
            <a:solidFill>
              <a:srgbClr val="002060"/>
            </a:solidFill>
          </a:ln>
        </p:spPr>
      </p:pic>
      <p:pic>
        <p:nvPicPr>
          <p:cNvPr id="6" name="Immagine 5">
            <a:extLst>
              <a:ext uri="{FF2B5EF4-FFF2-40B4-BE49-F238E27FC236}">
                <a16:creationId xmlns:a16="http://schemas.microsoft.com/office/drawing/2014/main" id="{34E91B59-7487-6F8B-1800-B21EEE616D91}"/>
              </a:ext>
            </a:extLst>
          </p:cNvPr>
          <p:cNvPicPr>
            <a:picLocks noChangeAspect="1"/>
          </p:cNvPicPr>
          <p:nvPr/>
        </p:nvPicPr>
        <p:blipFill>
          <a:blip r:embed="rId4"/>
          <a:stretch>
            <a:fillRect/>
          </a:stretch>
        </p:blipFill>
        <p:spPr>
          <a:xfrm>
            <a:off x="6772082" y="2296402"/>
            <a:ext cx="4465707" cy="3840813"/>
          </a:xfrm>
          <a:prstGeom prst="rect">
            <a:avLst/>
          </a:prstGeom>
          <a:ln>
            <a:solidFill>
              <a:srgbClr val="002060"/>
            </a:solidFill>
          </a:ln>
        </p:spPr>
      </p:pic>
      <p:sp>
        <p:nvSpPr>
          <p:cNvPr id="10" name="CasellaDiTesto 9">
            <a:extLst>
              <a:ext uri="{FF2B5EF4-FFF2-40B4-BE49-F238E27FC236}">
                <a16:creationId xmlns:a16="http://schemas.microsoft.com/office/drawing/2014/main" id="{B91697E3-1B19-1BF7-522A-7C3BB191D709}"/>
              </a:ext>
            </a:extLst>
          </p:cNvPr>
          <p:cNvSpPr txBox="1"/>
          <p:nvPr/>
        </p:nvSpPr>
        <p:spPr>
          <a:xfrm>
            <a:off x="1100018" y="1260838"/>
            <a:ext cx="10404627" cy="646331"/>
          </a:xfrm>
          <a:prstGeom prst="rect">
            <a:avLst/>
          </a:prstGeom>
          <a:noFill/>
        </p:spPr>
        <p:txBody>
          <a:bodyPr wrap="square" rtlCol="0">
            <a:spAutoFit/>
          </a:bodyPr>
          <a:lstStyle/>
          <a:p>
            <a:r>
              <a:rPr lang="it-IT" dirty="0"/>
              <a:t>Abbiamo applicato il pattern Template alle classi GruppoConf e GruppoFruitori in quanto hanno alcuni metodi implementati allo stesso modo e altri con solo la stessa struttura </a:t>
            </a:r>
          </a:p>
        </p:txBody>
      </p:sp>
      <p:sp>
        <p:nvSpPr>
          <p:cNvPr id="11" name="Segnaposto numero diapositiva 10">
            <a:extLst>
              <a:ext uri="{FF2B5EF4-FFF2-40B4-BE49-F238E27FC236}">
                <a16:creationId xmlns:a16="http://schemas.microsoft.com/office/drawing/2014/main" id="{BDE9B1F7-21D2-3A58-93ED-C900A29425DA}"/>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20</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408767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GOF Template</a:t>
            </a:r>
          </a:p>
        </p:txBody>
      </p:sp>
      <p:pic>
        <p:nvPicPr>
          <p:cNvPr id="4" name="Immagine 3">
            <a:extLst>
              <a:ext uri="{FF2B5EF4-FFF2-40B4-BE49-F238E27FC236}">
                <a16:creationId xmlns:a16="http://schemas.microsoft.com/office/drawing/2014/main" id="{FD7E603B-69BE-7EAE-654C-5B3F5DE76D9D}"/>
              </a:ext>
            </a:extLst>
          </p:cNvPr>
          <p:cNvPicPr>
            <a:picLocks noChangeAspect="1"/>
          </p:cNvPicPr>
          <p:nvPr/>
        </p:nvPicPr>
        <p:blipFill>
          <a:blip r:embed="rId3"/>
          <a:stretch>
            <a:fillRect/>
          </a:stretch>
        </p:blipFill>
        <p:spPr>
          <a:xfrm>
            <a:off x="6798120" y="2136339"/>
            <a:ext cx="4242580" cy="2585322"/>
          </a:xfrm>
          <a:prstGeom prst="rect">
            <a:avLst/>
          </a:prstGeom>
          <a:ln>
            <a:solidFill>
              <a:srgbClr val="002060"/>
            </a:solidFill>
          </a:ln>
        </p:spPr>
      </p:pic>
      <p:sp>
        <p:nvSpPr>
          <p:cNvPr id="8" name="CasellaDiTesto 7">
            <a:extLst>
              <a:ext uri="{FF2B5EF4-FFF2-40B4-BE49-F238E27FC236}">
                <a16:creationId xmlns:a16="http://schemas.microsoft.com/office/drawing/2014/main" id="{10189B6D-0278-E4AA-104F-F2FCF8DDADB3}"/>
              </a:ext>
            </a:extLst>
          </p:cNvPr>
          <p:cNvSpPr txBox="1"/>
          <p:nvPr/>
        </p:nvSpPr>
        <p:spPr>
          <a:xfrm>
            <a:off x="989045" y="2156201"/>
            <a:ext cx="4627984" cy="2585323"/>
          </a:xfrm>
          <a:prstGeom prst="rect">
            <a:avLst/>
          </a:prstGeom>
          <a:noFill/>
        </p:spPr>
        <p:txBody>
          <a:bodyPr wrap="square" rtlCol="0">
            <a:spAutoFit/>
          </a:bodyPr>
          <a:lstStyle/>
          <a:p>
            <a:r>
              <a:rPr lang="it-IT" dirty="0"/>
              <a:t>Abbiamo quindi creato una nuova classe abstract, come diceva il pattern, che viene ereditata dalle classi GruppoConf e GruppoFruitori.</a:t>
            </a:r>
          </a:p>
          <a:p>
            <a:r>
              <a:rPr lang="it-IT" dirty="0"/>
              <a:t>La classe creata ha come metodi final i metodi che avevano la stessa implementazione dalle due classi, mentre ha come metodi abstract i metodi che le due classi hanno simili solo in struttura </a:t>
            </a:r>
          </a:p>
        </p:txBody>
      </p:sp>
      <p:sp>
        <p:nvSpPr>
          <p:cNvPr id="9" name="Segnaposto numero diapositiva 8">
            <a:extLst>
              <a:ext uri="{FF2B5EF4-FFF2-40B4-BE49-F238E27FC236}">
                <a16:creationId xmlns:a16="http://schemas.microsoft.com/office/drawing/2014/main" id="{339B36A7-A062-AB84-73F9-5693EADF8CE6}"/>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21</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75952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830997"/>
          </a:xfrm>
          <a:prstGeom prst="rect">
            <a:avLst/>
          </a:prstGeom>
          <a:noFill/>
        </p:spPr>
        <p:txBody>
          <a:bodyPr wrap="square" rtlCol="0">
            <a:spAutoFit/>
          </a:bodyPr>
          <a:lstStyle/>
          <a:p>
            <a:r>
              <a:rPr lang="it-IT" sz="4800" dirty="0">
                <a:solidFill>
                  <a:schemeClr val="tx2">
                    <a:lumMod val="50000"/>
                    <a:lumOff val="50000"/>
                  </a:schemeClr>
                </a:solidFill>
              </a:rPr>
              <a:t>Test black-box</a:t>
            </a:r>
          </a:p>
        </p:txBody>
      </p:sp>
      <p:sp>
        <p:nvSpPr>
          <p:cNvPr id="3" name="Segnaposto numero diapositiva 2">
            <a:extLst>
              <a:ext uri="{FF2B5EF4-FFF2-40B4-BE49-F238E27FC236}">
                <a16:creationId xmlns:a16="http://schemas.microsoft.com/office/drawing/2014/main" id="{AF1EA217-2D84-7A06-A365-65F55A3C6C08}"/>
              </a:ext>
            </a:extLst>
          </p:cNvPr>
          <p:cNvSpPr>
            <a:spLocks noGrp="1"/>
          </p:cNvSpPr>
          <p:nvPr>
            <p:ph type="sldNum" sz="quarter" idx="12"/>
          </p:nvPr>
        </p:nvSpPr>
        <p:spPr/>
        <p:txBody>
          <a:bodyPr/>
          <a:lstStyle/>
          <a:p>
            <a:r>
              <a:rPr lang="it-IT" sz="2000" dirty="0">
                <a:solidFill>
                  <a:schemeClr val="tx2">
                    <a:lumMod val="50000"/>
                    <a:lumOff val="50000"/>
                  </a:schemeClr>
                </a:solidFill>
              </a:rPr>
              <a:t>22</a:t>
            </a:r>
          </a:p>
        </p:txBody>
      </p:sp>
    </p:spTree>
    <p:extLst>
      <p:ext uri="{BB962C8B-B14F-4D97-AF65-F5344CB8AC3E}">
        <p14:creationId xmlns:p14="http://schemas.microsoft.com/office/powerpoint/2010/main" val="298922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Testing</a:t>
            </a:r>
          </a:p>
        </p:txBody>
      </p:sp>
      <p:pic>
        <p:nvPicPr>
          <p:cNvPr id="4" name="Immagine 3">
            <a:extLst>
              <a:ext uri="{FF2B5EF4-FFF2-40B4-BE49-F238E27FC236}">
                <a16:creationId xmlns:a16="http://schemas.microsoft.com/office/drawing/2014/main" id="{0622B40F-F996-C1B0-9E35-D5CBD8704F18}"/>
              </a:ext>
            </a:extLst>
          </p:cNvPr>
          <p:cNvPicPr>
            <a:picLocks noChangeAspect="1"/>
          </p:cNvPicPr>
          <p:nvPr/>
        </p:nvPicPr>
        <p:blipFill>
          <a:blip r:embed="rId3"/>
          <a:stretch>
            <a:fillRect/>
          </a:stretch>
        </p:blipFill>
        <p:spPr>
          <a:xfrm>
            <a:off x="1281971" y="2229097"/>
            <a:ext cx="8919409" cy="3346724"/>
          </a:xfrm>
          <a:prstGeom prst="rect">
            <a:avLst/>
          </a:prstGeom>
          <a:ln>
            <a:solidFill>
              <a:srgbClr val="002060"/>
            </a:solidFill>
          </a:ln>
        </p:spPr>
      </p:pic>
      <p:sp>
        <p:nvSpPr>
          <p:cNvPr id="6" name="CasellaDiTesto 5">
            <a:extLst>
              <a:ext uri="{FF2B5EF4-FFF2-40B4-BE49-F238E27FC236}">
                <a16:creationId xmlns:a16="http://schemas.microsoft.com/office/drawing/2014/main" id="{E9851B0B-2100-BF6D-BF55-DD105F69EE7C}"/>
              </a:ext>
            </a:extLst>
          </p:cNvPr>
          <p:cNvSpPr txBox="1"/>
          <p:nvPr/>
        </p:nvSpPr>
        <p:spPr>
          <a:xfrm>
            <a:off x="1281971" y="1358770"/>
            <a:ext cx="5663682" cy="369332"/>
          </a:xfrm>
          <a:prstGeom prst="rect">
            <a:avLst/>
          </a:prstGeom>
          <a:noFill/>
        </p:spPr>
        <p:txBody>
          <a:bodyPr wrap="square" rtlCol="0">
            <a:spAutoFit/>
          </a:bodyPr>
          <a:lstStyle/>
          <a:p>
            <a:r>
              <a:rPr lang="it-IT" dirty="0"/>
              <a:t>Test black-box per l’inserimento dei parametri di scambio</a:t>
            </a:r>
          </a:p>
        </p:txBody>
      </p:sp>
      <p:sp>
        <p:nvSpPr>
          <p:cNvPr id="8" name="Segnaposto numero diapositiva 7">
            <a:extLst>
              <a:ext uri="{FF2B5EF4-FFF2-40B4-BE49-F238E27FC236}">
                <a16:creationId xmlns:a16="http://schemas.microsoft.com/office/drawing/2014/main" id="{564549B2-1E51-6E81-C0DC-9498B6E13682}"/>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23</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1722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Testing</a:t>
            </a:r>
          </a:p>
        </p:txBody>
      </p:sp>
      <p:sp>
        <p:nvSpPr>
          <p:cNvPr id="6" name="CasellaDiTesto 5">
            <a:extLst>
              <a:ext uri="{FF2B5EF4-FFF2-40B4-BE49-F238E27FC236}">
                <a16:creationId xmlns:a16="http://schemas.microsoft.com/office/drawing/2014/main" id="{E9851B0B-2100-BF6D-BF55-DD105F69EE7C}"/>
              </a:ext>
            </a:extLst>
          </p:cNvPr>
          <p:cNvSpPr txBox="1"/>
          <p:nvPr/>
        </p:nvSpPr>
        <p:spPr>
          <a:xfrm>
            <a:off x="1281970" y="1358770"/>
            <a:ext cx="6966289" cy="646331"/>
          </a:xfrm>
          <a:prstGeom prst="rect">
            <a:avLst/>
          </a:prstGeom>
          <a:noFill/>
        </p:spPr>
        <p:txBody>
          <a:bodyPr wrap="square" rtlCol="0">
            <a:spAutoFit/>
          </a:bodyPr>
          <a:lstStyle/>
          <a:p>
            <a:r>
              <a:rPr lang="it-IT" dirty="0"/>
              <a:t>Test black-box per il controllo dell’esistenza di un configuratore/fruitore con password uguale e con password in maiuscolo</a:t>
            </a:r>
          </a:p>
        </p:txBody>
      </p:sp>
      <p:pic>
        <p:nvPicPr>
          <p:cNvPr id="9" name="Immagine 8">
            <a:extLst>
              <a:ext uri="{FF2B5EF4-FFF2-40B4-BE49-F238E27FC236}">
                <a16:creationId xmlns:a16="http://schemas.microsoft.com/office/drawing/2014/main" id="{282607F7-1398-D04B-4BD8-3B8D401FAC4F}"/>
              </a:ext>
            </a:extLst>
          </p:cNvPr>
          <p:cNvPicPr>
            <a:picLocks noChangeAspect="1"/>
          </p:cNvPicPr>
          <p:nvPr/>
        </p:nvPicPr>
        <p:blipFill>
          <a:blip r:embed="rId3"/>
          <a:stretch>
            <a:fillRect/>
          </a:stretch>
        </p:blipFill>
        <p:spPr>
          <a:xfrm>
            <a:off x="1281971" y="2356393"/>
            <a:ext cx="6966290" cy="3553689"/>
          </a:xfrm>
          <a:prstGeom prst="rect">
            <a:avLst/>
          </a:prstGeom>
          <a:ln>
            <a:solidFill>
              <a:srgbClr val="002060"/>
            </a:solidFill>
          </a:ln>
        </p:spPr>
      </p:pic>
      <p:sp>
        <p:nvSpPr>
          <p:cNvPr id="10" name="CasellaDiTesto 9">
            <a:extLst>
              <a:ext uri="{FF2B5EF4-FFF2-40B4-BE49-F238E27FC236}">
                <a16:creationId xmlns:a16="http://schemas.microsoft.com/office/drawing/2014/main" id="{62F29C7B-0380-0120-48B9-EE491D9B6904}"/>
              </a:ext>
            </a:extLst>
          </p:cNvPr>
          <p:cNvSpPr txBox="1"/>
          <p:nvPr/>
        </p:nvSpPr>
        <p:spPr>
          <a:xfrm>
            <a:off x="8517915" y="2976465"/>
            <a:ext cx="1978090" cy="369332"/>
          </a:xfrm>
          <a:prstGeom prst="rect">
            <a:avLst/>
          </a:prstGeom>
          <a:noFill/>
        </p:spPr>
        <p:txBody>
          <a:bodyPr wrap="square" rtlCol="0">
            <a:spAutoFit/>
          </a:bodyPr>
          <a:lstStyle/>
          <a:p>
            <a:r>
              <a:rPr lang="it-IT" dirty="0"/>
              <a:t>valido</a:t>
            </a:r>
          </a:p>
        </p:txBody>
      </p:sp>
      <p:sp>
        <p:nvSpPr>
          <p:cNvPr id="11" name="CasellaDiTesto 10">
            <a:extLst>
              <a:ext uri="{FF2B5EF4-FFF2-40B4-BE49-F238E27FC236}">
                <a16:creationId xmlns:a16="http://schemas.microsoft.com/office/drawing/2014/main" id="{14383E44-699B-9A8F-F89E-949F240B0234}"/>
              </a:ext>
            </a:extLst>
          </p:cNvPr>
          <p:cNvSpPr txBox="1"/>
          <p:nvPr/>
        </p:nvSpPr>
        <p:spPr>
          <a:xfrm flipH="1">
            <a:off x="8517915" y="4727901"/>
            <a:ext cx="1773750" cy="369332"/>
          </a:xfrm>
          <a:prstGeom prst="rect">
            <a:avLst/>
          </a:prstGeom>
          <a:noFill/>
        </p:spPr>
        <p:txBody>
          <a:bodyPr wrap="square" rtlCol="0">
            <a:spAutoFit/>
          </a:bodyPr>
          <a:lstStyle/>
          <a:p>
            <a:r>
              <a:rPr lang="it-IT" dirty="0"/>
              <a:t>Non valido</a:t>
            </a:r>
          </a:p>
        </p:txBody>
      </p:sp>
      <p:sp>
        <p:nvSpPr>
          <p:cNvPr id="12" name="Segnaposto numero diapositiva 11">
            <a:extLst>
              <a:ext uri="{FF2B5EF4-FFF2-40B4-BE49-F238E27FC236}">
                <a16:creationId xmlns:a16="http://schemas.microsoft.com/office/drawing/2014/main" id="{946C2D8D-8B41-3BAC-2B26-4A3D6A4CB053}"/>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24</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16497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Testing</a:t>
            </a:r>
          </a:p>
        </p:txBody>
      </p:sp>
      <p:sp>
        <p:nvSpPr>
          <p:cNvPr id="6" name="CasellaDiTesto 5">
            <a:extLst>
              <a:ext uri="{FF2B5EF4-FFF2-40B4-BE49-F238E27FC236}">
                <a16:creationId xmlns:a16="http://schemas.microsoft.com/office/drawing/2014/main" id="{E9851B0B-2100-BF6D-BF55-DD105F69EE7C}"/>
              </a:ext>
            </a:extLst>
          </p:cNvPr>
          <p:cNvSpPr txBox="1"/>
          <p:nvPr/>
        </p:nvSpPr>
        <p:spPr>
          <a:xfrm>
            <a:off x="1235317" y="1636307"/>
            <a:ext cx="6966289" cy="646331"/>
          </a:xfrm>
          <a:prstGeom prst="rect">
            <a:avLst/>
          </a:prstGeom>
          <a:noFill/>
        </p:spPr>
        <p:txBody>
          <a:bodyPr wrap="square" rtlCol="0">
            <a:spAutoFit/>
          </a:bodyPr>
          <a:lstStyle/>
          <a:p>
            <a:r>
              <a:rPr lang="it-IT" dirty="0"/>
              <a:t>Test black-box per il controllo del metodo listaProposte che dovrebbe restituire la lista delle offerte proposte in scambio</a:t>
            </a:r>
          </a:p>
        </p:txBody>
      </p:sp>
      <p:pic>
        <p:nvPicPr>
          <p:cNvPr id="3" name="Immagine 2">
            <a:extLst>
              <a:ext uri="{FF2B5EF4-FFF2-40B4-BE49-F238E27FC236}">
                <a16:creationId xmlns:a16="http://schemas.microsoft.com/office/drawing/2014/main" id="{FE3ACE51-2788-C73C-808D-CAA44EE89A69}"/>
              </a:ext>
            </a:extLst>
          </p:cNvPr>
          <p:cNvPicPr>
            <a:picLocks noChangeAspect="1"/>
          </p:cNvPicPr>
          <p:nvPr/>
        </p:nvPicPr>
        <p:blipFill>
          <a:blip r:embed="rId3"/>
          <a:stretch>
            <a:fillRect/>
          </a:stretch>
        </p:blipFill>
        <p:spPr>
          <a:xfrm>
            <a:off x="1235317" y="2770340"/>
            <a:ext cx="7026249" cy="2408129"/>
          </a:xfrm>
          <a:prstGeom prst="rect">
            <a:avLst/>
          </a:prstGeom>
          <a:ln>
            <a:solidFill>
              <a:srgbClr val="002060"/>
            </a:solidFill>
          </a:ln>
        </p:spPr>
      </p:pic>
      <p:sp>
        <p:nvSpPr>
          <p:cNvPr id="4" name="Segnaposto numero diapositiva 3">
            <a:extLst>
              <a:ext uri="{FF2B5EF4-FFF2-40B4-BE49-F238E27FC236}">
                <a16:creationId xmlns:a16="http://schemas.microsoft.com/office/drawing/2014/main" id="{D841FA24-1CC6-A996-3C91-09C3BD343A0B}"/>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25</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038543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Testing</a:t>
            </a:r>
          </a:p>
        </p:txBody>
      </p:sp>
      <p:sp>
        <p:nvSpPr>
          <p:cNvPr id="6" name="CasellaDiTesto 5">
            <a:extLst>
              <a:ext uri="{FF2B5EF4-FFF2-40B4-BE49-F238E27FC236}">
                <a16:creationId xmlns:a16="http://schemas.microsoft.com/office/drawing/2014/main" id="{E9851B0B-2100-BF6D-BF55-DD105F69EE7C}"/>
              </a:ext>
            </a:extLst>
          </p:cNvPr>
          <p:cNvSpPr txBox="1"/>
          <p:nvPr/>
        </p:nvSpPr>
        <p:spPr>
          <a:xfrm>
            <a:off x="1453819" y="1589290"/>
            <a:ext cx="6966289" cy="646331"/>
          </a:xfrm>
          <a:prstGeom prst="rect">
            <a:avLst/>
          </a:prstGeom>
          <a:noFill/>
        </p:spPr>
        <p:txBody>
          <a:bodyPr wrap="square" rtlCol="0">
            <a:spAutoFit/>
          </a:bodyPr>
          <a:lstStyle/>
          <a:p>
            <a:r>
              <a:rPr lang="it-IT" dirty="0"/>
              <a:t>Test black-box per controllare se un offerta appena creata è in stato aperta e se ha come autore il fruitore che l’ha creata</a:t>
            </a:r>
          </a:p>
        </p:txBody>
      </p:sp>
      <p:pic>
        <p:nvPicPr>
          <p:cNvPr id="4" name="Immagine 3">
            <a:extLst>
              <a:ext uri="{FF2B5EF4-FFF2-40B4-BE49-F238E27FC236}">
                <a16:creationId xmlns:a16="http://schemas.microsoft.com/office/drawing/2014/main" id="{1D97ED4C-4532-5DA3-A95A-09B977B52753}"/>
              </a:ext>
            </a:extLst>
          </p:cNvPr>
          <p:cNvPicPr>
            <a:picLocks noChangeAspect="1"/>
          </p:cNvPicPr>
          <p:nvPr/>
        </p:nvPicPr>
        <p:blipFill>
          <a:blip r:embed="rId3"/>
          <a:stretch>
            <a:fillRect/>
          </a:stretch>
        </p:blipFill>
        <p:spPr>
          <a:xfrm>
            <a:off x="1453819" y="3105325"/>
            <a:ext cx="8318908" cy="1578642"/>
          </a:xfrm>
          <a:prstGeom prst="rect">
            <a:avLst/>
          </a:prstGeom>
          <a:ln>
            <a:solidFill>
              <a:srgbClr val="002060"/>
            </a:solidFill>
          </a:ln>
        </p:spPr>
      </p:pic>
      <p:sp>
        <p:nvSpPr>
          <p:cNvPr id="8" name="Segnaposto numero diapositiva 7">
            <a:extLst>
              <a:ext uri="{FF2B5EF4-FFF2-40B4-BE49-F238E27FC236}">
                <a16:creationId xmlns:a16="http://schemas.microsoft.com/office/drawing/2014/main" id="{DAC235F5-1121-FFC5-5C61-BAECCB67AFF9}"/>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26</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72099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7202904" cy="1569660"/>
          </a:xfrm>
          <a:prstGeom prst="rect">
            <a:avLst/>
          </a:prstGeom>
          <a:noFill/>
        </p:spPr>
        <p:txBody>
          <a:bodyPr wrap="square" rtlCol="0">
            <a:spAutoFit/>
          </a:bodyPr>
          <a:lstStyle/>
          <a:p>
            <a:r>
              <a:rPr lang="it-IT" sz="4800" dirty="0">
                <a:solidFill>
                  <a:schemeClr val="tx2">
                    <a:lumMod val="50000"/>
                    <a:lumOff val="50000"/>
                  </a:schemeClr>
                </a:solidFill>
              </a:rPr>
              <a:t>Refactoring attraverso Extract method</a:t>
            </a:r>
          </a:p>
        </p:txBody>
      </p:sp>
      <p:sp>
        <p:nvSpPr>
          <p:cNvPr id="2" name="Segnaposto numero diapositiva 1">
            <a:extLst>
              <a:ext uri="{FF2B5EF4-FFF2-40B4-BE49-F238E27FC236}">
                <a16:creationId xmlns:a16="http://schemas.microsoft.com/office/drawing/2014/main" id="{A62177F7-C487-1097-4F9C-6C6220BA0E6F}"/>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27</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935323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Refactoring</a:t>
            </a:r>
          </a:p>
        </p:txBody>
      </p:sp>
      <p:pic>
        <p:nvPicPr>
          <p:cNvPr id="3" name="Immagine 2">
            <a:extLst>
              <a:ext uri="{FF2B5EF4-FFF2-40B4-BE49-F238E27FC236}">
                <a16:creationId xmlns:a16="http://schemas.microsoft.com/office/drawing/2014/main" id="{53C8B1F5-F451-D463-EB82-DAF47E009625}"/>
              </a:ext>
            </a:extLst>
          </p:cNvPr>
          <p:cNvPicPr>
            <a:picLocks noChangeAspect="1"/>
          </p:cNvPicPr>
          <p:nvPr/>
        </p:nvPicPr>
        <p:blipFill rotWithShape="1">
          <a:blip r:embed="rId3"/>
          <a:srcRect l="5534" r="4249"/>
          <a:stretch/>
        </p:blipFill>
        <p:spPr>
          <a:xfrm>
            <a:off x="276048" y="1148605"/>
            <a:ext cx="8367314" cy="3398072"/>
          </a:xfrm>
          <a:prstGeom prst="rect">
            <a:avLst/>
          </a:prstGeom>
          <a:ln>
            <a:solidFill>
              <a:srgbClr val="002060"/>
            </a:solidFill>
          </a:ln>
        </p:spPr>
      </p:pic>
      <p:sp>
        <p:nvSpPr>
          <p:cNvPr id="9" name="Freccia circolare a sinistra 8">
            <a:extLst>
              <a:ext uri="{FF2B5EF4-FFF2-40B4-BE49-F238E27FC236}">
                <a16:creationId xmlns:a16="http://schemas.microsoft.com/office/drawing/2014/main" id="{C666B050-59DF-36B3-60FD-70D1ABC12267}"/>
              </a:ext>
            </a:extLst>
          </p:cNvPr>
          <p:cNvSpPr/>
          <p:nvPr/>
        </p:nvSpPr>
        <p:spPr>
          <a:xfrm>
            <a:off x="8758016" y="4237126"/>
            <a:ext cx="684563" cy="830997"/>
          </a:xfrm>
          <a:prstGeom prst="curvedLeftArrow">
            <a:avLst/>
          </a:prstGeom>
          <a:solidFill>
            <a:srgbClr val="00B0F0"/>
          </a:solidFill>
          <a:effectLst>
            <a:glow rad="139700">
              <a:schemeClr val="accent1">
                <a:satMod val="175000"/>
                <a:alpha val="40000"/>
              </a:schemeClr>
            </a:glow>
            <a:outerShdw blurRad="152400" dist="317500" dir="5400000" sx="90000" sy="-19000" rotWithShape="0">
              <a:prstClr val="black">
                <a:alpha val="15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pic>
        <p:nvPicPr>
          <p:cNvPr id="11" name="Immagine 10" descr="Immagine che contiene testo&#10;&#10;Descrizione generata automaticamente">
            <a:extLst>
              <a:ext uri="{FF2B5EF4-FFF2-40B4-BE49-F238E27FC236}">
                <a16:creationId xmlns:a16="http://schemas.microsoft.com/office/drawing/2014/main" id="{2308588A-96BD-7342-516F-71EEA94433CE}"/>
              </a:ext>
            </a:extLst>
          </p:cNvPr>
          <p:cNvPicPr>
            <a:picLocks noChangeAspect="1"/>
          </p:cNvPicPr>
          <p:nvPr/>
        </p:nvPicPr>
        <p:blipFill rotWithShape="1">
          <a:blip r:embed="rId4">
            <a:extLst>
              <a:ext uri="{28A0092B-C50C-407E-A947-70E740481C1C}">
                <a14:useLocalDpi xmlns:a14="http://schemas.microsoft.com/office/drawing/2010/main" val="0"/>
              </a:ext>
            </a:extLst>
          </a:blip>
          <a:srcRect l="10806" r="5949"/>
          <a:stretch/>
        </p:blipFill>
        <p:spPr>
          <a:xfrm>
            <a:off x="276048" y="4571802"/>
            <a:ext cx="8367314" cy="2174093"/>
          </a:xfrm>
          <a:prstGeom prst="rect">
            <a:avLst/>
          </a:prstGeom>
          <a:ln>
            <a:solidFill>
              <a:srgbClr val="002060"/>
            </a:solidFill>
          </a:ln>
        </p:spPr>
      </p:pic>
      <p:sp>
        <p:nvSpPr>
          <p:cNvPr id="12" name="CasellaDiTesto 11">
            <a:extLst>
              <a:ext uri="{FF2B5EF4-FFF2-40B4-BE49-F238E27FC236}">
                <a16:creationId xmlns:a16="http://schemas.microsoft.com/office/drawing/2014/main" id="{CA5C80E5-FF9B-6DA7-DADC-5CE6A51D6CB7}"/>
              </a:ext>
            </a:extLst>
          </p:cNvPr>
          <p:cNvSpPr txBox="1"/>
          <p:nvPr/>
        </p:nvSpPr>
        <p:spPr>
          <a:xfrm>
            <a:off x="9195458" y="1148605"/>
            <a:ext cx="2836507" cy="3970318"/>
          </a:xfrm>
          <a:prstGeom prst="rect">
            <a:avLst/>
          </a:prstGeom>
          <a:noFill/>
        </p:spPr>
        <p:txBody>
          <a:bodyPr wrap="square" rtlCol="0">
            <a:spAutoFit/>
          </a:bodyPr>
          <a:lstStyle/>
          <a:p>
            <a:r>
              <a:rPr lang="it-IT" dirty="0"/>
              <a:t>Nella prima parte del progetto non abbiamo tenuto molto conto della lunghezza dei metodi o di creare metodi quando avevamo codice ripetuto o troppo lungo.</a:t>
            </a:r>
          </a:p>
          <a:p>
            <a:r>
              <a:rPr lang="it-IT" dirty="0"/>
              <a:t>In questa parte del codice a destra abbiamo utilizzato extract method, creando due nuovi metodi, </a:t>
            </a:r>
          </a:p>
          <a:p>
            <a:r>
              <a:rPr lang="it-IT" dirty="0"/>
              <a:t>       listaProposte e</a:t>
            </a:r>
          </a:p>
          <a:p>
            <a:r>
              <a:rPr lang="it-IT" dirty="0"/>
              <a:t>       setStatoOfferte</a:t>
            </a:r>
          </a:p>
          <a:p>
            <a:endParaRPr lang="it-IT" dirty="0"/>
          </a:p>
        </p:txBody>
      </p:sp>
      <p:sp>
        <p:nvSpPr>
          <p:cNvPr id="13" name="Segnaposto numero diapositiva 12">
            <a:extLst>
              <a:ext uri="{FF2B5EF4-FFF2-40B4-BE49-F238E27FC236}">
                <a16:creationId xmlns:a16="http://schemas.microsoft.com/office/drawing/2014/main" id="{CA410126-552B-BC6B-1252-C79BC3D3D726}"/>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28</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93899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Refactoring</a:t>
            </a:r>
          </a:p>
        </p:txBody>
      </p:sp>
      <p:pic>
        <p:nvPicPr>
          <p:cNvPr id="8" name="Immagine 7">
            <a:extLst>
              <a:ext uri="{FF2B5EF4-FFF2-40B4-BE49-F238E27FC236}">
                <a16:creationId xmlns:a16="http://schemas.microsoft.com/office/drawing/2014/main" id="{704131EF-3BB6-216D-1BC7-8993821BD2EE}"/>
              </a:ext>
            </a:extLst>
          </p:cNvPr>
          <p:cNvPicPr>
            <a:picLocks noChangeAspect="1"/>
          </p:cNvPicPr>
          <p:nvPr/>
        </p:nvPicPr>
        <p:blipFill rotWithShape="1">
          <a:blip r:embed="rId3"/>
          <a:srcRect l="2188" r="6093"/>
          <a:stretch/>
        </p:blipFill>
        <p:spPr>
          <a:xfrm>
            <a:off x="167951" y="4346295"/>
            <a:ext cx="9778483" cy="1356478"/>
          </a:xfrm>
          <a:prstGeom prst="rect">
            <a:avLst/>
          </a:prstGeom>
          <a:ln>
            <a:solidFill>
              <a:srgbClr val="002060"/>
            </a:solidFill>
          </a:ln>
        </p:spPr>
      </p:pic>
      <p:pic>
        <p:nvPicPr>
          <p:cNvPr id="10" name="Immagine 9" descr="Immagine che contiene testo&#10;&#10;Descrizione generata automaticamente">
            <a:extLst>
              <a:ext uri="{FF2B5EF4-FFF2-40B4-BE49-F238E27FC236}">
                <a16:creationId xmlns:a16="http://schemas.microsoft.com/office/drawing/2014/main" id="{3D14E482-6742-D6AD-4B4A-31C95B00ACFE}"/>
              </a:ext>
            </a:extLst>
          </p:cNvPr>
          <p:cNvPicPr>
            <a:picLocks noChangeAspect="1"/>
          </p:cNvPicPr>
          <p:nvPr/>
        </p:nvPicPr>
        <p:blipFill rotWithShape="1">
          <a:blip r:embed="rId4">
            <a:extLst>
              <a:ext uri="{28A0092B-C50C-407E-A947-70E740481C1C}">
                <a14:useLocalDpi xmlns:a14="http://schemas.microsoft.com/office/drawing/2010/main" val="0"/>
              </a:ext>
            </a:extLst>
          </a:blip>
          <a:srcRect l="4286" r="3725"/>
          <a:stretch/>
        </p:blipFill>
        <p:spPr>
          <a:xfrm>
            <a:off x="167951" y="2126858"/>
            <a:ext cx="11215396" cy="1646769"/>
          </a:xfrm>
          <a:prstGeom prst="rect">
            <a:avLst/>
          </a:prstGeom>
          <a:ln>
            <a:solidFill>
              <a:srgbClr val="002060"/>
            </a:solidFill>
          </a:ln>
        </p:spPr>
      </p:pic>
      <p:sp>
        <p:nvSpPr>
          <p:cNvPr id="11" name="CasellaDiTesto 10">
            <a:extLst>
              <a:ext uri="{FF2B5EF4-FFF2-40B4-BE49-F238E27FC236}">
                <a16:creationId xmlns:a16="http://schemas.microsoft.com/office/drawing/2014/main" id="{96DA5F15-A406-816C-0BA8-453A7A8FE459}"/>
              </a:ext>
            </a:extLst>
          </p:cNvPr>
          <p:cNvSpPr txBox="1"/>
          <p:nvPr/>
        </p:nvSpPr>
        <p:spPr>
          <a:xfrm>
            <a:off x="6997958" y="1655858"/>
            <a:ext cx="4152123" cy="369332"/>
          </a:xfrm>
          <a:prstGeom prst="rect">
            <a:avLst/>
          </a:prstGeom>
          <a:noFill/>
        </p:spPr>
        <p:txBody>
          <a:bodyPr wrap="square" rtlCol="0">
            <a:spAutoFit/>
          </a:bodyPr>
          <a:lstStyle/>
          <a:p>
            <a:r>
              <a:rPr lang="it-IT" dirty="0"/>
              <a:t>Due metodi creati con il refactoring </a:t>
            </a:r>
          </a:p>
        </p:txBody>
      </p:sp>
      <p:sp>
        <p:nvSpPr>
          <p:cNvPr id="12" name="Segnaposto numero diapositiva 11">
            <a:extLst>
              <a:ext uri="{FF2B5EF4-FFF2-40B4-BE49-F238E27FC236}">
                <a16:creationId xmlns:a16="http://schemas.microsoft.com/office/drawing/2014/main" id="{0FB867CC-07E2-5915-DA18-7E4BEB3645C4}"/>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29</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7320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8D7CA1-152B-A1E0-6EC2-62F47B241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7"/>
            <a:ext cx="12192000" cy="6858000"/>
          </a:xfrm>
          <a:prstGeom prst="rect">
            <a:avLst/>
          </a:prstGeom>
        </p:spPr>
      </p:pic>
      <p:sp>
        <p:nvSpPr>
          <p:cNvPr id="6" name="CasellaDiTesto 5">
            <a:extLst>
              <a:ext uri="{FF2B5EF4-FFF2-40B4-BE49-F238E27FC236}">
                <a16:creationId xmlns:a16="http://schemas.microsoft.com/office/drawing/2014/main" id="{8E6D003F-5D63-ED62-9961-3E40326595F9}"/>
              </a:ext>
            </a:extLst>
          </p:cNvPr>
          <p:cNvSpPr txBox="1"/>
          <p:nvPr/>
        </p:nvSpPr>
        <p:spPr>
          <a:xfrm>
            <a:off x="0" y="2727158"/>
            <a:ext cx="9648988" cy="830997"/>
          </a:xfrm>
          <a:prstGeom prst="rect">
            <a:avLst/>
          </a:prstGeom>
          <a:noFill/>
        </p:spPr>
        <p:txBody>
          <a:bodyPr wrap="none" rtlCol="0">
            <a:spAutoFit/>
          </a:bodyPr>
          <a:lstStyle/>
          <a:p>
            <a:r>
              <a:rPr lang="it-IT" sz="4800" dirty="0">
                <a:solidFill>
                  <a:schemeClr val="tx2">
                    <a:lumMod val="50000"/>
                    <a:lumOff val="50000"/>
                  </a:schemeClr>
                </a:solidFill>
              </a:rPr>
              <a:t>Principio di separazione modello-vista</a:t>
            </a:r>
          </a:p>
        </p:txBody>
      </p:sp>
      <p:sp>
        <p:nvSpPr>
          <p:cNvPr id="7" name="CasellaDiTesto 6">
            <a:extLst>
              <a:ext uri="{FF2B5EF4-FFF2-40B4-BE49-F238E27FC236}">
                <a16:creationId xmlns:a16="http://schemas.microsoft.com/office/drawing/2014/main" id="{F82EFEC1-043E-2E73-5AA9-9B6A395153CA}"/>
              </a:ext>
            </a:extLst>
          </p:cNvPr>
          <p:cNvSpPr txBox="1"/>
          <p:nvPr/>
        </p:nvSpPr>
        <p:spPr>
          <a:xfrm>
            <a:off x="0" y="3538921"/>
            <a:ext cx="7106652" cy="646331"/>
          </a:xfrm>
          <a:prstGeom prst="rect">
            <a:avLst/>
          </a:prstGeom>
          <a:noFill/>
        </p:spPr>
        <p:txBody>
          <a:bodyPr wrap="square" rtlCol="0">
            <a:spAutoFit/>
          </a:bodyPr>
          <a:lstStyle/>
          <a:p>
            <a:r>
              <a:rPr lang="it-IT" dirty="0"/>
              <a:t>E’ un principio in grado di separare la logica di presentazione dei dati dalla logica di business e si compone da </a:t>
            </a:r>
            <a:r>
              <a:rPr lang="it-IT" b="1" dirty="0"/>
              <a:t>model, view e controller.</a:t>
            </a:r>
          </a:p>
        </p:txBody>
      </p:sp>
      <p:sp>
        <p:nvSpPr>
          <p:cNvPr id="2" name="Segnaposto numero diapositiva 1">
            <a:extLst>
              <a:ext uri="{FF2B5EF4-FFF2-40B4-BE49-F238E27FC236}">
                <a16:creationId xmlns:a16="http://schemas.microsoft.com/office/drawing/2014/main" id="{BCDA9EA9-80AE-A4AD-87AC-2F2EA667415C}"/>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3</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79419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12">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rotWithShape="1">
          <a:blip r:embed="rId2">
            <a:extLst>
              <a:ext uri="{28A0092B-C50C-407E-A947-70E740481C1C}">
                <a14:useLocalDpi xmlns:a14="http://schemas.microsoft.com/office/drawing/2010/main" val="0"/>
              </a:ext>
            </a:extLst>
          </a:blip>
          <a:srcRect l="6863"/>
          <a:stretch/>
        </p:blipFill>
        <p:spPr>
          <a:xfrm>
            <a:off x="553351" y="10"/>
            <a:ext cx="11355185" cy="6857990"/>
          </a:xfrm>
          <a:prstGeom prst="rect">
            <a:avLst/>
          </a:prstGeom>
        </p:spPr>
      </p:pic>
      <p:sp>
        <p:nvSpPr>
          <p:cNvPr id="25" name="Freeform 6">
            <a:extLst>
              <a:ext uri="{FF2B5EF4-FFF2-40B4-BE49-F238E27FC236}">
                <a16:creationId xmlns:a16="http://schemas.microsoft.com/office/drawing/2014/main" id="{4221C5A0-F29A-44D5-BE5B-DBD8AF0DD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26" name="Rectangle 16">
            <a:extLst>
              <a:ext uri="{FF2B5EF4-FFF2-40B4-BE49-F238E27FC236}">
                <a16:creationId xmlns:a16="http://schemas.microsoft.com/office/drawing/2014/main" id="{841A7E89-7EDD-40F4-BA61-22543A146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rgbClr val="FDAE4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99257574-DA47-8622-B647-B8847850DBBA}"/>
              </a:ext>
            </a:extLst>
          </p:cNvPr>
          <p:cNvSpPr txBox="1"/>
          <p:nvPr/>
        </p:nvSpPr>
        <p:spPr>
          <a:xfrm>
            <a:off x="9691856" y="5890478"/>
            <a:ext cx="1761251" cy="830997"/>
          </a:xfrm>
          <a:prstGeom prst="rect">
            <a:avLst/>
          </a:prstGeom>
          <a:noFill/>
        </p:spPr>
        <p:txBody>
          <a:bodyPr wrap="square" rtlCol="0">
            <a:spAutoFit/>
            <a:scene3d>
              <a:camera prst="perspectiveLeft"/>
              <a:lightRig rig="threePt" dir="t"/>
            </a:scene3d>
          </a:bodyPr>
          <a:lstStyle/>
          <a:p>
            <a:r>
              <a:rPr lang="it-IT" sz="1600" dirty="0">
                <a:solidFill>
                  <a:srgbClr val="002060"/>
                </a:solidFill>
                <a:latin typeface="Vladimir Script" panose="03050402040407070305" pitchFamily="66" charset="0"/>
              </a:rPr>
              <a:t>Ait Abail Ayoub</a:t>
            </a:r>
          </a:p>
          <a:p>
            <a:r>
              <a:rPr lang="it-IT" sz="1600" dirty="0">
                <a:solidFill>
                  <a:srgbClr val="002060"/>
                </a:solidFill>
                <a:latin typeface="Vladimir Script" panose="03050402040407070305" pitchFamily="66" charset="0"/>
              </a:rPr>
              <a:t>Kharef Okba</a:t>
            </a:r>
          </a:p>
          <a:p>
            <a:r>
              <a:rPr lang="it-IT" sz="1600" dirty="0">
                <a:solidFill>
                  <a:srgbClr val="002060"/>
                </a:solidFill>
                <a:latin typeface="Vladimir Script" panose="03050402040407070305" pitchFamily="66" charset="0"/>
              </a:rPr>
              <a:t>Dakiri Mousaab</a:t>
            </a:r>
          </a:p>
        </p:txBody>
      </p:sp>
      <p:sp>
        <p:nvSpPr>
          <p:cNvPr id="7" name="CasellaDiTesto 6">
            <a:extLst>
              <a:ext uri="{FF2B5EF4-FFF2-40B4-BE49-F238E27FC236}">
                <a16:creationId xmlns:a16="http://schemas.microsoft.com/office/drawing/2014/main" id="{7E042A89-35EE-47D3-DE85-CBD2483247D6}"/>
              </a:ext>
            </a:extLst>
          </p:cNvPr>
          <p:cNvSpPr txBox="1"/>
          <p:nvPr/>
        </p:nvSpPr>
        <p:spPr>
          <a:xfrm>
            <a:off x="2647076" y="2355407"/>
            <a:ext cx="6097554" cy="1323439"/>
          </a:xfrm>
          <a:prstGeom prst="rect">
            <a:avLst/>
          </a:prstGeom>
          <a:noFill/>
        </p:spPr>
        <p:txBody>
          <a:bodyPr wrap="square">
            <a:spAutoFit/>
            <a:scene3d>
              <a:camera prst="orthographicFront"/>
              <a:lightRig rig="threePt" dir="t"/>
            </a:scene3d>
            <a:sp3d extrusionH="57150">
              <a:bevelT w="82550" h="38100" prst="coolSlant"/>
            </a:sp3d>
          </a:bodyPr>
          <a:lstStyle/>
          <a:p>
            <a:pPr algn="ctr"/>
            <a:r>
              <a:rPr lang="it-IT" sz="8000" b="1" dirty="0">
                <a:ln w="6600">
                  <a:solidFill>
                    <a:schemeClr val="bg1">
                      <a:lumMod val="95000"/>
                    </a:schemeClr>
                  </a:solidFill>
                  <a:prstDash val="solid"/>
                </a:ln>
                <a:solidFill>
                  <a:srgbClr val="002060"/>
                </a:solidFill>
                <a:effectLst>
                  <a:glow rad="101600">
                    <a:schemeClr val="accent2">
                      <a:satMod val="175000"/>
                      <a:alpha val="40000"/>
                    </a:schemeClr>
                  </a:glow>
                  <a:outerShdw blurRad="50800" dist="38100" dir="18900000" algn="bl" rotWithShape="0">
                    <a:prstClr val="black">
                      <a:alpha val="40000"/>
                    </a:prstClr>
                  </a:outerShdw>
                  <a:reflection blurRad="6350" stA="60000" endA="900" endPos="60000" dist="29997" dir="5400000" sy="-100000" algn="bl" rotWithShape="0"/>
                </a:effectLst>
              </a:rPr>
              <a:t>Fine</a:t>
            </a:r>
          </a:p>
        </p:txBody>
      </p:sp>
      <p:sp>
        <p:nvSpPr>
          <p:cNvPr id="16" name="Segnaposto numero diapositiva 15">
            <a:extLst>
              <a:ext uri="{FF2B5EF4-FFF2-40B4-BE49-F238E27FC236}">
                <a16:creationId xmlns:a16="http://schemas.microsoft.com/office/drawing/2014/main" id="{5BED4F89-CE44-43D0-7253-5046C9506F75}"/>
              </a:ext>
            </a:extLst>
          </p:cNvPr>
          <p:cNvSpPr>
            <a:spLocks noGrp="1"/>
          </p:cNvSpPr>
          <p:nvPr>
            <p:ph type="sldNum" sz="quarter" idx="12"/>
          </p:nvPr>
        </p:nvSpPr>
        <p:spPr/>
        <p:txBody>
          <a:bodyPr/>
          <a:lstStyle/>
          <a:p>
            <a:fld id="{B653E04A-400C-426E-B1F1-CE2038E3AC9F}" type="slidenum">
              <a:rPr lang="it-IT" sz="1600" smtClean="0">
                <a:solidFill>
                  <a:schemeClr val="tx2">
                    <a:lumMod val="50000"/>
                    <a:lumOff val="50000"/>
                  </a:schemeClr>
                </a:solidFill>
              </a:rPr>
              <a:t>30</a:t>
            </a:fld>
            <a:endParaRPr lang="it-IT" sz="1600" dirty="0">
              <a:solidFill>
                <a:schemeClr val="tx2">
                  <a:lumMod val="50000"/>
                  <a:lumOff val="50000"/>
                </a:schemeClr>
              </a:solidFill>
            </a:endParaRPr>
          </a:p>
        </p:txBody>
      </p:sp>
    </p:spTree>
    <p:extLst>
      <p:ext uri="{BB962C8B-B14F-4D97-AF65-F5344CB8AC3E}">
        <p14:creationId xmlns:p14="http://schemas.microsoft.com/office/powerpoint/2010/main" val="78921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0B4413-2DE0-63D9-3661-15CED133C62D}"/>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9A2FE40B-9C41-33F1-B0A9-1F5B78FC425E}"/>
              </a:ext>
            </a:extLst>
          </p:cNvPr>
          <p:cNvSpPr>
            <a:spLocks noGrp="1"/>
          </p:cNvSpPr>
          <p:nvPr>
            <p:ph type="subTitle" idx="1"/>
          </p:nvPr>
        </p:nvSpPr>
        <p:spPr/>
        <p:txBody>
          <a:bodyPr/>
          <a:lstStyle/>
          <a:p>
            <a:endParaRPr lang="it-IT" dirty="0"/>
          </a:p>
        </p:txBody>
      </p:sp>
      <p:pic>
        <p:nvPicPr>
          <p:cNvPr id="13" name="Immagine 12">
            <a:extLst>
              <a:ext uri="{FF2B5EF4-FFF2-40B4-BE49-F238E27FC236}">
                <a16:creationId xmlns:a16="http://schemas.microsoft.com/office/drawing/2014/main" id="{385BBCDB-E5F6-00CE-34B1-72C74994B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Immagine 14">
            <a:extLst>
              <a:ext uri="{FF2B5EF4-FFF2-40B4-BE49-F238E27FC236}">
                <a16:creationId xmlns:a16="http://schemas.microsoft.com/office/drawing/2014/main" id="{458FADF3-3124-863F-7176-B20B15019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Immagine 16">
            <a:extLst>
              <a:ext uri="{FF2B5EF4-FFF2-40B4-BE49-F238E27FC236}">
                <a16:creationId xmlns:a16="http://schemas.microsoft.com/office/drawing/2014/main" id="{94729E6C-BECE-2B70-878B-09F8B904C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3694"/>
            <a:ext cx="6015181" cy="3995069"/>
          </a:xfrm>
          <a:prstGeom prst="rect">
            <a:avLst/>
          </a:prstGeom>
        </p:spPr>
      </p:pic>
      <p:sp>
        <p:nvSpPr>
          <p:cNvPr id="18" name="CasellaDiTesto 17">
            <a:extLst>
              <a:ext uri="{FF2B5EF4-FFF2-40B4-BE49-F238E27FC236}">
                <a16:creationId xmlns:a16="http://schemas.microsoft.com/office/drawing/2014/main" id="{64F1223E-14B7-14A8-A768-1524DF5F845B}"/>
              </a:ext>
            </a:extLst>
          </p:cNvPr>
          <p:cNvSpPr txBox="1"/>
          <p:nvPr/>
        </p:nvSpPr>
        <p:spPr>
          <a:xfrm>
            <a:off x="0" y="291366"/>
            <a:ext cx="8919410" cy="830997"/>
          </a:xfrm>
          <a:prstGeom prst="rect">
            <a:avLst/>
          </a:prstGeom>
          <a:noFill/>
        </p:spPr>
        <p:txBody>
          <a:bodyPr wrap="square" rtlCol="0">
            <a:spAutoFit/>
          </a:bodyPr>
          <a:lstStyle/>
          <a:p>
            <a:r>
              <a:rPr lang="en-US" sz="4800" dirty="0">
                <a:solidFill>
                  <a:schemeClr val="tx2">
                    <a:lumMod val="50000"/>
                    <a:lumOff val="50000"/>
                  </a:schemeClr>
                </a:solidFill>
              </a:rPr>
              <a:t>Model-View-Controller (MVC)</a:t>
            </a:r>
            <a:endParaRPr lang="it-IT" sz="4800" dirty="0">
              <a:solidFill>
                <a:schemeClr val="tx2">
                  <a:lumMod val="50000"/>
                  <a:lumOff val="50000"/>
                </a:schemeClr>
              </a:solidFill>
            </a:endParaRPr>
          </a:p>
        </p:txBody>
      </p:sp>
      <p:sp>
        <p:nvSpPr>
          <p:cNvPr id="19" name="CasellaDiTesto 18">
            <a:extLst>
              <a:ext uri="{FF2B5EF4-FFF2-40B4-BE49-F238E27FC236}">
                <a16:creationId xmlns:a16="http://schemas.microsoft.com/office/drawing/2014/main" id="{5458156B-B216-1BCA-03E4-05498431CC75}"/>
              </a:ext>
            </a:extLst>
          </p:cNvPr>
          <p:cNvSpPr txBox="1"/>
          <p:nvPr/>
        </p:nvSpPr>
        <p:spPr>
          <a:xfrm>
            <a:off x="6159864" y="2848447"/>
            <a:ext cx="5887453" cy="2554545"/>
          </a:xfrm>
          <a:prstGeom prst="rect">
            <a:avLst/>
          </a:prstGeom>
          <a:noFill/>
        </p:spPr>
        <p:txBody>
          <a:bodyPr wrap="square" rtlCol="0">
            <a:spAutoFit/>
          </a:bodyPr>
          <a:lstStyle/>
          <a:p>
            <a:r>
              <a:rPr lang="it-IT" sz="3200" dirty="0"/>
              <a:t>Il diagramma dei package mostra come il package della view e del model comunicano tra di loro solo tramite il controller.</a:t>
            </a:r>
          </a:p>
          <a:p>
            <a:endParaRPr lang="it-IT" sz="3200" dirty="0"/>
          </a:p>
        </p:txBody>
      </p:sp>
      <p:sp>
        <p:nvSpPr>
          <p:cNvPr id="20" name="CasellaDiTesto 19">
            <a:extLst>
              <a:ext uri="{FF2B5EF4-FFF2-40B4-BE49-F238E27FC236}">
                <a16:creationId xmlns:a16="http://schemas.microsoft.com/office/drawing/2014/main" id="{37480849-C3B0-5BC9-71EE-D99335432877}"/>
              </a:ext>
            </a:extLst>
          </p:cNvPr>
          <p:cNvSpPr txBox="1"/>
          <p:nvPr/>
        </p:nvSpPr>
        <p:spPr>
          <a:xfrm>
            <a:off x="1524000" y="1299940"/>
            <a:ext cx="3256548" cy="523220"/>
          </a:xfrm>
          <a:prstGeom prst="rect">
            <a:avLst/>
          </a:prstGeom>
          <a:noFill/>
        </p:spPr>
        <p:txBody>
          <a:bodyPr wrap="square" rtlCol="0">
            <a:spAutoFit/>
          </a:bodyPr>
          <a:lstStyle/>
          <a:p>
            <a:r>
              <a:rPr lang="it-IT" sz="2800" b="1" dirty="0">
                <a:solidFill>
                  <a:schemeClr val="tx2">
                    <a:lumMod val="50000"/>
                    <a:lumOff val="50000"/>
                  </a:schemeClr>
                </a:solidFill>
              </a:rPr>
              <a:t>UML Package</a:t>
            </a:r>
          </a:p>
        </p:txBody>
      </p:sp>
      <p:sp>
        <p:nvSpPr>
          <p:cNvPr id="4" name="Segnaposto numero diapositiva 3">
            <a:extLst>
              <a:ext uri="{FF2B5EF4-FFF2-40B4-BE49-F238E27FC236}">
                <a16:creationId xmlns:a16="http://schemas.microsoft.com/office/drawing/2014/main" id="{40A69ED1-A28A-D086-5937-8686C4548227}"/>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4</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02516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9A7A1D61-B4D8-1B08-D07B-F6AE8C945964}"/>
              </a:ext>
            </a:extLst>
          </p:cNvPr>
          <p:cNvSpPr txBox="1"/>
          <p:nvPr/>
        </p:nvSpPr>
        <p:spPr>
          <a:xfrm>
            <a:off x="98341" y="1413729"/>
            <a:ext cx="6429608" cy="4832092"/>
          </a:xfrm>
          <a:prstGeom prst="rect">
            <a:avLst/>
          </a:prstGeom>
          <a:noFill/>
        </p:spPr>
        <p:txBody>
          <a:bodyPr wrap="square" rtlCol="0">
            <a:spAutoFit/>
          </a:bodyPr>
          <a:lstStyle/>
          <a:p>
            <a:r>
              <a:rPr lang="it-IT" sz="2200" dirty="0">
                <a:latin typeface="Arial" panose="020B0604020202020204" pitchFamily="34" charset="0"/>
                <a:cs typeface="Arial" panose="020B0604020202020204" pitchFamily="34" charset="0"/>
              </a:rPr>
              <a:t>• Un esempio di interazione è quella mostrata nel diagramma a destra dove il controller comunica con il model per richiedere la lista delle gerarchie. </a:t>
            </a:r>
          </a:p>
          <a:p>
            <a:endParaRPr lang="it-IT" sz="2200" dirty="0">
              <a:latin typeface="Arial" panose="020B0604020202020204" pitchFamily="34" charset="0"/>
              <a:cs typeface="Arial" panose="020B0604020202020204" pitchFamily="34" charset="0"/>
            </a:endParaRPr>
          </a:p>
          <a:p>
            <a:r>
              <a:rPr lang="it-IT" sz="2200" dirty="0">
                <a:latin typeface="Arial" panose="020B0604020202020204" pitchFamily="34" charset="0"/>
                <a:cs typeface="Arial" panose="020B0604020202020204" pitchFamily="34" charset="0"/>
              </a:rPr>
              <a:t>• Una volta ottenuti i dati, il controller li passa al metodo visRoots() della view che si prende il compito di stamparli a video</a:t>
            </a:r>
          </a:p>
          <a:p>
            <a:endParaRPr lang="it-IT" sz="2200" dirty="0">
              <a:latin typeface="Arial" panose="020B0604020202020204" pitchFamily="34" charset="0"/>
              <a:cs typeface="Arial" panose="020B0604020202020204" pitchFamily="34" charset="0"/>
            </a:endParaRPr>
          </a:p>
          <a:p>
            <a:r>
              <a:rPr lang="it-IT" sz="2200" dirty="0">
                <a:latin typeface="Arial" panose="020B0604020202020204" pitchFamily="34" charset="0"/>
                <a:cs typeface="Arial" panose="020B0604020202020204" pitchFamily="34" charset="0"/>
              </a:rPr>
              <a:t>• Il model contiene la logica di business (logica di funzionamento del sistema)</a:t>
            </a:r>
          </a:p>
          <a:p>
            <a:endParaRPr lang="it-IT" sz="2200" dirty="0">
              <a:latin typeface="Arial" panose="020B0604020202020204" pitchFamily="34" charset="0"/>
              <a:cs typeface="Arial" panose="020B0604020202020204" pitchFamily="34" charset="0"/>
            </a:endParaRPr>
          </a:p>
          <a:p>
            <a:r>
              <a:rPr lang="it-IT" sz="2200" dirty="0">
                <a:latin typeface="Arial" panose="020B0604020202020204" pitchFamily="34" charset="0"/>
                <a:cs typeface="Arial" panose="020B0604020202020204" pitchFamily="34" charset="0"/>
              </a:rPr>
              <a:t>• Attualmente la view contiene i metodi per visualizzare su console (in futuro potrebbe essere anche sostituita da una GUI più sofisticata)</a:t>
            </a:r>
          </a:p>
        </p:txBody>
      </p:sp>
      <p:sp>
        <p:nvSpPr>
          <p:cNvPr id="7" name="CasellaDiTesto 6">
            <a:extLst>
              <a:ext uri="{FF2B5EF4-FFF2-40B4-BE49-F238E27FC236}">
                <a16:creationId xmlns:a16="http://schemas.microsoft.com/office/drawing/2014/main" id="{532F9B8D-CCE1-DC6C-6E03-CB0D83A1FE28}"/>
              </a:ext>
            </a:extLst>
          </p:cNvPr>
          <p:cNvSpPr txBox="1"/>
          <p:nvPr/>
        </p:nvSpPr>
        <p:spPr>
          <a:xfrm>
            <a:off x="0" y="291366"/>
            <a:ext cx="8919410" cy="830997"/>
          </a:xfrm>
          <a:prstGeom prst="rect">
            <a:avLst/>
          </a:prstGeom>
          <a:noFill/>
        </p:spPr>
        <p:txBody>
          <a:bodyPr wrap="square" rtlCol="0">
            <a:spAutoFit/>
          </a:bodyPr>
          <a:lstStyle/>
          <a:p>
            <a:r>
              <a:rPr lang="en-US" sz="4800" dirty="0">
                <a:solidFill>
                  <a:schemeClr val="tx2">
                    <a:lumMod val="50000"/>
                    <a:lumOff val="50000"/>
                  </a:schemeClr>
                </a:solidFill>
              </a:rPr>
              <a:t>Model-View-Controller (MVC)</a:t>
            </a:r>
            <a:endParaRPr lang="it-IT" sz="4800" dirty="0">
              <a:solidFill>
                <a:schemeClr val="tx2">
                  <a:lumMod val="50000"/>
                  <a:lumOff val="50000"/>
                </a:schemeClr>
              </a:solidFill>
            </a:endParaRPr>
          </a:p>
        </p:txBody>
      </p:sp>
      <p:pic>
        <p:nvPicPr>
          <p:cNvPr id="8" name="Immagine 7" descr="Immagine che contiene diagramma">
            <a:extLst>
              <a:ext uri="{FF2B5EF4-FFF2-40B4-BE49-F238E27FC236}">
                <a16:creationId xmlns:a16="http://schemas.microsoft.com/office/drawing/2014/main" id="{1E6F7054-5B9F-D452-99A8-1BB49363D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414" y="1161812"/>
            <a:ext cx="5389245" cy="3568808"/>
          </a:xfrm>
          <a:prstGeom prst="rect">
            <a:avLst/>
          </a:prstGeom>
        </p:spPr>
      </p:pic>
      <p:sp>
        <p:nvSpPr>
          <p:cNvPr id="9" name="Segnaposto numero diapositiva 8">
            <a:extLst>
              <a:ext uri="{FF2B5EF4-FFF2-40B4-BE49-F238E27FC236}">
                <a16:creationId xmlns:a16="http://schemas.microsoft.com/office/drawing/2014/main" id="{C35F141F-04D9-5FD0-97C7-1F4DC7187CE1}"/>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5</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65578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6930190" cy="830997"/>
          </a:xfrm>
          <a:prstGeom prst="rect">
            <a:avLst/>
          </a:prstGeom>
          <a:noFill/>
        </p:spPr>
        <p:txBody>
          <a:bodyPr wrap="square" rtlCol="0">
            <a:spAutoFit/>
          </a:bodyPr>
          <a:lstStyle/>
          <a:p>
            <a:r>
              <a:rPr lang="it-IT" sz="4800" dirty="0">
                <a:solidFill>
                  <a:schemeClr val="tx2">
                    <a:lumMod val="50000"/>
                    <a:lumOff val="50000"/>
                  </a:schemeClr>
                </a:solidFill>
              </a:rPr>
              <a:t>GRASP Information Expert</a:t>
            </a:r>
          </a:p>
        </p:txBody>
      </p:sp>
      <p:sp>
        <p:nvSpPr>
          <p:cNvPr id="9" name="CasellaDiTesto 8">
            <a:extLst>
              <a:ext uri="{FF2B5EF4-FFF2-40B4-BE49-F238E27FC236}">
                <a16:creationId xmlns:a16="http://schemas.microsoft.com/office/drawing/2014/main" id="{AAC05F45-740A-5ACA-E1FE-94C07DBB56B7}"/>
              </a:ext>
            </a:extLst>
          </p:cNvPr>
          <p:cNvSpPr txBox="1"/>
          <p:nvPr/>
        </p:nvSpPr>
        <p:spPr>
          <a:xfrm>
            <a:off x="0" y="3473116"/>
            <a:ext cx="7756226" cy="923330"/>
          </a:xfrm>
          <a:prstGeom prst="rect">
            <a:avLst/>
          </a:prstGeom>
          <a:noFill/>
        </p:spPr>
        <p:txBody>
          <a:bodyPr wrap="none" rtlCol="0">
            <a:spAutoFit/>
          </a:bodyPr>
          <a:lstStyle/>
          <a:p>
            <a:r>
              <a:rPr lang="it-IT" dirty="0"/>
              <a:t> Il pattern Information Expert fornisce i modelli generali associati all'assegnazione</a:t>
            </a:r>
          </a:p>
          <a:p>
            <a:r>
              <a:rPr lang="it-IT" dirty="0"/>
              <a:t> delle responsabilità agli oggetti e stabilisce che la responsabilità deve</a:t>
            </a:r>
          </a:p>
          <a:p>
            <a:r>
              <a:rPr lang="it-IT" dirty="0"/>
              <a:t> essere assegnata alla classe che ha le informazioni necessarie.</a:t>
            </a:r>
          </a:p>
        </p:txBody>
      </p:sp>
      <p:sp>
        <p:nvSpPr>
          <p:cNvPr id="2" name="Segnaposto numero diapositiva 1">
            <a:extLst>
              <a:ext uri="{FF2B5EF4-FFF2-40B4-BE49-F238E27FC236}">
                <a16:creationId xmlns:a16="http://schemas.microsoft.com/office/drawing/2014/main" id="{421E2BB6-4A3B-3B36-62A5-AD7CBADEA647}"/>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6</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56226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GRASP Information Expert</a:t>
            </a:r>
          </a:p>
        </p:txBody>
      </p:sp>
      <p:pic>
        <p:nvPicPr>
          <p:cNvPr id="3" name="Immagine 2">
            <a:extLst>
              <a:ext uri="{FF2B5EF4-FFF2-40B4-BE49-F238E27FC236}">
                <a16:creationId xmlns:a16="http://schemas.microsoft.com/office/drawing/2014/main" id="{9E576BA5-9A9E-008D-A532-94A14AFFE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703972"/>
            <a:ext cx="12192000" cy="1836420"/>
          </a:xfrm>
          <a:prstGeom prst="rect">
            <a:avLst/>
          </a:prstGeom>
          <a:ln>
            <a:solidFill>
              <a:srgbClr val="FF9900"/>
            </a:solidFill>
          </a:ln>
        </p:spPr>
      </p:pic>
      <p:sp>
        <p:nvSpPr>
          <p:cNvPr id="10" name="CasellaDiTesto 9">
            <a:extLst>
              <a:ext uri="{FF2B5EF4-FFF2-40B4-BE49-F238E27FC236}">
                <a16:creationId xmlns:a16="http://schemas.microsoft.com/office/drawing/2014/main" id="{DFD5F1E4-51D5-9A53-8112-44FF0AD2C724}"/>
              </a:ext>
            </a:extLst>
          </p:cNvPr>
          <p:cNvSpPr txBox="1"/>
          <p:nvPr/>
        </p:nvSpPr>
        <p:spPr>
          <a:xfrm>
            <a:off x="0" y="1509900"/>
            <a:ext cx="8245642" cy="1200329"/>
          </a:xfrm>
          <a:prstGeom prst="rect">
            <a:avLst/>
          </a:prstGeom>
          <a:noFill/>
        </p:spPr>
        <p:txBody>
          <a:bodyPr wrap="square" rtlCol="0">
            <a:spAutoFit/>
          </a:bodyPr>
          <a:lstStyle/>
          <a:p>
            <a:r>
              <a:rPr lang="it-IT" dirty="0"/>
              <a:t>Questo metodo nella classe MenuGestioneOfferte non rispettava il pattern Information Expert in quanto la classe in cui si trovava non aveva tutte le informazioni necessarie, lo abbiamo spostato quindi in una classe più adatta, ovvero la classe Fruitore.</a:t>
            </a:r>
          </a:p>
        </p:txBody>
      </p:sp>
      <p:pic>
        <p:nvPicPr>
          <p:cNvPr id="2" name="Immagine 1">
            <a:extLst>
              <a:ext uri="{FF2B5EF4-FFF2-40B4-BE49-F238E27FC236}">
                <a16:creationId xmlns:a16="http://schemas.microsoft.com/office/drawing/2014/main" id="{6F5329EE-C465-8EE9-A86D-A0A6FF648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2668173"/>
            <a:ext cx="12192000" cy="1645920"/>
          </a:xfrm>
          <a:prstGeom prst="rect">
            <a:avLst/>
          </a:prstGeom>
          <a:ln>
            <a:solidFill>
              <a:srgbClr val="FF9900"/>
            </a:solidFill>
          </a:ln>
        </p:spPr>
      </p:pic>
      <p:sp>
        <p:nvSpPr>
          <p:cNvPr id="4" name="Freccia in giù 3">
            <a:extLst>
              <a:ext uri="{FF2B5EF4-FFF2-40B4-BE49-F238E27FC236}">
                <a16:creationId xmlns:a16="http://schemas.microsoft.com/office/drawing/2014/main" id="{CA6DA5CF-D7F6-0421-D0DD-8385656B93C0}"/>
              </a:ext>
            </a:extLst>
          </p:cNvPr>
          <p:cNvSpPr/>
          <p:nvPr/>
        </p:nvSpPr>
        <p:spPr>
          <a:xfrm>
            <a:off x="5924939" y="3999143"/>
            <a:ext cx="541175" cy="774442"/>
          </a:xfrm>
          <a:prstGeom prst="downArrow">
            <a:avLst/>
          </a:prstGeom>
          <a:solidFill>
            <a:schemeClr val="accent2">
              <a:lumMod val="40000"/>
              <a:lumOff val="60000"/>
            </a:schemeClr>
          </a:solidFill>
          <a:ln>
            <a:noFill/>
          </a:ln>
          <a:effectLst>
            <a:glow rad="139700">
              <a:schemeClr val="accent1">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numero diapositiva 5">
            <a:extLst>
              <a:ext uri="{FF2B5EF4-FFF2-40B4-BE49-F238E27FC236}">
                <a16:creationId xmlns:a16="http://schemas.microsoft.com/office/drawing/2014/main" id="{E92ECAB9-9E03-A8F2-B976-C6B7D86EC36C}"/>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7</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373822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510895C-417E-5F27-C85E-65A3357F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186CF625-AB26-02FD-F85C-C255847CC086}"/>
              </a:ext>
            </a:extLst>
          </p:cNvPr>
          <p:cNvSpPr txBox="1"/>
          <p:nvPr/>
        </p:nvSpPr>
        <p:spPr>
          <a:xfrm>
            <a:off x="0" y="2598003"/>
            <a:ext cx="6930190" cy="830997"/>
          </a:xfrm>
          <a:prstGeom prst="rect">
            <a:avLst/>
          </a:prstGeom>
          <a:noFill/>
        </p:spPr>
        <p:txBody>
          <a:bodyPr wrap="square" rtlCol="0">
            <a:spAutoFit/>
          </a:bodyPr>
          <a:lstStyle/>
          <a:p>
            <a:r>
              <a:rPr lang="it-IT" sz="4800" dirty="0">
                <a:solidFill>
                  <a:schemeClr val="tx2">
                    <a:lumMod val="50000"/>
                    <a:lumOff val="50000"/>
                  </a:schemeClr>
                </a:solidFill>
              </a:rPr>
              <a:t>GRASP Controller</a:t>
            </a:r>
          </a:p>
        </p:txBody>
      </p:sp>
      <p:sp>
        <p:nvSpPr>
          <p:cNvPr id="9" name="CasellaDiTesto 8">
            <a:extLst>
              <a:ext uri="{FF2B5EF4-FFF2-40B4-BE49-F238E27FC236}">
                <a16:creationId xmlns:a16="http://schemas.microsoft.com/office/drawing/2014/main" id="{AAC05F45-740A-5ACA-E1FE-94C07DBB56B7}"/>
              </a:ext>
            </a:extLst>
          </p:cNvPr>
          <p:cNvSpPr txBox="1"/>
          <p:nvPr/>
        </p:nvSpPr>
        <p:spPr>
          <a:xfrm>
            <a:off x="0" y="3473116"/>
            <a:ext cx="8187434" cy="646331"/>
          </a:xfrm>
          <a:prstGeom prst="rect">
            <a:avLst/>
          </a:prstGeom>
          <a:noFill/>
        </p:spPr>
        <p:txBody>
          <a:bodyPr wrap="none" rtlCol="0">
            <a:spAutoFit/>
          </a:bodyPr>
          <a:lstStyle/>
          <a:p>
            <a:r>
              <a:rPr lang="it-IT" dirty="0"/>
              <a:t>Il pattern Controller assegna la responsabilità di eventi di chiamata a</a:t>
            </a:r>
          </a:p>
          <a:p>
            <a:r>
              <a:rPr lang="it-IT" dirty="0"/>
              <a:t> sistema ad una classe che rappresenta l'intero sistema in uno scenario di caso d'uso.</a:t>
            </a:r>
          </a:p>
        </p:txBody>
      </p:sp>
      <p:sp>
        <p:nvSpPr>
          <p:cNvPr id="2" name="Segnaposto numero diapositiva 1">
            <a:extLst>
              <a:ext uri="{FF2B5EF4-FFF2-40B4-BE49-F238E27FC236}">
                <a16:creationId xmlns:a16="http://schemas.microsoft.com/office/drawing/2014/main" id="{203D674A-3A84-FD64-E215-9FDFBC7C2318}"/>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8</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420920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A56AA6A-2D6B-058B-3E4A-4BA251FB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asellaDiTesto 6">
            <a:extLst>
              <a:ext uri="{FF2B5EF4-FFF2-40B4-BE49-F238E27FC236}">
                <a16:creationId xmlns:a16="http://schemas.microsoft.com/office/drawing/2014/main" id="{532F9B8D-CCE1-DC6C-6E03-CB0D83A1FE28}"/>
              </a:ext>
            </a:extLst>
          </p:cNvPr>
          <p:cNvSpPr txBox="1"/>
          <p:nvPr/>
        </p:nvSpPr>
        <p:spPr>
          <a:xfrm>
            <a:off x="0" y="317608"/>
            <a:ext cx="8919410" cy="830997"/>
          </a:xfrm>
          <a:prstGeom prst="rect">
            <a:avLst/>
          </a:prstGeom>
          <a:noFill/>
        </p:spPr>
        <p:txBody>
          <a:bodyPr wrap="square" rtlCol="0">
            <a:spAutoFit/>
          </a:bodyPr>
          <a:lstStyle/>
          <a:p>
            <a:r>
              <a:rPr lang="it-IT" sz="4800" dirty="0">
                <a:solidFill>
                  <a:schemeClr val="tx2">
                    <a:lumMod val="50000"/>
                    <a:lumOff val="50000"/>
                  </a:schemeClr>
                </a:solidFill>
              </a:rPr>
              <a:t>GRASP Controller</a:t>
            </a:r>
          </a:p>
        </p:txBody>
      </p:sp>
      <p:pic>
        <p:nvPicPr>
          <p:cNvPr id="9" name="Immagine 8" descr="Immagine che contiene testo&#10;&#10;Descrizione generata automaticamente">
            <a:extLst>
              <a:ext uri="{FF2B5EF4-FFF2-40B4-BE49-F238E27FC236}">
                <a16:creationId xmlns:a16="http://schemas.microsoft.com/office/drawing/2014/main" id="{B7487C73-FFEB-C3BD-E2E0-3FA22A1B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641" y="1855850"/>
            <a:ext cx="8556171" cy="4737340"/>
          </a:xfrm>
          <a:prstGeom prst="rect">
            <a:avLst/>
          </a:prstGeom>
          <a:ln>
            <a:solidFill>
              <a:schemeClr val="accent5">
                <a:lumMod val="60000"/>
                <a:lumOff val="40000"/>
              </a:schemeClr>
            </a:solidFill>
          </a:ln>
        </p:spPr>
      </p:pic>
      <p:pic>
        <p:nvPicPr>
          <p:cNvPr id="11" name="Immagine 10" descr="Immagine che contiene testo, tavolo&#10;&#10;Descrizione generata automaticamente">
            <a:extLst>
              <a:ext uri="{FF2B5EF4-FFF2-40B4-BE49-F238E27FC236}">
                <a16:creationId xmlns:a16="http://schemas.microsoft.com/office/drawing/2014/main" id="{7AA646FC-BE07-29B3-877C-B97B0907E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482" y="1800146"/>
            <a:ext cx="2980682" cy="3341021"/>
          </a:xfrm>
          <a:prstGeom prst="rect">
            <a:avLst/>
          </a:prstGeom>
        </p:spPr>
      </p:pic>
      <p:sp>
        <p:nvSpPr>
          <p:cNvPr id="12" name="CasellaDiTesto 11">
            <a:extLst>
              <a:ext uri="{FF2B5EF4-FFF2-40B4-BE49-F238E27FC236}">
                <a16:creationId xmlns:a16="http://schemas.microsoft.com/office/drawing/2014/main" id="{06686BAD-FCB4-4E7E-FA14-48C1CEE8FD36}"/>
              </a:ext>
            </a:extLst>
          </p:cNvPr>
          <p:cNvSpPr txBox="1"/>
          <p:nvPr/>
        </p:nvSpPr>
        <p:spPr>
          <a:xfrm>
            <a:off x="5001208" y="707245"/>
            <a:ext cx="6671388" cy="923330"/>
          </a:xfrm>
          <a:prstGeom prst="rect">
            <a:avLst/>
          </a:prstGeom>
          <a:noFill/>
        </p:spPr>
        <p:txBody>
          <a:bodyPr wrap="square" rtlCol="0">
            <a:spAutoFit/>
          </a:bodyPr>
          <a:lstStyle/>
          <a:p>
            <a:r>
              <a:rPr lang="it-IT" dirty="0"/>
              <a:t>Il pattern Controller è rispettato dalla classe MenuGestioniOfferte in quanto una classe che delega le esigenze dell’utente, ricevute dalla view, al model e risponde a questo, sempre attraverso la view.</a:t>
            </a:r>
          </a:p>
        </p:txBody>
      </p:sp>
      <p:sp>
        <p:nvSpPr>
          <p:cNvPr id="13" name="Segnaposto numero diapositiva 12">
            <a:extLst>
              <a:ext uri="{FF2B5EF4-FFF2-40B4-BE49-F238E27FC236}">
                <a16:creationId xmlns:a16="http://schemas.microsoft.com/office/drawing/2014/main" id="{0F55E3AF-F640-5273-2E22-EF0DCF73A617}"/>
              </a:ext>
            </a:extLst>
          </p:cNvPr>
          <p:cNvSpPr>
            <a:spLocks noGrp="1"/>
          </p:cNvSpPr>
          <p:nvPr>
            <p:ph type="sldNum" sz="quarter" idx="12"/>
          </p:nvPr>
        </p:nvSpPr>
        <p:spPr/>
        <p:txBody>
          <a:bodyPr/>
          <a:lstStyle/>
          <a:p>
            <a:fld id="{B653E04A-400C-426E-B1F1-CE2038E3AC9F}" type="slidenum">
              <a:rPr lang="it-IT" sz="2000" smtClean="0">
                <a:solidFill>
                  <a:schemeClr val="tx2">
                    <a:lumMod val="50000"/>
                    <a:lumOff val="50000"/>
                  </a:schemeClr>
                </a:solidFill>
              </a:rPr>
              <a:t>9</a:t>
            </a:fld>
            <a:endParaRPr lang="it-IT" sz="2000" dirty="0">
              <a:solidFill>
                <a:schemeClr val="tx2">
                  <a:lumMod val="50000"/>
                  <a:lumOff val="50000"/>
                </a:schemeClr>
              </a:solidFill>
            </a:endParaRPr>
          </a:p>
        </p:txBody>
      </p:sp>
    </p:spTree>
    <p:extLst>
      <p:ext uri="{BB962C8B-B14F-4D97-AF65-F5344CB8AC3E}">
        <p14:creationId xmlns:p14="http://schemas.microsoft.com/office/powerpoint/2010/main" val="281762378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687</TotalTime>
  <Words>1164</Words>
  <Application>Microsoft Office PowerPoint</Application>
  <PresentationFormat>Widescreen</PresentationFormat>
  <Paragraphs>126</Paragraphs>
  <Slides>30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Calibri</vt:lpstr>
      <vt:lpstr>Gill Sans MT</vt:lpstr>
      <vt:lpstr>Impact</vt:lpstr>
      <vt:lpstr>Vladimir Script</vt:lpstr>
      <vt:lpstr>Badge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AIT ABAIL AYOUB</dc:creator>
  <cp:lastModifiedBy>mousaab dakiri</cp:lastModifiedBy>
  <cp:revision>10</cp:revision>
  <dcterms:created xsi:type="dcterms:W3CDTF">2023-05-05T10:59:00Z</dcterms:created>
  <dcterms:modified xsi:type="dcterms:W3CDTF">2023-06-26T06:30:10Z</dcterms:modified>
</cp:coreProperties>
</file>