
<file path=[Content_Types].xml><?xml version="1.0" encoding="utf-8"?>
<Types xmlns="http://schemas.openxmlformats.org/package/2006/content-types">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7"/>
  </p:notesMasterIdLst>
  <p:sldIdLst>
    <p:sldId id="256" r:id="rId3"/>
    <p:sldId id="257" r:id="rId4"/>
    <p:sldId id="258" r:id="rId5"/>
    <p:sldId id="28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43" autoAdjust="0"/>
    <p:restoredTop sz="94660"/>
  </p:normalViewPr>
  <p:slideViewPr>
    <p:cSldViewPr snapToGrid="0">
      <p:cViewPr>
        <p:scale>
          <a:sx n="75" d="100"/>
          <a:sy n="75" d="100"/>
        </p:scale>
        <p:origin x="-1176" y="24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50A08-1FBC-433B-9B88-98D5F8B842CD}" type="datetimeFigureOut">
              <a:rPr lang="en-US" smtClean="0"/>
              <a:pPr/>
              <a:t>9/18/2018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2F598-5E37-4B42-B926-5088F49E6BC5}" type="slidenum">
              <a:rPr lang="en-US" smtClean="0"/>
              <a:pPr/>
              <a:t>‹#›</a:t>
            </a:fld>
            <a:endParaRPr lang="en-US"/>
          </a:p>
        </p:txBody>
      </p:sp>
    </p:spTree>
    <p:extLst>
      <p:ext uri="{BB962C8B-B14F-4D97-AF65-F5344CB8AC3E}">
        <p14:creationId xmlns:p14="http://schemas.microsoft.com/office/powerpoint/2010/main" xmlns="" val="186503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02F598-5E37-4B42-B926-5088F49E6BC5}" type="slidenum">
              <a:rPr lang="en-US" smtClean="0"/>
              <a:pPr/>
              <a:t>1</a:t>
            </a:fld>
            <a:endParaRPr lang="en-US"/>
          </a:p>
        </p:txBody>
      </p:sp>
    </p:spTree>
    <p:extLst>
      <p:ext uri="{BB962C8B-B14F-4D97-AF65-F5344CB8AC3E}">
        <p14:creationId xmlns:p14="http://schemas.microsoft.com/office/powerpoint/2010/main" xmlns="" val="172124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BA455-7F56-4B23-8C82-E4D287D136B3}" type="datetime1">
              <a:rPr lang="en-US" smtClean="0"/>
              <a:pPr/>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386373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F125D9-66EE-4E3E-BC82-15E0BEAA237B}" type="datetime1">
              <a:rPr lang="en-US" smtClean="0"/>
              <a:pPr/>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2801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E4EB4F-BE98-498F-B5C2-6D6FF577F12E}" type="datetime1">
              <a:rPr lang="en-US" smtClean="0"/>
              <a:pPr/>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62849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3C7DA1-09A7-482F-B33A-E54C054E12CE}" type="datetime1">
              <a:rPr lang="en-US" smtClean="0">
                <a:solidFill>
                  <a:prstClr val="black">
                    <a:tint val="75000"/>
                  </a:prstClr>
                </a:solidFill>
              </a:rPr>
              <a:pPr/>
              <a:t>9/18/2018</a:t>
            </a:fld>
            <a:endParaRPr lang="en-US">
              <a:solidFill>
                <a:prstClr val="black">
                  <a:tint val="75000"/>
                </a:prstClr>
              </a:solidFill>
            </a:endParaRPr>
          </a:p>
        </p:txBody>
      </p:sp>
      <p:sp>
        <p:nvSpPr>
          <p:cNvPr id="5" name="Footer Placeholder 4"/>
          <p:cNvSpPr>
            <a:spLocks noGrp="1"/>
          </p:cNvSpPr>
          <p:nvPr>
            <p:ph type="ftr" sz="quarter" idx="11"/>
          </p:nvPr>
        </p:nvSpPr>
        <p:spPr>
          <a:xfrm>
            <a:off x="2278183" y="6563726"/>
            <a:ext cx="4622973" cy="365125"/>
          </a:xfrm>
        </p:spPr>
        <p:txBody>
          <a:bodyPr/>
          <a:lstStyle>
            <a:lvl1pPr algn="ctr">
              <a:defRPr sz="1500">
                <a:solidFill>
                  <a:schemeClr val="tx1"/>
                </a:solidFill>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97480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9598" y="2160590"/>
            <a:ext cx="634771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753E86-C4C2-4FB0-A203-367B3D057E0A}" type="datetime1">
              <a:rPr lang="en-US" smtClean="0">
                <a:solidFill>
                  <a:prstClr val="black">
                    <a:tint val="75000"/>
                  </a:prstClr>
                </a:solidFill>
              </a:rPr>
              <a:pPr/>
              <a:t>9/18/2018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44062" y="6541428"/>
            <a:ext cx="512638" cy="365125"/>
          </a:xfrm>
        </p:spPr>
        <p:txBody>
          <a:bodyPr/>
          <a:lstStyle>
            <a:lvl1pPr>
              <a:defRPr sz="1400" b="1">
                <a:solidFill>
                  <a:schemeClr val="tx1"/>
                </a:solidFill>
                <a:effectLst/>
              </a:defRPr>
            </a:lvl1pPr>
          </a:lstStyle>
          <a:p>
            <a:fld id="{939A68FB-3CE7-4FDB-80DF-25BB60F8A62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29828590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5E520-B811-460D-AC56-AE7292F4DCC8}" type="datetime1">
              <a:rPr lang="en-US" smtClean="0">
                <a:solidFill>
                  <a:prstClr val="black">
                    <a:tint val="75000"/>
                  </a:prstClr>
                </a:solidFill>
              </a:rPr>
              <a:pPr/>
              <a:t>9/18/2018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31850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44DE43-7B84-4CDF-B06C-D1FE440F3D3E}" type="datetime1">
              <a:rPr lang="en-US" smtClean="0">
                <a:solidFill>
                  <a:prstClr val="black">
                    <a:tint val="75000"/>
                  </a:prstClr>
                </a:solidFill>
              </a:rPr>
              <a:pPr/>
              <a:t>9/18/2018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265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4C5312-CF6B-4A7F-A73B-D4A62E311516}" type="datetime1">
              <a:rPr lang="en-US" smtClean="0">
                <a:solidFill>
                  <a:prstClr val="black">
                    <a:tint val="75000"/>
                  </a:prstClr>
                </a:solidFill>
              </a:rPr>
              <a:pPr/>
              <a:t>9/18/2018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04581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39C573-2A65-4F14-9074-0AA09E6384C5}" type="datetime1">
              <a:rPr lang="en-US" smtClean="0">
                <a:solidFill>
                  <a:prstClr val="black">
                    <a:tint val="75000"/>
                  </a:prstClr>
                </a:solidFill>
              </a:rPr>
              <a:pPr/>
              <a:t>9/18/2018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223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BA190-F65E-463C-90B5-73C0CAEB550E}" type="datetime1">
              <a:rPr lang="en-US" smtClean="0">
                <a:solidFill>
                  <a:prstClr val="black">
                    <a:tint val="75000"/>
                  </a:prstClr>
                </a:solidFill>
              </a:rPr>
              <a:pPr/>
              <a:t>9/18/2018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179250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901AD-C8E1-4A9D-83CC-2EBFD6D626F4}" type="datetime1">
              <a:rPr lang="en-US" smtClean="0">
                <a:solidFill>
                  <a:prstClr val="black">
                    <a:tint val="75000"/>
                  </a:prstClr>
                </a:solidFill>
              </a:rPr>
              <a:pPr/>
              <a:t>9/18/2018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70549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26ABC0-02D2-4791-BA93-BE3538C06062}" type="datetime1">
              <a:rPr lang="en-US" smtClean="0"/>
              <a:pPr/>
              <a:t>9/18/2018</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36509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D6290-2F5B-4C46-A55E-2683D7A3FA7D}" type="datetime1">
              <a:rPr lang="en-US" smtClean="0">
                <a:solidFill>
                  <a:prstClr val="black">
                    <a:tint val="75000"/>
                  </a:prstClr>
                </a:solidFill>
              </a:rPr>
              <a:pPr/>
              <a:t>9/18/2018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702621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9/18/2018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49515321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F5BFE-713B-49A2-A07D-9E3A72872C24}" type="datetime1">
              <a:rPr lang="en-US" smtClean="0">
                <a:solidFill>
                  <a:prstClr val="black">
                    <a:tint val="75000"/>
                  </a:prstClr>
                </a:solidFill>
              </a:rPr>
              <a:pPr/>
              <a:t>9/18/2018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2113611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8C9A2-6A1E-4A37-9786-1FA91DA43F64}" type="datetime1">
              <a:rPr lang="en-US" smtClean="0">
                <a:solidFill>
                  <a:prstClr val="black">
                    <a:tint val="75000"/>
                  </a:prstClr>
                </a:solidFill>
              </a:rPr>
              <a:pPr/>
              <a:t>9/18/2018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509188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9/18/2018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72497967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9/18/2018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32158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D8936B-5F96-4D6D-8DB2-F87F2C5EA4EB}" type="datetime1">
              <a:rPr lang="en-US" smtClean="0">
                <a:solidFill>
                  <a:prstClr val="black">
                    <a:tint val="75000"/>
                  </a:prstClr>
                </a:solidFill>
              </a:rPr>
              <a:pPr/>
              <a:t>9/18/2018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922298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0668CB-2DB9-45E2-90B3-D49300F0A9F9}" type="datetime1">
              <a:rPr lang="en-US" smtClean="0">
                <a:solidFill>
                  <a:prstClr val="black">
                    <a:tint val="75000"/>
                  </a:prstClr>
                </a:solidFill>
              </a:rPr>
              <a:pPr/>
              <a:t>9/18/2018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52101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794B8C-9C25-4502-91AC-D3600D9DAE48}" type="datetime1">
              <a:rPr lang="en-US" smtClean="0"/>
              <a:pPr/>
              <a:t>9/18/2018</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09112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C8048B-2587-4881-92AB-D49A31D5A612}" type="datetime1">
              <a:rPr lang="en-US" smtClean="0"/>
              <a:pPr/>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52956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CF270-1BF1-4750-86EA-2CBB5E03D75B}" type="datetime1">
              <a:rPr lang="en-US" smtClean="0"/>
              <a:pPr/>
              <a:t>9/18/2018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2167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553B1-3C32-45B8-8F45-E4A0B52DAE0D}" type="datetime1">
              <a:rPr lang="en-US" smtClean="0"/>
              <a:pPr/>
              <a:t>9/18/2018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45473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7D02A-8A53-43D3-B3ED-D08D89538281}" type="datetime1">
              <a:rPr lang="en-US" smtClean="0"/>
              <a:pPr/>
              <a:t>9/18/2018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6560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8CE20-5FA2-4DEC-B586-21A327328F76}" type="datetime1">
              <a:rPr lang="en-US" smtClean="0"/>
              <a:pPr/>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7435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CDBA-26A6-4F2A-A4E2-0E196F0AF72F}" type="datetime1">
              <a:rPr lang="en-US" smtClean="0"/>
              <a:pPr/>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8785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FDBB9-A580-4805-9C7E-9E45C09329B9}" type="datetime1">
              <a:rPr lang="en-US" smtClean="0"/>
              <a:pPr/>
              <a:t>9/18/2018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07603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20066C-C15A-4880-A2D1-90C7C26A0428}" type="datetime1">
              <a:rPr lang="en-US" smtClean="0">
                <a:solidFill>
                  <a:prstClr val="black">
                    <a:tint val="75000"/>
                  </a:prstClr>
                </a:solidFill>
              </a:rPr>
              <a:pPr/>
              <a:t>9/18/2018</a:t>
            </a:fld>
            <a:endParaRPr lang="en-US">
              <a:solidFill>
                <a:prstClr val="black">
                  <a:tint val="75000"/>
                </a:prst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6564022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 y="187016"/>
            <a:ext cx="9144002" cy="2971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smtClean="0">
                <a:solidFill>
                  <a:srgbClr val="FF0000"/>
                </a:solidFill>
                <a:effectLst>
                  <a:outerShdw blurRad="38100" dist="38100" dir="2700000" algn="tl">
                    <a:srgbClr val="000000">
                      <a:alpha val="43137"/>
                    </a:srgbClr>
                  </a:outerShdw>
                </a:effectLst>
              </a:rPr>
              <a:t>AI with Python</a:t>
            </a:r>
            <a:r>
              <a:rPr lang="en-US" altLang="zh-TW" b="1" dirty="0" smtClean="0"/>
              <a:t/>
            </a:r>
            <a:br>
              <a:rPr lang="en-US" altLang="zh-TW" b="1" dirty="0" smtClean="0"/>
            </a:br>
            <a:r>
              <a:rPr lang="en-US" altLang="zh-TW" b="1" dirty="0" smtClean="0"/>
              <a:t/>
            </a:r>
            <a:br>
              <a:rPr lang="en-US" altLang="zh-TW" b="1" dirty="0" smtClean="0"/>
            </a:br>
            <a:r>
              <a:rPr lang="en-US" altLang="zh-TW" b="1" dirty="0" smtClean="0">
                <a:solidFill>
                  <a:srgbClr val="7030A0"/>
                </a:solidFill>
              </a:rPr>
              <a:t>Chapter 1: AI Introduction</a:t>
            </a:r>
            <a:endParaRPr lang="en-US" b="1" dirty="0">
              <a:solidFill>
                <a:srgbClr val="7030A0"/>
              </a:solidFill>
            </a:endParaRPr>
          </a:p>
        </p:txBody>
      </p:sp>
      <p:sp>
        <p:nvSpPr>
          <p:cNvPr id="6" name="矩形 5"/>
          <p:cNvSpPr/>
          <p:nvPr/>
        </p:nvSpPr>
        <p:spPr>
          <a:xfrm>
            <a:off x="3138934" y="3792974"/>
            <a:ext cx="2548968" cy="369332"/>
          </a:xfrm>
          <a:prstGeom prst="rect">
            <a:avLst/>
          </a:prstGeom>
        </p:spPr>
        <p:txBody>
          <a:bodyPr wrap="none">
            <a:spAutoFit/>
          </a:bodyPr>
          <a:lstStyle/>
          <a:p>
            <a:r>
              <a:rPr lang="en-US" altLang="en-US" b="1" dirty="0" smtClean="0">
                <a:solidFill>
                  <a:srgbClr val="002060"/>
                </a:solidFill>
                <a:effectLst>
                  <a:outerShdw blurRad="38100" dist="38100" dir="2700000" algn="tl">
                    <a:srgbClr val="000000">
                      <a:alpha val="43137"/>
                    </a:srgbClr>
                  </a:outerShdw>
                </a:effectLst>
              </a:rPr>
              <a:t>Peter H. Chen, </a:t>
            </a:r>
            <a:r>
              <a:rPr lang="en-US" altLang="en-US" b="1" dirty="0" err="1" smtClean="0">
                <a:solidFill>
                  <a:srgbClr val="002060"/>
                </a:solidFill>
                <a:effectLst>
                  <a:outerShdw blurRad="38100" dist="38100" dir="2700000" algn="tl">
                    <a:srgbClr val="000000">
                      <a:alpha val="43137"/>
                    </a:srgbClr>
                  </a:outerShdw>
                </a:effectLst>
              </a:rPr>
              <a:t>PhDCS</a:t>
            </a:r>
            <a:r>
              <a:rPr lang="en-US" altLang="en-US" b="1" dirty="0" smtClean="0">
                <a:solidFill>
                  <a:srgbClr val="002060"/>
                </a:solidFill>
                <a:effectLst>
                  <a:outerShdw blurRad="38100" dist="38100" dir="2700000" algn="tl">
                    <a:srgbClr val="000000">
                      <a:alpha val="43137"/>
                    </a:srgbClr>
                  </a:outerShdw>
                </a:effectLst>
              </a:rPr>
              <a:t>/EE</a:t>
            </a:r>
            <a:endParaRPr lang="zh-TW" altLang="en-US" dirty="0"/>
          </a:p>
        </p:txBody>
      </p:sp>
      <p:pic>
        <p:nvPicPr>
          <p:cNvPr id="2" name="Picture 2"/>
          <p:cNvPicPr>
            <a:picLocks noChangeAspect="1" noChangeArrowheads="1"/>
          </p:cNvPicPr>
          <p:nvPr/>
        </p:nvPicPr>
        <p:blipFill>
          <a:blip r:embed="rId4" cstate="print"/>
          <a:srcRect/>
          <a:stretch>
            <a:fillRect/>
          </a:stretch>
        </p:blipFill>
        <p:spPr bwMode="auto">
          <a:xfrm>
            <a:off x="3552825" y="2738439"/>
            <a:ext cx="1866140" cy="804862"/>
          </a:xfrm>
          <a:prstGeom prst="rect">
            <a:avLst/>
          </a:prstGeom>
          <a:noFill/>
          <a:ln w="9525">
            <a:noFill/>
            <a:miter lim="800000"/>
            <a:headEnd/>
            <a:tailEnd/>
          </a:ln>
        </p:spPr>
      </p:pic>
    </p:spTree>
    <p:extLst>
      <p:ext uri="{BB962C8B-B14F-4D97-AF65-F5344CB8AC3E}">
        <p14:creationId xmlns:p14="http://schemas.microsoft.com/office/powerpoint/2010/main" xmlns="" val="2513156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 AI Introduction</a:t>
            </a:r>
            <a:endParaRPr lang="en-US" sz="54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1 </a:t>
            </a:r>
            <a:r>
              <a:rPr lang="en-US" altLang="zh-TW" sz="3000" b="1" smtClean="0">
                <a:solidFill>
                  <a:srgbClr val="002060"/>
                </a:solidFill>
                <a:effectLst>
                  <a:outerShdw blurRad="38100" dist="38100" dir="2700000" algn="tl">
                    <a:srgbClr val="000000">
                      <a:alpha val="43137"/>
                    </a:srgbClr>
                  </a:outerShdw>
                </a:effectLst>
              </a:rPr>
              <a:t>AI Introduction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https://www.tutorialspoint.com/artificial_intelligence_with_python/index.htm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smtClean="0"/>
              <a:t>Python with AI</a:t>
            </a:r>
            <a:r>
              <a:rPr lang="en-US" smtClean="0"/>
              <a:t> </a:t>
            </a:r>
            <a:r>
              <a:rPr lang="en-US" dirty="0" smtClean="0"/>
              <a:t>- CS596</a:t>
            </a:r>
            <a:endParaRPr lang="en-US" dirty="0"/>
          </a:p>
        </p:txBody>
      </p:sp>
      <p:sp>
        <p:nvSpPr>
          <p:cNvPr id="2" name="TextBox 1"/>
          <p:cNvSpPr txBox="1"/>
          <p:nvPr/>
        </p:nvSpPr>
        <p:spPr>
          <a:xfrm>
            <a:off x="304800" y="1131977"/>
            <a:ext cx="8577942" cy="317009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Artificial intelligence is the intelligence demonstrated by machines, in contrast to the intelligence displayed by humans. </a:t>
            </a:r>
          </a:p>
          <a:p>
            <a:pPr marL="465138" indent="-465138">
              <a:buClr>
                <a:srgbClr val="00B0F0"/>
              </a:buClr>
              <a:buFont typeface="Wingdings" pitchFamily="2" charset="2"/>
              <a:buChar char="u"/>
            </a:pPr>
            <a:r>
              <a:rPr lang="en-US" altLang="zh-TW" sz="2000" dirty="0" smtClean="0"/>
              <a:t>This tutorial covers the basic concepts of various fields of artificial intelligence like Artificial Neural Networks, Natural Language Processing, Machine Learning, Deep Learning, Genetic algorithms etc., and its implementation in Python.</a:t>
            </a:r>
          </a:p>
          <a:p>
            <a:pPr marL="465138" indent="-465138">
              <a:buClr>
                <a:srgbClr val="00B0F0"/>
              </a:buClr>
              <a:buFont typeface="Wingdings" pitchFamily="2" charset="2"/>
              <a:buChar char="u"/>
            </a:pPr>
            <a:r>
              <a:rPr lang="en-US" altLang="zh-TW" sz="2000" dirty="0" smtClean="0"/>
              <a:t>We assume that the reader has basic knowledge about Artificial Intelligence and Python programming. He/she should be aware about basic terminologies used in AI along with some useful python packages like </a:t>
            </a:r>
            <a:r>
              <a:rPr lang="en-US" altLang="zh-TW" sz="2000" dirty="0" err="1" smtClean="0"/>
              <a:t>nltk</a:t>
            </a:r>
            <a:r>
              <a:rPr lang="en-US" altLang="zh-TW" sz="2000" dirty="0" smtClean="0"/>
              <a:t>, </a:t>
            </a:r>
            <a:r>
              <a:rPr lang="en-US" altLang="zh-TW" sz="2000" dirty="0" err="1" smtClean="0"/>
              <a:t>OpenCV</a:t>
            </a:r>
            <a:r>
              <a:rPr lang="en-US" altLang="zh-TW" sz="2000" dirty="0" smtClean="0"/>
              <a:t>, pandas, </a:t>
            </a:r>
            <a:r>
              <a:rPr lang="en-US" altLang="zh-TW" sz="2000" dirty="0" err="1" smtClean="0"/>
              <a:t>OpenAI</a:t>
            </a:r>
            <a:r>
              <a:rPr lang="en-US" altLang="zh-TW" sz="2000" smtClean="0"/>
              <a:t> Gym, etc.</a:t>
            </a:r>
            <a:endParaRPr lang="en-US" altLang="zh-TW" sz="2000"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9A68FB-3CE7-4FDB-80DF-25BB60F8A625}" type="slidenum">
              <a:rPr lang="en-US" smtClean="0">
                <a:solidFill>
                  <a:prstClr val="black"/>
                </a:solidFill>
              </a:rPr>
              <a:pPr/>
              <a:t>4</a:t>
            </a:fld>
            <a:endParaRPr lang="en-US" dirty="0">
              <a:solidFill>
                <a:prstClr val="black"/>
              </a:solidFill>
            </a:endParaRPr>
          </a:p>
        </p:txBody>
      </p:sp>
      <p:sp>
        <p:nvSpPr>
          <p:cNvPr id="6" name="Rectangle 5"/>
          <p:cNvSpPr/>
          <p:nvPr/>
        </p:nvSpPr>
        <p:spPr>
          <a:xfrm>
            <a:off x="1791018" y="4332495"/>
            <a:ext cx="5742277" cy="923330"/>
          </a:xfrm>
          <a:prstGeom prst="rect">
            <a:avLst/>
          </a:prstGeom>
          <a:noFill/>
        </p:spPr>
        <p:txBody>
          <a:bodyPr wrap="none" lIns="91440" tIns="45720" rIns="91440" bIns="45720">
            <a:spAutoFit/>
          </a:bodyPr>
          <a:lstStyle/>
          <a:p>
            <a:pPr algn="ctr"/>
            <a:r>
              <a:rPr lang="en-US" sz="5400" b="1" dirty="0" smtClean="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rPr>
              <a:t>END of CHAPTER</a:t>
            </a:r>
            <a:endParaRPr lang="en-US" sz="5400" b="1" dirty="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endParaRPr>
          </a:p>
        </p:txBody>
      </p:sp>
    </p:spTree>
    <p:extLst>
      <p:ext uri="{BB962C8B-B14F-4D97-AF65-F5344CB8AC3E}">
        <p14:creationId xmlns:p14="http://schemas.microsoft.com/office/powerpoint/2010/main" xmlns="" val="938457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emplate.potx" id="{E80F494D-E271-464E-886B-3BA5D5541D0D}" vid="{81EB598E-8E2C-439E-AC78-BC692462472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4708</TotalTime>
  <Words>129</Words>
  <Application>Microsoft Office PowerPoint</Application>
  <PresentationFormat>如螢幕大小 (4:3)</PresentationFormat>
  <Paragraphs>15</Paragraphs>
  <Slides>4</Slides>
  <Notes>1</Notes>
  <HiddenSlides>0</HiddenSlides>
  <MMClips>0</MMClips>
  <ScaleCrop>false</ScaleCrop>
  <HeadingPairs>
    <vt:vector size="4" baseType="variant">
      <vt:variant>
        <vt:lpstr>佈景主題</vt:lpstr>
      </vt:variant>
      <vt:variant>
        <vt:i4>2</vt:i4>
      </vt:variant>
      <vt:variant>
        <vt:lpstr>投影片標題</vt:lpstr>
      </vt:variant>
      <vt:variant>
        <vt:i4>4</vt:i4>
      </vt:variant>
    </vt:vector>
  </HeadingPairs>
  <TitlesOfParts>
    <vt:vector size="6" baseType="lpstr">
      <vt:lpstr>Office Theme</vt:lpstr>
      <vt:lpstr>Facet</vt:lpstr>
      <vt:lpstr>投影片 1</vt:lpstr>
      <vt:lpstr>投影片 2</vt:lpstr>
      <vt:lpstr>1 AI Introduction</vt:lpstr>
      <vt:lpstr>投影片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764</cp:revision>
  <dcterms:created xsi:type="dcterms:W3CDTF">2015-10-11T19:53:33Z</dcterms:created>
  <dcterms:modified xsi:type="dcterms:W3CDTF">2018-09-19T03:20:18Z</dcterms:modified>
</cp:coreProperties>
</file>