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36"/>
  </p:notesMasterIdLst>
  <p:sldIdLst>
    <p:sldId id="256" r:id="rId3"/>
    <p:sldId id="257" r:id="rId4"/>
    <p:sldId id="258"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11" r:id="rId31"/>
    <p:sldId id="312" r:id="rId32"/>
    <p:sldId id="313" r:id="rId33"/>
    <p:sldId id="314" r:id="rId34"/>
    <p:sldId id="28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3" autoAdjust="0"/>
    <p:restoredTop sz="94660"/>
  </p:normalViewPr>
  <p:slideViewPr>
    <p:cSldViewPr snapToGrid="0">
      <p:cViewPr>
        <p:scale>
          <a:sx n="75" d="100"/>
          <a:sy n="75" d="100"/>
        </p:scale>
        <p:origin x="-336" y="25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9/19/2018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p14="http://schemas.microsoft.com/office/powerpoint/2010/main" xmlns=""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p14="http://schemas.microsoft.com/office/powerpoint/2010/main" xmlns=""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xmlns=""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9/19/2018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9/19/2018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9/19/2018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9/19/2018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9/19/2018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9/19/2018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xmlns=""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9/19/2018</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9/19/2018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p14="http://schemas.microsoft.com/office/powerpoint/2010/main" xmlns=""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9/19/2018</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xmlns=""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AI with Python</a:t>
            </a:r>
            <a:r>
              <a:rPr lang="en-US" altLang="zh-TW" b="1" dirty="0" smtClean="0"/>
              <a:t/>
            </a:r>
            <a:br>
              <a:rPr lang="en-US" altLang="zh-TW" b="1" dirty="0" smtClean="0"/>
            </a:br>
            <a:r>
              <a:rPr lang="en-US" altLang="zh-TW" b="1" dirty="0" smtClean="0"/>
              <a:t/>
            </a:r>
            <a:br>
              <a:rPr lang="en-US" altLang="zh-TW" b="1" dirty="0" smtClean="0"/>
            </a:br>
            <a:r>
              <a:rPr lang="en-US" altLang="zh-TW" b="1" smtClean="0">
                <a:solidFill>
                  <a:srgbClr val="7030A0"/>
                </a:solidFill>
              </a:rPr>
              <a:t>Chapter </a:t>
            </a:r>
            <a:r>
              <a:rPr lang="en-US" altLang="zh-TW" b="1" smtClean="0">
                <a:solidFill>
                  <a:srgbClr val="7030A0"/>
                </a:solidFill>
              </a:rPr>
              <a:t>2: </a:t>
            </a:r>
            <a:r>
              <a:rPr lang="en-US" altLang="zh-TW" b="1" dirty="0" smtClean="0">
                <a:solidFill>
                  <a:srgbClr val="7030A0"/>
                </a:solidFill>
              </a:rPr>
              <a:t>Primer Concept</a:t>
            </a:r>
            <a:endParaRPr lang="en-US" b="1" dirty="0">
              <a:solidFill>
                <a:srgbClr val="7030A0"/>
              </a:solidFill>
            </a:endParaRPr>
          </a:p>
        </p:txBody>
      </p:sp>
      <p:sp>
        <p:nvSpPr>
          <p:cNvPr id="6" name="矩形 5"/>
          <p:cNvSpPr/>
          <p:nvPr/>
        </p:nvSpPr>
        <p:spPr>
          <a:xfrm>
            <a:off x="3138934" y="3792974"/>
            <a:ext cx="2548968"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a:t>
            </a:r>
            <a:r>
              <a:rPr lang="en-US" altLang="en-US" b="1" dirty="0" err="1" smtClean="0">
                <a:solidFill>
                  <a:srgbClr val="002060"/>
                </a:solidFill>
                <a:effectLst>
                  <a:outerShdw blurRad="38100" dist="38100" dir="2700000" algn="tl">
                    <a:srgbClr val="000000">
                      <a:alpha val="43137"/>
                    </a:srgbClr>
                  </a:outerShdw>
                </a:effectLst>
              </a:rPr>
              <a:t>PhDCS</a:t>
            </a:r>
            <a:r>
              <a:rPr lang="en-US" altLang="en-US" b="1" dirty="0" smtClean="0">
                <a:solidFill>
                  <a:srgbClr val="002060"/>
                </a:solidFill>
                <a:effectLst>
                  <a:outerShdw blurRad="38100" dist="38100" dir="2700000" algn="tl">
                    <a:srgbClr val="000000">
                      <a:alpha val="43137"/>
                    </a:srgbClr>
                  </a:outerShdw>
                </a:effectLst>
              </a:rPr>
              <a:t>/EE</a:t>
            </a:r>
            <a:endParaRPr lang="zh-TW" altLang="en-US" dirty="0"/>
          </a:p>
        </p:txBody>
      </p:sp>
      <p:pic>
        <p:nvPicPr>
          <p:cNvPr id="2" name="Picture 2"/>
          <p:cNvPicPr>
            <a:picLocks noChangeAspect="1" noChangeArrowheads="1"/>
          </p:cNvPicPr>
          <p:nvPr/>
        </p:nvPicPr>
        <p:blipFill>
          <a:blip r:embed="rId4" cstate="print"/>
          <a:srcRect/>
          <a:stretch>
            <a:fillRect/>
          </a:stretch>
        </p:blipFill>
        <p:spPr bwMode="auto">
          <a:xfrm>
            <a:off x="3552825" y="2738439"/>
            <a:ext cx="1866140" cy="804862"/>
          </a:xfrm>
          <a:prstGeom prst="rect">
            <a:avLst/>
          </a:prstGeom>
          <a:noFill/>
          <a:ln w="9525">
            <a:noFill/>
            <a:miter lim="800000"/>
            <a:headEnd/>
            <a:tailEnd/>
          </a:ln>
        </p:spPr>
      </p:pic>
    </p:spTree>
    <p:extLst>
      <p:ext uri="{BB962C8B-B14F-4D97-AF65-F5344CB8AC3E}">
        <p14:creationId xmlns:p14="http://schemas.microsoft.com/office/powerpoint/2010/main" xmlns=""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2.3 What is Intelligence?</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2.3 What is Intelligence?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ability of a system to calculate, reason, perceive relationships and analogies, learn from experience, store and retrieve information from memory, solve problems, comprehend complex ideas, use natural language fluently, classify, generalize, and adapt new situations.</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2.3 What is Intelligence?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Types of Intelligence</a:t>
            </a:r>
          </a:p>
          <a:p>
            <a:pPr marL="922338" lvl="1" indent="-465138">
              <a:buClr>
                <a:srgbClr val="00B0F0"/>
              </a:buClr>
              <a:buFont typeface="Wingdings" pitchFamily="2" charset="2"/>
              <a:buChar char="u"/>
            </a:pPr>
            <a:r>
              <a:rPr lang="en-US" altLang="zh-TW" sz="2000" dirty="0" smtClean="0"/>
              <a:t>As described by Howard Gardner, an American developmental psychologist, Intelligence comes in multifold:</a:t>
            </a:r>
          </a:p>
        </p:txBody>
      </p:sp>
      <p:graphicFrame>
        <p:nvGraphicFramePr>
          <p:cNvPr id="9" name="表格 8"/>
          <p:cNvGraphicFramePr>
            <a:graphicFrameLocks noGrp="1"/>
          </p:cNvGraphicFramePr>
          <p:nvPr/>
        </p:nvGraphicFramePr>
        <p:xfrm>
          <a:off x="317500" y="2463800"/>
          <a:ext cx="8483600" cy="3114040"/>
        </p:xfrm>
        <a:graphic>
          <a:graphicData uri="http://schemas.openxmlformats.org/drawingml/2006/table">
            <a:tbl>
              <a:tblPr firstRow="1" bandRow="1">
                <a:tableStyleId>{5C22544A-7EE6-4342-B048-85BDC9FD1C3A}</a:tableStyleId>
              </a:tblPr>
              <a:tblGrid>
                <a:gridCol w="1524000"/>
                <a:gridCol w="5207000"/>
                <a:gridCol w="1752600"/>
              </a:tblGrid>
              <a:tr h="370840">
                <a:tc>
                  <a:txBody>
                    <a:bodyPr/>
                    <a:lstStyle/>
                    <a:p>
                      <a:r>
                        <a:rPr lang="en-US" altLang="zh-TW" sz="1800" b="1" i="0" kern="1200" dirty="0" smtClean="0">
                          <a:solidFill>
                            <a:schemeClr val="lt1"/>
                          </a:solidFill>
                          <a:latin typeface="+mn-lt"/>
                          <a:ea typeface="+mn-ea"/>
                          <a:cs typeface="+mn-cs"/>
                        </a:rPr>
                        <a:t>Intelligence </a:t>
                      </a:r>
                      <a:endParaRPr lang="zh-TW" altLang="en-US" dirty="0"/>
                    </a:p>
                  </a:txBody>
                  <a:tcPr/>
                </a:tc>
                <a:tc>
                  <a:txBody>
                    <a:bodyPr/>
                    <a:lstStyle/>
                    <a:p>
                      <a:r>
                        <a:rPr lang="en-US" altLang="zh-TW" sz="1800" b="1" i="0" kern="1200" dirty="0" smtClean="0">
                          <a:solidFill>
                            <a:schemeClr val="lt1"/>
                          </a:solidFill>
                          <a:latin typeface="+mn-lt"/>
                          <a:ea typeface="+mn-ea"/>
                          <a:cs typeface="+mn-cs"/>
                        </a:rPr>
                        <a:t>Description</a:t>
                      </a:r>
                      <a:endParaRPr lang="zh-TW" altLang="en-US" dirty="0"/>
                    </a:p>
                  </a:txBody>
                  <a:tcPr/>
                </a:tc>
                <a:tc>
                  <a:txBody>
                    <a:bodyPr/>
                    <a:lstStyle/>
                    <a:p>
                      <a:r>
                        <a:rPr lang="en-US" altLang="zh-TW" sz="1800" b="1" i="0" kern="1200" dirty="0" smtClean="0">
                          <a:solidFill>
                            <a:schemeClr val="lt1"/>
                          </a:solidFill>
                          <a:latin typeface="+mn-lt"/>
                          <a:ea typeface="+mn-ea"/>
                          <a:cs typeface="+mn-cs"/>
                        </a:rPr>
                        <a:t>Example</a:t>
                      </a:r>
                      <a:endParaRPr lang="zh-TW" altLang="en-US" dirty="0"/>
                    </a:p>
                  </a:txBody>
                  <a:tcPr/>
                </a:tc>
              </a:tr>
              <a:tr h="370840">
                <a:tc>
                  <a:txBody>
                    <a:bodyPr/>
                    <a:lstStyle/>
                    <a:p>
                      <a:r>
                        <a:rPr lang="en-US" altLang="zh-TW" sz="1800" b="1" i="0" kern="1200" dirty="0" smtClean="0">
                          <a:solidFill>
                            <a:schemeClr val="dk1"/>
                          </a:solidFill>
                          <a:latin typeface="+mn-lt"/>
                          <a:ea typeface="+mn-ea"/>
                          <a:cs typeface="+mn-cs"/>
                        </a:rPr>
                        <a:t>Linguistic intelligence</a:t>
                      </a:r>
                      <a:endParaRPr lang="zh-TW" altLang="en-US" dirty="0"/>
                    </a:p>
                  </a:txBody>
                  <a:tcPr/>
                </a:tc>
                <a:tc>
                  <a:txBody>
                    <a:bodyPr/>
                    <a:lstStyle/>
                    <a:p>
                      <a:r>
                        <a:rPr lang="en-US" altLang="zh-TW" sz="1800" b="0" i="0" kern="1200" dirty="0" smtClean="0">
                          <a:solidFill>
                            <a:schemeClr val="dk1"/>
                          </a:solidFill>
                          <a:latin typeface="+mn-lt"/>
                          <a:ea typeface="+mn-ea"/>
                          <a:cs typeface="+mn-cs"/>
                        </a:rPr>
                        <a:t>The ability to speak, recognize, and use mechanisms of phonology (speech sounds), syntax (grammar), and semantics (meaning).</a:t>
                      </a:r>
                      <a:endParaRPr lang="zh-TW" altLang="en-US" dirty="0"/>
                    </a:p>
                  </a:txBody>
                  <a:tcPr/>
                </a:tc>
                <a:tc>
                  <a:txBody>
                    <a:bodyPr/>
                    <a:lstStyle/>
                    <a:p>
                      <a:r>
                        <a:rPr lang="en-US" altLang="zh-TW" sz="1800" b="0" i="0" kern="1200" dirty="0" smtClean="0">
                          <a:solidFill>
                            <a:schemeClr val="dk1"/>
                          </a:solidFill>
                          <a:latin typeface="+mn-lt"/>
                          <a:ea typeface="+mn-ea"/>
                          <a:cs typeface="+mn-cs"/>
                        </a:rPr>
                        <a:t>Narrators, Orators</a:t>
                      </a:r>
                      <a:endParaRPr lang="zh-TW" altLang="en-US" dirty="0"/>
                    </a:p>
                  </a:txBody>
                  <a:tcPr/>
                </a:tc>
              </a:tr>
              <a:tr h="370840">
                <a:tc>
                  <a:txBody>
                    <a:bodyPr/>
                    <a:lstStyle/>
                    <a:p>
                      <a:r>
                        <a:rPr lang="en-US" altLang="zh-TW" sz="1800" b="1" i="0" kern="1200" dirty="0" smtClean="0">
                          <a:solidFill>
                            <a:schemeClr val="dk1"/>
                          </a:solidFill>
                          <a:latin typeface="+mn-lt"/>
                          <a:ea typeface="+mn-ea"/>
                          <a:cs typeface="+mn-cs"/>
                        </a:rPr>
                        <a:t>Musical intelligence</a:t>
                      </a:r>
                      <a:endParaRPr lang="zh-TW" altLang="en-US" dirty="0"/>
                    </a:p>
                  </a:txBody>
                  <a:tcPr/>
                </a:tc>
                <a:tc>
                  <a:txBody>
                    <a:bodyPr/>
                    <a:lstStyle/>
                    <a:p>
                      <a:r>
                        <a:rPr lang="en-US" altLang="zh-TW" sz="1800" b="0" i="0" kern="1200" dirty="0" smtClean="0">
                          <a:solidFill>
                            <a:schemeClr val="dk1"/>
                          </a:solidFill>
                          <a:latin typeface="+mn-lt"/>
                          <a:ea typeface="+mn-ea"/>
                          <a:cs typeface="+mn-cs"/>
                        </a:rPr>
                        <a:t>The ability to create, communicate with, and understand meanings made of sound, understanding of pitch, rhythm</a:t>
                      </a:r>
                      <a:endParaRPr lang="zh-TW" altLang="en-US" dirty="0"/>
                    </a:p>
                  </a:txBody>
                  <a:tcPr/>
                </a:tc>
                <a:tc>
                  <a:txBody>
                    <a:bodyPr/>
                    <a:lstStyle/>
                    <a:p>
                      <a:r>
                        <a:rPr lang="en-US" altLang="zh-TW" sz="1800" b="0" i="0" kern="1200" dirty="0" smtClean="0">
                          <a:solidFill>
                            <a:schemeClr val="dk1"/>
                          </a:solidFill>
                          <a:latin typeface="+mn-lt"/>
                          <a:ea typeface="+mn-ea"/>
                          <a:cs typeface="+mn-cs"/>
                        </a:rPr>
                        <a:t>Musicians, Singers, Composers</a:t>
                      </a:r>
                      <a:endParaRPr lang="zh-TW" altLang="en-US" dirty="0"/>
                    </a:p>
                  </a:txBody>
                  <a:tcPr/>
                </a:tc>
              </a:tr>
              <a:tr h="370840">
                <a:tc>
                  <a:txBody>
                    <a:bodyPr/>
                    <a:lstStyle/>
                    <a:p>
                      <a:r>
                        <a:rPr lang="en-US" altLang="zh-TW" sz="1800" b="1" i="0" kern="1200" dirty="0" smtClean="0">
                          <a:solidFill>
                            <a:schemeClr val="dk1"/>
                          </a:solidFill>
                          <a:latin typeface="+mn-lt"/>
                          <a:ea typeface="+mn-ea"/>
                          <a:cs typeface="+mn-cs"/>
                        </a:rPr>
                        <a:t>Logical-mathematical intelligence</a:t>
                      </a:r>
                      <a:endParaRPr lang="zh-TW" altLang="en-US" dirty="0"/>
                    </a:p>
                  </a:txBody>
                  <a:tcPr/>
                </a:tc>
                <a:tc>
                  <a:txBody>
                    <a:bodyPr/>
                    <a:lstStyle/>
                    <a:p>
                      <a:r>
                        <a:rPr lang="en-US" altLang="zh-TW" sz="1800" b="0" i="0" kern="1200" dirty="0" smtClean="0">
                          <a:solidFill>
                            <a:schemeClr val="dk1"/>
                          </a:solidFill>
                          <a:latin typeface="+mn-lt"/>
                          <a:ea typeface="+mn-ea"/>
                          <a:cs typeface="+mn-cs"/>
                        </a:rPr>
                        <a:t>The ability to use and understand relationships in the absence of action or objects. It is also the ability to understand complex and abstract ideas.</a:t>
                      </a:r>
                      <a:endParaRPr lang="zh-TW" altLang="en-US" dirty="0"/>
                    </a:p>
                  </a:txBody>
                  <a:tcPr/>
                </a:tc>
                <a:tc>
                  <a:txBody>
                    <a:bodyPr/>
                    <a:lstStyle/>
                    <a:p>
                      <a:r>
                        <a:rPr lang="en-US" altLang="zh-TW" sz="1800" b="0" i="0" kern="1200" dirty="0" smtClean="0">
                          <a:solidFill>
                            <a:schemeClr val="dk1"/>
                          </a:solidFill>
                          <a:latin typeface="+mn-lt"/>
                          <a:ea typeface="+mn-ea"/>
                          <a:cs typeface="+mn-cs"/>
                        </a:rPr>
                        <a:t>Mathematicians, Scientists</a:t>
                      </a:r>
                      <a:endParaRPr lang="zh-TW" altLang="en-US" dirty="0"/>
                    </a:p>
                  </a:txBody>
                  <a:tcPr/>
                </a:tc>
              </a:tr>
            </a:tbl>
          </a:graphicData>
        </a:graphic>
      </p:graphicFrame>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2.3 What is Intelligence?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graphicFrame>
        <p:nvGraphicFramePr>
          <p:cNvPr id="9" name="表格 8"/>
          <p:cNvGraphicFramePr>
            <a:graphicFrameLocks noGrp="1"/>
          </p:cNvGraphicFramePr>
          <p:nvPr/>
        </p:nvGraphicFramePr>
        <p:xfrm>
          <a:off x="330200" y="1117600"/>
          <a:ext cx="8483600" cy="4028440"/>
        </p:xfrm>
        <a:graphic>
          <a:graphicData uri="http://schemas.openxmlformats.org/drawingml/2006/table">
            <a:tbl>
              <a:tblPr firstRow="1" bandRow="1">
                <a:tableStyleId>{5C22544A-7EE6-4342-B048-85BDC9FD1C3A}</a:tableStyleId>
              </a:tblPr>
              <a:tblGrid>
                <a:gridCol w="1524000"/>
                <a:gridCol w="5207000"/>
                <a:gridCol w="1752600"/>
              </a:tblGrid>
              <a:tr h="370840">
                <a:tc>
                  <a:txBody>
                    <a:bodyPr/>
                    <a:lstStyle/>
                    <a:p>
                      <a:r>
                        <a:rPr lang="en-US" altLang="zh-TW" sz="1800" b="1" i="0" kern="1200" dirty="0" smtClean="0">
                          <a:solidFill>
                            <a:schemeClr val="lt1"/>
                          </a:solidFill>
                          <a:latin typeface="+mn-lt"/>
                          <a:ea typeface="+mn-ea"/>
                          <a:cs typeface="+mn-cs"/>
                        </a:rPr>
                        <a:t>Intelligence </a:t>
                      </a:r>
                      <a:endParaRPr lang="zh-TW" altLang="en-US" dirty="0"/>
                    </a:p>
                  </a:txBody>
                  <a:tcPr/>
                </a:tc>
                <a:tc>
                  <a:txBody>
                    <a:bodyPr/>
                    <a:lstStyle/>
                    <a:p>
                      <a:r>
                        <a:rPr lang="en-US" altLang="zh-TW" sz="1800" b="1" i="0" kern="1200" dirty="0" smtClean="0">
                          <a:solidFill>
                            <a:schemeClr val="lt1"/>
                          </a:solidFill>
                          <a:latin typeface="+mn-lt"/>
                          <a:ea typeface="+mn-ea"/>
                          <a:cs typeface="+mn-cs"/>
                        </a:rPr>
                        <a:t>Description</a:t>
                      </a:r>
                      <a:endParaRPr lang="zh-TW" altLang="en-US" dirty="0"/>
                    </a:p>
                  </a:txBody>
                  <a:tcPr/>
                </a:tc>
                <a:tc>
                  <a:txBody>
                    <a:bodyPr/>
                    <a:lstStyle/>
                    <a:p>
                      <a:r>
                        <a:rPr lang="en-US" altLang="zh-TW" sz="1800" b="1" i="0" kern="1200" dirty="0" smtClean="0">
                          <a:solidFill>
                            <a:schemeClr val="lt1"/>
                          </a:solidFill>
                          <a:latin typeface="+mn-lt"/>
                          <a:ea typeface="+mn-ea"/>
                          <a:cs typeface="+mn-cs"/>
                        </a:rPr>
                        <a:t>Example</a:t>
                      </a:r>
                      <a:endParaRPr lang="zh-TW"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i="0" kern="1200" dirty="0" smtClean="0">
                          <a:solidFill>
                            <a:schemeClr val="dk1"/>
                          </a:solidFill>
                          <a:latin typeface="+mn-lt"/>
                          <a:ea typeface="+mn-ea"/>
                          <a:cs typeface="+mn-cs"/>
                        </a:rPr>
                        <a:t>Spatial intelligence</a:t>
                      </a:r>
                      <a:endParaRPr lang="en-US" altLang="zh-TW" sz="1800" b="0" i="0" kern="1200" dirty="0" smtClean="0">
                        <a:solidFill>
                          <a:schemeClr val="dk1"/>
                        </a:solidFill>
                        <a:latin typeface="+mn-lt"/>
                        <a:ea typeface="+mn-ea"/>
                        <a:cs typeface="+mn-cs"/>
                      </a:endParaRPr>
                    </a:p>
                  </a:txBody>
                  <a:tcPr/>
                </a:tc>
                <a:tc>
                  <a:txBody>
                    <a:bodyPr/>
                    <a:lstStyle/>
                    <a:p>
                      <a:r>
                        <a:rPr lang="en-US" altLang="zh-TW" sz="1800" b="0" i="0" kern="1200" dirty="0" smtClean="0">
                          <a:solidFill>
                            <a:schemeClr val="dk1"/>
                          </a:solidFill>
                          <a:latin typeface="+mn-lt"/>
                          <a:ea typeface="+mn-ea"/>
                          <a:cs typeface="+mn-cs"/>
                        </a:rPr>
                        <a:t>The ability to perceive visual or spatial information, change it, and re-create visual images without reference to the objects, construct 3D images, and to move and rotate them.</a:t>
                      </a:r>
                    </a:p>
                  </a:txBody>
                  <a:tcPr/>
                </a:tc>
                <a:tc>
                  <a:txBody>
                    <a:bodyPr/>
                    <a:lstStyle/>
                    <a:p>
                      <a:r>
                        <a:rPr lang="en-US" altLang="zh-TW" sz="1800" b="0" i="0" kern="1200" dirty="0" smtClean="0">
                          <a:solidFill>
                            <a:schemeClr val="dk1"/>
                          </a:solidFill>
                          <a:latin typeface="+mn-lt"/>
                          <a:ea typeface="+mn-ea"/>
                          <a:cs typeface="+mn-cs"/>
                        </a:rPr>
                        <a:t>Map readers, Astronauts, Physicists</a:t>
                      </a:r>
                      <a:endParaRPr lang="zh-TW"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i="0" kern="1200" dirty="0" smtClean="0">
                          <a:solidFill>
                            <a:schemeClr val="dk1"/>
                          </a:solidFill>
                          <a:latin typeface="+mn-lt"/>
                          <a:ea typeface="+mn-ea"/>
                          <a:cs typeface="+mn-cs"/>
                        </a:rPr>
                        <a:t>Bodily-Kinesthetic intelligence</a:t>
                      </a:r>
                      <a:endParaRPr lang="en-US" altLang="zh-TW" sz="1800" b="0" i="0" kern="1200" dirty="0" smtClean="0">
                        <a:solidFill>
                          <a:schemeClr val="dk1"/>
                        </a:solidFill>
                        <a:latin typeface="+mn-lt"/>
                        <a:ea typeface="+mn-ea"/>
                        <a:cs typeface="+mn-cs"/>
                      </a:endParaRPr>
                    </a:p>
                  </a:txBody>
                  <a:tcPr/>
                </a:tc>
                <a:tc>
                  <a:txBody>
                    <a:bodyPr/>
                    <a:lstStyle/>
                    <a:p>
                      <a:r>
                        <a:rPr lang="en-US" altLang="zh-TW" sz="1800" b="0" i="0" kern="1200" dirty="0" smtClean="0">
                          <a:solidFill>
                            <a:schemeClr val="dk1"/>
                          </a:solidFill>
                          <a:latin typeface="+mn-lt"/>
                          <a:ea typeface="+mn-ea"/>
                          <a:cs typeface="+mn-cs"/>
                        </a:rPr>
                        <a:t>The ability to use complete or part of the body to solve problems or fashion products, control over fine and coarse motor skills, and manipulate the objects.</a:t>
                      </a:r>
                    </a:p>
                  </a:txBody>
                  <a:tcPr/>
                </a:tc>
                <a:tc>
                  <a:txBody>
                    <a:bodyPr/>
                    <a:lstStyle/>
                    <a:p>
                      <a:r>
                        <a:rPr lang="en-US" altLang="zh-TW" sz="1800" b="0" i="0" kern="1200" dirty="0" smtClean="0">
                          <a:solidFill>
                            <a:schemeClr val="dk1"/>
                          </a:solidFill>
                          <a:latin typeface="+mn-lt"/>
                          <a:ea typeface="+mn-ea"/>
                          <a:cs typeface="+mn-cs"/>
                        </a:rPr>
                        <a:t>Players, Dancers</a:t>
                      </a:r>
                      <a:endParaRPr lang="zh-TW"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1" i="0" kern="1200" dirty="0" smtClean="0">
                          <a:solidFill>
                            <a:schemeClr val="dk1"/>
                          </a:solidFill>
                          <a:latin typeface="+mn-lt"/>
                          <a:ea typeface="+mn-ea"/>
                          <a:cs typeface="+mn-cs"/>
                        </a:rPr>
                        <a:t>Intra-personal intelligence</a:t>
                      </a:r>
                      <a:endParaRPr lang="en-US" altLang="zh-TW" sz="1800" b="0" i="0" kern="1200" dirty="0" smtClean="0">
                        <a:solidFill>
                          <a:schemeClr val="dk1"/>
                        </a:solidFill>
                        <a:latin typeface="+mn-lt"/>
                        <a:ea typeface="+mn-ea"/>
                        <a:cs typeface="+mn-cs"/>
                      </a:endParaRPr>
                    </a:p>
                  </a:txBody>
                  <a:tcPr/>
                </a:tc>
                <a:tc>
                  <a:txBody>
                    <a:bodyPr/>
                    <a:lstStyle/>
                    <a:p>
                      <a:r>
                        <a:rPr lang="en-US" altLang="zh-TW" sz="1800" b="0" i="0" kern="1200" dirty="0" smtClean="0">
                          <a:solidFill>
                            <a:schemeClr val="dk1"/>
                          </a:solidFill>
                          <a:latin typeface="+mn-lt"/>
                          <a:ea typeface="+mn-ea"/>
                          <a:cs typeface="+mn-cs"/>
                        </a:rPr>
                        <a:t>The ability to distinguish among one’s own feelings, intentions, and motivations.</a:t>
                      </a:r>
                    </a:p>
                  </a:txBody>
                  <a:tcPr/>
                </a:tc>
                <a:tc>
                  <a:txBody>
                    <a:bodyPr/>
                    <a:lstStyle/>
                    <a:p>
                      <a:r>
                        <a:rPr lang="en-US" altLang="zh-TW" sz="1800" b="0" i="0" kern="1200" dirty="0" err="1" smtClean="0">
                          <a:solidFill>
                            <a:schemeClr val="dk1"/>
                          </a:solidFill>
                          <a:latin typeface="+mn-lt"/>
                          <a:ea typeface="+mn-ea"/>
                          <a:cs typeface="+mn-cs"/>
                        </a:rPr>
                        <a:t>Gautam</a:t>
                      </a:r>
                      <a:r>
                        <a:rPr lang="en-US" altLang="zh-TW" sz="1800" b="0" i="0" kern="1200" dirty="0" smtClean="0">
                          <a:solidFill>
                            <a:schemeClr val="dk1"/>
                          </a:solidFill>
                          <a:latin typeface="+mn-lt"/>
                          <a:ea typeface="+mn-ea"/>
                          <a:cs typeface="+mn-cs"/>
                        </a:rPr>
                        <a:t> </a:t>
                      </a:r>
                      <a:r>
                        <a:rPr lang="en-US" altLang="zh-TW" sz="1800" b="0" i="0" kern="1200" dirty="0" err="1" smtClean="0">
                          <a:solidFill>
                            <a:schemeClr val="dk1"/>
                          </a:solidFill>
                          <a:latin typeface="+mn-lt"/>
                          <a:ea typeface="+mn-ea"/>
                          <a:cs typeface="+mn-cs"/>
                        </a:rPr>
                        <a:t>Buddhha</a:t>
                      </a:r>
                      <a:endParaRPr lang="zh-TW"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olidFill>
                            <a:srgbClr val="000000"/>
                          </a:solidFill>
                        </a:rPr>
                        <a:t>Interpersonal intelligence</a:t>
                      </a:r>
                      <a:endParaRPr lang="en-US" altLang="zh-TW" dirty="0" smtClean="0">
                        <a:solidFill>
                          <a:srgbClr val="000000"/>
                        </a:solidFill>
                      </a:endParaRPr>
                    </a:p>
                  </a:txBody>
                  <a:tcPr/>
                </a:tc>
                <a:tc>
                  <a:txBody>
                    <a:bodyPr/>
                    <a:lstStyle/>
                    <a:p>
                      <a:pPr algn="just" fontAlgn="t"/>
                      <a:r>
                        <a:rPr lang="en-US" dirty="0" smtClean="0">
                          <a:solidFill>
                            <a:srgbClr val="000000"/>
                          </a:solidFill>
                        </a:rPr>
                        <a:t>The </a:t>
                      </a:r>
                      <a:r>
                        <a:rPr lang="en-US" dirty="0">
                          <a:solidFill>
                            <a:srgbClr val="000000"/>
                          </a:solidFill>
                        </a:rPr>
                        <a:t>ability to recognize and make distinctions among other people’s feelings, beliefs, and intentions.</a:t>
                      </a:r>
                    </a:p>
                  </a:txBody>
                  <a:tcPr marL="76200" marR="76200" marT="76200" marB="76200"/>
                </a:tc>
                <a:tc>
                  <a:txBody>
                    <a:bodyPr/>
                    <a:lstStyle/>
                    <a:p>
                      <a:r>
                        <a:rPr lang="en-US" altLang="zh-TW" sz="1800" b="0" i="0" kern="1200" dirty="0" smtClean="0">
                          <a:solidFill>
                            <a:schemeClr val="dk1"/>
                          </a:solidFill>
                          <a:latin typeface="+mn-lt"/>
                          <a:ea typeface="+mn-ea"/>
                          <a:cs typeface="+mn-cs"/>
                        </a:rPr>
                        <a:t>Mass Communicators, Interviewers</a:t>
                      </a:r>
                      <a:endParaRPr lang="zh-TW" altLang="en-US" dirty="0"/>
                    </a:p>
                  </a:txBody>
                  <a:tcPr/>
                </a:tc>
              </a:tr>
            </a:tbl>
          </a:graphicData>
        </a:graphic>
      </p:graphicFrame>
      <p:sp>
        <p:nvSpPr>
          <p:cNvPr id="10" name="TextBox 1"/>
          <p:cNvSpPr txBox="1"/>
          <p:nvPr/>
        </p:nvSpPr>
        <p:spPr>
          <a:xfrm>
            <a:off x="368300" y="51832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You can say a machine or a system is artificially intelligent when it is equipped with at least one or all intelligences in it.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2.4 Intelligence Composition</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2.4 Intelligence Composition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17009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intelligence is intangible. It is composed of −</a:t>
            </a:r>
          </a:p>
          <a:p>
            <a:pPr marL="922338" lvl="1" indent="-465138">
              <a:buClr>
                <a:srgbClr val="00B0F0"/>
              </a:buClr>
              <a:buFont typeface="Wingdings" pitchFamily="2" charset="2"/>
              <a:buChar char="u"/>
            </a:pPr>
            <a:r>
              <a:rPr lang="en-US" altLang="zh-TW" sz="2000" dirty="0" smtClean="0"/>
              <a:t>Reasoning</a:t>
            </a:r>
          </a:p>
          <a:p>
            <a:pPr marL="922338" lvl="1" indent="-465138">
              <a:buClr>
                <a:srgbClr val="00B0F0"/>
              </a:buClr>
              <a:buFont typeface="Wingdings" pitchFamily="2" charset="2"/>
              <a:buChar char="u"/>
            </a:pPr>
            <a:r>
              <a:rPr lang="en-US" altLang="zh-TW" sz="2000" dirty="0" smtClean="0"/>
              <a:t>Learning</a:t>
            </a:r>
          </a:p>
          <a:p>
            <a:pPr marL="922338" lvl="1" indent="-465138">
              <a:buClr>
                <a:srgbClr val="00B0F0"/>
              </a:buClr>
              <a:buFont typeface="Wingdings" pitchFamily="2" charset="2"/>
              <a:buChar char="u"/>
            </a:pPr>
            <a:r>
              <a:rPr lang="en-US" altLang="zh-TW" sz="2000" dirty="0" smtClean="0"/>
              <a:t>Problem Solving</a:t>
            </a:r>
          </a:p>
          <a:p>
            <a:pPr marL="922338" lvl="1" indent="-465138">
              <a:buClr>
                <a:srgbClr val="00B0F0"/>
              </a:buClr>
              <a:buFont typeface="Wingdings" pitchFamily="2" charset="2"/>
              <a:buChar char="u"/>
            </a:pPr>
            <a:r>
              <a:rPr lang="en-US" altLang="zh-TW" sz="2000" dirty="0" smtClean="0"/>
              <a:t>Perception</a:t>
            </a:r>
          </a:p>
          <a:p>
            <a:pPr marL="922338" lvl="1" indent="-465138">
              <a:buClr>
                <a:srgbClr val="00B0F0"/>
              </a:buClr>
              <a:buFont typeface="Wingdings" pitchFamily="2" charset="2"/>
              <a:buChar char="u"/>
            </a:pPr>
            <a:r>
              <a:rPr lang="en-US" altLang="zh-TW" sz="2000" dirty="0" smtClean="0"/>
              <a:t>Linguistic Intelligence</a:t>
            </a:r>
          </a:p>
          <a:p>
            <a:pPr marL="465138" indent="-465138">
              <a:buClr>
                <a:srgbClr val="00B0F0"/>
              </a:buClr>
              <a:buFont typeface="Wingdings" pitchFamily="2" charset="2"/>
              <a:buChar char="u"/>
            </a:pPr>
            <a:r>
              <a:rPr lang="en-US" altLang="zh-TW" sz="2000" dirty="0" smtClean="0"/>
              <a:t>Let us go through all the components briefly:</a:t>
            </a:r>
          </a:p>
          <a:p>
            <a:pPr marL="465138" indent="-465138">
              <a:buClr>
                <a:srgbClr val="00B0F0"/>
              </a:buClr>
              <a:buFont typeface="Wingdings" pitchFamily="2" charset="2"/>
              <a:buChar char="u"/>
            </a:pPr>
            <a:r>
              <a:rPr lang="en-US" altLang="zh-TW" sz="2000" dirty="0" smtClean="0"/>
              <a:t>Reasoning</a:t>
            </a:r>
          </a:p>
          <a:p>
            <a:pPr marL="922338" lvl="1" indent="-465138">
              <a:buClr>
                <a:srgbClr val="00B0F0"/>
              </a:buClr>
              <a:buFont typeface="Wingdings" pitchFamily="2" charset="2"/>
              <a:buChar char="u"/>
            </a:pPr>
            <a:r>
              <a:rPr lang="en-US" altLang="zh-TW" sz="2000" dirty="0" smtClean="0"/>
              <a:t>It is the set of processes that enable us to provide basis for judgment, making decisions, and prediction. There are broadly two types</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16</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2.4 Intelligence Composition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graphicFrame>
        <p:nvGraphicFramePr>
          <p:cNvPr id="9" name="表格 8"/>
          <p:cNvGraphicFramePr>
            <a:graphicFrameLocks noGrp="1"/>
          </p:cNvGraphicFramePr>
          <p:nvPr/>
        </p:nvGraphicFramePr>
        <p:xfrm>
          <a:off x="368300" y="2331720"/>
          <a:ext cx="8559800" cy="3444240"/>
        </p:xfrm>
        <a:graphic>
          <a:graphicData uri="http://schemas.openxmlformats.org/drawingml/2006/table">
            <a:tbl>
              <a:tblPr firstRow="1" bandRow="1">
                <a:tableStyleId>{5C22544A-7EE6-4342-B048-85BDC9FD1C3A}</a:tableStyleId>
              </a:tblPr>
              <a:tblGrid>
                <a:gridCol w="3606800"/>
                <a:gridCol w="4953000"/>
              </a:tblGrid>
              <a:tr h="370840">
                <a:tc>
                  <a:txBody>
                    <a:bodyPr/>
                    <a:lstStyle/>
                    <a:p>
                      <a:pPr algn="ctr" fontAlgn="t"/>
                      <a:r>
                        <a:rPr lang="en-US" sz="1600" dirty="0"/>
                        <a:t>Inductive Reasoning</a:t>
                      </a:r>
                    </a:p>
                  </a:txBody>
                  <a:tcPr marL="76200" marR="76200" marT="76200" marB="76200"/>
                </a:tc>
                <a:tc>
                  <a:txBody>
                    <a:bodyPr/>
                    <a:lstStyle/>
                    <a:p>
                      <a:pPr algn="ctr" fontAlgn="t"/>
                      <a:r>
                        <a:rPr lang="en-US" sz="1600"/>
                        <a:t>Deductive Reasoning</a:t>
                      </a:r>
                    </a:p>
                  </a:txBody>
                  <a:tcPr marL="76200" marR="76200" marT="76200" marB="76200"/>
                </a:tc>
              </a:tr>
              <a:tr h="370840">
                <a:tc>
                  <a:txBody>
                    <a:bodyPr/>
                    <a:lstStyle/>
                    <a:p>
                      <a:pPr fontAlgn="ctr"/>
                      <a:r>
                        <a:rPr lang="en-US" sz="1600"/>
                        <a:t>It conducts specific observations to makes broad general statements.</a:t>
                      </a:r>
                    </a:p>
                  </a:txBody>
                  <a:tcPr marL="76200" marR="76200" marT="76200" marB="76200" anchor="ctr"/>
                </a:tc>
                <a:tc>
                  <a:txBody>
                    <a:bodyPr/>
                    <a:lstStyle/>
                    <a:p>
                      <a:pPr fontAlgn="t"/>
                      <a:r>
                        <a:rPr lang="en-US" sz="1600"/>
                        <a:t>It starts with a general statement and examines the possibilities to reach a specific, logical conclusion.</a:t>
                      </a:r>
                    </a:p>
                  </a:txBody>
                  <a:tcPr marL="76200" marR="76200" marT="76200" marB="76200"/>
                </a:tc>
              </a:tr>
              <a:tr h="370840">
                <a:tc>
                  <a:txBody>
                    <a:bodyPr/>
                    <a:lstStyle/>
                    <a:p>
                      <a:pPr fontAlgn="t"/>
                      <a:r>
                        <a:rPr lang="en-US" sz="1600"/>
                        <a:t>Even if all of the premises are true in a statement, inductive reasoning allows for the conclusion to be false.</a:t>
                      </a:r>
                    </a:p>
                  </a:txBody>
                  <a:tcPr marL="76200" marR="76200" marT="76200" marB="76200"/>
                </a:tc>
                <a:tc>
                  <a:txBody>
                    <a:bodyPr/>
                    <a:lstStyle/>
                    <a:p>
                      <a:pPr fontAlgn="t"/>
                      <a:r>
                        <a:rPr lang="en-US" sz="1600"/>
                        <a:t>If something is true of a class of things in general, it is also true for all members of that class.</a:t>
                      </a:r>
                    </a:p>
                  </a:txBody>
                  <a:tcPr marL="76200" marR="76200" marT="76200" marB="76200"/>
                </a:tc>
              </a:tr>
              <a:tr h="370840">
                <a:tc>
                  <a:txBody>
                    <a:bodyPr/>
                    <a:lstStyle/>
                    <a:p>
                      <a:pPr fontAlgn="ctr"/>
                      <a:r>
                        <a:rPr lang="en-US" sz="1600" b="1"/>
                        <a:t>Example</a:t>
                      </a:r>
                      <a:r>
                        <a:rPr lang="en-US" sz="1600"/>
                        <a:t> − "Nita is a teacher. Nita is studious. Therefore, All teachers are studious."</a:t>
                      </a:r>
                    </a:p>
                  </a:txBody>
                  <a:tcPr marL="76200" marR="76200" marT="76200" marB="76200" anchor="ctr"/>
                </a:tc>
                <a:tc>
                  <a:txBody>
                    <a:bodyPr/>
                    <a:lstStyle/>
                    <a:p>
                      <a:pPr fontAlgn="t"/>
                      <a:r>
                        <a:rPr lang="en-US" sz="1600" b="1" dirty="0"/>
                        <a:t>Example</a:t>
                      </a:r>
                      <a:r>
                        <a:rPr lang="en-US" sz="1600" dirty="0"/>
                        <a:t> − "All women of age above 60 years are grandmothers. </a:t>
                      </a:r>
                      <a:r>
                        <a:rPr lang="en-US" sz="1600" dirty="0" err="1"/>
                        <a:t>Shalini</a:t>
                      </a:r>
                      <a:r>
                        <a:rPr lang="en-US" sz="1600" dirty="0"/>
                        <a:t> is 65 years. Therefore, </a:t>
                      </a:r>
                      <a:r>
                        <a:rPr lang="en-US" sz="1600" dirty="0" err="1"/>
                        <a:t>Shalini</a:t>
                      </a:r>
                      <a:r>
                        <a:rPr lang="en-US" sz="1600" dirty="0"/>
                        <a:t> is a grandmother."</a:t>
                      </a:r>
                    </a:p>
                  </a:txBody>
                  <a:tcPr marL="76200" marR="76200" marT="76200" marB="7620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b="1" dirty="0" smtClean="0">
                          <a:solidFill>
                            <a:srgbClr val="000000"/>
                          </a:solidFill>
                        </a:rPr>
                        <a:t>Interpersonal intelligence</a:t>
                      </a:r>
                      <a:endParaRPr lang="en-US" altLang="zh-TW" sz="1600" dirty="0" smtClean="0">
                        <a:solidFill>
                          <a:srgbClr val="000000"/>
                        </a:solidFill>
                      </a:endParaRPr>
                    </a:p>
                  </a:txBody>
                  <a:tcPr/>
                </a:tc>
                <a:tc>
                  <a:txBody>
                    <a:bodyPr/>
                    <a:lstStyle/>
                    <a:p>
                      <a:pPr algn="just" fontAlgn="t"/>
                      <a:r>
                        <a:rPr lang="en-US" sz="1600" dirty="0" smtClean="0">
                          <a:solidFill>
                            <a:srgbClr val="000000"/>
                          </a:solidFill>
                        </a:rPr>
                        <a:t>The </a:t>
                      </a:r>
                      <a:r>
                        <a:rPr lang="en-US" sz="1600" dirty="0">
                          <a:solidFill>
                            <a:srgbClr val="000000"/>
                          </a:solidFill>
                        </a:rPr>
                        <a:t>ability to recognize and make distinctions among other people’s feelings, beliefs, and intentions.</a:t>
                      </a:r>
                    </a:p>
                  </a:txBody>
                  <a:tcPr marL="76200" marR="76200" marT="76200" marB="76200"/>
                </a:tc>
              </a:tr>
            </a:tbl>
          </a:graphicData>
        </a:graphic>
      </p:graphicFrame>
      <p:sp>
        <p:nvSpPr>
          <p:cNvPr id="10" name="TextBox 1"/>
          <p:cNvSpPr txBox="1"/>
          <p:nvPr/>
        </p:nvSpPr>
        <p:spPr>
          <a:xfrm>
            <a:off x="304800" y="1131977"/>
            <a:ext cx="8577942" cy="92333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dirty="0" smtClean="0"/>
              <a:t>Reasoning</a:t>
            </a:r>
          </a:p>
          <a:p>
            <a:pPr marL="922338" lvl="1" indent="-465138">
              <a:buClr>
                <a:srgbClr val="00B0F0"/>
              </a:buClr>
              <a:buFont typeface="Wingdings" pitchFamily="2" charset="2"/>
              <a:buChar char="u"/>
            </a:pPr>
            <a:r>
              <a:rPr lang="en-US" altLang="zh-TW" dirty="0" smtClean="0"/>
              <a:t>It is the set of processes that enable us to provide basis for judgment, making decisions, and prediction. There are broadly two types</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17</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2.5 Learning</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2.5 Learning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40120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The ability of learning is possessed by humans, particular species of animals, and AI-enabled systems. Learning is categorized as follows −</a:t>
            </a:r>
          </a:p>
          <a:p>
            <a:pPr marL="465138" indent="-465138">
              <a:buClr>
                <a:srgbClr val="00B0F0"/>
              </a:buClr>
              <a:buFont typeface="Wingdings" pitchFamily="2" charset="2"/>
              <a:buChar char="u"/>
            </a:pPr>
            <a:r>
              <a:rPr lang="en-US" altLang="zh-TW" sz="2000" dirty="0" smtClean="0"/>
              <a:t>Auditory Learning</a:t>
            </a:r>
          </a:p>
          <a:p>
            <a:pPr marL="922338" lvl="1" indent="-465138">
              <a:buClr>
                <a:srgbClr val="00B0F0"/>
              </a:buClr>
              <a:buFont typeface="Wingdings" pitchFamily="2" charset="2"/>
              <a:buChar char="u"/>
            </a:pPr>
            <a:r>
              <a:rPr lang="en-US" altLang="zh-TW" sz="2000" dirty="0" smtClean="0"/>
              <a:t>It is learning by listening and hearing. For example, students listening to recorded audio lectures.</a:t>
            </a:r>
          </a:p>
          <a:p>
            <a:pPr marL="465138" indent="-465138">
              <a:buClr>
                <a:srgbClr val="00B0F0"/>
              </a:buClr>
              <a:buFont typeface="Wingdings" pitchFamily="2" charset="2"/>
              <a:buChar char="u"/>
            </a:pPr>
            <a:r>
              <a:rPr lang="en-US" altLang="zh-TW" sz="2000" dirty="0" smtClean="0"/>
              <a:t>Episodic Learning</a:t>
            </a:r>
          </a:p>
          <a:p>
            <a:pPr marL="922338" lvl="1" indent="-465138">
              <a:buClr>
                <a:srgbClr val="00B0F0"/>
              </a:buClr>
              <a:buFont typeface="Wingdings" pitchFamily="2" charset="2"/>
              <a:buChar char="u"/>
            </a:pPr>
            <a:r>
              <a:rPr lang="en-US" altLang="zh-TW" sz="2000" dirty="0" smtClean="0"/>
              <a:t>To learn by remembering sequences of events that one has witnessed or experienced. This is linear and orderly.</a:t>
            </a:r>
          </a:p>
          <a:p>
            <a:pPr marL="465138" indent="-465138">
              <a:buClr>
                <a:srgbClr val="00B0F0"/>
              </a:buClr>
              <a:buFont typeface="Wingdings" pitchFamily="2" charset="2"/>
              <a:buChar char="u"/>
            </a:pPr>
            <a:r>
              <a:rPr lang="en-US" altLang="zh-TW" sz="2000" dirty="0" smtClean="0"/>
              <a:t>Motor Learning</a:t>
            </a:r>
          </a:p>
          <a:p>
            <a:pPr marL="922338" lvl="1" indent="-465138">
              <a:buClr>
                <a:srgbClr val="00B0F0"/>
              </a:buClr>
              <a:buFont typeface="Wingdings" pitchFamily="2" charset="2"/>
              <a:buChar char="u"/>
            </a:pPr>
            <a:r>
              <a:rPr lang="en-US" altLang="zh-TW" sz="2000" dirty="0" smtClean="0"/>
              <a:t>It is learning by precise movement of muscles. For example, picking objects, writing, etc.</a:t>
            </a:r>
          </a:p>
          <a:p>
            <a:pPr marL="465138" indent="-465138">
              <a:buClr>
                <a:srgbClr val="00B0F0"/>
              </a:buClr>
              <a:buFont typeface="Wingdings" pitchFamily="2" charset="2"/>
              <a:buChar char="u"/>
            </a:pPr>
            <a:r>
              <a:rPr lang="en-US" altLang="zh-TW" sz="2000" dirty="0" smtClean="0"/>
              <a:t>Observational Learning</a:t>
            </a:r>
          </a:p>
          <a:p>
            <a:pPr marL="922338" lvl="1" indent="-465138">
              <a:buClr>
                <a:srgbClr val="00B0F0"/>
              </a:buClr>
              <a:buFont typeface="Wingdings" pitchFamily="2" charset="2"/>
              <a:buChar char="u"/>
            </a:pPr>
            <a:r>
              <a:rPr lang="en-US" altLang="zh-TW" sz="2000" dirty="0" smtClean="0"/>
              <a:t>To learn by watching and imitating others. For example, child tries to learn by mimicking her parent.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2.5 Learning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40120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Perceptual Learning</a:t>
            </a:r>
          </a:p>
          <a:p>
            <a:pPr marL="922338" lvl="1" indent="-465138">
              <a:buClr>
                <a:srgbClr val="00B0F0"/>
              </a:buClr>
              <a:buFont typeface="Wingdings" pitchFamily="2" charset="2"/>
              <a:buChar char="u"/>
            </a:pPr>
            <a:r>
              <a:rPr lang="en-US" altLang="zh-TW" sz="2000" dirty="0" smtClean="0"/>
              <a:t>It is learning to recognize stimuli that one has seen before. For example, identifying and classifying objects and situations.</a:t>
            </a:r>
          </a:p>
          <a:p>
            <a:pPr marL="465138" indent="-465138">
              <a:buClr>
                <a:srgbClr val="00B0F0"/>
              </a:buClr>
              <a:buFont typeface="Wingdings" pitchFamily="2" charset="2"/>
              <a:buChar char="u"/>
            </a:pPr>
            <a:r>
              <a:rPr lang="en-US" altLang="zh-TW" sz="2000" dirty="0" smtClean="0"/>
              <a:t>Relational Learning</a:t>
            </a:r>
          </a:p>
          <a:p>
            <a:pPr marL="922338" lvl="1" indent="-465138">
              <a:buClr>
                <a:srgbClr val="00B0F0"/>
              </a:buClr>
              <a:buFont typeface="Wingdings" pitchFamily="2" charset="2"/>
              <a:buChar char="u"/>
            </a:pPr>
            <a:r>
              <a:rPr lang="en-US" altLang="zh-TW" sz="2000" dirty="0" smtClean="0"/>
              <a:t>It involves learning to differentiate among various stimuli on the basis of relational properties, rather than absolute properties. For Example, Adding ‘little less’ salt at the time of cooking potatoes that came up salty last time, when cooked with adding say a tablespoon of salt.</a:t>
            </a:r>
          </a:p>
          <a:p>
            <a:pPr marL="922338" lvl="1" indent="-465138">
              <a:buClr>
                <a:srgbClr val="00B0F0"/>
              </a:buClr>
              <a:buFont typeface="Wingdings" pitchFamily="2" charset="2"/>
              <a:buChar char="u"/>
            </a:pPr>
            <a:r>
              <a:rPr lang="en-US" altLang="zh-TW" sz="2000" b="1" dirty="0" smtClean="0"/>
              <a:t>Spatial Learning</a:t>
            </a:r>
            <a:r>
              <a:rPr lang="en-US" altLang="zh-TW" sz="2000" dirty="0" smtClean="0"/>
              <a:t> − It is learning through visual stimuli such as images, colors, maps, etc. For example, A person can create roadmap in mind before actually following the road.</a:t>
            </a:r>
          </a:p>
          <a:p>
            <a:pPr marL="922338" lvl="1" indent="-465138">
              <a:buClr>
                <a:srgbClr val="00B0F0"/>
              </a:buClr>
              <a:buFont typeface="Wingdings" pitchFamily="2" charset="2"/>
              <a:buChar char="u"/>
            </a:pPr>
            <a:r>
              <a:rPr lang="en-US" altLang="zh-TW" sz="2000" b="1" dirty="0" smtClean="0"/>
              <a:t>Stimulus-Response Learning</a:t>
            </a:r>
            <a:r>
              <a:rPr lang="en-US" altLang="zh-TW" sz="2000" dirty="0" smtClean="0"/>
              <a:t> − It is learning to perform a particular behavior when a certain stimulus is present. For example, a dog raises its ear on hearing doorbell.</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2 Primer Concept</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20</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2.5 Learning</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501675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Problem Solving</a:t>
            </a:r>
          </a:p>
          <a:p>
            <a:pPr marL="922338" lvl="1" indent="-465138">
              <a:buClr>
                <a:srgbClr val="00B0F0"/>
              </a:buClr>
              <a:buFont typeface="Wingdings" pitchFamily="2" charset="2"/>
              <a:buChar char="u"/>
            </a:pPr>
            <a:r>
              <a:rPr lang="en-US" altLang="zh-TW" sz="2000" dirty="0" smtClean="0"/>
              <a:t>It is the process in which one perceives and tries to arrive at a desired solution from a present situation by taking some path, which is blocked by known or unknown hurdles.</a:t>
            </a:r>
          </a:p>
          <a:p>
            <a:pPr marL="922338" lvl="1" indent="-465138">
              <a:buClr>
                <a:srgbClr val="00B0F0"/>
              </a:buClr>
              <a:buFont typeface="Wingdings" pitchFamily="2" charset="2"/>
              <a:buChar char="u"/>
            </a:pPr>
            <a:r>
              <a:rPr lang="en-US" altLang="zh-TW" sz="2000" dirty="0" smtClean="0"/>
              <a:t>Problem solving also includes </a:t>
            </a:r>
            <a:r>
              <a:rPr lang="en-US" altLang="zh-TW" sz="2000" b="1" dirty="0" smtClean="0"/>
              <a:t>decision making</a:t>
            </a:r>
            <a:r>
              <a:rPr lang="en-US" altLang="zh-TW" sz="2000" dirty="0" smtClean="0"/>
              <a:t>, which is the process of selecting the best suitable alternative out of multiple alternatives to reach the desired goal.</a:t>
            </a:r>
          </a:p>
          <a:p>
            <a:pPr marL="465138" indent="-465138">
              <a:buClr>
                <a:srgbClr val="00B0F0"/>
              </a:buClr>
              <a:buFont typeface="Wingdings" pitchFamily="2" charset="2"/>
              <a:buChar char="u"/>
            </a:pPr>
            <a:r>
              <a:rPr lang="en-US" altLang="zh-TW" sz="2000" dirty="0" smtClean="0"/>
              <a:t>Perception</a:t>
            </a:r>
          </a:p>
          <a:p>
            <a:pPr marL="922338" lvl="1" indent="-465138">
              <a:buClr>
                <a:srgbClr val="00B0F0"/>
              </a:buClr>
              <a:buFont typeface="Wingdings" pitchFamily="2" charset="2"/>
              <a:buChar char="u"/>
            </a:pPr>
            <a:r>
              <a:rPr lang="en-US" altLang="zh-TW" sz="2000" dirty="0" smtClean="0"/>
              <a:t>It is the process of acquiring, interpreting, selecting, and organizing sensory information.</a:t>
            </a:r>
          </a:p>
          <a:p>
            <a:pPr marL="922338" lvl="1" indent="-465138">
              <a:buClr>
                <a:srgbClr val="00B0F0"/>
              </a:buClr>
              <a:buFont typeface="Wingdings" pitchFamily="2" charset="2"/>
              <a:buChar char="u"/>
            </a:pPr>
            <a:r>
              <a:rPr lang="en-US" altLang="zh-TW" sz="2000" dirty="0" smtClean="0"/>
              <a:t>Perception presumes </a:t>
            </a:r>
            <a:r>
              <a:rPr lang="en-US" altLang="zh-TW" sz="2000" b="1" dirty="0" smtClean="0"/>
              <a:t>sensing</a:t>
            </a:r>
            <a:r>
              <a:rPr lang="en-US" altLang="zh-TW" sz="2000" dirty="0" smtClean="0"/>
              <a:t>. In humans, perception is aided by sensory organs. In the domain of AI, perception mechanism puts the data acquired by the sensors together in a meaningful manner.</a:t>
            </a:r>
          </a:p>
          <a:p>
            <a:pPr marL="465138" indent="-465138">
              <a:buClr>
                <a:srgbClr val="00B0F0"/>
              </a:buClr>
              <a:buFont typeface="Wingdings" pitchFamily="2" charset="2"/>
              <a:buChar char="u"/>
            </a:pPr>
            <a:r>
              <a:rPr lang="en-US" altLang="zh-TW" sz="2000" dirty="0" smtClean="0"/>
              <a:t>Linguistic Intelligence</a:t>
            </a:r>
          </a:p>
          <a:p>
            <a:pPr marL="922338" lvl="1" indent="-465138">
              <a:buClr>
                <a:srgbClr val="00B0F0"/>
              </a:buClr>
              <a:buFont typeface="Wingdings" pitchFamily="2" charset="2"/>
              <a:buChar char="u"/>
            </a:pPr>
            <a:r>
              <a:rPr lang="en-US" altLang="zh-TW" sz="2000" dirty="0" smtClean="0"/>
              <a:t>It is one’s ability to use, comprehend, speak, and write the verbal and written language. It is important in interpersonal communication.</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21</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2.6 What AI Involved?</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2.6 What AI Involved?</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501675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Artificial intelligence is a vast area of study. This field of study helps in finding solutions to real world problems.</a:t>
            </a:r>
          </a:p>
          <a:p>
            <a:pPr marL="465138" indent="-465138">
              <a:buClr>
                <a:srgbClr val="00B0F0"/>
              </a:buClr>
              <a:buFont typeface="Wingdings" pitchFamily="2" charset="2"/>
              <a:buChar char="u"/>
            </a:pPr>
            <a:r>
              <a:rPr lang="en-US" altLang="zh-TW" sz="2000" dirty="0" smtClean="0"/>
              <a:t>Let us now see the different fields of study within AI −</a:t>
            </a:r>
          </a:p>
          <a:p>
            <a:pPr marL="465138" indent="-465138">
              <a:buClr>
                <a:srgbClr val="00B0F0"/>
              </a:buClr>
              <a:buFont typeface="Wingdings" pitchFamily="2" charset="2"/>
              <a:buChar char="u"/>
            </a:pPr>
            <a:r>
              <a:rPr lang="en-US" altLang="zh-TW" sz="2000" dirty="0" smtClean="0"/>
              <a:t>Machine Learning</a:t>
            </a:r>
          </a:p>
          <a:p>
            <a:pPr marL="922338" lvl="1" indent="-465138">
              <a:buClr>
                <a:srgbClr val="00B0F0"/>
              </a:buClr>
              <a:buFont typeface="Wingdings" pitchFamily="2" charset="2"/>
              <a:buChar char="u"/>
            </a:pPr>
            <a:r>
              <a:rPr lang="en-US" altLang="zh-TW" sz="2000" dirty="0" smtClean="0"/>
              <a:t>It is one of the most popular fields of AI. The basic concept of this filed is to make the machine learning from data as the human beings can learn from his/her experience. It contains learning models on the basis of which the predictions can be made on unknown data.</a:t>
            </a:r>
          </a:p>
          <a:p>
            <a:pPr marL="465138" indent="-465138">
              <a:buClr>
                <a:srgbClr val="00B0F0"/>
              </a:buClr>
              <a:buFont typeface="Wingdings" pitchFamily="2" charset="2"/>
              <a:buChar char="u"/>
            </a:pPr>
            <a:r>
              <a:rPr lang="en-US" altLang="zh-TW" sz="2000" dirty="0" smtClean="0"/>
              <a:t>Logic</a:t>
            </a:r>
          </a:p>
          <a:p>
            <a:pPr marL="922338" lvl="1" indent="-465138">
              <a:buClr>
                <a:srgbClr val="00B0F0"/>
              </a:buClr>
              <a:buFont typeface="Wingdings" pitchFamily="2" charset="2"/>
              <a:buChar char="u"/>
            </a:pPr>
            <a:r>
              <a:rPr lang="en-US" altLang="zh-TW" sz="2000" dirty="0" smtClean="0"/>
              <a:t>It is another important field of study in which mathematical logic is used to execute the computer programs. It contains rules and facts to perform pattern matching, semantic analysis, etc.</a:t>
            </a:r>
          </a:p>
          <a:p>
            <a:pPr marL="465138" indent="-465138">
              <a:buClr>
                <a:srgbClr val="00B0F0"/>
              </a:buClr>
              <a:buFont typeface="Wingdings" pitchFamily="2" charset="2"/>
              <a:buChar char="u"/>
            </a:pPr>
            <a:r>
              <a:rPr lang="en-US" altLang="zh-TW" sz="2000" dirty="0" smtClean="0"/>
              <a:t>Searching</a:t>
            </a:r>
          </a:p>
          <a:p>
            <a:pPr marL="922338" lvl="1" indent="-465138">
              <a:buClr>
                <a:srgbClr val="00B0F0"/>
              </a:buClr>
              <a:buFont typeface="Wingdings" pitchFamily="2" charset="2"/>
              <a:buChar char="u"/>
            </a:pPr>
            <a:r>
              <a:rPr lang="en-US" altLang="zh-TW" sz="2000" dirty="0" smtClean="0"/>
              <a:t>This field of study is basically used in games like chess, tic-tac-toe. Search algorithms give the optimal solution after searching the whole search space.</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2.6 What AI Involved?</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78565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Artificial neural networks</a:t>
            </a:r>
          </a:p>
          <a:p>
            <a:pPr marL="922338" lvl="1" indent="-465138">
              <a:buClr>
                <a:srgbClr val="00B0F0"/>
              </a:buClr>
              <a:buFont typeface="Wingdings" pitchFamily="2" charset="2"/>
              <a:buChar char="u"/>
            </a:pPr>
            <a:r>
              <a:rPr lang="en-US" altLang="zh-TW" sz="2000" dirty="0" smtClean="0"/>
              <a:t>This is a network of efficient computing systems the central theme of which is borrowed from the analogy of biological neural networks. ANN can be used in robotics, speech recognition, speech processing, etc.</a:t>
            </a:r>
          </a:p>
          <a:p>
            <a:pPr marL="465138" indent="-465138">
              <a:buClr>
                <a:srgbClr val="00B0F0"/>
              </a:buClr>
              <a:buFont typeface="Wingdings" pitchFamily="2" charset="2"/>
              <a:buChar char="u"/>
            </a:pPr>
            <a:r>
              <a:rPr lang="en-US" altLang="zh-TW" sz="2000" dirty="0" smtClean="0"/>
              <a:t>Genetic Algorithm</a:t>
            </a:r>
          </a:p>
          <a:p>
            <a:pPr marL="922338" lvl="1" indent="-465138">
              <a:buClr>
                <a:srgbClr val="00B0F0"/>
              </a:buClr>
              <a:buFont typeface="Wingdings" pitchFamily="2" charset="2"/>
              <a:buChar char="u"/>
            </a:pPr>
            <a:r>
              <a:rPr lang="en-US" altLang="zh-TW" sz="2000" dirty="0" smtClean="0"/>
              <a:t>Genetic algorithms help in solving problems with the assistance of more than one program. The result would be based on selecting the fittest.</a:t>
            </a:r>
          </a:p>
          <a:p>
            <a:pPr marL="465138" indent="-465138">
              <a:buClr>
                <a:srgbClr val="00B0F0"/>
              </a:buClr>
              <a:buFont typeface="Wingdings" pitchFamily="2" charset="2"/>
              <a:buChar char="u"/>
            </a:pPr>
            <a:r>
              <a:rPr lang="en-US" altLang="zh-TW" sz="2000" dirty="0" smtClean="0"/>
              <a:t>Knowledge Representation</a:t>
            </a:r>
          </a:p>
          <a:p>
            <a:pPr marL="922338" lvl="1" indent="-465138">
              <a:buClr>
                <a:srgbClr val="00B0F0"/>
              </a:buClr>
              <a:buFont typeface="Wingdings" pitchFamily="2" charset="2"/>
              <a:buChar char="u"/>
            </a:pPr>
            <a:r>
              <a:rPr lang="en-US" altLang="zh-TW" sz="2000" dirty="0" smtClean="0"/>
              <a:t>It is the field of study with the help of which we can represent the facts in a way the machine that is understandable to the machine. The more efficiently knowledge is represented; the more system would be intelligent.</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24</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2.7 AI Application</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2.7 AI Application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78565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 this section, we will see the different fields supported by AI −</a:t>
            </a:r>
          </a:p>
          <a:p>
            <a:pPr marL="465138" indent="-465138">
              <a:buClr>
                <a:srgbClr val="00B0F0"/>
              </a:buClr>
              <a:buFont typeface="Wingdings" pitchFamily="2" charset="2"/>
              <a:buChar char="u"/>
            </a:pPr>
            <a:r>
              <a:rPr lang="en-US" altLang="zh-TW" sz="2000" dirty="0" smtClean="0"/>
              <a:t>Gaming</a:t>
            </a:r>
          </a:p>
          <a:p>
            <a:pPr marL="922338" lvl="1" indent="-465138">
              <a:buClr>
                <a:srgbClr val="00B0F0"/>
              </a:buClr>
              <a:buFont typeface="Wingdings" pitchFamily="2" charset="2"/>
              <a:buChar char="u"/>
            </a:pPr>
            <a:r>
              <a:rPr lang="en-US" altLang="zh-TW" sz="2000" dirty="0" smtClean="0"/>
              <a:t>AI plays crucial role in strategic games such as chess, poker, tic-tac-toe, etc., where machine can think of large number of possible positions based on heuristic knowledge.</a:t>
            </a:r>
          </a:p>
          <a:p>
            <a:pPr marL="465138" indent="-465138">
              <a:buClr>
                <a:srgbClr val="00B0F0"/>
              </a:buClr>
              <a:buFont typeface="Wingdings" pitchFamily="2" charset="2"/>
              <a:buChar char="u"/>
            </a:pPr>
            <a:r>
              <a:rPr lang="en-US" altLang="zh-TW" sz="2000" dirty="0" smtClean="0"/>
              <a:t>Natural Language Processing</a:t>
            </a:r>
          </a:p>
          <a:p>
            <a:pPr marL="922338" lvl="1" indent="-465138">
              <a:buClr>
                <a:srgbClr val="00B0F0"/>
              </a:buClr>
              <a:buFont typeface="Wingdings" pitchFamily="2" charset="2"/>
              <a:buChar char="u"/>
            </a:pPr>
            <a:r>
              <a:rPr lang="en-US" altLang="zh-TW" sz="2000" dirty="0" smtClean="0"/>
              <a:t>It is possible to interact with the computer that understands natural language spoken by humans.</a:t>
            </a:r>
          </a:p>
          <a:p>
            <a:pPr marL="465138" indent="-465138">
              <a:buClr>
                <a:srgbClr val="00B0F0"/>
              </a:buClr>
              <a:buFont typeface="Wingdings" pitchFamily="2" charset="2"/>
              <a:buChar char="u"/>
            </a:pPr>
            <a:r>
              <a:rPr lang="en-US" altLang="zh-TW" sz="2000" dirty="0" smtClean="0"/>
              <a:t>Expert Systems</a:t>
            </a:r>
          </a:p>
          <a:p>
            <a:pPr marL="922338" lvl="1" indent="-465138">
              <a:buClr>
                <a:srgbClr val="00B0F0"/>
              </a:buClr>
              <a:buFont typeface="Wingdings" pitchFamily="2" charset="2"/>
              <a:buChar char="u"/>
            </a:pPr>
            <a:r>
              <a:rPr lang="en-US" altLang="zh-TW" sz="2000" dirty="0" smtClean="0"/>
              <a:t>There are some applications which integrate machine, software, and special information to impart reasoning and advising. They provide explanation and advice to the users.</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26</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2.7 AI Application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5016758"/>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Vision Systems: These systems understand, interpret, and comprehend visual input on the computer. For example,</a:t>
            </a:r>
          </a:p>
          <a:p>
            <a:pPr marL="922338" lvl="1" indent="-465138">
              <a:buClr>
                <a:srgbClr val="00B0F0"/>
              </a:buClr>
              <a:buFont typeface="Wingdings" pitchFamily="2" charset="2"/>
              <a:buChar char="u"/>
            </a:pPr>
            <a:r>
              <a:rPr lang="en-US" altLang="zh-TW" sz="2000" dirty="0" smtClean="0"/>
              <a:t>A spying airplane takes photographs, which are used to figure out spatial information or map of the areas.</a:t>
            </a:r>
          </a:p>
          <a:p>
            <a:pPr marL="922338" lvl="1" indent="-465138">
              <a:buClr>
                <a:srgbClr val="00B0F0"/>
              </a:buClr>
              <a:buFont typeface="Wingdings" pitchFamily="2" charset="2"/>
              <a:buChar char="u"/>
            </a:pPr>
            <a:r>
              <a:rPr lang="en-US" altLang="zh-TW" sz="2000" dirty="0" smtClean="0"/>
              <a:t>Doctors use clinical expert system to diagnose the patient.</a:t>
            </a:r>
          </a:p>
          <a:p>
            <a:pPr marL="922338" lvl="1" indent="-465138">
              <a:buClr>
                <a:srgbClr val="00B0F0"/>
              </a:buClr>
              <a:buFont typeface="Wingdings" pitchFamily="2" charset="2"/>
              <a:buChar char="u"/>
            </a:pPr>
            <a:r>
              <a:rPr lang="en-US" altLang="zh-TW" sz="2000" dirty="0" smtClean="0"/>
              <a:t>Police use computer software that can recognize the face of criminal with the stored portrait made by forensic artist.</a:t>
            </a:r>
          </a:p>
          <a:p>
            <a:pPr marL="465138" indent="-465138">
              <a:buClr>
                <a:srgbClr val="00B0F0"/>
              </a:buClr>
              <a:buFont typeface="Wingdings" pitchFamily="2" charset="2"/>
              <a:buChar char="u"/>
            </a:pPr>
            <a:r>
              <a:rPr lang="en-US" altLang="zh-TW" sz="2000" dirty="0" smtClean="0"/>
              <a:t>Speech Recognition</a:t>
            </a:r>
          </a:p>
          <a:p>
            <a:pPr marL="922338" lvl="1" indent="-465138">
              <a:buClr>
                <a:srgbClr val="00B0F0"/>
              </a:buClr>
              <a:buFont typeface="Wingdings" pitchFamily="2" charset="2"/>
              <a:buChar char="u"/>
            </a:pPr>
            <a:r>
              <a:rPr lang="en-US" altLang="zh-TW" sz="2000" dirty="0" smtClean="0"/>
              <a:t>Some intelligent systems are capable of hearing and comprehending the language in terms of sentences and their meanings while a human talks to it. It can handle different accents, slang words, noise in the background, change in human’s noise due to cold, etc.</a:t>
            </a:r>
          </a:p>
          <a:p>
            <a:pPr marL="465138" indent="-465138">
              <a:buClr>
                <a:srgbClr val="00B0F0"/>
              </a:buClr>
              <a:buFont typeface="Wingdings" pitchFamily="2" charset="2"/>
              <a:buChar char="u"/>
            </a:pPr>
            <a:r>
              <a:rPr lang="en-US" altLang="zh-TW" sz="2000" dirty="0" smtClean="0"/>
              <a:t>Handwriting Recognition</a:t>
            </a:r>
          </a:p>
          <a:p>
            <a:pPr marL="922338" lvl="1" indent="-465138">
              <a:buClr>
                <a:srgbClr val="00B0F0"/>
              </a:buClr>
              <a:buFont typeface="Wingdings" pitchFamily="2" charset="2"/>
              <a:buChar char="u"/>
            </a:pPr>
            <a:r>
              <a:rPr lang="en-US" altLang="zh-TW" sz="2000" dirty="0" smtClean="0"/>
              <a:t>The handwriting recognition software reads the text written on paper by a pen or on screen by a stylus. It can recognize the shapes of the letters and convert it into editable text.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2.7 AI Application</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24676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Intelligent Robots</a:t>
            </a:r>
          </a:p>
          <a:p>
            <a:pPr marL="922338" lvl="1" indent="-465138">
              <a:buClr>
                <a:srgbClr val="00B0F0"/>
              </a:buClr>
              <a:buFont typeface="Wingdings" pitchFamily="2" charset="2"/>
              <a:buChar char="u"/>
            </a:pPr>
            <a:r>
              <a:rPr lang="en-US" altLang="zh-TW" sz="2000" dirty="0" smtClean="0"/>
              <a:t>Robots 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28</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2.8 Cognitive Modeling</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2.8 Cognitive Modeling: Simulating Human Thinking Procedure</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86232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Cognitive modeling is basically the field of study within computer science that deals with the study and simulating the thinking process of human beings. The main task of AI is to make machine think like human. The most important feature of human thinking process is problem solving. That is why more or less cognitive modeling tries to understand how humans can solve the problems. After that this model can be used for various AI applications such as machine learning, robotics, natural language processing, etc. Following is the diagram of different thinking levels of human brain - Cognitive Modeling</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 Primer Concept</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224676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Since the invention of computers or machines, their capability to perform various tasks has experienced an exponential growth. </a:t>
            </a:r>
          </a:p>
          <a:p>
            <a:pPr marL="465138" indent="-465138">
              <a:buClr>
                <a:srgbClr val="00B0F0"/>
              </a:buClr>
              <a:buFont typeface="Wingdings" pitchFamily="2" charset="2"/>
              <a:buChar char="u"/>
            </a:pPr>
            <a:r>
              <a:rPr lang="en-US" altLang="zh-TW" sz="2000" dirty="0" smtClean="0"/>
              <a:t>Humans have developed the power of computer systems in terms of their diverse working domains, their increasing speed, and reducing size with respect to time.</a:t>
            </a:r>
          </a:p>
          <a:p>
            <a:pPr marL="465138" indent="-465138">
              <a:buClr>
                <a:srgbClr val="00B0F0"/>
              </a:buClr>
              <a:buFont typeface="Wingdings" pitchFamily="2" charset="2"/>
              <a:buChar char="u"/>
            </a:pPr>
            <a:r>
              <a:rPr lang="en-US" altLang="zh-TW" sz="2000" dirty="0" smtClean="0"/>
              <a:t>A branch of Computer Science named Artificial Intelligence pursues creating the computers or machines as intelligent as human beings.</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30</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2.9 Agent &amp; Environment</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31</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2.9 Agent &amp; Environment</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47787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In this section, we will focus on the agent and environment and how these help in Artificial Intelligence.</a:t>
            </a:r>
          </a:p>
          <a:p>
            <a:pPr marL="465138" indent="-465138">
              <a:buClr>
                <a:srgbClr val="00B0F0"/>
              </a:buClr>
              <a:buFont typeface="Wingdings" pitchFamily="2" charset="2"/>
              <a:buChar char="u"/>
            </a:pPr>
            <a:r>
              <a:rPr lang="en-US" altLang="zh-TW" sz="2000" dirty="0" smtClean="0"/>
              <a:t>Agent</a:t>
            </a:r>
          </a:p>
          <a:p>
            <a:pPr marL="922338" lvl="1" indent="-465138">
              <a:buClr>
                <a:srgbClr val="00B0F0"/>
              </a:buClr>
              <a:buFont typeface="Wingdings" pitchFamily="2" charset="2"/>
              <a:buChar char="u"/>
            </a:pPr>
            <a:r>
              <a:rPr lang="en-US" altLang="zh-TW" sz="2000" dirty="0" smtClean="0"/>
              <a:t>An agent is anything that can perceive its environment through sensors and acts upon that environment through effectors.</a:t>
            </a:r>
          </a:p>
          <a:p>
            <a:pPr marL="922338" lvl="1" indent="-465138">
              <a:buClr>
                <a:srgbClr val="00B0F0"/>
              </a:buClr>
              <a:buFont typeface="Wingdings" pitchFamily="2" charset="2"/>
              <a:buChar char="u"/>
            </a:pPr>
            <a:r>
              <a:rPr lang="en-US" altLang="zh-TW" sz="2000" dirty="0" smtClean="0"/>
              <a:t>A </a:t>
            </a:r>
            <a:r>
              <a:rPr lang="en-US" altLang="zh-TW" sz="2000" b="1" dirty="0" smtClean="0"/>
              <a:t>human agent</a:t>
            </a:r>
            <a:r>
              <a:rPr lang="en-US" altLang="zh-TW" sz="2000" dirty="0" smtClean="0"/>
              <a:t> has sensory organs such as eyes, ears, nose, tongue and skin parallel to the sensors, and other organs such as hands, legs, mouth, for effectors.</a:t>
            </a:r>
          </a:p>
          <a:p>
            <a:pPr marL="922338" lvl="1" indent="-465138">
              <a:buClr>
                <a:srgbClr val="00B0F0"/>
              </a:buClr>
              <a:buFont typeface="Wingdings" pitchFamily="2" charset="2"/>
              <a:buChar char="u"/>
            </a:pPr>
            <a:r>
              <a:rPr lang="en-US" altLang="zh-TW" sz="2000" dirty="0" smtClean="0"/>
              <a:t>A </a:t>
            </a:r>
            <a:r>
              <a:rPr lang="en-US" altLang="zh-TW" sz="2000" b="1" dirty="0" smtClean="0"/>
              <a:t>robotic agent</a:t>
            </a:r>
            <a:r>
              <a:rPr lang="en-US" altLang="zh-TW" sz="2000" dirty="0" smtClean="0"/>
              <a:t> replaces cameras and infrared range finders for the sensors, and various motors and actuators for effectors.</a:t>
            </a:r>
          </a:p>
          <a:p>
            <a:pPr marL="922338" lvl="1" indent="-465138">
              <a:buClr>
                <a:srgbClr val="00B0F0"/>
              </a:buClr>
              <a:buFont typeface="Wingdings" pitchFamily="2" charset="2"/>
              <a:buChar char="u"/>
            </a:pPr>
            <a:r>
              <a:rPr lang="en-US" altLang="zh-TW" sz="2000" dirty="0" smtClean="0"/>
              <a:t>A </a:t>
            </a:r>
            <a:r>
              <a:rPr lang="en-US" altLang="zh-TW" sz="2000" b="1" dirty="0" smtClean="0"/>
              <a:t>software agent</a:t>
            </a:r>
            <a:r>
              <a:rPr lang="en-US" altLang="zh-TW" sz="2000" dirty="0" smtClean="0"/>
              <a:t> has encoded bit strings as its programs and actions.</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32</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2.9 Agent &amp; Environment</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347787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smtClean="0"/>
              <a:t>Environment</a:t>
            </a:r>
            <a:endParaRPr lang="en-US" altLang="zh-TW" sz="2000" dirty="0" smtClean="0"/>
          </a:p>
          <a:p>
            <a:pPr marL="922338" lvl="1" indent="-465138">
              <a:buClr>
                <a:srgbClr val="00B0F0"/>
              </a:buClr>
              <a:buFont typeface="Wingdings" pitchFamily="2" charset="2"/>
              <a:buChar char="u"/>
            </a:pPr>
            <a:r>
              <a:rPr lang="en-US" altLang="zh-TW" sz="2000" dirty="0" smtClean="0"/>
              <a:t>Some programs operate in an entirely </a:t>
            </a:r>
            <a:r>
              <a:rPr lang="en-US" altLang="zh-TW" sz="2000" b="1" dirty="0" smtClean="0"/>
              <a:t>artificial environment </a:t>
            </a:r>
            <a:r>
              <a:rPr lang="en-US" altLang="zh-TW" sz="2000" dirty="0" smtClean="0"/>
              <a:t>confined to keyboard input, database, computer file systems and character output on a screen.</a:t>
            </a:r>
          </a:p>
          <a:p>
            <a:pPr marL="922338" lvl="1" indent="-465138">
              <a:buClr>
                <a:srgbClr val="00B0F0"/>
              </a:buClr>
              <a:buFont typeface="Wingdings" pitchFamily="2" charset="2"/>
              <a:buChar char="u"/>
            </a:pPr>
            <a:r>
              <a:rPr lang="en-US" altLang="zh-TW" sz="2000" dirty="0" smtClean="0"/>
              <a:t>In contrast, some software agents (software robots or </a:t>
            </a:r>
            <a:r>
              <a:rPr lang="en-US" altLang="zh-TW" sz="2000" dirty="0" err="1" smtClean="0"/>
              <a:t>softbots</a:t>
            </a:r>
            <a:r>
              <a:rPr lang="en-US" altLang="zh-TW" sz="2000" dirty="0" smtClean="0"/>
              <a:t>) exist in rich, unlimited </a:t>
            </a:r>
            <a:r>
              <a:rPr lang="en-US" altLang="zh-TW" sz="2000" dirty="0" err="1" smtClean="0"/>
              <a:t>softbots</a:t>
            </a:r>
            <a:r>
              <a:rPr lang="en-US" altLang="zh-TW" sz="2000" dirty="0" smtClean="0"/>
              <a:t> domains. The simulator has a </a:t>
            </a:r>
            <a:r>
              <a:rPr lang="en-US" altLang="zh-TW" sz="2000" b="1" dirty="0" smtClean="0"/>
              <a:t>very detailed, complex environment</a:t>
            </a:r>
            <a:r>
              <a:rPr lang="en-US" altLang="zh-TW" sz="2000" dirty="0" smtClean="0"/>
              <a:t>. The software agent needs to choose from a long array of actions in real time. A </a:t>
            </a:r>
            <a:r>
              <a:rPr lang="en-US" altLang="zh-TW" sz="2000" dirty="0" err="1" smtClean="0"/>
              <a:t>softbot</a:t>
            </a:r>
            <a:r>
              <a:rPr lang="en-US" altLang="zh-TW" sz="2000" dirty="0" smtClean="0"/>
              <a:t> is designed to scan the online preferences of the customer and shows interesting items to the customer works in the </a:t>
            </a:r>
            <a:r>
              <a:rPr lang="en-US" altLang="zh-TW" sz="2000" b="1" dirty="0" smtClean="0"/>
              <a:t>real</a:t>
            </a:r>
            <a:r>
              <a:rPr lang="en-US" altLang="zh-TW" sz="2000" dirty="0" smtClean="0"/>
              <a:t> as well as an </a:t>
            </a:r>
            <a:r>
              <a:rPr lang="en-US" altLang="zh-TW" sz="2000" b="1" dirty="0" smtClean="0"/>
              <a:t>artificial</a:t>
            </a:r>
            <a:r>
              <a:rPr lang="en-US" altLang="zh-TW" sz="2000" dirty="0" smtClean="0"/>
              <a:t> environment.</a:t>
            </a:r>
          </a:p>
          <a:p>
            <a:pPr marL="465138" indent="-465138">
              <a:buClr>
                <a:srgbClr val="00B0F0"/>
              </a:buClr>
              <a:buFont typeface="Wingdings" pitchFamily="2" charset="2"/>
              <a:buChar char="u"/>
            </a:pPr>
            <a:endParaRPr lang="en-US" altLang="zh-TW" sz="2000" dirty="0" smtClean="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33</a:t>
            </a:fld>
            <a:endParaRPr lang="en-US" dirty="0">
              <a:solidFill>
                <a:prstClr val="black"/>
              </a:solidFill>
            </a:endParaRPr>
          </a:p>
        </p:txBody>
      </p:sp>
      <p:sp>
        <p:nvSpPr>
          <p:cNvPr id="6" name="Rectangle 5"/>
          <p:cNvSpPr/>
          <p:nvPr/>
        </p:nvSpPr>
        <p:spPr>
          <a:xfrm>
            <a:off x="1791018" y="4332495"/>
            <a:ext cx="574227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p14="http://schemas.microsoft.com/office/powerpoint/2010/main" xmlns="" val="938457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2.1 Basic Concept of AI</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2.1 Basic Concept of AI</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40120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According to the father of Artificial Intelligence, John McCarthy, it is “The science and engineering of making intelligent machines, especially intelligent computer programs”.</a:t>
            </a:r>
          </a:p>
          <a:p>
            <a:pPr marL="465138" indent="-465138">
              <a:buClr>
                <a:srgbClr val="00B0F0"/>
              </a:buClr>
              <a:buFont typeface="Wingdings" pitchFamily="2" charset="2"/>
              <a:buChar char="u"/>
            </a:pPr>
            <a:r>
              <a:rPr lang="en-US" altLang="zh-TW" sz="2000" dirty="0" smtClean="0"/>
              <a:t>Artificial Intelligence is a way of making a computer, a computer-controlled robot, or a software think intelligently, in the similar manner the intelligent humans think. </a:t>
            </a:r>
          </a:p>
          <a:p>
            <a:pPr marL="465138" indent="-465138">
              <a:buClr>
                <a:srgbClr val="00B0F0"/>
              </a:buClr>
              <a:buFont typeface="Wingdings" pitchFamily="2" charset="2"/>
              <a:buChar char="u"/>
            </a:pPr>
            <a:r>
              <a:rPr lang="en-US" altLang="zh-TW" sz="2000" dirty="0" smtClean="0"/>
              <a:t>AI is accomplished by studying how human brain thinks and how humans learn, decide, and work while trying to solve a problem, and then using the outcomes of this study as a basis of developing intelligent software and systems.</a:t>
            </a:r>
          </a:p>
          <a:p>
            <a:pPr marL="465138" indent="-465138">
              <a:buClr>
                <a:srgbClr val="00B0F0"/>
              </a:buClr>
              <a:buFont typeface="Wingdings" pitchFamily="2" charset="2"/>
              <a:buChar char="u"/>
            </a:pPr>
            <a:r>
              <a:rPr lang="en-US" altLang="zh-TW" sz="2000" dirty="0" smtClean="0"/>
              <a:t>While exploiting the power of the computer systems, the curiosity of human, lead him to wonder, “Can a machine think and behave like humans do?”</a:t>
            </a:r>
          </a:p>
          <a:p>
            <a:pPr marL="465138" indent="-465138">
              <a:buClr>
                <a:srgbClr val="00B0F0"/>
              </a:buClr>
              <a:buFont typeface="Wingdings" pitchFamily="2" charset="2"/>
              <a:buChar char="u"/>
            </a:pPr>
            <a:r>
              <a:rPr lang="en-US" altLang="zh-TW" sz="2000" dirty="0" smtClean="0"/>
              <a:t>Thus, the development of AI started with the intention of creating similar intelligence in machines that we find and regard high in humans.</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2.2 The Learning AI</a:t>
            </a:r>
            <a:endParaRPr lang="en-US" sz="5400" dirty="0">
              <a:solidFill>
                <a:prstClr val="black"/>
              </a:solidFill>
            </a:endParaRPr>
          </a:p>
        </p:txBody>
      </p:sp>
    </p:spTree>
    <p:extLst>
      <p:ext uri="{BB962C8B-B14F-4D97-AF65-F5344CB8AC3E}">
        <p14:creationId xmlns:p14="http://schemas.microsoft.com/office/powerpoint/2010/main" xmlns="" val="147839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2.2 The Learning AI</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708981"/>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As we know that AI pursues creating the machines as intelligent as human beings. There are numerous reasons for us to study AI. The reasons are as follows:</a:t>
            </a:r>
          </a:p>
          <a:p>
            <a:pPr marL="465138" indent="-465138">
              <a:buClr>
                <a:srgbClr val="00B0F0"/>
              </a:buClr>
              <a:buFont typeface="Wingdings" pitchFamily="2" charset="2"/>
              <a:buChar char="u"/>
            </a:pPr>
            <a:r>
              <a:rPr lang="en-US" altLang="zh-TW" sz="2000" dirty="0" smtClean="0"/>
              <a:t>AI can learn through data</a:t>
            </a:r>
          </a:p>
          <a:p>
            <a:pPr marL="922338" lvl="1" indent="-465138">
              <a:buClr>
                <a:srgbClr val="00B0F0"/>
              </a:buClr>
              <a:buFont typeface="Wingdings" pitchFamily="2" charset="2"/>
              <a:buChar char="u"/>
            </a:pPr>
            <a:r>
              <a:rPr lang="en-US" altLang="zh-TW" sz="2000" dirty="0" smtClean="0"/>
              <a:t>In our daily life, we deal with huge amount of data and human brain cannot keep track of so much data. </a:t>
            </a:r>
          </a:p>
          <a:p>
            <a:pPr marL="922338" lvl="1" indent="-465138">
              <a:buClr>
                <a:srgbClr val="00B0F0"/>
              </a:buClr>
              <a:buFont typeface="Wingdings" pitchFamily="2" charset="2"/>
              <a:buChar char="u"/>
            </a:pPr>
            <a:r>
              <a:rPr lang="en-US" altLang="zh-TW" sz="2000" dirty="0" smtClean="0"/>
              <a:t>That is why we need to automate the things. For doing automation, we need to study AI because it can learn from data and can do the repetitive tasks with accuracy and without tiredness.</a:t>
            </a:r>
          </a:p>
          <a:p>
            <a:pPr marL="465138" indent="-465138">
              <a:buClr>
                <a:srgbClr val="00B0F0"/>
              </a:buClr>
              <a:buFont typeface="Wingdings" pitchFamily="2" charset="2"/>
              <a:buChar char="u"/>
            </a:pPr>
            <a:r>
              <a:rPr lang="en-US" altLang="zh-TW" sz="2000" dirty="0" smtClean="0"/>
              <a:t>AI can teach itself</a:t>
            </a:r>
          </a:p>
          <a:p>
            <a:pPr marL="922338" lvl="1" indent="-465138">
              <a:buClr>
                <a:srgbClr val="00B0F0"/>
              </a:buClr>
              <a:buFont typeface="Wingdings" pitchFamily="2" charset="2"/>
              <a:buChar char="u"/>
            </a:pPr>
            <a:r>
              <a:rPr lang="en-US" altLang="zh-TW" sz="2000" dirty="0" smtClean="0"/>
              <a:t>It is very necessary that a system should teach itself because the data itself keeps changing and the knowledge which is derived from such data must be updated constantly. </a:t>
            </a:r>
          </a:p>
          <a:p>
            <a:pPr marL="922338" lvl="1" indent="-465138">
              <a:buClr>
                <a:srgbClr val="00B0F0"/>
              </a:buClr>
              <a:buFont typeface="Wingdings" pitchFamily="2" charset="2"/>
              <a:buChar char="u"/>
            </a:pPr>
            <a:r>
              <a:rPr lang="en-US" altLang="zh-TW" sz="2000" dirty="0" smtClean="0"/>
              <a:t>We can use AI to fulfill this purpose because an AI enabled system can teach itself.</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2.2 The Learning AI</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440120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AI can respond in real time</a:t>
            </a:r>
          </a:p>
          <a:p>
            <a:pPr marL="922338" lvl="1" indent="-465138">
              <a:buClr>
                <a:srgbClr val="00B0F0"/>
              </a:buClr>
              <a:buFont typeface="Wingdings" pitchFamily="2" charset="2"/>
              <a:buChar char="u"/>
            </a:pPr>
            <a:r>
              <a:rPr lang="en-US" altLang="zh-TW" sz="2000" dirty="0" smtClean="0"/>
              <a:t>Artificial intelligence with the help of neural networks can analyze the data more deeply. </a:t>
            </a:r>
          </a:p>
          <a:p>
            <a:pPr marL="922338" lvl="1" indent="-465138">
              <a:buClr>
                <a:srgbClr val="00B0F0"/>
              </a:buClr>
              <a:buFont typeface="Wingdings" pitchFamily="2" charset="2"/>
              <a:buChar char="u"/>
            </a:pPr>
            <a:r>
              <a:rPr lang="en-US" altLang="zh-TW" sz="2000" dirty="0" smtClean="0"/>
              <a:t>Due to this capability, AI can think and respond to the situations which are based on the conditions in real time.</a:t>
            </a:r>
          </a:p>
          <a:p>
            <a:pPr marL="465138" indent="-465138">
              <a:buClr>
                <a:srgbClr val="00B0F0"/>
              </a:buClr>
              <a:buFont typeface="Wingdings" pitchFamily="2" charset="2"/>
              <a:buChar char="u"/>
            </a:pPr>
            <a:r>
              <a:rPr lang="en-US" altLang="zh-TW" sz="2000" dirty="0" smtClean="0"/>
              <a:t>AI achieves accuracy</a:t>
            </a:r>
          </a:p>
          <a:p>
            <a:pPr marL="922338" lvl="1" indent="-465138">
              <a:buClr>
                <a:srgbClr val="00B0F0"/>
              </a:buClr>
              <a:buFont typeface="Wingdings" pitchFamily="2" charset="2"/>
              <a:buChar char="u"/>
            </a:pPr>
            <a:r>
              <a:rPr lang="en-US" altLang="zh-TW" sz="2000" dirty="0" smtClean="0"/>
              <a:t>With the help of deep neural networks, AI can achieve tremendous accuracy. </a:t>
            </a:r>
          </a:p>
          <a:p>
            <a:pPr marL="922338" lvl="1" indent="-465138">
              <a:buClr>
                <a:srgbClr val="00B0F0"/>
              </a:buClr>
              <a:buFont typeface="Wingdings" pitchFamily="2" charset="2"/>
              <a:buChar char="u"/>
            </a:pPr>
            <a:r>
              <a:rPr lang="en-US" altLang="zh-TW" sz="2000" dirty="0" smtClean="0"/>
              <a:t>AI helps in the field of medicine to diagnose diseases such as cancer from the MRIs of patients.</a:t>
            </a:r>
          </a:p>
          <a:p>
            <a:pPr marL="465138" indent="-465138">
              <a:buClr>
                <a:srgbClr val="00B0F0"/>
              </a:buClr>
              <a:buFont typeface="Wingdings" pitchFamily="2" charset="2"/>
              <a:buChar char="u"/>
            </a:pPr>
            <a:r>
              <a:rPr lang="en-US" altLang="zh-TW" sz="2000" dirty="0" smtClean="0"/>
              <a:t>AI can organize data to get most out of it</a:t>
            </a:r>
          </a:p>
          <a:p>
            <a:pPr marL="922338" lvl="1" indent="-465138">
              <a:buClr>
                <a:srgbClr val="00B0F0"/>
              </a:buClr>
              <a:buFont typeface="Wingdings" pitchFamily="2" charset="2"/>
              <a:buChar char="u"/>
            </a:pPr>
            <a:r>
              <a:rPr lang="en-US" altLang="zh-TW" sz="2000" dirty="0" smtClean="0"/>
              <a:t>The data is an intellectual property for the systems which are using self-learning algorithms. We need AI to index and organize the data in a way that it always gives the best results.</a:t>
            </a:r>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5" name="Title 1"/>
          <p:cNvSpPr>
            <a:spLocks noGrp="1"/>
          </p:cNvSpPr>
          <p:nvPr>
            <p:ph type="title"/>
          </p:nvPr>
        </p:nvSpPr>
        <p:spPr>
          <a:xfrm>
            <a:off x="0" y="0"/>
            <a:ext cx="9143999" cy="473833"/>
          </a:xfrm>
        </p:spPr>
        <p:txBody>
          <a:bodyPr>
            <a:normAutofit fontScale="90000"/>
          </a:bodyPr>
          <a:lstStyle/>
          <a:p>
            <a:r>
              <a:rPr lang="en-US" altLang="zh-TW" sz="3000" b="1" dirty="0" smtClean="0">
                <a:solidFill>
                  <a:srgbClr val="002060"/>
                </a:solidFill>
                <a:effectLst>
                  <a:outerShdw blurRad="38100" dist="38100" dir="2700000" algn="tl">
                    <a:srgbClr val="000000">
                      <a:alpha val="43137"/>
                    </a:srgbClr>
                  </a:outerShdw>
                </a:effectLst>
              </a:rPr>
              <a:t>2.2 The Learning AI</a:t>
            </a:r>
            <a:endParaRPr lang="en-US" altLang="zh-TW" sz="30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21972" y="446747"/>
            <a:ext cx="8466428" cy="630942"/>
          </a:xfrm>
          <a:prstGeom prst="rect">
            <a:avLst/>
          </a:prstGeom>
          <a:noFill/>
        </p:spPr>
        <p:txBody>
          <a:bodyPr wrap="square" rtlCol="0">
            <a:spAutoFit/>
          </a:bodyPr>
          <a:lstStyle/>
          <a:p>
            <a:r>
              <a:rPr lang="en-US" sz="2300" b="1" i="1" dirty="0" smtClean="0"/>
              <a:t>Introduction</a:t>
            </a:r>
          </a:p>
          <a:p>
            <a:r>
              <a:rPr lang="en-US" sz="1200" b="1" i="1" dirty="0" smtClean="0"/>
              <a:t>https://www.tutorialspoint.com/artificial_intelligence_with_python/artificial_intelligence_with_python_primer_concepts.htm</a:t>
            </a:r>
            <a:endParaRPr lang="en-US"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AI with Python - CS596</a:t>
            </a:r>
            <a:endParaRPr lang="en-US" dirty="0"/>
          </a:p>
        </p:txBody>
      </p:sp>
      <p:sp>
        <p:nvSpPr>
          <p:cNvPr id="2" name="TextBox 1"/>
          <p:cNvSpPr txBox="1"/>
          <p:nvPr/>
        </p:nvSpPr>
        <p:spPr>
          <a:xfrm>
            <a:off x="304800" y="1131977"/>
            <a:ext cx="8577942" cy="1323439"/>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Understanding Intelligence</a:t>
            </a:r>
          </a:p>
          <a:p>
            <a:pPr marL="922338" lvl="1" indent="-465138">
              <a:buClr>
                <a:srgbClr val="00B0F0"/>
              </a:buClr>
              <a:buFont typeface="Wingdings" pitchFamily="2" charset="2"/>
              <a:buChar char="u"/>
            </a:pPr>
            <a:r>
              <a:rPr lang="en-US" altLang="zh-TW" sz="2000" dirty="0" smtClean="0"/>
              <a:t>With AI, smart systems can be built. </a:t>
            </a:r>
          </a:p>
          <a:p>
            <a:pPr marL="922338" lvl="1" indent="-465138">
              <a:buClr>
                <a:srgbClr val="00B0F0"/>
              </a:buClr>
              <a:buFont typeface="Wingdings" pitchFamily="2" charset="2"/>
              <a:buChar char="u"/>
            </a:pPr>
            <a:r>
              <a:rPr lang="en-US" altLang="zh-TW" sz="2000" dirty="0" smtClean="0"/>
              <a:t>We need to understand the concept of intelligence so that our brain can construct another intelligence system like itself.</a:t>
            </a:r>
            <a:endParaRPr lang="en-US" altLang="zh-TW" sz="2000" dirty="0"/>
          </a:p>
        </p:txBody>
      </p:sp>
    </p:spTree>
    <p:extLst>
      <p:ext uri="{BB962C8B-B14F-4D97-AF65-F5344CB8AC3E}">
        <p14:creationId xmlns:p14="http://schemas.microsoft.com/office/powerpoint/2010/main" xmlns="" val="2309318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4749</TotalTime>
  <Words>2335</Words>
  <Application>Microsoft Office PowerPoint</Application>
  <PresentationFormat>如螢幕大小 (4:3)</PresentationFormat>
  <Paragraphs>272</Paragraphs>
  <Slides>33</Slides>
  <Notes>1</Notes>
  <HiddenSlides>0</HiddenSlides>
  <MMClips>0</MMClips>
  <ScaleCrop>false</ScaleCrop>
  <HeadingPairs>
    <vt:vector size="4" baseType="variant">
      <vt:variant>
        <vt:lpstr>佈景主題</vt:lpstr>
      </vt:variant>
      <vt:variant>
        <vt:i4>2</vt:i4>
      </vt:variant>
      <vt:variant>
        <vt:lpstr>投影片標題</vt:lpstr>
      </vt:variant>
      <vt:variant>
        <vt:i4>33</vt:i4>
      </vt:variant>
    </vt:vector>
  </HeadingPairs>
  <TitlesOfParts>
    <vt:vector size="35" baseType="lpstr">
      <vt:lpstr>Office Theme</vt:lpstr>
      <vt:lpstr>Facet</vt:lpstr>
      <vt:lpstr>投影片 1</vt:lpstr>
      <vt:lpstr>投影片 2</vt:lpstr>
      <vt:lpstr>2 Primer Concept</vt:lpstr>
      <vt:lpstr>投影片 4</vt:lpstr>
      <vt:lpstr>2.1 Basic Concept of AI</vt:lpstr>
      <vt:lpstr>投影片 6</vt:lpstr>
      <vt:lpstr>2.2 The Learning AI</vt:lpstr>
      <vt:lpstr>2.2 The Learning AI</vt:lpstr>
      <vt:lpstr>2.2 The Learning AI</vt:lpstr>
      <vt:lpstr>投影片 10</vt:lpstr>
      <vt:lpstr>2.3 What is Intelligence?</vt:lpstr>
      <vt:lpstr>2.3 What is Intelligence?</vt:lpstr>
      <vt:lpstr>2.3 What is Intelligence?</vt:lpstr>
      <vt:lpstr>投影片 14</vt:lpstr>
      <vt:lpstr>2.4 Intelligence Composition</vt:lpstr>
      <vt:lpstr>2.4 Intelligence Composition</vt:lpstr>
      <vt:lpstr>投影片 17</vt:lpstr>
      <vt:lpstr>2.5 Learning</vt:lpstr>
      <vt:lpstr>2.5 Learning</vt:lpstr>
      <vt:lpstr>2.5 Learning</vt:lpstr>
      <vt:lpstr>投影片 21</vt:lpstr>
      <vt:lpstr>2.6 What AI Involved?</vt:lpstr>
      <vt:lpstr>2.6 What AI Involved?</vt:lpstr>
      <vt:lpstr>投影片 24</vt:lpstr>
      <vt:lpstr>2.7 AI Application</vt:lpstr>
      <vt:lpstr>2.7 AI Application</vt:lpstr>
      <vt:lpstr>2.7 AI Application</vt:lpstr>
      <vt:lpstr>投影片 28</vt:lpstr>
      <vt:lpstr>2.8 Cognitive Modeling: Simulating Human Thinking Procedure</vt:lpstr>
      <vt:lpstr>投影片 30</vt:lpstr>
      <vt:lpstr>2.9 Agent &amp; Environment</vt:lpstr>
      <vt:lpstr>2.9 Agent &amp; Environment</vt:lpstr>
      <vt:lpstr>投影片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817</cp:revision>
  <dcterms:created xsi:type="dcterms:W3CDTF">2015-10-11T19:53:33Z</dcterms:created>
  <dcterms:modified xsi:type="dcterms:W3CDTF">2018-09-19T16:15:34Z</dcterms:modified>
</cp:coreProperties>
</file>