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7"/>
  </p:notesMasterIdLst>
  <p:sldIdLst>
    <p:sldId id="256" r:id="rId3"/>
    <p:sldId id="257" r:id="rId4"/>
    <p:sldId id="258" r:id="rId5"/>
    <p:sldId id="284" r:id="rId6"/>
    <p:sldId id="285" r:id="rId7"/>
    <p:sldId id="286" r:id="rId8"/>
    <p:sldId id="287" r:id="rId9"/>
    <p:sldId id="289" r:id="rId10"/>
    <p:sldId id="288" r:id="rId11"/>
    <p:sldId id="290" r:id="rId12"/>
    <p:sldId id="291" r:id="rId13"/>
    <p:sldId id="292" r:id="rId14"/>
    <p:sldId id="293" r:id="rId15"/>
    <p:sldId id="28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75" d="100"/>
          <a:sy n="75" d="100"/>
        </p:scale>
        <p:origin x="-336" y="21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9/19/2018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9/19/2018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9/19/2018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9/19/2018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9/19/2018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9/19/2018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9/19/2018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AI with Python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a:t>
            </a:r>
            <a:r>
              <a:rPr lang="en-US" altLang="zh-TW" b="1" dirty="0" smtClean="0">
                <a:solidFill>
                  <a:srgbClr val="7030A0"/>
                </a:solidFill>
              </a:rPr>
              <a:t>3: Getting Start</a:t>
            </a:r>
            <a:endParaRPr lang="en-US" b="1" dirty="0">
              <a:solidFill>
                <a:srgbClr val="7030A0"/>
              </a:solidFill>
            </a:endParaRPr>
          </a:p>
        </p:txBody>
      </p:sp>
      <p:sp>
        <p:nvSpPr>
          <p:cNvPr id="6" name="矩形 5"/>
          <p:cNvSpPr/>
          <p:nvPr/>
        </p:nvSpPr>
        <p:spPr>
          <a:xfrm>
            <a:off x="3138934" y="3792974"/>
            <a:ext cx="2548968"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a:t>
            </a:r>
            <a:r>
              <a:rPr lang="en-US" altLang="en-US" b="1" dirty="0" err="1" smtClean="0">
                <a:solidFill>
                  <a:srgbClr val="002060"/>
                </a:solidFill>
                <a:effectLst>
                  <a:outerShdw blurRad="38100" dist="38100" dir="2700000" algn="tl">
                    <a:srgbClr val="000000">
                      <a:alpha val="43137"/>
                    </a:srgbClr>
                  </a:outerShdw>
                </a:effectLst>
              </a:rPr>
              <a:t>PhDCS</a:t>
            </a:r>
            <a:r>
              <a:rPr lang="en-US" altLang="en-US" b="1" dirty="0" smtClean="0">
                <a:solidFill>
                  <a:srgbClr val="002060"/>
                </a:solidFill>
                <a:effectLst>
                  <a:outerShdw blurRad="38100" dist="38100" dir="2700000" algn="tl">
                    <a:srgbClr val="000000">
                      <a:alpha val="43137"/>
                    </a:srgbClr>
                  </a:outerShdw>
                </a:effectLst>
              </a:rPr>
              <a:t>/EE</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3552825" y="2738439"/>
            <a:ext cx="1866140" cy="804862"/>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3.2 Python Feature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https://www.tutorialspoint.com/artificial_intelligence_with_python/artificial_intelligence_with_python_getting_started.htm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922338" lvl="1" indent="-465138">
              <a:buClr>
                <a:srgbClr val="00B0F0"/>
              </a:buClr>
              <a:buFont typeface="Wingdings" pitchFamily="2" charset="2"/>
              <a:buChar char="u"/>
            </a:pPr>
            <a:r>
              <a:rPr lang="en-US" altLang="zh-TW" sz="2000" b="1" dirty="0" smtClean="0"/>
              <a:t>Portable</a:t>
            </a:r>
            <a:r>
              <a:rPr lang="en-US" altLang="zh-TW" sz="2000" dirty="0" smtClean="0"/>
              <a:t> − Python can run on a wide variety of hardware platforms and has the same interface on all </a:t>
            </a:r>
            <a:r>
              <a:rPr lang="en-US" altLang="zh-TW" sz="2000" dirty="0" smtClean="0"/>
              <a:t>platforms.</a:t>
            </a:r>
          </a:p>
          <a:p>
            <a:pPr marL="922338" lvl="1" indent="-465138">
              <a:buClr>
                <a:srgbClr val="00B0F0"/>
              </a:buClr>
              <a:buFont typeface="Wingdings" pitchFamily="2" charset="2"/>
              <a:buChar char="u"/>
            </a:pPr>
            <a:r>
              <a:rPr lang="en-US" altLang="zh-TW" sz="2000" b="1" dirty="0" smtClean="0"/>
              <a:t>Extendable</a:t>
            </a:r>
            <a:r>
              <a:rPr lang="en-US" altLang="zh-TW" sz="2000" dirty="0" smtClean="0"/>
              <a:t> − We can add low-level modules to the Python interpreter. These modules enable programmers to add to or customize their tools to be more </a:t>
            </a:r>
            <a:r>
              <a:rPr lang="en-US" altLang="zh-TW" sz="2000" dirty="0" smtClean="0"/>
              <a:t>efficient.</a:t>
            </a:r>
          </a:p>
          <a:p>
            <a:pPr marL="922338" lvl="1" indent="-465138">
              <a:buClr>
                <a:srgbClr val="00B0F0"/>
              </a:buClr>
              <a:buFont typeface="Wingdings" pitchFamily="2" charset="2"/>
              <a:buChar char="u"/>
            </a:pPr>
            <a:r>
              <a:rPr lang="en-US" altLang="zh-TW" sz="2000" b="1" dirty="0" smtClean="0"/>
              <a:t>Databases</a:t>
            </a:r>
            <a:r>
              <a:rPr lang="en-US" altLang="zh-TW" sz="2000" dirty="0" smtClean="0"/>
              <a:t> − Python provides interfaces to all major commercial </a:t>
            </a:r>
            <a:r>
              <a:rPr lang="en-US" altLang="zh-TW" sz="2000" dirty="0" smtClean="0"/>
              <a:t>databases.</a:t>
            </a:r>
          </a:p>
          <a:p>
            <a:pPr marL="922338" lvl="1" indent="-465138">
              <a:buClr>
                <a:srgbClr val="00B0F0"/>
              </a:buClr>
              <a:buFont typeface="Wingdings" pitchFamily="2" charset="2"/>
              <a:buChar char="u"/>
            </a:pPr>
            <a:r>
              <a:rPr lang="en-US" altLang="zh-TW" sz="2000" b="1" dirty="0" smtClean="0"/>
              <a:t>GUI </a:t>
            </a:r>
            <a:r>
              <a:rPr lang="en-US" altLang="zh-TW" sz="2000" b="1" dirty="0" smtClean="0"/>
              <a:t>Programming</a:t>
            </a:r>
            <a:r>
              <a:rPr lang="en-US" altLang="zh-TW" sz="2000" dirty="0" smtClean="0"/>
              <a:t> − Python supports GUI applications that can be created and ported to many system calls, libraries and windows systems, such as Windows MFC, Macintosh, and the X Window system of </a:t>
            </a:r>
            <a:r>
              <a:rPr lang="en-US" altLang="zh-TW" sz="2000" dirty="0" smtClean="0"/>
              <a:t>Unix.</a:t>
            </a:r>
          </a:p>
          <a:p>
            <a:pPr marL="922338" lvl="1" indent="-465138">
              <a:buClr>
                <a:srgbClr val="00B0F0"/>
              </a:buClr>
              <a:buFont typeface="Wingdings" pitchFamily="2" charset="2"/>
              <a:buChar char="u"/>
            </a:pPr>
            <a:r>
              <a:rPr lang="en-US" altLang="zh-TW" sz="2000" b="1" dirty="0" smtClean="0"/>
              <a:t>Scalable</a:t>
            </a:r>
            <a:r>
              <a:rPr lang="en-US" altLang="zh-TW" sz="2000" dirty="0" smtClean="0"/>
              <a:t> − Python provides a better structure and support for large programs than shell scripting.</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3.2 Python Feature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https://www.tutorialspoint.com/artificial_intelligence_with_python/artificial_intelligence_with_python_getting_started.htm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17009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Important </a:t>
            </a:r>
            <a:r>
              <a:rPr lang="en-US" altLang="zh-TW" sz="2000" b="1" dirty="0" smtClean="0"/>
              <a:t>features of </a:t>
            </a:r>
            <a:r>
              <a:rPr lang="en-US" altLang="zh-TW" sz="2000" b="1" dirty="0" smtClean="0"/>
              <a:t>Python</a:t>
            </a:r>
          </a:p>
          <a:p>
            <a:pPr marL="465138" indent="-465138">
              <a:buClr>
                <a:srgbClr val="00B0F0"/>
              </a:buClr>
              <a:buFont typeface="Wingdings" pitchFamily="2" charset="2"/>
              <a:buChar char="u"/>
            </a:pPr>
            <a:r>
              <a:rPr lang="en-US" altLang="zh-TW" sz="2000" dirty="0" smtClean="0"/>
              <a:t>Let </a:t>
            </a:r>
            <a:r>
              <a:rPr lang="en-US" altLang="zh-TW" sz="2000" dirty="0" smtClean="0"/>
              <a:t>us now consider the following important features of Python </a:t>
            </a:r>
            <a:r>
              <a:rPr lang="en-US" altLang="zh-TW" sz="2000" dirty="0" smtClean="0"/>
              <a:t>−</a:t>
            </a:r>
          </a:p>
          <a:p>
            <a:pPr marL="922338" lvl="1" indent="-465138">
              <a:buClr>
                <a:srgbClr val="00B0F0"/>
              </a:buClr>
              <a:buFont typeface="Wingdings" pitchFamily="2" charset="2"/>
              <a:buChar char="u"/>
            </a:pPr>
            <a:r>
              <a:rPr lang="en-US" altLang="zh-TW" sz="2000" dirty="0" smtClean="0"/>
              <a:t>It </a:t>
            </a:r>
            <a:r>
              <a:rPr lang="en-US" altLang="zh-TW" sz="2000" dirty="0" smtClean="0"/>
              <a:t>supports functional and structured programming methods as well as </a:t>
            </a:r>
            <a:r>
              <a:rPr lang="en-US" altLang="zh-TW" sz="2000" dirty="0" smtClean="0"/>
              <a:t>OOP.</a:t>
            </a:r>
          </a:p>
          <a:p>
            <a:pPr marL="922338" lvl="1" indent="-465138">
              <a:buClr>
                <a:srgbClr val="00B0F0"/>
              </a:buClr>
              <a:buFont typeface="Wingdings" pitchFamily="2" charset="2"/>
              <a:buChar char="u"/>
            </a:pPr>
            <a:r>
              <a:rPr lang="en-US" altLang="zh-TW" sz="2000" dirty="0" smtClean="0"/>
              <a:t>It </a:t>
            </a:r>
            <a:r>
              <a:rPr lang="en-US" altLang="zh-TW" sz="2000" dirty="0" smtClean="0"/>
              <a:t>can be used as a scripting language or can be compiled to byte-code for building large </a:t>
            </a:r>
            <a:r>
              <a:rPr lang="en-US" altLang="zh-TW" sz="2000" dirty="0" smtClean="0"/>
              <a:t>applications.</a:t>
            </a:r>
          </a:p>
          <a:p>
            <a:pPr marL="922338" lvl="1" indent="-465138">
              <a:buClr>
                <a:srgbClr val="00B0F0"/>
              </a:buClr>
              <a:buFont typeface="Wingdings" pitchFamily="2" charset="2"/>
              <a:buChar char="u"/>
            </a:pPr>
            <a:r>
              <a:rPr lang="en-US" altLang="zh-TW" sz="2000" dirty="0" smtClean="0"/>
              <a:t>It </a:t>
            </a:r>
            <a:r>
              <a:rPr lang="en-US" altLang="zh-TW" sz="2000" dirty="0" smtClean="0"/>
              <a:t>provides very high-level dynamic data types and supports dynamic type </a:t>
            </a:r>
            <a:r>
              <a:rPr lang="en-US" altLang="zh-TW" sz="2000" dirty="0" smtClean="0"/>
              <a:t>checking.</a:t>
            </a:r>
          </a:p>
          <a:p>
            <a:pPr marL="922338" lvl="1" indent="-465138">
              <a:buClr>
                <a:srgbClr val="00B0F0"/>
              </a:buClr>
              <a:buFont typeface="Wingdings" pitchFamily="2" charset="2"/>
              <a:buChar char="u"/>
            </a:pPr>
            <a:r>
              <a:rPr lang="en-US" altLang="zh-TW" sz="2000" dirty="0" smtClean="0"/>
              <a:t>It </a:t>
            </a:r>
            <a:r>
              <a:rPr lang="en-US" altLang="zh-TW" sz="2000" dirty="0" smtClean="0"/>
              <a:t>supports automatic garbage </a:t>
            </a:r>
            <a:r>
              <a:rPr lang="en-US" altLang="zh-TW" sz="2000" dirty="0" smtClean="0"/>
              <a:t>collection.</a:t>
            </a:r>
          </a:p>
          <a:p>
            <a:pPr marL="922338" lvl="1" indent="-465138">
              <a:buClr>
                <a:srgbClr val="00B0F0"/>
              </a:buClr>
              <a:buFont typeface="Wingdings" pitchFamily="2" charset="2"/>
              <a:buChar char="u"/>
            </a:pPr>
            <a:r>
              <a:rPr lang="en-US" altLang="zh-TW" sz="2000" dirty="0" smtClean="0"/>
              <a:t>It </a:t>
            </a:r>
            <a:r>
              <a:rPr lang="en-US" altLang="zh-TW" sz="2000" dirty="0" smtClean="0"/>
              <a:t>can be easily integrated with C, C++, COM, ActiveX, CORBA, and Java.</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3.3 Install Python</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3.3 Install Python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https://www.tutorialspoint.com/artificial_intelligence_with_python/artificial_intelligence_with_python_getting_started.htm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b="1" dirty="0" smtClean="0"/>
              <a:t>Windows Installation</a:t>
            </a:r>
          </a:p>
          <a:p>
            <a:pPr marL="465138" indent="-465138">
              <a:buClr>
                <a:srgbClr val="00B0F0"/>
              </a:buClr>
              <a:buFont typeface="Wingdings" pitchFamily="2" charset="2"/>
              <a:buChar char="u"/>
            </a:pPr>
            <a:r>
              <a:rPr lang="en-US" altLang="zh-TW" dirty="0" smtClean="0"/>
              <a:t>Follow </a:t>
            </a:r>
            <a:r>
              <a:rPr lang="en-US" altLang="zh-TW" dirty="0" smtClean="0"/>
              <a:t>these steps to install Python on Windows </a:t>
            </a:r>
            <a:r>
              <a:rPr lang="en-US" altLang="zh-TW" dirty="0" smtClean="0"/>
              <a:t>machine.</a:t>
            </a:r>
          </a:p>
          <a:p>
            <a:pPr marL="465138" indent="-465138">
              <a:buClr>
                <a:srgbClr val="00B0F0"/>
              </a:buClr>
              <a:buFont typeface="Wingdings" pitchFamily="2" charset="2"/>
              <a:buChar char="u"/>
            </a:pPr>
            <a:r>
              <a:rPr lang="en-US" altLang="zh-TW" dirty="0" smtClean="0"/>
              <a:t>Open </a:t>
            </a:r>
            <a:r>
              <a:rPr lang="en-US" altLang="zh-TW" dirty="0" smtClean="0"/>
              <a:t>a Web browser and go to </a:t>
            </a:r>
            <a:r>
              <a:rPr lang="en-US" altLang="zh-TW" dirty="0" smtClean="0">
                <a:hlinkClick r:id="rId3"/>
              </a:rPr>
              <a:t>https://</a:t>
            </a:r>
            <a:r>
              <a:rPr lang="en-US" altLang="zh-TW" dirty="0" smtClean="0">
                <a:hlinkClick r:id="rId3"/>
              </a:rPr>
              <a:t>www.python.org/downloads</a:t>
            </a:r>
            <a:endParaRPr lang="en-US" altLang="zh-TW" dirty="0" smtClean="0"/>
          </a:p>
          <a:p>
            <a:pPr marL="465138" indent="-465138">
              <a:buClr>
                <a:srgbClr val="00B0F0"/>
              </a:buClr>
              <a:buFont typeface="Wingdings" pitchFamily="2" charset="2"/>
              <a:buChar char="u"/>
            </a:pPr>
            <a:r>
              <a:rPr lang="en-US" altLang="zh-TW" dirty="0" smtClean="0"/>
              <a:t>Follow </a:t>
            </a:r>
            <a:r>
              <a:rPr lang="en-US" altLang="zh-TW" dirty="0" smtClean="0"/>
              <a:t>the link for the Windows installer </a:t>
            </a:r>
            <a:r>
              <a:rPr lang="en-US" altLang="zh-TW" i="1" dirty="0" smtClean="0"/>
              <a:t>python-XYZ</a:t>
            </a:r>
            <a:r>
              <a:rPr lang="en-US" altLang="zh-TW" dirty="0" smtClean="0"/>
              <a:t>.msi file where XYZ is the version you need to </a:t>
            </a:r>
            <a:r>
              <a:rPr lang="en-US" altLang="zh-TW" dirty="0" smtClean="0"/>
              <a:t>install.</a:t>
            </a:r>
          </a:p>
          <a:p>
            <a:pPr marL="465138" indent="-465138">
              <a:buClr>
                <a:srgbClr val="00B0F0"/>
              </a:buClr>
              <a:buFont typeface="Wingdings" pitchFamily="2" charset="2"/>
              <a:buChar char="u"/>
            </a:pPr>
            <a:r>
              <a:rPr lang="en-US" altLang="zh-TW" dirty="0" smtClean="0"/>
              <a:t>To </a:t>
            </a:r>
            <a:r>
              <a:rPr lang="en-US" altLang="zh-TW" dirty="0" smtClean="0"/>
              <a:t>use this installer </a:t>
            </a:r>
            <a:r>
              <a:rPr lang="en-US" altLang="zh-TW" i="1" dirty="0" smtClean="0"/>
              <a:t>python-XYZ</a:t>
            </a:r>
            <a:r>
              <a:rPr lang="en-US" altLang="zh-TW" dirty="0" smtClean="0"/>
              <a:t>.msi, the Windows system must support Microsoft Installer 2.0. Save the installer file to your local machine and then run it to find out if your machine supports </a:t>
            </a:r>
            <a:r>
              <a:rPr lang="en-US" altLang="zh-TW" dirty="0" smtClean="0"/>
              <a:t>MSI.</a:t>
            </a:r>
          </a:p>
          <a:p>
            <a:pPr marL="465138" indent="-465138">
              <a:buClr>
                <a:srgbClr val="00B0F0"/>
              </a:buClr>
              <a:buFont typeface="Wingdings" pitchFamily="2" charset="2"/>
              <a:buChar char="u"/>
            </a:pPr>
            <a:r>
              <a:rPr lang="en-US" altLang="zh-TW" dirty="0" smtClean="0"/>
              <a:t>Run </a:t>
            </a:r>
            <a:r>
              <a:rPr lang="en-US" altLang="zh-TW" dirty="0" smtClean="0"/>
              <a:t>the downloaded file. This brings up the Python install wizard, which is really easy to use. Just accept the default settings and wait until the install is finished</a:t>
            </a:r>
            <a:r>
              <a:rPr lang="en-US" altLang="zh-TW" dirty="0" smtClean="0"/>
              <a:t>.</a:t>
            </a:r>
            <a:endParaRPr lang="en-US" altLang="zh-TW" dirty="0" smtClean="0"/>
          </a:p>
        </p:txBody>
      </p:sp>
      <p:pic>
        <p:nvPicPr>
          <p:cNvPr id="1026" name="Picture 2"/>
          <p:cNvPicPr>
            <a:picLocks noChangeAspect="1" noChangeArrowheads="1"/>
          </p:cNvPicPr>
          <p:nvPr/>
        </p:nvPicPr>
        <p:blipFill>
          <a:blip r:embed="rId4" cstate="print"/>
          <a:srcRect/>
          <a:stretch>
            <a:fillRect/>
          </a:stretch>
        </p:blipFill>
        <p:spPr bwMode="auto">
          <a:xfrm>
            <a:off x="960438" y="4194175"/>
            <a:ext cx="6181725" cy="13144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14</a:t>
            </a:fld>
            <a:endParaRPr lang="en-US" dirty="0">
              <a:solidFill>
                <a:prstClr val="black"/>
              </a:solidFill>
            </a:endParaRPr>
          </a:p>
        </p:txBody>
      </p:sp>
      <p:sp>
        <p:nvSpPr>
          <p:cNvPr id="6" name="Rectangle 5"/>
          <p:cNvSpPr/>
          <p:nvPr/>
        </p:nvSpPr>
        <p:spPr>
          <a:xfrm>
            <a:off x="1791018" y="4332495"/>
            <a:ext cx="574227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3 Getting Start</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3 Getting Start</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https://www.tutorialspoint.com/artificial_intelligence_with_python/artificial_intelligence_with_python_getting_started.htm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a:t>
            </a:r>
            <a:r>
              <a:rPr lang="en-US" altLang="zh-TW" sz="2000" dirty="0" smtClean="0"/>
              <a:t>this chapter, we will learn how to get started with Python. We will also understand how Python helps for Artificial Intelligence.</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3.1 Why Python for AI</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3.1 Why Python for AI</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https://www.tutorialspoint.com/artificial_intelligence_with_python/artificial_intelligence_with_python_getting_started.htm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17009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Artificial </a:t>
            </a:r>
            <a:r>
              <a:rPr lang="en-US" altLang="zh-TW" sz="2000" dirty="0" smtClean="0"/>
              <a:t>intelligence is considered to be the trending technology of the future. </a:t>
            </a:r>
            <a:endParaRPr lang="en-US" altLang="zh-TW" sz="2000" dirty="0" smtClean="0"/>
          </a:p>
          <a:p>
            <a:pPr marL="465138" indent="-465138">
              <a:buClr>
                <a:srgbClr val="00B0F0"/>
              </a:buClr>
              <a:buFont typeface="Wingdings" pitchFamily="2" charset="2"/>
              <a:buChar char="u"/>
            </a:pPr>
            <a:r>
              <a:rPr lang="en-US" altLang="zh-TW" sz="2000" dirty="0" smtClean="0"/>
              <a:t>Already </a:t>
            </a:r>
            <a:r>
              <a:rPr lang="en-US" altLang="zh-TW" sz="2000" dirty="0" smtClean="0"/>
              <a:t>there are a number of applications made on it. </a:t>
            </a:r>
            <a:endParaRPr lang="en-US" altLang="zh-TW" sz="2000" dirty="0" smtClean="0"/>
          </a:p>
          <a:p>
            <a:pPr marL="465138" indent="-465138">
              <a:buClr>
                <a:srgbClr val="00B0F0"/>
              </a:buClr>
              <a:buFont typeface="Wingdings" pitchFamily="2" charset="2"/>
              <a:buChar char="u"/>
            </a:pPr>
            <a:r>
              <a:rPr lang="en-US" altLang="zh-TW" sz="2000" dirty="0" smtClean="0"/>
              <a:t>Due </a:t>
            </a:r>
            <a:r>
              <a:rPr lang="en-US" altLang="zh-TW" sz="2000" dirty="0" smtClean="0"/>
              <a:t>to this, many companies and researchers are taking interest in it. But the main question that arises here is that in which programming language can these AI applications be developed? </a:t>
            </a:r>
            <a:endParaRPr lang="en-US" altLang="zh-TW" sz="2000" dirty="0" smtClean="0"/>
          </a:p>
          <a:p>
            <a:pPr marL="465138" indent="-465138">
              <a:buClr>
                <a:srgbClr val="00B0F0"/>
              </a:buClr>
              <a:buFont typeface="Wingdings" pitchFamily="2" charset="2"/>
              <a:buChar char="u"/>
            </a:pPr>
            <a:r>
              <a:rPr lang="en-US" altLang="zh-TW" sz="2000" dirty="0" smtClean="0"/>
              <a:t>There </a:t>
            </a:r>
            <a:r>
              <a:rPr lang="en-US" altLang="zh-TW" sz="2000" dirty="0" smtClean="0"/>
              <a:t>are various programming languages like Lisp, Prolog, C++, Java and Python, which can be used for developing applications of AI. </a:t>
            </a:r>
            <a:endParaRPr lang="en-US" altLang="zh-TW" sz="2000" dirty="0" smtClean="0"/>
          </a:p>
          <a:p>
            <a:pPr marL="465138" indent="-465138">
              <a:buClr>
                <a:srgbClr val="00B0F0"/>
              </a:buClr>
              <a:buFont typeface="Wingdings" pitchFamily="2" charset="2"/>
              <a:buChar char="u"/>
            </a:pPr>
            <a:r>
              <a:rPr lang="en-US" altLang="zh-TW" sz="2000" dirty="0" smtClean="0"/>
              <a:t>Among them, Python programming language gains a huge popularity and the reasons are as follows</a:t>
            </a:r>
            <a:r>
              <a:rPr lang="en-US" altLang="zh-TW" sz="2000" dirty="0" smtClean="0"/>
              <a:t>.</a:t>
            </a: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3.1 Why Python for AI</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https://www.tutorialspoint.com/artificial_intelligence_with_python/artificial_intelligence_with_python_getting_started.htm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501675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Simple </a:t>
            </a:r>
            <a:r>
              <a:rPr lang="en-US" altLang="zh-TW" sz="2000" b="1" dirty="0" smtClean="0"/>
              <a:t>syntax &amp; less </a:t>
            </a:r>
            <a:r>
              <a:rPr lang="en-US" altLang="zh-TW" sz="2000" b="1" dirty="0" smtClean="0"/>
              <a:t>coding</a:t>
            </a:r>
          </a:p>
          <a:p>
            <a:pPr marL="922338" lvl="1" indent="-465138">
              <a:buClr>
                <a:srgbClr val="00B0F0"/>
              </a:buClr>
              <a:buFont typeface="Wingdings" pitchFamily="2" charset="2"/>
              <a:buChar char="u"/>
            </a:pPr>
            <a:r>
              <a:rPr lang="en-US" altLang="zh-TW" sz="2000" dirty="0" smtClean="0"/>
              <a:t>Python </a:t>
            </a:r>
            <a:r>
              <a:rPr lang="en-US" altLang="zh-TW" sz="2000" dirty="0" smtClean="0"/>
              <a:t>involves very less coding and simple syntax among other programming languages which can be used for developing AI applications. Due to this feature, the testing can be easier and we can focus more on </a:t>
            </a:r>
            <a:r>
              <a:rPr lang="en-US" altLang="zh-TW" sz="2000" dirty="0" smtClean="0"/>
              <a:t>programming.</a:t>
            </a:r>
          </a:p>
          <a:p>
            <a:pPr marL="465138" indent="-465138">
              <a:buClr>
                <a:srgbClr val="00B0F0"/>
              </a:buClr>
              <a:buFont typeface="Wingdings" pitchFamily="2" charset="2"/>
              <a:buChar char="u"/>
            </a:pPr>
            <a:r>
              <a:rPr lang="en-US" altLang="zh-TW" sz="2000" b="1" dirty="0" smtClean="0"/>
              <a:t>Inbuilt </a:t>
            </a:r>
            <a:r>
              <a:rPr lang="en-US" altLang="zh-TW" sz="2000" b="1" dirty="0" smtClean="0"/>
              <a:t>libraries for AI </a:t>
            </a:r>
            <a:r>
              <a:rPr lang="en-US" altLang="zh-TW" sz="2000" b="1" dirty="0" smtClean="0"/>
              <a:t>projects</a:t>
            </a:r>
          </a:p>
          <a:p>
            <a:pPr marL="922338" lvl="1" indent="-465138">
              <a:buClr>
                <a:srgbClr val="00B0F0"/>
              </a:buClr>
              <a:buFont typeface="Wingdings" pitchFamily="2" charset="2"/>
              <a:buChar char="u"/>
            </a:pPr>
            <a:r>
              <a:rPr lang="en-US" altLang="zh-TW" sz="2000" dirty="0" smtClean="0"/>
              <a:t>A </a:t>
            </a:r>
            <a:r>
              <a:rPr lang="en-US" altLang="zh-TW" sz="2000" dirty="0" smtClean="0"/>
              <a:t>major advantage for using Python for AI is that it comes with inbuilt libraries. </a:t>
            </a:r>
            <a:r>
              <a:rPr lang="en-US" altLang="zh-TW" sz="2000" dirty="0" smtClean="0"/>
              <a:t>Python </a:t>
            </a:r>
            <a:r>
              <a:rPr lang="en-US" altLang="zh-TW" sz="2000" dirty="0" smtClean="0"/>
              <a:t>has libraries for almost all kinds of AI projects. For example, </a:t>
            </a:r>
            <a:r>
              <a:rPr lang="en-US" altLang="zh-TW" sz="2000" b="1" dirty="0" err="1" smtClean="0"/>
              <a:t>NumPy</a:t>
            </a:r>
            <a:r>
              <a:rPr lang="en-US" altLang="zh-TW" sz="2000" b="1" dirty="0" smtClean="0"/>
              <a:t>, </a:t>
            </a:r>
            <a:r>
              <a:rPr lang="en-US" altLang="zh-TW" sz="2000" b="1" dirty="0" err="1" smtClean="0"/>
              <a:t>SciPy</a:t>
            </a:r>
            <a:r>
              <a:rPr lang="en-US" altLang="zh-TW" sz="2000" b="1" dirty="0" smtClean="0"/>
              <a:t>, </a:t>
            </a:r>
            <a:r>
              <a:rPr lang="en-US" altLang="zh-TW" sz="2000" b="1" dirty="0" err="1" smtClean="0"/>
              <a:t>matplotlib</a:t>
            </a:r>
            <a:r>
              <a:rPr lang="en-US" altLang="zh-TW" sz="2000" b="1" dirty="0" smtClean="0"/>
              <a:t>, </a:t>
            </a:r>
            <a:r>
              <a:rPr lang="en-US" altLang="zh-TW" sz="2000" b="1" dirty="0" err="1" smtClean="0"/>
              <a:t>nltk</a:t>
            </a:r>
            <a:r>
              <a:rPr lang="en-US" altLang="zh-TW" sz="2000" b="1" dirty="0" smtClean="0"/>
              <a:t>, </a:t>
            </a:r>
            <a:r>
              <a:rPr lang="en-US" altLang="zh-TW" sz="2000" b="1" dirty="0" err="1" smtClean="0"/>
              <a:t>SimpleAI</a:t>
            </a:r>
            <a:r>
              <a:rPr lang="en-US" altLang="zh-TW" sz="2000" dirty="0" smtClean="0"/>
              <a:t> are some the important inbuilt libraries of </a:t>
            </a:r>
            <a:r>
              <a:rPr lang="en-US" altLang="zh-TW" sz="2000" dirty="0" smtClean="0"/>
              <a:t>Python.</a:t>
            </a:r>
          </a:p>
          <a:p>
            <a:pPr marL="1379538" lvl="2" indent="-465138">
              <a:buClr>
                <a:srgbClr val="00B0F0"/>
              </a:buClr>
              <a:buFont typeface="Wingdings" pitchFamily="2" charset="2"/>
              <a:buChar char="u"/>
            </a:pPr>
            <a:r>
              <a:rPr lang="en-US" altLang="zh-TW" sz="2000" b="1" dirty="0" smtClean="0"/>
              <a:t>Open </a:t>
            </a:r>
            <a:r>
              <a:rPr lang="en-US" altLang="zh-TW" sz="2000" b="1" dirty="0" smtClean="0"/>
              <a:t>source</a:t>
            </a:r>
            <a:r>
              <a:rPr lang="en-US" altLang="zh-TW" sz="2000" dirty="0" smtClean="0"/>
              <a:t> − Python is an open source programming language. This makes it widely popular in the </a:t>
            </a:r>
            <a:r>
              <a:rPr lang="en-US" altLang="zh-TW" sz="2000" dirty="0" smtClean="0"/>
              <a:t>community.</a:t>
            </a:r>
          </a:p>
          <a:p>
            <a:pPr marL="1379538" lvl="2" indent="-465138">
              <a:buClr>
                <a:srgbClr val="00B0F0"/>
              </a:buClr>
              <a:buFont typeface="Wingdings" pitchFamily="2" charset="2"/>
              <a:buChar char="u"/>
            </a:pPr>
            <a:r>
              <a:rPr lang="en-US" altLang="zh-TW" sz="2000" b="1" dirty="0" smtClean="0"/>
              <a:t>Can </a:t>
            </a:r>
            <a:r>
              <a:rPr lang="en-US" altLang="zh-TW" sz="2000" b="1" dirty="0" smtClean="0"/>
              <a:t>be used for broad range of programming</a:t>
            </a:r>
            <a:r>
              <a:rPr lang="en-US" altLang="zh-TW" sz="2000" dirty="0" smtClean="0"/>
              <a:t> − Python can be used for a broad range of programming tasks like small shell script to enterprise web applications. This is another reason Python is suitable for AI projects</a:t>
            </a:r>
            <a:r>
              <a:rPr lang="en-US" altLang="zh-TW" sz="2000" dirty="0" smtClean="0"/>
              <a:t>.</a:t>
            </a: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3.2 Python Feature</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3.2 Python Feature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https://www.tutorialspoint.com/artificial_intelligence_with_python/artificial_intelligence_with_python_getting_started.htm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501675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Simple </a:t>
            </a:r>
            <a:r>
              <a:rPr lang="en-US" altLang="zh-TW" sz="2000" b="1" dirty="0" smtClean="0"/>
              <a:t>syntax &amp; less </a:t>
            </a:r>
            <a:r>
              <a:rPr lang="en-US" altLang="zh-TW" sz="2000" b="1" dirty="0" smtClean="0"/>
              <a:t>coding</a:t>
            </a:r>
          </a:p>
          <a:p>
            <a:pPr marL="922338" lvl="1" indent="-465138">
              <a:buClr>
                <a:srgbClr val="00B0F0"/>
              </a:buClr>
              <a:buFont typeface="Wingdings" pitchFamily="2" charset="2"/>
              <a:buChar char="u"/>
            </a:pPr>
            <a:r>
              <a:rPr lang="en-US" altLang="zh-TW" sz="2000" dirty="0" smtClean="0"/>
              <a:t>Python </a:t>
            </a:r>
            <a:r>
              <a:rPr lang="en-US" altLang="zh-TW" sz="2000" dirty="0" smtClean="0"/>
              <a:t>involves very less coding and simple syntax among other programming languages which can be used for developing AI applications. Due to this feature, the testing can be easier and we can focus more on </a:t>
            </a:r>
            <a:r>
              <a:rPr lang="en-US" altLang="zh-TW" sz="2000" dirty="0" smtClean="0"/>
              <a:t>programming.</a:t>
            </a:r>
          </a:p>
          <a:p>
            <a:pPr marL="465138" indent="-465138">
              <a:buClr>
                <a:srgbClr val="00B0F0"/>
              </a:buClr>
              <a:buFont typeface="Wingdings" pitchFamily="2" charset="2"/>
              <a:buChar char="u"/>
            </a:pPr>
            <a:r>
              <a:rPr lang="en-US" altLang="zh-TW" sz="2000" b="1" dirty="0" smtClean="0"/>
              <a:t>Inbuilt </a:t>
            </a:r>
            <a:r>
              <a:rPr lang="en-US" altLang="zh-TW" sz="2000" b="1" dirty="0" smtClean="0"/>
              <a:t>libraries for AI </a:t>
            </a:r>
            <a:r>
              <a:rPr lang="en-US" altLang="zh-TW" sz="2000" b="1" dirty="0" smtClean="0"/>
              <a:t>projects</a:t>
            </a:r>
          </a:p>
          <a:p>
            <a:pPr marL="922338" lvl="1" indent="-465138">
              <a:buClr>
                <a:srgbClr val="00B0F0"/>
              </a:buClr>
              <a:buFont typeface="Wingdings" pitchFamily="2" charset="2"/>
              <a:buChar char="u"/>
            </a:pPr>
            <a:r>
              <a:rPr lang="en-US" altLang="zh-TW" sz="2000" dirty="0" smtClean="0"/>
              <a:t>A </a:t>
            </a:r>
            <a:r>
              <a:rPr lang="en-US" altLang="zh-TW" sz="2000" dirty="0" smtClean="0"/>
              <a:t>major advantage for using Python for AI is that it comes with inbuilt libraries. </a:t>
            </a:r>
            <a:r>
              <a:rPr lang="en-US" altLang="zh-TW" sz="2000" dirty="0" smtClean="0"/>
              <a:t>Python </a:t>
            </a:r>
            <a:r>
              <a:rPr lang="en-US" altLang="zh-TW" sz="2000" dirty="0" smtClean="0"/>
              <a:t>has libraries for almost all kinds of AI projects. For example, </a:t>
            </a:r>
            <a:r>
              <a:rPr lang="en-US" altLang="zh-TW" sz="2000" b="1" dirty="0" err="1" smtClean="0"/>
              <a:t>NumPy</a:t>
            </a:r>
            <a:r>
              <a:rPr lang="en-US" altLang="zh-TW" sz="2000" b="1" dirty="0" smtClean="0"/>
              <a:t>, </a:t>
            </a:r>
            <a:r>
              <a:rPr lang="en-US" altLang="zh-TW" sz="2000" b="1" dirty="0" err="1" smtClean="0"/>
              <a:t>SciPy</a:t>
            </a:r>
            <a:r>
              <a:rPr lang="en-US" altLang="zh-TW" sz="2000" b="1" dirty="0" smtClean="0"/>
              <a:t>, </a:t>
            </a:r>
            <a:r>
              <a:rPr lang="en-US" altLang="zh-TW" sz="2000" b="1" dirty="0" err="1" smtClean="0"/>
              <a:t>matplotlib</a:t>
            </a:r>
            <a:r>
              <a:rPr lang="en-US" altLang="zh-TW" sz="2000" b="1" dirty="0" smtClean="0"/>
              <a:t>, </a:t>
            </a:r>
            <a:r>
              <a:rPr lang="en-US" altLang="zh-TW" sz="2000" b="1" dirty="0" err="1" smtClean="0"/>
              <a:t>nltk</a:t>
            </a:r>
            <a:r>
              <a:rPr lang="en-US" altLang="zh-TW" sz="2000" b="1" dirty="0" smtClean="0"/>
              <a:t>, </a:t>
            </a:r>
            <a:r>
              <a:rPr lang="en-US" altLang="zh-TW" sz="2000" b="1" dirty="0" err="1" smtClean="0"/>
              <a:t>SimpleAI</a:t>
            </a:r>
            <a:r>
              <a:rPr lang="en-US" altLang="zh-TW" sz="2000" dirty="0" smtClean="0"/>
              <a:t> are some the important inbuilt libraries of </a:t>
            </a:r>
            <a:r>
              <a:rPr lang="en-US" altLang="zh-TW" sz="2000" dirty="0" smtClean="0"/>
              <a:t>Python.</a:t>
            </a:r>
          </a:p>
          <a:p>
            <a:pPr marL="1379538" lvl="2" indent="-465138">
              <a:buClr>
                <a:srgbClr val="00B0F0"/>
              </a:buClr>
              <a:buFont typeface="Wingdings" pitchFamily="2" charset="2"/>
              <a:buChar char="u"/>
            </a:pPr>
            <a:r>
              <a:rPr lang="en-US" altLang="zh-TW" sz="2000" b="1" dirty="0" smtClean="0"/>
              <a:t>Open </a:t>
            </a:r>
            <a:r>
              <a:rPr lang="en-US" altLang="zh-TW" sz="2000" b="1" dirty="0" smtClean="0"/>
              <a:t>source</a:t>
            </a:r>
            <a:r>
              <a:rPr lang="en-US" altLang="zh-TW" sz="2000" dirty="0" smtClean="0"/>
              <a:t> − Python is an open source programming language. This makes it widely popular in the </a:t>
            </a:r>
            <a:r>
              <a:rPr lang="en-US" altLang="zh-TW" sz="2000" dirty="0" smtClean="0"/>
              <a:t>community.</a:t>
            </a:r>
          </a:p>
          <a:p>
            <a:pPr marL="1379538" lvl="2" indent="-465138">
              <a:buClr>
                <a:srgbClr val="00B0F0"/>
              </a:buClr>
              <a:buFont typeface="Wingdings" pitchFamily="2" charset="2"/>
              <a:buChar char="u"/>
            </a:pPr>
            <a:r>
              <a:rPr lang="en-US" altLang="zh-TW" sz="2000" b="1" dirty="0" smtClean="0"/>
              <a:t>Can </a:t>
            </a:r>
            <a:r>
              <a:rPr lang="en-US" altLang="zh-TW" sz="2000" b="1" dirty="0" smtClean="0"/>
              <a:t>be used for broad range of programming</a:t>
            </a:r>
            <a:r>
              <a:rPr lang="en-US" altLang="zh-TW" sz="2000" dirty="0" smtClean="0"/>
              <a:t> − Python can be used for a broad range of programming tasks like small shell script to enterprise web applications. This is another reason Python is suitable for AI projects</a:t>
            </a:r>
            <a:r>
              <a:rPr lang="en-US" altLang="zh-TW" sz="2000" dirty="0" smtClean="0"/>
              <a:t>.</a:t>
            </a: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3.2 Python Feature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https://www.tutorialspoint.com/artificial_intelligence_with_python/artificial_intelligence_with_python_getting_started.htm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70898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Python </a:t>
            </a:r>
            <a:r>
              <a:rPr lang="en-US" altLang="zh-TW" sz="2000" dirty="0" smtClean="0"/>
              <a:t>is a high-level, interpreted, interactive and object-oriented scripting language. </a:t>
            </a:r>
            <a:endParaRPr lang="en-US" altLang="zh-TW" sz="2000" dirty="0" smtClean="0"/>
          </a:p>
          <a:p>
            <a:pPr marL="465138" indent="-465138">
              <a:buClr>
                <a:srgbClr val="00B0F0"/>
              </a:buClr>
              <a:buFont typeface="Wingdings" pitchFamily="2" charset="2"/>
              <a:buChar char="u"/>
            </a:pPr>
            <a:r>
              <a:rPr lang="en-US" altLang="zh-TW" sz="2000" dirty="0" smtClean="0"/>
              <a:t>Python </a:t>
            </a:r>
            <a:r>
              <a:rPr lang="en-US" altLang="zh-TW" sz="2000" dirty="0" smtClean="0"/>
              <a:t>is designed to be highly readable. </a:t>
            </a:r>
            <a:endParaRPr lang="en-US" altLang="zh-TW" sz="2000" dirty="0" smtClean="0"/>
          </a:p>
          <a:p>
            <a:pPr marL="465138" indent="-465138">
              <a:buClr>
                <a:srgbClr val="00B0F0"/>
              </a:buClr>
              <a:buFont typeface="Wingdings" pitchFamily="2" charset="2"/>
              <a:buChar char="u"/>
            </a:pPr>
            <a:r>
              <a:rPr lang="en-US" altLang="zh-TW" sz="2000" dirty="0" smtClean="0"/>
              <a:t>It </a:t>
            </a:r>
            <a:r>
              <a:rPr lang="en-US" altLang="zh-TW" sz="2000" dirty="0" smtClean="0"/>
              <a:t>uses English keywords frequently where as other languages use punctuation, and it has fewer syntactical constructions than other languages. Python's features include the </a:t>
            </a:r>
            <a:r>
              <a:rPr lang="en-US" altLang="zh-TW" sz="2000" dirty="0" smtClean="0"/>
              <a:t>following:</a:t>
            </a:r>
          </a:p>
          <a:p>
            <a:pPr marL="922338" lvl="1" indent="-465138">
              <a:buClr>
                <a:srgbClr val="00B0F0"/>
              </a:buClr>
              <a:buFont typeface="Wingdings" pitchFamily="2" charset="2"/>
              <a:buChar char="u"/>
            </a:pPr>
            <a:r>
              <a:rPr lang="en-US" altLang="zh-TW" sz="2000" b="1" dirty="0" smtClean="0"/>
              <a:t>Easy-to-learn</a:t>
            </a:r>
            <a:r>
              <a:rPr lang="en-US" altLang="zh-TW" sz="2000" dirty="0" smtClean="0"/>
              <a:t> − Python has few keywords, simple structure, and a clearly defined syntax. This allows the student to pick up the language </a:t>
            </a:r>
            <a:r>
              <a:rPr lang="en-US" altLang="zh-TW" sz="2000" dirty="0" smtClean="0"/>
              <a:t>quickly.</a:t>
            </a:r>
          </a:p>
          <a:p>
            <a:pPr marL="922338" lvl="1" indent="-465138">
              <a:buClr>
                <a:srgbClr val="00B0F0"/>
              </a:buClr>
              <a:buFont typeface="Wingdings" pitchFamily="2" charset="2"/>
              <a:buChar char="u"/>
            </a:pPr>
            <a:r>
              <a:rPr lang="en-US" altLang="zh-TW" sz="2000" b="1" dirty="0" smtClean="0"/>
              <a:t>Easy-to-read</a:t>
            </a:r>
            <a:r>
              <a:rPr lang="en-US" altLang="zh-TW" sz="2000" dirty="0" smtClean="0"/>
              <a:t> − Python code is more clearly defined and visible to the </a:t>
            </a:r>
            <a:r>
              <a:rPr lang="en-US" altLang="zh-TW" sz="2000" dirty="0" smtClean="0"/>
              <a:t>eyes.</a:t>
            </a:r>
          </a:p>
          <a:p>
            <a:pPr marL="922338" lvl="1" indent="-465138">
              <a:buClr>
                <a:srgbClr val="00B0F0"/>
              </a:buClr>
              <a:buFont typeface="Wingdings" pitchFamily="2" charset="2"/>
              <a:buChar char="u"/>
            </a:pPr>
            <a:r>
              <a:rPr lang="en-US" altLang="zh-TW" sz="2000" b="1" dirty="0" smtClean="0"/>
              <a:t>Easy-to-maintain</a:t>
            </a:r>
            <a:r>
              <a:rPr lang="en-US" altLang="zh-TW" sz="2000" dirty="0" smtClean="0"/>
              <a:t> − Python's source code is fairly </a:t>
            </a:r>
            <a:r>
              <a:rPr lang="en-US" altLang="zh-TW" sz="2000" dirty="0" smtClean="0"/>
              <a:t>easy-to-maintain.</a:t>
            </a:r>
          </a:p>
          <a:p>
            <a:pPr marL="922338" lvl="1" indent="-465138">
              <a:buClr>
                <a:srgbClr val="00B0F0"/>
              </a:buClr>
              <a:buFont typeface="Wingdings" pitchFamily="2" charset="2"/>
              <a:buChar char="u"/>
            </a:pPr>
            <a:r>
              <a:rPr lang="en-US" altLang="zh-TW" sz="2000" b="1" dirty="0" smtClean="0"/>
              <a:t>A </a:t>
            </a:r>
            <a:r>
              <a:rPr lang="en-US" altLang="zh-TW" sz="2000" b="1" dirty="0" smtClean="0"/>
              <a:t>broad standard library</a:t>
            </a:r>
            <a:r>
              <a:rPr lang="en-US" altLang="zh-TW" sz="2000" dirty="0" smtClean="0"/>
              <a:t> − Python's bulk of the library is very portable and cross-platform compatible on UNIX, Windows, and </a:t>
            </a:r>
            <a:r>
              <a:rPr lang="en-US" altLang="zh-TW" sz="2000" dirty="0" smtClean="0"/>
              <a:t>Macintosh.</a:t>
            </a:r>
          </a:p>
          <a:p>
            <a:pPr marL="922338" lvl="1" indent="-465138">
              <a:buClr>
                <a:srgbClr val="00B0F0"/>
              </a:buClr>
              <a:buFont typeface="Wingdings" pitchFamily="2" charset="2"/>
              <a:buChar char="u"/>
            </a:pPr>
            <a:r>
              <a:rPr lang="en-US" altLang="zh-TW" sz="2000" b="1" dirty="0" smtClean="0"/>
              <a:t>Interactive </a:t>
            </a:r>
            <a:r>
              <a:rPr lang="en-US" altLang="zh-TW" sz="2000" b="1" dirty="0" smtClean="0"/>
              <a:t>Mode</a:t>
            </a:r>
            <a:r>
              <a:rPr lang="en-US" altLang="zh-TW" sz="2000" dirty="0" smtClean="0"/>
              <a:t> − Python has support for an interactive mode which allows interactive testing and debugging of snippets of </a:t>
            </a:r>
            <a:r>
              <a:rPr lang="en-US" altLang="zh-TW" sz="2000" dirty="0" smtClean="0"/>
              <a:t>code.</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4795</TotalTime>
  <Words>578</Words>
  <Application>Microsoft Office PowerPoint</Application>
  <PresentationFormat>如螢幕大小 (4:3)</PresentationFormat>
  <Paragraphs>97</Paragraphs>
  <Slides>14</Slides>
  <Notes>1</Notes>
  <HiddenSlides>0</HiddenSlides>
  <MMClips>0</MMClips>
  <ScaleCrop>false</ScaleCrop>
  <HeadingPairs>
    <vt:vector size="4" baseType="variant">
      <vt:variant>
        <vt:lpstr>佈景主題</vt:lpstr>
      </vt:variant>
      <vt:variant>
        <vt:i4>2</vt:i4>
      </vt:variant>
      <vt:variant>
        <vt:lpstr>投影片標題</vt:lpstr>
      </vt:variant>
      <vt:variant>
        <vt:i4>14</vt:i4>
      </vt:variant>
    </vt:vector>
  </HeadingPairs>
  <TitlesOfParts>
    <vt:vector size="16" baseType="lpstr">
      <vt:lpstr>Office Theme</vt:lpstr>
      <vt:lpstr>Facet</vt:lpstr>
      <vt:lpstr>投影片 1</vt:lpstr>
      <vt:lpstr>投影片 2</vt:lpstr>
      <vt:lpstr>3 Getting Start</vt:lpstr>
      <vt:lpstr>投影片 4</vt:lpstr>
      <vt:lpstr>3.1 Why Python for AI</vt:lpstr>
      <vt:lpstr>3.1 Why Python for AI</vt:lpstr>
      <vt:lpstr>投影片 7</vt:lpstr>
      <vt:lpstr>3.2 Python Feature</vt:lpstr>
      <vt:lpstr>3.2 Python Feature</vt:lpstr>
      <vt:lpstr>3.2 Python Feature</vt:lpstr>
      <vt:lpstr>3.2 Python Feature</vt:lpstr>
      <vt:lpstr>投影片 12</vt:lpstr>
      <vt:lpstr>3.3 Install Python</vt:lpstr>
      <vt:lpstr>投影片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845</cp:revision>
  <dcterms:created xsi:type="dcterms:W3CDTF">2015-10-11T19:53:33Z</dcterms:created>
  <dcterms:modified xsi:type="dcterms:W3CDTF">2018-09-19T17:02:23Z</dcterms:modified>
</cp:coreProperties>
</file>