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4"/>
  </p:notesMasterIdLst>
  <p:sldIdLst>
    <p:sldId id="256" r:id="rId3"/>
    <p:sldId id="257" r:id="rId4"/>
    <p:sldId id="258" r:id="rId5"/>
    <p:sldId id="284" r:id="rId6"/>
    <p:sldId id="285" r:id="rId7"/>
    <p:sldId id="286" r:id="rId8"/>
    <p:sldId id="287" r:id="rId9"/>
    <p:sldId id="288" r:id="rId10"/>
    <p:sldId id="291" r:id="rId11"/>
    <p:sldId id="289" r:id="rId12"/>
    <p:sldId id="290" r:id="rId13"/>
    <p:sldId id="292" r:id="rId14"/>
    <p:sldId id="293" r:id="rId15"/>
    <p:sldId id="294" r:id="rId16"/>
    <p:sldId id="295" r:id="rId17"/>
    <p:sldId id="296" r:id="rId18"/>
    <p:sldId id="297" r:id="rId19"/>
    <p:sldId id="298" r:id="rId20"/>
    <p:sldId id="299" r:id="rId21"/>
    <p:sldId id="30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75" d="100"/>
          <a:sy n="75" d="100"/>
        </p:scale>
        <p:origin x="-336" y="2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9/19/2018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 xmlns:p14="http://schemas.microsoft.com/office/powerpoint/2010/main"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 xmlns:p14="http://schemas.microsoft.com/office/powerpoint/2010/main"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 xmlns:p14="http://schemas.microsoft.com/office/powerpoint/2010/main"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9/19/2018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9/19/2018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9/19/2018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9/19/2018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9/19/2018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9/19/2018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9/19/2018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AI with Python</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a:t>
            </a:r>
            <a:r>
              <a:rPr lang="en-US" altLang="zh-TW" b="1" dirty="0" smtClean="0">
                <a:solidFill>
                  <a:srgbClr val="7030A0"/>
                </a:solidFill>
              </a:rPr>
              <a:t>4: Machine Learning</a:t>
            </a:r>
            <a:endParaRPr lang="en-US" b="1" dirty="0">
              <a:solidFill>
                <a:srgbClr val="7030A0"/>
              </a:solidFill>
            </a:endParaRPr>
          </a:p>
        </p:txBody>
      </p:sp>
      <p:sp>
        <p:nvSpPr>
          <p:cNvPr id="6" name="矩形 5"/>
          <p:cNvSpPr/>
          <p:nvPr/>
        </p:nvSpPr>
        <p:spPr>
          <a:xfrm>
            <a:off x="3138934" y="3792974"/>
            <a:ext cx="2548968"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a:t>
            </a:r>
            <a:r>
              <a:rPr lang="en-US" altLang="en-US" b="1" dirty="0" err="1" smtClean="0">
                <a:solidFill>
                  <a:srgbClr val="002060"/>
                </a:solidFill>
                <a:effectLst>
                  <a:outerShdw blurRad="38100" dist="38100" dir="2700000" algn="tl">
                    <a:srgbClr val="000000">
                      <a:alpha val="43137"/>
                    </a:srgbClr>
                  </a:outerShdw>
                </a:effectLst>
              </a:rPr>
              <a:t>PhDCS</a:t>
            </a:r>
            <a:r>
              <a:rPr lang="en-US" altLang="en-US" b="1" dirty="0" smtClean="0">
                <a:solidFill>
                  <a:srgbClr val="002060"/>
                </a:solidFill>
                <a:effectLst>
                  <a:outerShdw blurRad="38100" dist="38100" dir="2700000" algn="tl">
                    <a:srgbClr val="000000">
                      <a:alpha val="43137"/>
                    </a:srgbClr>
                  </a:outerShdw>
                </a:effectLst>
              </a:rPr>
              <a:t>/EE</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3552825" y="2738439"/>
            <a:ext cx="1866140" cy="804862"/>
          </a:xfrm>
          <a:prstGeom prst="rect">
            <a:avLst/>
          </a:prstGeom>
          <a:noFill/>
          <a:ln w="9525">
            <a:noFill/>
            <a:miter lim="800000"/>
            <a:headEnd/>
            <a:tailEnd/>
          </a:ln>
        </p:spPr>
      </p:pic>
    </p:spTree>
    <p:extLst>
      <p:ext uri="{BB962C8B-B14F-4D97-AF65-F5344CB8AC3E}">
        <p14:creationId xmlns="" xmlns:p14="http://schemas.microsoft.com/office/powerpoint/2010/main"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4.2 Machine Learning Algorithms</a:t>
            </a:r>
            <a:endParaRPr lang="en-US" sz="4000" dirty="0">
              <a:solidFill>
                <a:prstClr val="black"/>
              </a:solidFill>
            </a:endParaRPr>
          </a:p>
        </p:txBody>
      </p:sp>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4.2 Machine Learning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17009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 </a:t>
            </a:r>
            <a:r>
              <a:rPr lang="en-US" altLang="zh-TW" sz="2000" dirty="0" smtClean="0"/>
              <a:t>this section, we will learn about the most common machine learning algorithms. The algorithms are described </a:t>
            </a:r>
            <a:r>
              <a:rPr lang="en-US" altLang="zh-TW" sz="2000" dirty="0" smtClean="0"/>
              <a:t>below:</a:t>
            </a:r>
          </a:p>
          <a:p>
            <a:pPr marL="465138" indent="-465138">
              <a:buClr>
                <a:srgbClr val="00B0F0"/>
              </a:buClr>
              <a:buFont typeface="Wingdings" pitchFamily="2" charset="2"/>
              <a:buChar char="u"/>
            </a:pPr>
            <a:r>
              <a:rPr lang="en-US" altLang="zh-TW" sz="2000" b="1" dirty="0" smtClean="0"/>
              <a:t>Linear Regression</a:t>
            </a:r>
          </a:p>
          <a:p>
            <a:pPr marL="922338" lvl="1" indent="-465138">
              <a:buClr>
                <a:srgbClr val="00B0F0"/>
              </a:buClr>
              <a:buFont typeface="Wingdings" pitchFamily="2" charset="2"/>
              <a:buChar char="u"/>
            </a:pPr>
            <a:r>
              <a:rPr lang="en-US" altLang="zh-TW" sz="2000" dirty="0" smtClean="0"/>
              <a:t>It </a:t>
            </a:r>
            <a:r>
              <a:rPr lang="en-US" altLang="zh-TW" sz="2000" dirty="0" smtClean="0"/>
              <a:t>is one of the most well-known algorithms in statistics and machine </a:t>
            </a:r>
            <a:r>
              <a:rPr lang="en-US" altLang="zh-TW" sz="2000" dirty="0" smtClean="0"/>
              <a:t>learning.</a:t>
            </a:r>
          </a:p>
          <a:p>
            <a:pPr marL="922338" lvl="1" indent="-465138">
              <a:buClr>
                <a:srgbClr val="00B0F0"/>
              </a:buClr>
              <a:buFont typeface="Wingdings" pitchFamily="2" charset="2"/>
              <a:buChar char="u"/>
            </a:pPr>
            <a:r>
              <a:rPr lang="en-US" altLang="zh-TW" sz="2000" dirty="0" smtClean="0"/>
              <a:t>Basic </a:t>
            </a:r>
            <a:r>
              <a:rPr lang="en-US" altLang="zh-TW" sz="2000" dirty="0" smtClean="0"/>
              <a:t>concept − Mainly linear regression is a linear model that assumes a linear relationship between the input variables say x and the single output variable say y. In other words, we can say that y can be calculated from a linear combination of the input variables x. The relationship between variables can be established by fitting a best line.</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4.2 Machine Learning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17009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Types </a:t>
            </a:r>
            <a:r>
              <a:rPr lang="en-US" altLang="zh-TW" sz="2000" b="1" dirty="0" smtClean="0"/>
              <a:t>of Linear </a:t>
            </a:r>
            <a:r>
              <a:rPr lang="en-US" altLang="zh-TW" sz="2000" b="1" dirty="0" smtClean="0"/>
              <a:t>Regression</a:t>
            </a:r>
          </a:p>
          <a:p>
            <a:pPr marL="922338" lvl="1" indent="-465138">
              <a:buClr>
                <a:srgbClr val="00B0F0"/>
              </a:buClr>
              <a:buFont typeface="Wingdings" pitchFamily="2" charset="2"/>
              <a:buChar char="u"/>
            </a:pPr>
            <a:r>
              <a:rPr lang="en-US" altLang="zh-TW" sz="2000" dirty="0" smtClean="0"/>
              <a:t>Linear </a:t>
            </a:r>
            <a:r>
              <a:rPr lang="en-US" altLang="zh-TW" sz="2000" dirty="0" smtClean="0"/>
              <a:t>regression is of the following two types </a:t>
            </a:r>
            <a:r>
              <a:rPr lang="en-US" altLang="zh-TW" sz="2000" dirty="0" smtClean="0"/>
              <a:t>−</a:t>
            </a:r>
          </a:p>
          <a:p>
            <a:pPr marL="1379538" lvl="2" indent="-465138">
              <a:buClr>
                <a:srgbClr val="00B0F0"/>
              </a:buClr>
              <a:buFont typeface="Wingdings" pitchFamily="2" charset="2"/>
              <a:buChar char="u"/>
            </a:pPr>
            <a:r>
              <a:rPr lang="en-US" altLang="zh-TW" sz="2000" b="1" dirty="0" smtClean="0"/>
              <a:t>Simple </a:t>
            </a:r>
            <a:r>
              <a:rPr lang="en-US" altLang="zh-TW" sz="2000" b="1" dirty="0" smtClean="0"/>
              <a:t>linear regression</a:t>
            </a:r>
            <a:r>
              <a:rPr lang="en-US" altLang="zh-TW" sz="2000" dirty="0" smtClean="0"/>
              <a:t> − A linear regression algorithm is called simple linear regression if it is having only one independent </a:t>
            </a:r>
            <a:r>
              <a:rPr lang="en-US" altLang="zh-TW" sz="2000" dirty="0" smtClean="0"/>
              <a:t>variable.</a:t>
            </a:r>
          </a:p>
          <a:p>
            <a:pPr marL="1379538" lvl="2" indent="-465138">
              <a:buClr>
                <a:srgbClr val="00B0F0"/>
              </a:buClr>
              <a:buFont typeface="Wingdings" pitchFamily="2" charset="2"/>
              <a:buChar char="u"/>
            </a:pPr>
            <a:r>
              <a:rPr lang="en-US" altLang="zh-TW" sz="2000" b="1" dirty="0" smtClean="0"/>
              <a:t>Multiple </a:t>
            </a:r>
            <a:r>
              <a:rPr lang="en-US" altLang="zh-TW" sz="2000" b="1" dirty="0" smtClean="0"/>
              <a:t>linear regression</a:t>
            </a:r>
            <a:r>
              <a:rPr lang="en-US" altLang="zh-TW" sz="2000" dirty="0" smtClean="0"/>
              <a:t> − A linear regression algorithm is called multiple linear regression if it is having more than one independent </a:t>
            </a:r>
            <a:r>
              <a:rPr lang="en-US" altLang="zh-TW" sz="2000" dirty="0" smtClean="0"/>
              <a:t>variable.</a:t>
            </a:r>
          </a:p>
          <a:p>
            <a:pPr marL="922338" lvl="1" indent="-465138">
              <a:buClr>
                <a:srgbClr val="00B0F0"/>
              </a:buClr>
              <a:buFont typeface="Wingdings" pitchFamily="2" charset="2"/>
              <a:buChar char="u"/>
            </a:pPr>
            <a:r>
              <a:rPr lang="en-US" altLang="zh-TW" sz="2000" dirty="0" smtClean="0"/>
              <a:t>Linear </a:t>
            </a:r>
            <a:r>
              <a:rPr lang="en-US" altLang="zh-TW" sz="2000" dirty="0" smtClean="0"/>
              <a:t>regression is mainly used to estimate the real values based on continuous variable(s). For example, the total sale of a shop in a day, based on real values, can be estimated by linear regression.</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4.2 Machine Learning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47787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Decision Tree</a:t>
            </a:r>
          </a:p>
          <a:p>
            <a:pPr marL="922338" lvl="1" indent="-465138">
              <a:buClr>
                <a:srgbClr val="00B0F0"/>
              </a:buClr>
              <a:buFont typeface="Wingdings" pitchFamily="2" charset="2"/>
              <a:buChar char="u"/>
            </a:pPr>
            <a:r>
              <a:rPr lang="en-US" altLang="zh-TW" sz="2000" dirty="0" smtClean="0"/>
              <a:t>Decision </a:t>
            </a:r>
            <a:r>
              <a:rPr lang="en-US" altLang="zh-TW" sz="2000" dirty="0" smtClean="0"/>
              <a:t>tree is a supervised learning algorithm that is mostly used for classification </a:t>
            </a:r>
            <a:r>
              <a:rPr lang="en-US" altLang="zh-TW" sz="2000" dirty="0" smtClean="0"/>
              <a:t>problems.</a:t>
            </a:r>
          </a:p>
          <a:p>
            <a:pPr marL="922338" lvl="1" indent="-465138">
              <a:buClr>
                <a:srgbClr val="00B0F0"/>
              </a:buClr>
              <a:buFont typeface="Wingdings" pitchFamily="2" charset="2"/>
              <a:buChar char="u"/>
            </a:pPr>
            <a:r>
              <a:rPr lang="en-US" altLang="zh-TW" sz="2000" dirty="0" smtClean="0"/>
              <a:t>Basically </a:t>
            </a:r>
            <a:r>
              <a:rPr lang="en-US" altLang="zh-TW" sz="2000" dirty="0" smtClean="0"/>
              <a:t>it is a classifier expressed as recursive partition based on the independent variables. </a:t>
            </a:r>
            <a:endParaRPr lang="en-US" altLang="zh-TW" sz="2000" dirty="0" smtClean="0"/>
          </a:p>
          <a:p>
            <a:pPr marL="922338" lvl="1" indent="-465138">
              <a:buClr>
                <a:srgbClr val="00B0F0"/>
              </a:buClr>
              <a:buFont typeface="Wingdings" pitchFamily="2" charset="2"/>
              <a:buChar char="u"/>
            </a:pPr>
            <a:r>
              <a:rPr lang="en-US" altLang="zh-TW" sz="2000" dirty="0" smtClean="0"/>
              <a:t>Decision </a:t>
            </a:r>
            <a:r>
              <a:rPr lang="en-US" altLang="zh-TW" sz="2000" dirty="0" smtClean="0"/>
              <a:t>tree has nodes which form the rooted tree. Rooted tree is a directed tree with a node called “root”. </a:t>
            </a:r>
            <a:endParaRPr lang="en-US" altLang="zh-TW" sz="2000" dirty="0" smtClean="0"/>
          </a:p>
          <a:p>
            <a:pPr marL="922338" lvl="1" indent="-465138">
              <a:buClr>
                <a:srgbClr val="00B0F0"/>
              </a:buClr>
              <a:buFont typeface="Wingdings" pitchFamily="2" charset="2"/>
              <a:buChar char="u"/>
            </a:pPr>
            <a:r>
              <a:rPr lang="en-US" altLang="zh-TW" sz="2000" dirty="0" smtClean="0"/>
              <a:t>Root </a:t>
            </a:r>
            <a:r>
              <a:rPr lang="en-US" altLang="zh-TW" sz="2000" dirty="0" smtClean="0"/>
              <a:t>does not have any incoming edges and all the other nodes have one incoming edge. </a:t>
            </a:r>
            <a:endParaRPr lang="en-US" altLang="zh-TW" sz="2000" dirty="0" smtClean="0"/>
          </a:p>
          <a:p>
            <a:pPr marL="922338" lvl="1" indent="-465138">
              <a:buClr>
                <a:srgbClr val="00B0F0"/>
              </a:buClr>
              <a:buFont typeface="Wingdings" pitchFamily="2" charset="2"/>
              <a:buChar char="u"/>
            </a:pPr>
            <a:r>
              <a:rPr lang="en-US" altLang="zh-TW" sz="2000" dirty="0" smtClean="0"/>
              <a:t>These </a:t>
            </a:r>
            <a:r>
              <a:rPr lang="en-US" altLang="zh-TW" sz="2000" dirty="0" smtClean="0"/>
              <a:t>nodes are called leaves or decision nodes. For example, consider the following decision tree to see whether a person is fit or not.</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4.2 Machine Learning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24676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Logistic Regression</a:t>
            </a:r>
          </a:p>
          <a:p>
            <a:pPr marL="922338" lvl="1" indent="-465138">
              <a:buClr>
                <a:srgbClr val="00B0F0"/>
              </a:buClr>
              <a:buFont typeface="Wingdings" pitchFamily="2" charset="2"/>
              <a:buChar char="u"/>
            </a:pPr>
            <a:r>
              <a:rPr lang="en-US" altLang="zh-TW" sz="2000" dirty="0" smtClean="0"/>
              <a:t>It </a:t>
            </a:r>
            <a:r>
              <a:rPr lang="en-US" altLang="zh-TW" sz="2000" dirty="0" smtClean="0"/>
              <a:t>is a classification algorithm and also known as </a:t>
            </a:r>
            <a:r>
              <a:rPr lang="en-US" altLang="zh-TW" sz="2000" b="1" dirty="0" err="1" smtClean="0"/>
              <a:t>logit</a:t>
            </a:r>
            <a:r>
              <a:rPr lang="en-US" altLang="zh-TW" sz="2000" dirty="0" smtClean="0"/>
              <a:t> </a:t>
            </a:r>
            <a:r>
              <a:rPr lang="en-US" altLang="zh-TW" sz="2000" dirty="0" smtClean="0"/>
              <a:t>regression.</a:t>
            </a:r>
          </a:p>
          <a:p>
            <a:pPr marL="922338" lvl="1" indent="-465138">
              <a:buClr>
                <a:srgbClr val="00B0F0"/>
              </a:buClr>
              <a:buFont typeface="Wingdings" pitchFamily="2" charset="2"/>
              <a:buChar char="u"/>
            </a:pPr>
            <a:r>
              <a:rPr lang="en-US" altLang="zh-TW" sz="2000" dirty="0" smtClean="0"/>
              <a:t>Mainly </a:t>
            </a:r>
            <a:r>
              <a:rPr lang="en-US" altLang="zh-TW" sz="2000" dirty="0" smtClean="0"/>
              <a:t>logistic regression is a classification algorithm that is used to estimate the discrete values like 0 or 1, true or false, yes or no based on a given set of independent variable. </a:t>
            </a:r>
            <a:endParaRPr lang="en-US" altLang="zh-TW" sz="2000" dirty="0" smtClean="0"/>
          </a:p>
          <a:p>
            <a:pPr marL="922338" lvl="1" indent="-465138">
              <a:buClr>
                <a:srgbClr val="00B0F0"/>
              </a:buClr>
              <a:buFont typeface="Wingdings" pitchFamily="2" charset="2"/>
              <a:buChar char="u"/>
            </a:pPr>
            <a:r>
              <a:rPr lang="en-US" altLang="zh-TW" sz="2000" dirty="0" smtClean="0"/>
              <a:t>Basically</a:t>
            </a:r>
            <a:r>
              <a:rPr lang="en-US" altLang="zh-TW" sz="2000" dirty="0" smtClean="0"/>
              <a:t>, it predicts the probability hence its output lies in between 0 and 1.</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4.2 Machine Learning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Support </a:t>
            </a:r>
            <a:r>
              <a:rPr lang="en-US" altLang="zh-TW" sz="2000" b="1" dirty="0" smtClean="0"/>
              <a:t>Vector Machine (</a:t>
            </a:r>
            <a:r>
              <a:rPr lang="en-US" altLang="zh-TW" sz="2000" b="1" dirty="0" smtClean="0"/>
              <a:t>SVM)</a:t>
            </a:r>
          </a:p>
          <a:p>
            <a:pPr marL="922338" lvl="1" indent="-465138">
              <a:buClr>
                <a:srgbClr val="00B0F0"/>
              </a:buClr>
              <a:buFont typeface="Wingdings" pitchFamily="2" charset="2"/>
              <a:buChar char="u"/>
            </a:pPr>
            <a:r>
              <a:rPr lang="en-US" altLang="zh-TW" sz="2000" dirty="0" smtClean="0"/>
              <a:t>It </a:t>
            </a:r>
            <a:r>
              <a:rPr lang="en-US" altLang="zh-TW" sz="2000" dirty="0" smtClean="0"/>
              <a:t>is used for both classification and regression problems. </a:t>
            </a:r>
            <a:endParaRPr lang="en-US" altLang="zh-TW" sz="2000" dirty="0" smtClean="0"/>
          </a:p>
          <a:p>
            <a:pPr marL="922338" lvl="1" indent="-465138">
              <a:buClr>
                <a:srgbClr val="00B0F0"/>
              </a:buClr>
              <a:buFont typeface="Wingdings" pitchFamily="2" charset="2"/>
              <a:buChar char="u"/>
            </a:pPr>
            <a:r>
              <a:rPr lang="en-US" altLang="zh-TW" sz="2000" dirty="0" smtClean="0"/>
              <a:t>But </a:t>
            </a:r>
            <a:r>
              <a:rPr lang="en-US" altLang="zh-TW" sz="2000" dirty="0" smtClean="0"/>
              <a:t>mainly it is used for classification problems. </a:t>
            </a:r>
            <a:endParaRPr lang="en-US" altLang="zh-TW" sz="2000" dirty="0" smtClean="0"/>
          </a:p>
          <a:p>
            <a:pPr marL="922338" lvl="1" indent="-465138">
              <a:buClr>
                <a:srgbClr val="00B0F0"/>
              </a:buClr>
              <a:buFont typeface="Wingdings" pitchFamily="2" charset="2"/>
              <a:buChar char="u"/>
            </a:pPr>
            <a:r>
              <a:rPr lang="en-US" altLang="zh-TW" sz="2000" dirty="0" smtClean="0"/>
              <a:t>The </a:t>
            </a:r>
            <a:r>
              <a:rPr lang="en-US" altLang="zh-TW" sz="2000" dirty="0" smtClean="0"/>
              <a:t>main concept of SVM is to plot each data item as a point in n-dimensional space with the value of each feature being the value of a particular coordinate. </a:t>
            </a:r>
            <a:endParaRPr lang="en-US" altLang="zh-TW" sz="2000" dirty="0" smtClean="0"/>
          </a:p>
          <a:p>
            <a:pPr marL="922338" lvl="1" indent="-465138">
              <a:buClr>
                <a:srgbClr val="00B0F0"/>
              </a:buClr>
              <a:buFont typeface="Wingdings" pitchFamily="2" charset="2"/>
              <a:buChar char="u"/>
            </a:pPr>
            <a:r>
              <a:rPr lang="en-US" altLang="zh-TW" sz="2000" dirty="0" smtClean="0"/>
              <a:t>Here </a:t>
            </a:r>
            <a:r>
              <a:rPr lang="en-US" altLang="zh-TW" sz="2000" dirty="0" smtClean="0"/>
              <a:t>n would be the features we would have. Following is a simple graphical representation to understand the concept of SVM</a:t>
            </a:r>
            <a:endParaRPr lang="en-US" altLang="zh-TW" sz="2000" dirty="0"/>
          </a:p>
        </p:txBody>
      </p:sp>
      <p:pic>
        <p:nvPicPr>
          <p:cNvPr id="1026" name="Picture 2"/>
          <p:cNvPicPr>
            <a:picLocks noChangeAspect="1" noChangeArrowheads="1"/>
          </p:cNvPicPr>
          <p:nvPr/>
        </p:nvPicPr>
        <p:blipFill>
          <a:blip r:embed="rId3" cstate="print"/>
          <a:srcRect/>
          <a:stretch>
            <a:fillRect/>
          </a:stretch>
        </p:blipFill>
        <p:spPr bwMode="auto">
          <a:xfrm>
            <a:off x="2717800" y="3954463"/>
            <a:ext cx="2438400" cy="1971675"/>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16</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4.2 Machine Learning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 </a:t>
            </a:r>
            <a:r>
              <a:rPr lang="en-US" altLang="zh-TW" sz="2000" dirty="0" smtClean="0"/>
              <a:t>the above diagram, we have two features hence we first need to plot these two variables in two dimensional space where each point has two co-ordinates, called support vectors. </a:t>
            </a:r>
            <a:endParaRPr lang="en-US" altLang="zh-TW" sz="2000" dirty="0" smtClean="0"/>
          </a:p>
          <a:p>
            <a:pPr marL="465138" indent="-465138">
              <a:buClr>
                <a:srgbClr val="00B0F0"/>
              </a:buClr>
              <a:buFont typeface="Wingdings" pitchFamily="2" charset="2"/>
              <a:buChar char="u"/>
            </a:pPr>
            <a:r>
              <a:rPr lang="en-US" altLang="zh-TW" sz="2000" dirty="0" smtClean="0"/>
              <a:t>The </a:t>
            </a:r>
            <a:r>
              <a:rPr lang="en-US" altLang="zh-TW" sz="2000" dirty="0" smtClean="0"/>
              <a:t>line splits the data into two different classified groups. </a:t>
            </a:r>
            <a:endParaRPr lang="en-US" altLang="zh-TW" sz="2000" dirty="0" smtClean="0"/>
          </a:p>
          <a:p>
            <a:pPr marL="465138" indent="-465138">
              <a:buClr>
                <a:srgbClr val="00B0F0"/>
              </a:buClr>
              <a:buFont typeface="Wingdings" pitchFamily="2" charset="2"/>
              <a:buChar char="u"/>
            </a:pPr>
            <a:r>
              <a:rPr lang="en-US" altLang="zh-TW" sz="2000" dirty="0" smtClean="0"/>
              <a:t>This </a:t>
            </a:r>
            <a:r>
              <a:rPr lang="en-US" altLang="zh-TW" sz="2000" dirty="0" smtClean="0"/>
              <a:t>line would be the classifier.</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4.2 Machine Learning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Naïve Bayes</a:t>
            </a:r>
          </a:p>
          <a:p>
            <a:pPr marL="922338" lvl="1" indent="-465138">
              <a:buClr>
                <a:srgbClr val="00B0F0"/>
              </a:buClr>
              <a:buFont typeface="Wingdings" pitchFamily="2" charset="2"/>
              <a:buChar char="u"/>
            </a:pPr>
            <a:r>
              <a:rPr lang="en-US" altLang="zh-TW" sz="2000" dirty="0" smtClean="0"/>
              <a:t>It </a:t>
            </a:r>
            <a:r>
              <a:rPr lang="en-US" altLang="zh-TW" sz="2000" dirty="0" smtClean="0"/>
              <a:t>is also a classification technique. </a:t>
            </a:r>
            <a:endParaRPr lang="en-US" altLang="zh-TW" sz="2000" dirty="0" smtClean="0"/>
          </a:p>
          <a:p>
            <a:pPr marL="922338" lvl="1" indent="-465138">
              <a:buClr>
                <a:srgbClr val="00B0F0"/>
              </a:buClr>
              <a:buFont typeface="Wingdings" pitchFamily="2" charset="2"/>
              <a:buChar char="u"/>
            </a:pPr>
            <a:r>
              <a:rPr lang="en-US" altLang="zh-TW" sz="2000" dirty="0" smtClean="0"/>
              <a:t>The </a:t>
            </a:r>
            <a:r>
              <a:rPr lang="en-US" altLang="zh-TW" sz="2000" dirty="0" smtClean="0"/>
              <a:t>logic behind this classification technique is to use Bayes theorem for building classifiers. </a:t>
            </a:r>
            <a:endParaRPr lang="en-US" altLang="zh-TW" sz="2000" dirty="0" smtClean="0"/>
          </a:p>
          <a:p>
            <a:pPr marL="922338" lvl="1" indent="-465138">
              <a:buClr>
                <a:srgbClr val="00B0F0"/>
              </a:buClr>
              <a:buFont typeface="Wingdings" pitchFamily="2" charset="2"/>
              <a:buChar char="u"/>
            </a:pPr>
            <a:r>
              <a:rPr lang="en-US" altLang="zh-TW" sz="2000" dirty="0" smtClean="0"/>
              <a:t>The </a:t>
            </a:r>
            <a:r>
              <a:rPr lang="en-US" altLang="zh-TW" sz="2000" dirty="0" smtClean="0"/>
              <a:t>assumption is that the predictors are independent. In simple words, it assumes that the presence of a particular feature in a class is unrelated to the presence of any other feature. </a:t>
            </a:r>
            <a:endParaRPr lang="en-US" altLang="zh-TW" sz="2000" dirty="0" smtClean="0"/>
          </a:p>
          <a:p>
            <a:pPr marL="922338" lvl="1" indent="-465138">
              <a:buClr>
                <a:srgbClr val="00B0F0"/>
              </a:buClr>
              <a:buFont typeface="Wingdings" pitchFamily="2" charset="2"/>
              <a:buChar char="u"/>
            </a:pPr>
            <a:r>
              <a:rPr lang="en-US" altLang="zh-TW" sz="2000" dirty="0" smtClean="0"/>
              <a:t>Below </a:t>
            </a:r>
            <a:r>
              <a:rPr lang="en-US" altLang="zh-TW" sz="2000" dirty="0" smtClean="0"/>
              <a:t>is the equation for Bayes theorem </a:t>
            </a:r>
            <a:endParaRPr lang="en-US" altLang="zh-TW" sz="2000" dirty="0"/>
          </a:p>
        </p:txBody>
      </p:sp>
      <p:pic>
        <p:nvPicPr>
          <p:cNvPr id="2051" name="Picture 3"/>
          <p:cNvPicPr>
            <a:picLocks noChangeAspect="1" noChangeArrowheads="1"/>
          </p:cNvPicPr>
          <p:nvPr/>
        </p:nvPicPr>
        <p:blipFill>
          <a:blip r:embed="rId3" cstate="print"/>
          <a:srcRect/>
          <a:stretch>
            <a:fillRect/>
          </a:stretch>
        </p:blipFill>
        <p:spPr bwMode="auto">
          <a:xfrm>
            <a:off x="2997200" y="3802063"/>
            <a:ext cx="1828800" cy="600075"/>
          </a:xfrm>
          <a:prstGeom prst="rect">
            <a:avLst/>
          </a:prstGeom>
          <a:noFill/>
          <a:ln w="9525">
            <a:solidFill>
              <a:srgbClr val="C00000"/>
            </a:solidFill>
            <a:miter lim="800000"/>
            <a:headEnd/>
            <a:tailEnd/>
          </a:ln>
        </p:spPr>
      </p:pic>
      <p:sp>
        <p:nvSpPr>
          <p:cNvPr id="9" name="TextBox 1"/>
          <p:cNvSpPr txBox="1"/>
          <p:nvPr/>
        </p:nvSpPr>
        <p:spPr>
          <a:xfrm>
            <a:off x="317500" y="45736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t>
            </a:r>
            <a:r>
              <a:rPr lang="en-US" altLang="zh-TW" sz="2000" dirty="0" smtClean="0"/>
              <a:t>Naïve Bayes model is easy to build and particularly useful for large data sets.</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4.2 Machine Learning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501675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K-Nearest </a:t>
            </a:r>
            <a:r>
              <a:rPr lang="en-US" altLang="zh-TW" sz="2000" b="1" dirty="0" smtClean="0"/>
              <a:t>Neighbors (</a:t>
            </a:r>
            <a:r>
              <a:rPr lang="en-US" altLang="zh-TW" sz="2000" b="1" dirty="0" smtClean="0"/>
              <a:t>KNN)</a:t>
            </a:r>
          </a:p>
          <a:p>
            <a:pPr marL="922338" lvl="1" indent="-465138">
              <a:buClr>
                <a:srgbClr val="00B0F0"/>
              </a:buClr>
              <a:buFont typeface="Wingdings" pitchFamily="2" charset="2"/>
              <a:buChar char="u"/>
            </a:pPr>
            <a:r>
              <a:rPr lang="en-US" altLang="zh-TW" sz="2000" dirty="0" smtClean="0"/>
              <a:t>It </a:t>
            </a:r>
            <a:r>
              <a:rPr lang="en-US" altLang="zh-TW" sz="2000" dirty="0" smtClean="0"/>
              <a:t>is used for both classification and regression of the problems. It is widely used to solve classification problems. </a:t>
            </a:r>
            <a:endParaRPr lang="en-US" altLang="zh-TW" sz="2000" dirty="0" smtClean="0"/>
          </a:p>
          <a:p>
            <a:pPr marL="922338" lvl="1" indent="-465138">
              <a:buClr>
                <a:srgbClr val="00B0F0"/>
              </a:buClr>
              <a:buFont typeface="Wingdings" pitchFamily="2" charset="2"/>
              <a:buChar char="u"/>
            </a:pPr>
            <a:r>
              <a:rPr lang="en-US" altLang="zh-TW" sz="2000" dirty="0" smtClean="0"/>
              <a:t>The </a:t>
            </a:r>
            <a:r>
              <a:rPr lang="en-US" altLang="zh-TW" sz="2000" dirty="0" smtClean="0"/>
              <a:t>main concept of this algorithm is that it used to store all the available cases and classifies new cases by majority votes of its k neighbors. </a:t>
            </a:r>
            <a:endParaRPr lang="en-US" altLang="zh-TW" sz="2000" dirty="0" smtClean="0"/>
          </a:p>
          <a:p>
            <a:pPr marL="922338" lvl="1" indent="-465138">
              <a:buClr>
                <a:srgbClr val="00B0F0"/>
              </a:buClr>
              <a:buFont typeface="Wingdings" pitchFamily="2" charset="2"/>
              <a:buChar char="u"/>
            </a:pPr>
            <a:r>
              <a:rPr lang="en-US" altLang="zh-TW" sz="2000" dirty="0" smtClean="0"/>
              <a:t>The </a:t>
            </a:r>
            <a:r>
              <a:rPr lang="en-US" altLang="zh-TW" sz="2000" dirty="0" smtClean="0"/>
              <a:t>case being then assigned to the class which is the most common amongst its K-nearest neighbors, measured by a distance function. </a:t>
            </a:r>
            <a:endParaRPr lang="en-US" altLang="zh-TW" sz="2000" dirty="0" smtClean="0"/>
          </a:p>
          <a:p>
            <a:pPr marL="922338" lvl="1" indent="-465138">
              <a:buClr>
                <a:srgbClr val="00B0F0"/>
              </a:buClr>
              <a:buFont typeface="Wingdings" pitchFamily="2" charset="2"/>
              <a:buChar char="u"/>
            </a:pPr>
            <a:r>
              <a:rPr lang="en-US" altLang="zh-TW" sz="2000" dirty="0" smtClean="0"/>
              <a:t>The </a:t>
            </a:r>
            <a:r>
              <a:rPr lang="en-US" altLang="zh-TW" sz="2000" dirty="0" smtClean="0"/>
              <a:t>distance function can be Euclidean, </a:t>
            </a:r>
            <a:r>
              <a:rPr lang="en-US" altLang="zh-TW" sz="2000" dirty="0" err="1" smtClean="0"/>
              <a:t>Minkowski</a:t>
            </a:r>
            <a:r>
              <a:rPr lang="en-US" altLang="zh-TW" sz="2000" dirty="0" smtClean="0"/>
              <a:t> and Hamming distance. </a:t>
            </a:r>
            <a:endParaRPr lang="en-US" altLang="zh-TW" sz="2000" dirty="0" smtClean="0"/>
          </a:p>
          <a:p>
            <a:pPr marL="922338" lvl="1" indent="-465138">
              <a:buClr>
                <a:srgbClr val="00B0F0"/>
              </a:buClr>
              <a:buFont typeface="Wingdings" pitchFamily="2" charset="2"/>
              <a:buChar char="u"/>
            </a:pPr>
            <a:r>
              <a:rPr lang="en-US" altLang="zh-TW" sz="2000" dirty="0" smtClean="0"/>
              <a:t>Consider </a:t>
            </a:r>
            <a:r>
              <a:rPr lang="en-US" altLang="zh-TW" sz="2000" dirty="0" smtClean="0"/>
              <a:t>the following to use </a:t>
            </a:r>
            <a:r>
              <a:rPr lang="en-US" altLang="zh-TW" sz="2000" dirty="0" smtClean="0"/>
              <a:t>KNN</a:t>
            </a:r>
          </a:p>
          <a:p>
            <a:pPr marL="1379538" lvl="2" indent="-465138">
              <a:buClr>
                <a:srgbClr val="00B0F0"/>
              </a:buClr>
              <a:buFont typeface="Wingdings" pitchFamily="2" charset="2"/>
              <a:buChar char="u"/>
            </a:pPr>
            <a:r>
              <a:rPr lang="en-US" altLang="zh-TW" sz="2000" dirty="0" smtClean="0"/>
              <a:t>Computationally </a:t>
            </a:r>
            <a:r>
              <a:rPr lang="en-US" altLang="zh-TW" sz="2000" dirty="0" smtClean="0"/>
              <a:t>KNN are expensive than other algorithms used for classification </a:t>
            </a:r>
            <a:r>
              <a:rPr lang="en-US" altLang="zh-TW" sz="2000" dirty="0" smtClean="0"/>
              <a:t>problems.</a:t>
            </a:r>
          </a:p>
          <a:p>
            <a:pPr marL="1379538" lvl="2" indent="-465138">
              <a:buClr>
                <a:srgbClr val="00B0F0"/>
              </a:buClr>
              <a:buFont typeface="Wingdings" pitchFamily="2" charset="2"/>
              <a:buChar char="u"/>
            </a:pPr>
            <a:r>
              <a:rPr lang="en-US" altLang="zh-TW" sz="2000" dirty="0" smtClean="0"/>
              <a:t>The </a:t>
            </a:r>
            <a:r>
              <a:rPr lang="en-US" altLang="zh-TW" sz="2000" dirty="0" smtClean="0"/>
              <a:t>normalization of variables needed otherwise higher range variables can bias </a:t>
            </a:r>
            <a:r>
              <a:rPr lang="en-US" altLang="zh-TW" sz="2000" dirty="0" smtClean="0"/>
              <a:t>it.</a:t>
            </a:r>
          </a:p>
          <a:p>
            <a:pPr marL="1379538" lvl="2" indent="-465138">
              <a:buClr>
                <a:srgbClr val="00B0F0"/>
              </a:buClr>
              <a:buFont typeface="Wingdings" pitchFamily="2" charset="2"/>
              <a:buChar char="u"/>
            </a:pPr>
            <a:r>
              <a:rPr lang="en-US" altLang="zh-TW" sz="2000" dirty="0" smtClean="0"/>
              <a:t>In </a:t>
            </a:r>
            <a:r>
              <a:rPr lang="en-US" altLang="zh-TW" sz="2000" dirty="0" smtClean="0"/>
              <a:t>KNN, we need to work on pre-processing stage like noise removal.</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4.2 Machine Learning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9342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K-Means Clustering</a:t>
            </a:r>
          </a:p>
          <a:p>
            <a:pPr marL="922338" lvl="1" indent="-465138">
              <a:buClr>
                <a:srgbClr val="00B0F0"/>
              </a:buClr>
              <a:buFont typeface="Wingdings" pitchFamily="2" charset="2"/>
              <a:buChar char="u"/>
            </a:pPr>
            <a:r>
              <a:rPr lang="en-US" altLang="zh-TW" sz="2000" dirty="0" smtClean="0"/>
              <a:t>As </a:t>
            </a:r>
            <a:r>
              <a:rPr lang="en-US" altLang="zh-TW" sz="2000" dirty="0" smtClean="0"/>
              <a:t>the name suggests, it is used to solve the clustering problems. It is basically a type of unsupervised learning. The main logic of K-Means clustering algorithm is to classify the data set through a number of clusters. </a:t>
            </a:r>
            <a:endParaRPr lang="en-US" altLang="zh-TW" sz="2000" dirty="0" smtClean="0"/>
          </a:p>
          <a:p>
            <a:pPr marL="922338" lvl="1" indent="-465138">
              <a:buClr>
                <a:srgbClr val="00B0F0"/>
              </a:buClr>
              <a:buFont typeface="Wingdings" pitchFamily="2" charset="2"/>
              <a:buChar char="u"/>
            </a:pPr>
            <a:r>
              <a:rPr lang="en-US" altLang="zh-TW" sz="2000" dirty="0" smtClean="0"/>
              <a:t>Follow </a:t>
            </a:r>
            <a:r>
              <a:rPr lang="en-US" altLang="zh-TW" sz="2000" dirty="0" smtClean="0"/>
              <a:t>these steps to form clusters by K-means </a:t>
            </a:r>
            <a:r>
              <a:rPr lang="en-US" altLang="zh-TW" sz="2000" dirty="0" smtClean="0"/>
              <a:t>−</a:t>
            </a:r>
          </a:p>
          <a:p>
            <a:pPr marL="1379538" lvl="2" indent="-465138">
              <a:buClr>
                <a:srgbClr val="00B0F0"/>
              </a:buClr>
              <a:buFont typeface="Wingdings" pitchFamily="2" charset="2"/>
              <a:buChar char="u"/>
            </a:pPr>
            <a:r>
              <a:rPr lang="en-US" altLang="zh-TW" sz="2000" dirty="0" smtClean="0"/>
              <a:t>K-means </a:t>
            </a:r>
            <a:r>
              <a:rPr lang="en-US" altLang="zh-TW" sz="2000" dirty="0" smtClean="0"/>
              <a:t>picks k number of points for each cluster known as </a:t>
            </a:r>
            <a:r>
              <a:rPr lang="en-US" altLang="zh-TW" sz="2000" dirty="0" err="1" smtClean="0"/>
              <a:t>centroids</a:t>
            </a:r>
            <a:r>
              <a:rPr lang="en-US" altLang="zh-TW" sz="2000" dirty="0" smtClean="0"/>
              <a:t>.</a:t>
            </a:r>
          </a:p>
          <a:p>
            <a:pPr marL="1379538" lvl="2" indent="-465138">
              <a:buClr>
                <a:srgbClr val="00B0F0"/>
              </a:buClr>
              <a:buFont typeface="Wingdings" pitchFamily="2" charset="2"/>
              <a:buChar char="u"/>
            </a:pPr>
            <a:r>
              <a:rPr lang="en-US" altLang="zh-TW" sz="2000" dirty="0" smtClean="0"/>
              <a:t>Now </a:t>
            </a:r>
            <a:r>
              <a:rPr lang="en-US" altLang="zh-TW" sz="2000" dirty="0" smtClean="0"/>
              <a:t>each data point forms a cluster with the closest </a:t>
            </a:r>
            <a:r>
              <a:rPr lang="en-US" altLang="zh-TW" sz="2000" dirty="0" err="1" smtClean="0"/>
              <a:t>centroids</a:t>
            </a:r>
            <a:r>
              <a:rPr lang="en-US" altLang="zh-TW" sz="2000" dirty="0" smtClean="0"/>
              <a:t>, i.e., k </a:t>
            </a:r>
            <a:r>
              <a:rPr lang="en-US" altLang="zh-TW" sz="2000" dirty="0" smtClean="0"/>
              <a:t>clusters.</a:t>
            </a:r>
          </a:p>
          <a:p>
            <a:pPr marL="1379538" lvl="2" indent="-465138">
              <a:buClr>
                <a:srgbClr val="00B0F0"/>
              </a:buClr>
              <a:buFont typeface="Wingdings" pitchFamily="2" charset="2"/>
              <a:buChar char="u"/>
            </a:pPr>
            <a:r>
              <a:rPr lang="en-US" altLang="zh-TW" sz="2000" dirty="0" smtClean="0"/>
              <a:t>Now</a:t>
            </a:r>
            <a:r>
              <a:rPr lang="en-US" altLang="zh-TW" sz="2000" dirty="0" smtClean="0"/>
              <a:t>, it will find the </a:t>
            </a:r>
            <a:r>
              <a:rPr lang="en-US" altLang="zh-TW" sz="2000" dirty="0" err="1" smtClean="0"/>
              <a:t>centroids</a:t>
            </a:r>
            <a:r>
              <a:rPr lang="en-US" altLang="zh-TW" sz="2000" dirty="0" smtClean="0"/>
              <a:t> of each cluster based on the existing cluster </a:t>
            </a:r>
            <a:r>
              <a:rPr lang="en-US" altLang="zh-TW" sz="2000" dirty="0" smtClean="0"/>
              <a:t>members.</a:t>
            </a:r>
          </a:p>
          <a:p>
            <a:pPr marL="1379538" lvl="2" indent="-465138">
              <a:buClr>
                <a:srgbClr val="00B0F0"/>
              </a:buClr>
              <a:buFont typeface="Wingdings" pitchFamily="2" charset="2"/>
              <a:buChar char="u"/>
            </a:pPr>
            <a:r>
              <a:rPr lang="en-US" altLang="zh-TW" sz="2000" dirty="0" smtClean="0"/>
              <a:t>We </a:t>
            </a:r>
            <a:r>
              <a:rPr lang="en-US" altLang="zh-TW" sz="2000" dirty="0" smtClean="0"/>
              <a:t>need to repeat these steps until convergence occurs.</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4 Machine Learning</a:t>
            </a:r>
            <a:endParaRPr lang="en-US" sz="5400" dirty="0">
              <a:solidFill>
                <a:prstClr val="black"/>
              </a:solidFill>
            </a:endParaRPr>
          </a:p>
        </p:txBody>
      </p:sp>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4.2 Machine Learning Algorithm</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Random Forest</a:t>
            </a:r>
          </a:p>
          <a:p>
            <a:pPr marL="922338" lvl="1" indent="-465138">
              <a:buClr>
                <a:srgbClr val="00B0F0"/>
              </a:buClr>
              <a:buFont typeface="Wingdings" pitchFamily="2" charset="2"/>
              <a:buChar char="u"/>
            </a:pPr>
            <a:r>
              <a:rPr lang="en-US" altLang="zh-TW" sz="2000" dirty="0" smtClean="0"/>
              <a:t>It </a:t>
            </a:r>
            <a:r>
              <a:rPr lang="en-US" altLang="zh-TW" sz="2000" dirty="0" smtClean="0"/>
              <a:t>is a supervised classification algorithm. </a:t>
            </a:r>
            <a:endParaRPr lang="en-US" altLang="zh-TW" sz="2000" dirty="0" smtClean="0"/>
          </a:p>
          <a:p>
            <a:pPr marL="922338" lvl="1" indent="-465138">
              <a:buClr>
                <a:srgbClr val="00B0F0"/>
              </a:buClr>
              <a:buFont typeface="Wingdings" pitchFamily="2" charset="2"/>
              <a:buChar char="u"/>
            </a:pPr>
            <a:r>
              <a:rPr lang="en-US" altLang="zh-TW" sz="2000" dirty="0" smtClean="0"/>
              <a:t>The </a:t>
            </a:r>
            <a:r>
              <a:rPr lang="en-US" altLang="zh-TW" sz="2000" dirty="0" smtClean="0"/>
              <a:t>advantage of random forest algorithm is that it can be used for both classification and regression kind of problems. </a:t>
            </a:r>
            <a:endParaRPr lang="en-US" altLang="zh-TW" sz="2000" dirty="0" smtClean="0"/>
          </a:p>
          <a:p>
            <a:pPr marL="922338" lvl="1" indent="-465138">
              <a:buClr>
                <a:srgbClr val="00B0F0"/>
              </a:buClr>
              <a:buFont typeface="Wingdings" pitchFamily="2" charset="2"/>
              <a:buChar char="u"/>
            </a:pPr>
            <a:r>
              <a:rPr lang="en-US" altLang="zh-TW" sz="2000" dirty="0" smtClean="0"/>
              <a:t>Basically </a:t>
            </a:r>
            <a:r>
              <a:rPr lang="en-US" altLang="zh-TW" sz="2000" dirty="0" smtClean="0"/>
              <a:t>it is the collection of decision trees (i.e., forest) or you can say ensemble of the decision trees. </a:t>
            </a:r>
            <a:endParaRPr lang="en-US" altLang="zh-TW" sz="2000" dirty="0" smtClean="0"/>
          </a:p>
          <a:p>
            <a:pPr marL="922338" lvl="1" indent="-465138">
              <a:buClr>
                <a:srgbClr val="00B0F0"/>
              </a:buClr>
              <a:buFont typeface="Wingdings" pitchFamily="2" charset="2"/>
              <a:buChar char="u"/>
            </a:pPr>
            <a:r>
              <a:rPr lang="en-US" altLang="zh-TW" sz="2000" dirty="0" smtClean="0"/>
              <a:t>The </a:t>
            </a:r>
            <a:r>
              <a:rPr lang="en-US" altLang="zh-TW" sz="2000" dirty="0" smtClean="0"/>
              <a:t>basic concept of random forest is that each tree gives a classification and the forest chooses the best classifications from them. </a:t>
            </a:r>
            <a:endParaRPr lang="en-US" altLang="zh-TW" sz="2000" dirty="0" smtClean="0"/>
          </a:p>
          <a:p>
            <a:pPr marL="922338" lvl="1" indent="-465138">
              <a:buClr>
                <a:srgbClr val="00B0F0"/>
              </a:buClr>
              <a:buFont typeface="Wingdings" pitchFamily="2" charset="2"/>
              <a:buChar char="u"/>
            </a:pPr>
            <a:r>
              <a:rPr lang="en-US" altLang="zh-TW" sz="2000" dirty="0" smtClean="0"/>
              <a:t>Followings </a:t>
            </a:r>
            <a:r>
              <a:rPr lang="en-US" altLang="zh-TW" sz="2000" dirty="0" smtClean="0"/>
              <a:t>are the advantages of Random Forest algorithm </a:t>
            </a:r>
            <a:r>
              <a:rPr lang="en-US" altLang="zh-TW" sz="2000" dirty="0" smtClean="0"/>
              <a:t>−</a:t>
            </a:r>
          </a:p>
          <a:p>
            <a:pPr marL="1379538" lvl="2" indent="-465138">
              <a:buClr>
                <a:srgbClr val="00B0F0"/>
              </a:buClr>
              <a:buFont typeface="Wingdings" pitchFamily="2" charset="2"/>
              <a:buChar char="u"/>
            </a:pPr>
            <a:r>
              <a:rPr lang="en-US" altLang="zh-TW" sz="2000" dirty="0" smtClean="0"/>
              <a:t>Random </a:t>
            </a:r>
            <a:r>
              <a:rPr lang="en-US" altLang="zh-TW" sz="2000" dirty="0" smtClean="0"/>
              <a:t>forest classifier can be used for both classification and regression </a:t>
            </a:r>
            <a:r>
              <a:rPr lang="en-US" altLang="zh-TW" sz="2000" dirty="0" smtClean="0"/>
              <a:t>tasks.</a:t>
            </a:r>
          </a:p>
          <a:p>
            <a:pPr marL="1379538" lvl="2" indent="-465138">
              <a:buClr>
                <a:srgbClr val="00B0F0"/>
              </a:buClr>
              <a:buFont typeface="Wingdings" pitchFamily="2" charset="2"/>
              <a:buChar char="u"/>
            </a:pPr>
            <a:r>
              <a:rPr lang="en-US" altLang="zh-TW" sz="2000" dirty="0" smtClean="0"/>
              <a:t>They </a:t>
            </a:r>
            <a:r>
              <a:rPr lang="en-US" altLang="zh-TW" sz="2000" dirty="0" smtClean="0"/>
              <a:t>can handle the missing </a:t>
            </a:r>
            <a:r>
              <a:rPr lang="en-US" altLang="zh-TW" sz="2000" dirty="0" smtClean="0"/>
              <a:t>values.</a:t>
            </a:r>
          </a:p>
          <a:p>
            <a:pPr marL="1379538" lvl="2" indent="-465138">
              <a:buClr>
                <a:srgbClr val="00B0F0"/>
              </a:buClr>
              <a:buFont typeface="Wingdings" pitchFamily="2" charset="2"/>
              <a:buChar char="u"/>
            </a:pPr>
            <a:r>
              <a:rPr lang="en-US" altLang="zh-TW" sz="2000" dirty="0" smtClean="0"/>
              <a:t>It </a:t>
            </a:r>
            <a:r>
              <a:rPr lang="en-US" altLang="zh-TW" sz="2000" dirty="0" smtClean="0"/>
              <a:t>won’t over fit the model even if we have more number of trees in the forest.</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21</a:t>
            </a:fld>
            <a:endParaRPr lang="en-US" dirty="0">
              <a:solidFill>
                <a:prstClr val="black"/>
              </a:solidFill>
            </a:endParaRPr>
          </a:p>
        </p:txBody>
      </p:sp>
      <p:sp>
        <p:nvSpPr>
          <p:cNvPr id="6" name="Rectangle 5"/>
          <p:cNvSpPr/>
          <p:nvPr/>
        </p:nvSpPr>
        <p:spPr>
          <a:xfrm>
            <a:off x="1791018" y="4332495"/>
            <a:ext cx="574227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 xmlns:p14="http://schemas.microsoft.com/office/powerpoint/2010/main" val="938457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 Machine Learning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Learning </a:t>
            </a:r>
            <a:r>
              <a:rPr lang="en-US" altLang="zh-TW" sz="2000" dirty="0" smtClean="0"/>
              <a:t>means the acquisition of knowledge or skills through study or experience. </a:t>
            </a:r>
            <a:endParaRPr lang="en-US" altLang="zh-TW" sz="2000" dirty="0" smtClean="0"/>
          </a:p>
          <a:p>
            <a:pPr marL="465138" indent="-465138">
              <a:buClr>
                <a:srgbClr val="00B0F0"/>
              </a:buClr>
              <a:buFont typeface="Wingdings" pitchFamily="2" charset="2"/>
              <a:buChar char="u"/>
            </a:pPr>
            <a:r>
              <a:rPr lang="en-US" altLang="zh-TW" sz="2000" dirty="0" smtClean="0"/>
              <a:t>Based </a:t>
            </a:r>
            <a:r>
              <a:rPr lang="en-US" altLang="zh-TW" sz="2000" dirty="0" smtClean="0"/>
              <a:t>on this, we can define machine learning (ML) as </a:t>
            </a:r>
            <a:r>
              <a:rPr lang="en-US" altLang="zh-TW" sz="2000" dirty="0" smtClean="0"/>
              <a:t>follows:</a:t>
            </a:r>
          </a:p>
          <a:p>
            <a:pPr marL="922338" lvl="1" indent="-465138">
              <a:buClr>
                <a:srgbClr val="00B0F0"/>
              </a:buClr>
              <a:buFont typeface="Wingdings" pitchFamily="2" charset="2"/>
              <a:buChar char="u"/>
            </a:pPr>
            <a:r>
              <a:rPr lang="en-US" altLang="zh-TW" sz="2000" dirty="0" smtClean="0"/>
              <a:t>It </a:t>
            </a:r>
            <a:r>
              <a:rPr lang="en-US" altLang="zh-TW" sz="2000" dirty="0" smtClean="0"/>
              <a:t>may be defined as the field of computer science, more specifically an application of artificial intelligence, which provides computer systems the ability to learn with data and improve from experience without being explicitly </a:t>
            </a:r>
            <a:r>
              <a:rPr lang="en-US" altLang="zh-TW" sz="2000" dirty="0" smtClean="0"/>
              <a:t>programmed.</a:t>
            </a:r>
          </a:p>
          <a:p>
            <a:pPr marL="922338" lvl="1" indent="-465138">
              <a:buClr>
                <a:srgbClr val="00B0F0"/>
              </a:buClr>
              <a:buFont typeface="Wingdings" pitchFamily="2" charset="2"/>
              <a:buChar char="u"/>
            </a:pPr>
            <a:r>
              <a:rPr lang="en-US" altLang="zh-TW" sz="2000" dirty="0" smtClean="0"/>
              <a:t>Basically</a:t>
            </a:r>
            <a:r>
              <a:rPr lang="en-US" altLang="zh-TW" sz="2000" dirty="0" smtClean="0"/>
              <a:t>, the main focus of machine learning is to allow the computers learn automatically without human intervention. Now the question arises that how such learning can be started and done? It can be started with the observations of data. The data can be some examples, instruction or some direct experiences too. Then on the basis of this input, machine makes better decision by looking for some patterns in data</a:t>
            </a:r>
            <a:r>
              <a:rPr lang="en-US" altLang="zh-TW" sz="2000" dirty="0" smtClean="0"/>
              <a:t>.</a:t>
            </a:r>
            <a:endParaRPr lang="en-US" altLang="zh-TW" sz="2000"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4.1 Types of Machine Learning</a:t>
            </a:r>
            <a:endParaRPr lang="en-US" sz="4000" dirty="0">
              <a:solidFill>
                <a:prstClr val="black"/>
              </a:solidFill>
            </a:endParaRPr>
          </a:p>
        </p:txBody>
      </p:sp>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4.1 Types </a:t>
            </a:r>
            <a:r>
              <a:rPr lang="en-US" altLang="zh-TW" sz="3000" b="1" dirty="0" smtClean="0">
                <a:solidFill>
                  <a:srgbClr val="002060"/>
                </a:solidFill>
                <a:effectLst>
                  <a:outerShdw blurRad="38100" dist="38100" dir="2700000" algn="tl">
                    <a:srgbClr val="000000">
                      <a:alpha val="43137"/>
                    </a:srgbClr>
                  </a:outerShdw>
                </a:effectLst>
              </a:rPr>
              <a:t>of </a:t>
            </a:r>
            <a:r>
              <a:rPr lang="en-US" altLang="zh-TW" sz="3000" b="1" dirty="0" smtClean="0">
                <a:solidFill>
                  <a:srgbClr val="002060"/>
                </a:solidFill>
                <a:effectLst>
                  <a:outerShdw blurRad="38100" dist="38100" dir="2700000" algn="tl">
                    <a:srgbClr val="000000">
                      <a:alpha val="43137"/>
                    </a:srgbClr>
                  </a:outerShdw>
                </a:effectLst>
              </a:rPr>
              <a:t>Machine Learning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Machine </a:t>
            </a:r>
            <a:r>
              <a:rPr lang="en-US" altLang="zh-TW" sz="2000" dirty="0" smtClean="0"/>
              <a:t>Learning Algorithms helps computer system learn without being explicitly programmed. </a:t>
            </a:r>
            <a:endParaRPr lang="en-US" altLang="zh-TW" sz="2000" dirty="0" smtClean="0"/>
          </a:p>
          <a:p>
            <a:pPr marL="465138" indent="-465138">
              <a:buClr>
                <a:srgbClr val="00B0F0"/>
              </a:buClr>
              <a:buFont typeface="Wingdings" pitchFamily="2" charset="2"/>
              <a:buChar char="u"/>
            </a:pPr>
            <a:r>
              <a:rPr lang="en-US" altLang="zh-TW" sz="2000" dirty="0" smtClean="0"/>
              <a:t>These </a:t>
            </a:r>
            <a:r>
              <a:rPr lang="en-US" altLang="zh-TW" sz="2000" dirty="0" smtClean="0"/>
              <a:t>algorithms are categorized into supervised or unsupervised. </a:t>
            </a:r>
            <a:endParaRPr lang="en-US" altLang="zh-TW" sz="2000" dirty="0" smtClean="0"/>
          </a:p>
          <a:p>
            <a:pPr marL="465138" indent="-465138">
              <a:buClr>
                <a:srgbClr val="00B0F0"/>
              </a:buClr>
              <a:buFont typeface="Wingdings" pitchFamily="2" charset="2"/>
              <a:buChar char="u"/>
            </a:pPr>
            <a:r>
              <a:rPr lang="en-US" altLang="zh-TW" sz="2000" dirty="0" smtClean="0"/>
              <a:t>Let </a:t>
            </a:r>
            <a:r>
              <a:rPr lang="en-US" altLang="zh-TW" sz="2000" dirty="0" smtClean="0"/>
              <a:t>us now see a few </a:t>
            </a:r>
            <a:r>
              <a:rPr lang="en-US" altLang="zh-TW" sz="2000" dirty="0" smtClean="0"/>
              <a:t>algorithms:</a:t>
            </a:r>
          </a:p>
          <a:p>
            <a:pPr marL="465138" indent="-465138">
              <a:buClr>
                <a:srgbClr val="00B0F0"/>
              </a:buClr>
              <a:buFont typeface="Wingdings" pitchFamily="2" charset="2"/>
              <a:buChar char="u"/>
            </a:pPr>
            <a:r>
              <a:rPr lang="en-US" altLang="zh-TW" sz="2000" b="1" dirty="0" smtClean="0"/>
              <a:t>Supervised </a:t>
            </a:r>
            <a:r>
              <a:rPr lang="en-US" altLang="zh-TW" sz="2000" b="1" dirty="0" smtClean="0"/>
              <a:t>machine learning </a:t>
            </a:r>
            <a:r>
              <a:rPr lang="en-US" altLang="zh-TW" sz="2000" b="1" dirty="0" smtClean="0"/>
              <a:t>algorithms</a:t>
            </a:r>
          </a:p>
          <a:p>
            <a:pPr marL="922338" lvl="1" indent="-465138">
              <a:buClr>
                <a:srgbClr val="00B0F0"/>
              </a:buClr>
              <a:buFont typeface="Wingdings" pitchFamily="2" charset="2"/>
              <a:buChar char="u"/>
            </a:pPr>
            <a:r>
              <a:rPr lang="en-US" altLang="zh-TW" sz="2000" dirty="0" smtClean="0"/>
              <a:t>This </a:t>
            </a:r>
            <a:r>
              <a:rPr lang="en-US" altLang="zh-TW" sz="2000" dirty="0" smtClean="0"/>
              <a:t>is the most commonly used machine learning algorithm. It is called supervised because the process of algorithm learning from the training dataset can be thought of as a teacher supervising the learning process. In this kind of ML algorithm, the possible outcomes are already known and training data is also labeled with correct answers. It can be understood as follows </a:t>
            </a:r>
            <a:r>
              <a:rPr lang="en-US" altLang="zh-TW" sz="2000" dirty="0" smtClean="0"/>
              <a:t>−</a:t>
            </a:r>
          </a:p>
          <a:p>
            <a:pPr marL="922338" lvl="1" indent="-465138">
              <a:buClr>
                <a:srgbClr val="00B0F0"/>
              </a:buClr>
              <a:buFont typeface="Wingdings" pitchFamily="2" charset="2"/>
              <a:buChar char="u"/>
            </a:pPr>
            <a:r>
              <a:rPr lang="en-US" altLang="zh-TW" sz="2000" dirty="0" smtClean="0"/>
              <a:t>Suppose </a:t>
            </a:r>
            <a:r>
              <a:rPr lang="en-US" altLang="zh-TW" sz="2000" dirty="0" smtClean="0"/>
              <a:t>we have input variables </a:t>
            </a:r>
            <a:r>
              <a:rPr lang="en-US" altLang="zh-TW" sz="2000" b="1" dirty="0" smtClean="0"/>
              <a:t>x</a:t>
            </a:r>
            <a:r>
              <a:rPr lang="en-US" altLang="zh-TW" sz="2000" dirty="0" smtClean="0"/>
              <a:t> and an output variable </a:t>
            </a:r>
            <a:r>
              <a:rPr lang="en-US" altLang="zh-TW" sz="2000" b="1" dirty="0" smtClean="0"/>
              <a:t>y</a:t>
            </a:r>
            <a:r>
              <a:rPr lang="en-US" altLang="zh-TW" sz="2000" dirty="0" smtClean="0"/>
              <a:t> and we applied an algorithm to learn the mapping function from the input to output such </a:t>
            </a:r>
            <a:r>
              <a:rPr lang="en-US" altLang="zh-TW" sz="2000" dirty="0" smtClean="0"/>
              <a:t>as</a:t>
            </a:r>
            <a:endParaRPr lang="en-US" altLang="zh-TW" sz="2000" dirty="0" smtClean="0"/>
          </a:p>
        </p:txBody>
      </p:sp>
      <p:sp>
        <p:nvSpPr>
          <p:cNvPr id="9" name="TextBox 1"/>
          <p:cNvSpPr txBox="1"/>
          <p:nvPr/>
        </p:nvSpPr>
        <p:spPr>
          <a:xfrm>
            <a:off x="889000" y="5653177"/>
            <a:ext cx="7556500" cy="400110"/>
          </a:xfrm>
          <a:prstGeom prst="rect">
            <a:avLst/>
          </a:prstGeom>
          <a:noFill/>
          <a:ln>
            <a:solidFill>
              <a:srgbClr val="C00000"/>
            </a:solidFill>
          </a:ln>
        </p:spPr>
        <p:txBody>
          <a:bodyPr wrap="square" rtlCol="0">
            <a:spAutoFit/>
          </a:bodyPr>
          <a:lstStyle/>
          <a:p>
            <a:pPr>
              <a:buClr>
                <a:srgbClr val="00B0F0"/>
              </a:buClr>
            </a:pPr>
            <a:r>
              <a:rPr lang="en-US" altLang="zh-TW" sz="2000" dirty="0" smtClean="0"/>
              <a:t>Y = f(x)</a:t>
            </a:r>
            <a:endParaRPr lang="en-US" altLang="zh-TW" sz="2000"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4.1 Types </a:t>
            </a:r>
            <a:r>
              <a:rPr lang="en-US" altLang="zh-TW" sz="3000" b="1" dirty="0" smtClean="0">
                <a:solidFill>
                  <a:srgbClr val="002060"/>
                </a:solidFill>
                <a:effectLst>
                  <a:outerShdw blurRad="38100" dist="38100" dir="2700000" algn="tl">
                    <a:srgbClr val="000000">
                      <a:alpha val="43137"/>
                    </a:srgbClr>
                  </a:outerShdw>
                </a:effectLst>
              </a:rPr>
              <a:t>of </a:t>
            </a:r>
            <a:r>
              <a:rPr lang="en-US" altLang="zh-TW" sz="3000" b="1" dirty="0" smtClean="0">
                <a:solidFill>
                  <a:srgbClr val="002060"/>
                </a:solidFill>
                <a:effectLst>
                  <a:outerShdw blurRad="38100" dist="38100" dir="2700000" algn="tl">
                    <a:srgbClr val="000000">
                      <a:alpha val="43137"/>
                    </a:srgbClr>
                  </a:outerShdw>
                </a:effectLst>
              </a:rPr>
              <a:t>Machine Learning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785652"/>
          </a:xfrm>
          <a:prstGeom prst="rect">
            <a:avLst/>
          </a:prstGeom>
          <a:noFill/>
          <a:ln>
            <a:solidFill>
              <a:srgbClr val="C00000"/>
            </a:solidFill>
          </a:ln>
        </p:spPr>
        <p:txBody>
          <a:bodyPr wrap="square" rtlCol="0">
            <a:spAutoFit/>
          </a:bodyPr>
          <a:lstStyle/>
          <a:p>
            <a:pPr marL="922338" lvl="1" indent="-465138">
              <a:buClr>
                <a:srgbClr val="00B0F0"/>
              </a:buClr>
              <a:buFont typeface="Wingdings" pitchFamily="2" charset="2"/>
              <a:buChar char="u"/>
            </a:pPr>
            <a:r>
              <a:rPr lang="en-US" altLang="zh-TW" sz="2000" dirty="0" smtClean="0"/>
              <a:t>Now</a:t>
            </a:r>
            <a:r>
              <a:rPr lang="en-US" altLang="zh-TW" sz="2000" dirty="0" smtClean="0"/>
              <a:t>, the main goal is to approximate the mapping function so well that when we have new input data (x), we can predict the output variable (Y) for that </a:t>
            </a:r>
            <a:r>
              <a:rPr lang="en-US" altLang="zh-TW" sz="2000" dirty="0" smtClean="0"/>
              <a:t>data.</a:t>
            </a:r>
          </a:p>
          <a:p>
            <a:pPr marL="922338" lvl="1" indent="-465138">
              <a:buClr>
                <a:srgbClr val="00B0F0"/>
              </a:buClr>
              <a:buFont typeface="Wingdings" pitchFamily="2" charset="2"/>
              <a:buChar char="u"/>
            </a:pPr>
            <a:r>
              <a:rPr lang="en-US" altLang="zh-TW" sz="2000" dirty="0" smtClean="0"/>
              <a:t>Mainly </a:t>
            </a:r>
            <a:r>
              <a:rPr lang="en-US" altLang="zh-TW" sz="2000" dirty="0" smtClean="0"/>
              <a:t>supervised leaning problems can be divided into the following two kinds of </a:t>
            </a:r>
            <a:r>
              <a:rPr lang="en-US" altLang="zh-TW" sz="2000" dirty="0" smtClean="0"/>
              <a:t>problems:</a:t>
            </a:r>
          </a:p>
          <a:p>
            <a:pPr marL="1379538" lvl="2" indent="-465138">
              <a:buClr>
                <a:srgbClr val="00B0F0"/>
              </a:buClr>
              <a:buFont typeface="Wingdings" pitchFamily="2" charset="2"/>
              <a:buChar char="u"/>
            </a:pPr>
            <a:r>
              <a:rPr lang="en-US" altLang="zh-TW" sz="2000" b="1" dirty="0" smtClean="0"/>
              <a:t>Classification</a:t>
            </a:r>
            <a:r>
              <a:rPr lang="en-US" altLang="zh-TW" sz="2000" dirty="0" smtClean="0"/>
              <a:t> − A problem is called classification problem when we have the categorized output such as “black”, “teaching”, “non-teaching”, </a:t>
            </a:r>
            <a:r>
              <a:rPr lang="en-US" altLang="zh-TW" sz="2000" dirty="0" smtClean="0"/>
              <a:t>etc.</a:t>
            </a:r>
          </a:p>
          <a:p>
            <a:pPr marL="1379538" lvl="2" indent="-465138">
              <a:buClr>
                <a:srgbClr val="00B0F0"/>
              </a:buClr>
              <a:buFont typeface="Wingdings" pitchFamily="2" charset="2"/>
              <a:buChar char="u"/>
            </a:pPr>
            <a:r>
              <a:rPr lang="en-US" altLang="zh-TW" sz="2000" b="1" dirty="0" smtClean="0"/>
              <a:t>Regression</a:t>
            </a:r>
            <a:r>
              <a:rPr lang="en-US" altLang="zh-TW" sz="2000" dirty="0" smtClean="0"/>
              <a:t> − A problem is called regression problem when we have the real value output such as “distance”, “kilogram”, </a:t>
            </a:r>
            <a:r>
              <a:rPr lang="en-US" altLang="zh-TW" sz="2000" dirty="0" smtClean="0"/>
              <a:t>etc.</a:t>
            </a:r>
          </a:p>
          <a:p>
            <a:pPr marL="922338" lvl="1" indent="-465138">
              <a:buClr>
                <a:srgbClr val="00B0F0"/>
              </a:buClr>
              <a:buFont typeface="Wingdings" pitchFamily="2" charset="2"/>
              <a:buChar char="u"/>
            </a:pPr>
            <a:r>
              <a:rPr lang="en-US" altLang="zh-TW" sz="2000" dirty="0" smtClean="0"/>
              <a:t>Decision </a:t>
            </a:r>
            <a:r>
              <a:rPr lang="en-US" altLang="zh-TW" sz="2000" dirty="0" smtClean="0"/>
              <a:t>tree, random forest, </a:t>
            </a:r>
            <a:r>
              <a:rPr lang="en-US" altLang="zh-TW" sz="2000" dirty="0" err="1" smtClean="0"/>
              <a:t>knn</a:t>
            </a:r>
            <a:r>
              <a:rPr lang="en-US" altLang="zh-TW" sz="2000" dirty="0" smtClean="0"/>
              <a:t>, logistic regression are the examples of supervised machine learning </a:t>
            </a:r>
            <a:r>
              <a:rPr lang="en-US" altLang="zh-TW" sz="2000" dirty="0" smtClean="0"/>
              <a:t>algorithms.</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4.1 Types </a:t>
            </a:r>
            <a:r>
              <a:rPr lang="en-US" altLang="zh-TW" sz="3000" b="1" dirty="0" smtClean="0">
                <a:solidFill>
                  <a:srgbClr val="002060"/>
                </a:solidFill>
                <a:effectLst>
                  <a:outerShdw blurRad="38100" dist="38100" dir="2700000" algn="tl">
                    <a:srgbClr val="000000">
                      <a:alpha val="43137"/>
                    </a:srgbClr>
                  </a:outerShdw>
                </a:effectLst>
              </a:rPr>
              <a:t>of </a:t>
            </a:r>
            <a:r>
              <a:rPr lang="en-US" altLang="zh-TW" sz="3000" b="1" dirty="0" smtClean="0">
                <a:solidFill>
                  <a:srgbClr val="002060"/>
                </a:solidFill>
                <a:effectLst>
                  <a:outerShdw blurRad="38100" dist="38100" dir="2700000" algn="tl">
                    <a:srgbClr val="000000">
                      <a:alpha val="43137"/>
                    </a:srgbClr>
                  </a:outerShdw>
                </a:effectLst>
              </a:rPr>
              <a:t>Machine Learning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17009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Unsupervised machine learning algorithms</a:t>
            </a:r>
          </a:p>
          <a:p>
            <a:pPr marL="922338" lvl="1" indent="-465138">
              <a:buClr>
                <a:srgbClr val="00B0F0"/>
              </a:buClr>
              <a:buFont typeface="Wingdings" pitchFamily="2" charset="2"/>
              <a:buChar char="u"/>
            </a:pPr>
            <a:r>
              <a:rPr lang="en-US" altLang="zh-TW" sz="2000" dirty="0" smtClean="0"/>
              <a:t>As </a:t>
            </a:r>
            <a:r>
              <a:rPr lang="en-US" altLang="zh-TW" sz="2000" dirty="0" smtClean="0"/>
              <a:t>the name suggests, these kinds of machine learning algorithms do not have any supervisor to provide any sort of guidance. That is why unsupervised machine learning algorithms are closely aligned with what some call true artificial intelligence. It can be understood as follows </a:t>
            </a:r>
            <a:r>
              <a:rPr lang="en-US" altLang="zh-TW" sz="2000" dirty="0" smtClean="0"/>
              <a:t>−</a:t>
            </a:r>
          </a:p>
          <a:p>
            <a:pPr marL="922338" lvl="1" indent="-465138">
              <a:buClr>
                <a:srgbClr val="00B0F0"/>
              </a:buClr>
              <a:buFont typeface="Wingdings" pitchFamily="2" charset="2"/>
              <a:buChar char="u"/>
            </a:pPr>
            <a:r>
              <a:rPr lang="en-US" altLang="zh-TW" sz="2000" dirty="0" smtClean="0"/>
              <a:t>Suppose </a:t>
            </a:r>
            <a:r>
              <a:rPr lang="en-US" altLang="zh-TW" sz="2000" dirty="0" smtClean="0"/>
              <a:t>we have input variable x, then there will be no corresponding output variables as there is in supervised learning </a:t>
            </a:r>
            <a:r>
              <a:rPr lang="en-US" altLang="zh-TW" sz="2000" dirty="0" smtClean="0"/>
              <a:t>algorithms.</a:t>
            </a:r>
          </a:p>
          <a:p>
            <a:pPr marL="922338" lvl="1" indent="-465138">
              <a:buClr>
                <a:srgbClr val="00B0F0"/>
              </a:buClr>
              <a:buFont typeface="Wingdings" pitchFamily="2" charset="2"/>
              <a:buChar char="u"/>
            </a:pPr>
            <a:r>
              <a:rPr lang="en-US" altLang="zh-TW" sz="2000" dirty="0" smtClean="0"/>
              <a:t>In </a:t>
            </a:r>
            <a:r>
              <a:rPr lang="en-US" altLang="zh-TW" sz="2000" dirty="0" smtClean="0"/>
              <a:t>simple words, we can say that in unsupervised learning there will be no correct answer and no teacher for the guidance. Algorithms help to discover interesting patterns in </a:t>
            </a:r>
            <a:r>
              <a:rPr lang="en-US" altLang="zh-TW" sz="2000" dirty="0" smtClean="0"/>
              <a:t>data.</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4.1 Types </a:t>
            </a:r>
            <a:r>
              <a:rPr lang="en-US" altLang="zh-TW" sz="3000" b="1" dirty="0" smtClean="0">
                <a:solidFill>
                  <a:srgbClr val="002060"/>
                </a:solidFill>
                <a:effectLst>
                  <a:outerShdw blurRad="38100" dist="38100" dir="2700000" algn="tl">
                    <a:srgbClr val="000000">
                      <a:alpha val="43137"/>
                    </a:srgbClr>
                  </a:outerShdw>
                </a:effectLst>
              </a:rPr>
              <a:t>of </a:t>
            </a:r>
            <a:r>
              <a:rPr lang="en-US" altLang="zh-TW" sz="3000" b="1" dirty="0" smtClean="0">
                <a:solidFill>
                  <a:srgbClr val="002060"/>
                </a:solidFill>
                <a:effectLst>
                  <a:outerShdw blurRad="38100" dist="38100" dir="2700000" algn="tl">
                    <a:srgbClr val="000000">
                      <a:alpha val="43137"/>
                    </a:srgbClr>
                  </a:outerShdw>
                </a:effectLst>
              </a:rPr>
              <a:t>Machine Learning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477875"/>
          </a:xfrm>
          <a:prstGeom prst="rect">
            <a:avLst/>
          </a:prstGeom>
          <a:noFill/>
          <a:ln>
            <a:solidFill>
              <a:srgbClr val="C00000"/>
            </a:solidFill>
          </a:ln>
        </p:spPr>
        <p:txBody>
          <a:bodyPr wrap="square" rtlCol="0">
            <a:spAutoFit/>
          </a:bodyPr>
          <a:lstStyle/>
          <a:p>
            <a:pPr marL="922338" lvl="1" indent="-465138">
              <a:buClr>
                <a:srgbClr val="00B0F0"/>
              </a:buClr>
              <a:buFont typeface="Wingdings" pitchFamily="2" charset="2"/>
              <a:buChar char="u"/>
            </a:pPr>
            <a:r>
              <a:rPr lang="en-US" altLang="zh-TW" sz="2000" dirty="0" smtClean="0"/>
              <a:t>Unsupervised </a:t>
            </a:r>
            <a:r>
              <a:rPr lang="en-US" altLang="zh-TW" sz="2000" dirty="0" smtClean="0"/>
              <a:t>learning problems can be divided into the following two kinds of </a:t>
            </a:r>
            <a:r>
              <a:rPr lang="en-US" altLang="zh-TW" sz="2000" dirty="0" smtClean="0"/>
              <a:t>problem:</a:t>
            </a:r>
          </a:p>
          <a:p>
            <a:pPr marL="1379538" lvl="2" indent="-465138">
              <a:buClr>
                <a:srgbClr val="00B0F0"/>
              </a:buClr>
              <a:buFont typeface="Wingdings" pitchFamily="2" charset="2"/>
              <a:buChar char="u"/>
            </a:pPr>
            <a:r>
              <a:rPr lang="en-US" altLang="zh-TW" sz="2000" b="1" dirty="0" smtClean="0"/>
              <a:t>Clustering</a:t>
            </a:r>
            <a:r>
              <a:rPr lang="en-US" altLang="zh-TW" sz="2000" dirty="0" smtClean="0"/>
              <a:t> − In clustering problems, we need to discover the inherent groupings in the data. For example, grouping customers by their purchasing </a:t>
            </a:r>
            <a:r>
              <a:rPr lang="en-US" altLang="zh-TW" sz="2000" dirty="0" smtClean="0"/>
              <a:t>behavior.</a:t>
            </a:r>
          </a:p>
          <a:p>
            <a:pPr marL="1379538" lvl="2" indent="-465138">
              <a:buClr>
                <a:srgbClr val="00B0F0"/>
              </a:buClr>
              <a:buFont typeface="Wingdings" pitchFamily="2" charset="2"/>
              <a:buChar char="u"/>
            </a:pPr>
            <a:r>
              <a:rPr lang="en-US" altLang="zh-TW" sz="2000" b="1" dirty="0" smtClean="0"/>
              <a:t>Association</a:t>
            </a:r>
            <a:r>
              <a:rPr lang="en-US" altLang="zh-TW" sz="2000" dirty="0" smtClean="0"/>
              <a:t> − A problem is called association problem because such kinds of problem require discovering the rules that describe large portions of our data. For example, finding the customers who buy both </a:t>
            </a:r>
            <a:r>
              <a:rPr lang="en-US" altLang="zh-TW" sz="2000" b="1" dirty="0" smtClean="0"/>
              <a:t>x</a:t>
            </a:r>
            <a:r>
              <a:rPr lang="en-US" altLang="zh-TW" sz="2000" dirty="0" smtClean="0"/>
              <a:t> and </a:t>
            </a:r>
            <a:r>
              <a:rPr lang="en-US" altLang="zh-TW" sz="2000" b="1" dirty="0" smtClean="0"/>
              <a:t>y</a:t>
            </a:r>
            <a:r>
              <a:rPr lang="en-US" altLang="zh-TW" sz="2000" dirty="0" smtClean="0"/>
              <a:t>.</a:t>
            </a:r>
          </a:p>
          <a:p>
            <a:pPr marL="922338" lvl="1" indent="-465138">
              <a:buClr>
                <a:srgbClr val="00B0F0"/>
              </a:buClr>
              <a:buFont typeface="Wingdings" pitchFamily="2" charset="2"/>
              <a:buChar char="u"/>
            </a:pPr>
            <a:r>
              <a:rPr lang="en-US" altLang="zh-TW" sz="2000" dirty="0" smtClean="0"/>
              <a:t>K-means </a:t>
            </a:r>
            <a:r>
              <a:rPr lang="en-US" altLang="zh-TW" sz="2000" dirty="0" smtClean="0"/>
              <a:t>for clustering, </a:t>
            </a:r>
            <a:r>
              <a:rPr lang="en-US" altLang="zh-TW" sz="2000" dirty="0" err="1" smtClean="0"/>
              <a:t>Apriori</a:t>
            </a:r>
            <a:r>
              <a:rPr lang="en-US" altLang="zh-TW" sz="2000" dirty="0" smtClean="0"/>
              <a:t> algorithm for association are the examples of unsupervised machine learning algorithms.</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4.1 Types </a:t>
            </a:r>
            <a:r>
              <a:rPr lang="en-US" altLang="zh-TW" sz="3000" b="1" dirty="0" smtClean="0">
                <a:solidFill>
                  <a:srgbClr val="002060"/>
                </a:solidFill>
                <a:effectLst>
                  <a:outerShdw blurRad="38100" dist="38100" dir="2700000" algn="tl">
                    <a:srgbClr val="000000">
                      <a:alpha val="43137"/>
                    </a:srgbClr>
                  </a:outerShdw>
                </a:effectLst>
              </a:rPr>
              <a:t>of </a:t>
            </a:r>
            <a:r>
              <a:rPr lang="en-US" altLang="zh-TW" sz="3000" b="1" dirty="0" smtClean="0">
                <a:solidFill>
                  <a:srgbClr val="002060"/>
                </a:solidFill>
                <a:effectLst>
                  <a:outerShdw blurRad="38100" dist="38100" dir="2700000" algn="tl">
                    <a:srgbClr val="000000">
                      <a:alpha val="43137"/>
                    </a:srgbClr>
                  </a:outerShdw>
                </a:effectLst>
              </a:rPr>
              <a:t>Machine Learning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https://www.tutorialspoint.com/artificial_intelligence_with_python/artificial_intelligence_with_python_machine_learning.htm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86232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Reinforcement </a:t>
            </a:r>
            <a:r>
              <a:rPr lang="en-US" altLang="zh-TW" sz="2000" b="1" dirty="0" smtClean="0"/>
              <a:t>machine learning </a:t>
            </a:r>
            <a:r>
              <a:rPr lang="en-US" altLang="zh-TW" sz="2000" b="1" dirty="0" smtClean="0"/>
              <a:t>algorithms</a:t>
            </a:r>
          </a:p>
          <a:p>
            <a:pPr marL="922338" lvl="1" indent="-465138">
              <a:buClr>
                <a:srgbClr val="00B0F0"/>
              </a:buClr>
              <a:buFont typeface="Wingdings" pitchFamily="2" charset="2"/>
              <a:buChar char="u"/>
            </a:pPr>
            <a:r>
              <a:rPr lang="en-US" altLang="zh-TW" sz="2000" dirty="0" smtClean="0"/>
              <a:t>These </a:t>
            </a:r>
            <a:r>
              <a:rPr lang="en-US" altLang="zh-TW" sz="2000" dirty="0" smtClean="0"/>
              <a:t>kinds of machine learning algorithms are used very less. </a:t>
            </a:r>
            <a:endParaRPr lang="en-US" altLang="zh-TW" sz="2000" dirty="0" smtClean="0"/>
          </a:p>
          <a:p>
            <a:pPr marL="922338" lvl="1" indent="-465138">
              <a:buClr>
                <a:srgbClr val="00B0F0"/>
              </a:buClr>
              <a:buFont typeface="Wingdings" pitchFamily="2" charset="2"/>
              <a:buChar char="u"/>
            </a:pPr>
            <a:r>
              <a:rPr lang="en-US" altLang="zh-TW" sz="2000" dirty="0" smtClean="0"/>
              <a:t>These </a:t>
            </a:r>
            <a:r>
              <a:rPr lang="en-US" altLang="zh-TW" sz="2000" dirty="0" smtClean="0"/>
              <a:t>algorithms train the systems to make specific decisions. </a:t>
            </a:r>
            <a:endParaRPr lang="en-US" altLang="zh-TW" sz="2000" dirty="0" smtClean="0"/>
          </a:p>
          <a:p>
            <a:pPr marL="922338" lvl="1" indent="-465138">
              <a:buClr>
                <a:srgbClr val="00B0F0"/>
              </a:buClr>
              <a:buFont typeface="Wingdings" pitchFamily="2" charset="2"/>
              <a:buChar char="u"/>
            </a:pPr>
            <a:r>
              <a:rPr lang="en-US" altLang="zh-TW" sz="2000" dirty="0" smtClean="0"/>
              <a:t>Basically</a:t>
            </a:r>
            <a:r>
              <a:rPr lang="en-US" altLang="zh-TW" sz="2000" dirty="0" smtClean="0"/>
              <a:t>, the machine is exposed to an environment where it trains itself continually using the trial and error method. </a:t>
            </a:r>
            <a:endParaRPr lang="en-US" altLang="zh-TW" sz="2000" dirty="0" smtClean="0"/>
          </a:p>
          <a:p>
            <a:pPr marL="922338" lvl="1" indent="-465138">
              <a:buClr>
                <a:srgbClr val="00B0F0"/>
              </a:buClr>
              <a:buFont typeface="Wingdings" pitchFamily="2" charset="2"/>
              <a:buChar char="u"/>
            </a:pPr>
            <a:r>
              <a:rPr lang="en-US" altLang="zh-TW" sz="2000" dirty="0" smtClean="0"/>
              <a:t>These </a:t>
            </a:r>
            <a:r>
              <a:rPr lang="en-US" altLang="zh-TW" sz="2000" dirty="0" smtClean="0"/>
              <a:t>algorithms learn from past experience and tries to capture the best possible knowledge to make accurate decisions. </a:t>
            </a:r>
            <a:endParaRPr lang="en-US" altLang="zh-TW" sz="2000" dirty="0" smtClean="0"/>
          </a:p>
          <a:p>
            <a:pPr marL="922338" lvl="1" indent="-465138">
              <a:buClr>
                <a:srgbClr val="00B0F0"/>
              </a:buClr>
              <a:buFont typeface="Wingdings" pitchFamily="2" charset="2"/>
              <a:buChar char="u"/>
            </a:pPr>
            <a:r>
              <a:rPr lang="en-US" altLang="zh-TW" sz="2000" dirty="0" smtClean="0"/>
              <a:t>Markov </a:t>
            </a:r>
            <a:r>
              <a:rPr lang="en-US" altLang="zh-TW" sz="2000" dirty="0" smtClean="0"/>
              <a:t>Decision Process is an example of reinforcement machine learning algorithms.</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4856</TotalTime>
  <Words>1566</Words>
  <Application>Microsoft Office PowerPoint</Application>
  <PresentationFormat>如螢幕大小 (4:3)</PresentationFormat>
  <Paragraphs>179</Paragraphs>
  <Slides>21</Slides>
  <Notes>1</Notes>
  <HiddenSlides>0</HiddenSlides>
  <MMClips>0</MMClips>
  <ScaleCrop>false</ScaleCrop>
  <HeadingPairs>
    <vt:vector size="4" baseType="variant">
      <vt:variant>
        <vt:lpstr>佈景主題</vt:lpstr>
      </vt:variant>
      <vt:variant>
        <vt:i4>2</vt:i4>
      </vt:variant>
      <vt:variant>
        <vt:lpstr>投影片標題</vt:lpstr>
      </vt:variant>
      <vt:variant>
        <vt:i4>21</vt:i4>
      </vt:variant>
    </vt:vector>
  </HeadingPairs>
  <TitlesOfParts>
    <vt:vector size="23" baseType="lpstr">
      <vt:lpstr>Office Theme</vt:lpstr>
      <vt:lpstr>Facet</vt:lpstr>
      <vt:lpstr>投影片 1</vt:lpstr>
      <vt:lpstr>投影片 2</vt:lpstr>
      <vt:lpstr>4 Machine Learning</vt:lpstr>
      <vt:lpstr>投影片 4</vt:lpstr>
      <vt:lpstr>4.1 Types of Machine Learning</vt:lpstr>
      <vt:lpstr>4.1 Types of Machine Learning</vt:lpstr>
      <vt:lpstr>4.1 Types of Machine Learning</vt:lpstr>
      <vt:lpstr>4.1 Types of Machine Learning</vt:lpstr>
      <vt:lpstr>4.1 Types of Machine Learning</vt:lpstr>
      <vt:lpstr>投影片 10</vt:lpstr>
      <vt:lpstr>4.2 Machine Learning Algorithm</vt:lpstr>
      <vt:lpstr>4.2 Machine Learning Algorithm</vt:lpstr>
      <vt:lpstr>4.2 Machine Learning Algorithm</vt:lpstr>
      <vt:lpstr>4.2 Machine Learning Algorithm</vt:lpstr>
      <vt:lpstr>4.2 Machine Learning Algorithm</vt:lpstr>
      <vt:lpstr>4.2 Machine Learning Algorithm</vt:lpstr>
      <vt:lpstr>4.2 Machine Learning Algorithm</vt:lpstr>
      <vt:lpstr>4.2 Machine Learning Algorithm</vt:lpstr>
      <vt:lpstr>4.2 Machine Learning Algorithm</vt:lpstr>
      <vt:lpstr>4.2 Machine Learning Algorithm</vt:lpstr>
      <vt:lpstr>投影片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881</cp:revision>
  <dcterms:created xsi:type="dcterms:W3CDTF">2015-10-11T19:53:33Z</dcterms:created>
  <dcterms:modified xsi:type="dcterms:W3CDTF">2018-09-19T18:07:37Z</dcterms:modified>
</cp:coreProperties>
</file>