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58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75" d="100"/>
          <a:sy n="75" d="100"/>
        </p:scale>
        <p:origin x="-3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with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5: </a:t>
            </a:r>
            <a:r>
              <a:rPr lang="en-US" altLang="zh-TW" b="1" smtClean="0">
                <a:solidFill>
                  <a:srgbClr val="7030A0"/>
                </a:solidFill>
              </a:rPr>
              <a:t>Data Preparation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54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</a:t>
            </a:r>
            <a:r>
              <a:rPr lang="en-US" alt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PhDCS</a:t>
            </a:r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/EE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825" y="2738439"/>
            <a:ext cx="186614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python code: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ch05.py</a:t>
            </a:r>
            <a:endParaRPr lang="en-US" altLang="zh-TW" sz="2000" dirty="0"/>
          </a:p>
        </p:txBody>
      </p:sp>
      <p:sp>
        <p:nvSpPr>
          <p:cNvPr id="9" name="TextBox 1"/>
          <p:cNvSpPr txBox="1"/>
          <p:nvPr/>
        </p:nvSpPr>
        <p:spPr>
          <a:xfrm>
            <a:off x="533400" y="2008277"/>
            <a:ext cx="822960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 # 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 is an alias pointing to </a:t>
            </a:r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preprocessing</a:t>
            </a:r>
          </a:p>
          <a:p>
            <a:r>
              <a:rPr lang="en-US" altLang="zh-TW" dirty="0" err="1" smtClean="0"/>
              <a:t>input_data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	[[</a:t>
            </a:r>
            <a:r>
              <a:rPr lang="en-US" altLang="zh-TW" dirty="0" smtClean="0"/>
              <a:t>2.1, -1.9, 5.5], </a:t>
            </a:r>
          </a:p>
          <a:p>
            <a:r>
              <a:rPr lang="en-US" altLang="zh-TW" dirty="0" smtClean="0"/>
              <a:t>         </a:t>
            </a:r>
            <a:r>
              <a:rPr lang="en-US" altLang="zh-TW" dirty="0" smtClean="0"/>
              <a:t>	[-</a:t>
            </a:r>
            <a:r>
              <a:rPr lang="en-US" altLang="zh-TW" dirty="0" smtClean="0"/>
              <a:t>1.5, 2.4, 3.5], </a:t>
            </a:r>
          </a:p>
          <a:p>
            <a:r>
              <a:rPr lang="en-US" altLang="zh-TW" dirty="0" smtClean="0"/>
              <a:t>	[</a:t>
            </a:r>
            <a:r>
              <a:rPr lang="en-US" altLang="zh-TW" dirty="0" smtClean="0"/>
              <a:t>0.5, -7.9, 5.6], </a:t>
            </a:r>
          </a:p>
          <a:p>
            <a:r>
              <a:rPr lang="en-US" altLang="zh-TW" dirty="0" smtClean="0"/>
              <a:t>	[</a:t>
            </a:r>
            <a:r>
              <a:rPr lang="en-US" altLang="zh-TW" dirty="0" smtClean="0"/>
              <a:t>5.9, 2.3, -5.8]])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data_binarized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preprocessing.Binarizer</a:t>
            </a:r>
            <a:r>
              <a:rPr lang="en-US" altLang="zh-TW" dirty="0" smtClean="0"/>
              <a:t>(threshold = 0.5).transform(</a:t>
            </a:r>
            <a:r>
              <a:rPr lang="en-US" altLang="zh-TW" dirty="0" err="1" smtClean="0"/>
              <a:t>input_data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print("\</a:t>
            </a:r>
            <a:r>
              <a:rPr lang="en-US" altLang="zh-TW" dirty="0" err="1" smtClean="0"/>
              <a:t>nBinarized</a:t>
            </a:r>
            <a:r>
              <a:rPr lang="en-US" altLang="zh-TW" dirty="0" smtClean="0"/>
              <a:t> data:\n", </a:t>
            </a:r>
            <a:r>
              <a:rPr lang="en-US" altLang="zh-TW" dirty="0" err="1" smtClean="0"/>
              <a:t>data_binarized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techniques for data preprocessing are described below </a:t>
            </a:r>
            <a:r>
              <a:rPr lang="en-US" altLang="zh-TW" sz="2000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Binarization</a:t>
            </a:r>
            <a:endParaRPr lang="en-US" altLang="zh-TW" sz="2000" b="1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is the preprocessing technique which is used when we need to convert our numerical values into Boolean values.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can use an inbuilt method to </a:t>
            </a:r>
            <a:r>
              <a:rPr lang="en-US" altLang="zh-TW" sz="2000" dirty="0" err="1" smtClean="0"/>
              <a:t>binarize</a:t>
            </a:r>
            <a:r>
              <a:rPr lang="en-US" altLang="zh-TW" sz="2000" dirty="0" smtClean="0"/>
              <a:t> the input data say by using 0.5 as the threshold value in the following way</a:t>
            </a:r>
            <a:endParaRPr lang="en-US" altLang="zh-TW" sz="2000" dirty="0"/>
          </a:p>
        </p:txBody>
      </p:sp>
      <p:sp>
        <p:nvSpPr>
          <p:cNvPr id="9" name="TextBox 1"/>
          <p:cNvSpPr txBox="1"/>
          <p:nvPr/>
        </p:nvSpPr>
        <p:spPr>
          <a:xfrm>
            <a:off x="533400" y="3316377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data_binarized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preprocessing.Binarizer</a:t>
            </a:r>
            <a:r>
              <a:rPr lang="en-US" altLang="zh-TW" dirty="0" smtClean="0"/>
              <a:t>(threshold = 0.5).transform(</a:t>
            </a:r>
            <a:r>
              <a:rPr lang="en-US" altLang="zh-TW" dirty="0" err="1" smtClean="0"/>
              <a:t>input_data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("\</a:t>
            </a:r>
            <a:r>
              <a:rPr lang="en-US" altLang="zh-TW" dirty="0" err="1" smtClean="0"/>
              <a:t>nBinarized</a:t>
            </a:r>
            <a:r>
              <a:rPr lang="en-US" altLang="zh-TW" dirty="0" smtClean="0"/>
              <a:t> data:\n", </a:t>
            </a:r>
            <a:r>
              <a:rPr lang="en-US" altLang="zh-TW" dirty="0" err="1" smtClean="0"/>
              <a:t>data_binarized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</a:t>
            </a:r>
            <a:r>
              <a:rPr lang="en-US" altLang="zh-TW" sz="2000" dirty="0" smtClean="0"/>
              <a:t>, after running the above code we will get the following output, all the values above </a:t>
            </a:r>
            <a:r>
              <a:rPr lang="en-US" altLang="zh-TW" sz="2000" dirty="0" smtClean="0"/>
              <a:t>0.5 (</a:t>
            </a:r>
            <a:r>
              <a:rPr lang="en-US" altLang="zh-TW" sz="2000" dirty="0" smtClean="0"/>
              <a:t>threshold value) would be converted to 1 and all the values below 0.5 would be converted to 0.</a:t>
            </a:r>
            <a:endParaRPr lang="en-US" altLang="zh-TW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25" y="2379663"/>
            <a:ext cx="4019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Mean Removal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is another very common preprocessing technique that is used in machine learning.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Basically </a:t>
            </a:r>
            <a:r>
              <a:rPr lang="en-US" altLang="zh-TW" sz="2000" dirty="0" smtClean="0"/>
              <a:t>it is used to eliminate the mean from feature vector so that every feature is centered on zero.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can also remove the bias from the features in the feature vector. For applying mean removal preprocessing technique on the sample data, we can write the Python code shown below.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code will display the Mean and Standard deviation of the input data </a:t>
            </a:r>
            <a:endParaRPr lang="en-US" altLang="zh-TW" sz="2000" dirty="0"/>
          </a:p>
        </p:txBody>
      </p:sp>
      <p:sp>
        <p:nvSpPr>
          <p:cNvPr id="9" name="TextBox 1"/>
          <p:cNvSpPr txBox="1"/>
          <p:nvPr/>
        </p:nvSpPr>
        <p:spPr>
          <a:xfrm>
            <a:off x="914400" y="4446677"/>
            <a:ext cx="7772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print("Mean = ", </a:t>
            </a:r>
            <a:r>
              <a:rPr lang="en-US" altLang="zh-TW" dirty="0" err="1" smtClean="0"/>
              <a:t>input_data.mean</a:t>
            </a:r>
            <a:r>
              <a:rPr lang="en-US" altLang="zh-TW" dirty="0" smtClean="0"/>
              <a:t>(axis = 0))</a:t>
            </a:r>
          </a:p>
          <a:p>
            <a:r>
              <a:rPr lang="en-US" altLang="zh-TW" dirty="0" smtClean="0"/>
              <a:t>print("Std deviation = ", input_data.std(axis = 0))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will get the following output after running the above lines of code</a:t>
            </a:r>
            <a:endParaRPr lang="en-US" altLang="zh-TW" sz="2000" dirty="0"/>
          </a:p>
        </p:txBody>
      </p:sp>
      <p:sp>
        <p:nvSpPr>
          <p:cNvPr id="9" name="TextBox 1"/>
          <p:cNvSpPr txBox="1"/>
          <p:nvPr/>
        </p:nvSpPr>
        <p:spPr>
          <a:xfrm>
            <a:off x="660400" y="1703477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Data_scaled</a:t>
            </a:r>
            <a:r>
              <a:rPr lang="en-US" altLang="zh-TW" dirty="0" smtClean="0"/>
              <a:t> Mean </a:t>
            </a:r>
            <a:r>
              <a:rPr lang="en-US" altLang="zh-TW" dirty="0" smtClean="0"/>
              <a:t>= [ 1.11022302e-16 0.00000000e+00 </a:t>
            </a:r>
            <a:r>
              <a:rPr lang="en-US" altLang="zh-TW" dirty="0" err="1" smtClean="0"/>
              <a:t>0.00000000e+00</a:t>
            </a:r>
            <a:r>
              <a:rPr lang="en-US" altLang="zh-TW" dirty="0" smtClean="0"/>
              <a:t>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Data_scaled</a:t>
            </a:r>
            <a:r>
              <a:rPr lang="en-US" altLang="zh-TW" dirty="0" smtClean="0"/>
              <a:t> Std </a:t>
            </a:r>
            <a:r>
              <a:rPr lang="en-US" altLang="zh-TW" dirty="0" smtClean="0"/>
              <a:t>deviation = [ 1. 1. 1.]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Scaling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is another data preprocessing technique that is used to scale the feature vectors.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Scaling </a:t>
            </a:r>
            <a:r>
              <a:rPr lang="en-US" altLang="zh-TW" sz="2000" dirty="0" smtClean="0"/>
              <a:t>of feature vectors is needed because the values of every feature can vary between many random values.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other words we can say that scaling is important because we do not want any feature to be synthetically large or small.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With </a:t>
            </a:r>
            <a:r>
              <a:rPr lang="en-US" altLang="zh-TW" sz="2000" dirty="0" smtClean="0"/>
              <a:t>the help of the following Python code, we can do the scaling of our input data, i.e., feature vector </a:t>
            </a:r>
            <a:r>
              <a:rPr lang="en-US" altLang="zh-TW" sz="2000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# </a:t>
            </a:r>
            <a:r>
              <a:rPr lang="en-US" altLang="zh-TW" sz="2000" b="1" dirty="0" smtClean="0"/>
              <a:t>Min max </a:t>
            </a:r>
            <a:r>
              <a:rPr lang="en-US" altLang="zh-TW" sz="2000" b="1" dirty="0" smtClean="0"/>
              <a:t>scaling</a:t>
            </a:r>
            <a:endParaRPr lang="en-US" altLang="zh-TW" sz="2000" dirty="0" smtClean="0"/>
          </a:p>
        </p:txBody>
      </p:sp>
      <p:sp>
        <p:nvSpPr>
          <p:cNvPr id="9" name="TextBox 1"/>
          <p:cNvSpPr txBox="1"/>
          <p:nvPr/>
        </p:nvSpPr>
        <p:spPr>
          <a:xfrm>
            <a:off x="533400" y="4433977"/>
            <a:ext cx="82296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data_scaler_minmax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preprocessing.MinMaxScaler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feature_range</a:t>
            </a:r>
            <a:r>
              <a:rPr lang="en-US" altLang="zh-TW" dirty="0" smtClean="0"/>
              <a:t>=(0,1)) </a:t>
            </a:r>
            <a:r>
              <a:rPr lang="en-US" altLang="zh-TW" dirty="0" err="1" smtClean="0"/>
              <a:t>data_scaled_minmax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data_scaler_minmax.fit_transform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input_data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</a:t>
            </a:r>
            <a:r>
              <a:rPr lang="en-US" altLang="zh-TW" dirty="0" smtClean="0"/>
              <a:t>("\</a:t>
            </a:r>
            <a:r>
              <a:rPr lang="en-US" altLang="zh-TW" dirty="0" err="1" smtClean="0"/>
              <a:t>nMin</a:t>
            </a:r>
            <a:r>
              <a:rPr lang="en-US" altLang="zh-TW" dirty="0" smtClean="0"/>
              <a:t> max scaled data:\n", </a:t>
            </a:r>
            <a:r>
              <a:rPr lang="en-US" altLang="zh-TW" dirty="0" err="1" smtClean="0"/>
              <a:t>data_scaled_minmax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We </a:t>
            </a:r>
            <a:r>
              <a:rPr lang="en-US" altLang="zh-TW" dirty="0" smtClean="0"/>
              <a:t>will get the following output after running the above lines of code </a:t>
            </a:r>
            <a:r>
              <a:rPr lang="en-US" altLang="zh-TW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Min </a:t>
            </a:r>
            <a:r>
              <a:rPr lang="en-US" altLang="zh-TW" b="1" dirty="0" smtClean="0"/>
              <a:t>max scaled data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444500" y="2059077"/>
            <a:ext cx="82296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0.48648649</a:t>
            </a:r>
            <a:r>
              <a:rPr lang="zh-TW" altLang="en-US" dirty="0" smtClean="0"/>
              <a:t> </a:t>
            </a:r>
            <a:r>
              <a:rPr lang="en-US" altLang="zh-TW" dirty="0" smtClean="0"/>
              <a:t>0.58252427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0.99122807]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0.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0.81578947]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0.27027027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0.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0.</a:t>
            </a:r>
            <a:r>
              <a:rPr lang="zh-TW" altLang="en-US" dirty="0" smtClean="0"/>
              <a:t> </a:t>
            </a:r>
            <a:r>
              <a:rPr lang="en-US" altLang="zh-TW" dirty="0" smtClean="0"/>
              <a:t>99029126</a:t>
            </a:r>
            <a:r>
              <a:rPr lang="zh-TW" altLang="en-US" dirty="0" smtClean="0"/>
              <a:t> </a:t>
            </a:r>
            <a:r>
              <a:rPr lang="en-US" altLang="zh-TW" dirty="0" smtClean="0"/>
              <a:t>0.</a:t>
            </a:r>
            <a:r>
              <a:rPr lang="zh-TW" altLang="en-US" dirty="0" smtClean="0"/>
              <a:t> </a:t>
            </a:r>
            <a:r>
              <a:rPr lang="en-US" altLang="zh-TW" dirty="0" smtClean="0"/>
              <a:t>]]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Normalization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is another data preprocessing technique that is used to modify the feature vectors.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Such </a:t>
            </a:r>
            <a:r>
              <a:rPr lang="en-US" altLang="zh-TW" dirty="0" smtClean="0"/>
              <a:t>kind of modification is necessary to measure the feature vectors on a common scale.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Followings </a:t>
            </a:r>
            <a:r>
              <a:rPr lang="en-US" altLang="zh-TW" dirty="0" smtClean="0"/>
              <a:t>are two types of normalization which can be used in machine learning </a:t>
            </a:r>
            <a:r>
              <a:rPr lang="en-US" altLang="zh-TW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L1 Normalization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is also referred to as </a:t>
            </a:r>
            <a:r>
              <a:rPr lang="en-US" altLang="zh-TW" b="1" dirty="0" smtClean="0"/>
              <a:t>Least Absolute Deviations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kind of normalization modifies the values so that the sum of the absolute values is always up to 1 in each row.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can be implemented on the input data with the help of the following Python </a:t>
            </a:r>
            <a:r>
              <a:rPr lang="en-US" altLang="zh-TW" dirty="0" smtClean="0"/>
              <a:t>code: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673100" y="4916577"/>
            <a:ext cx="82296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Normalize data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data_normalized_l1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preprocessing.normalize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input_data</a:t>
            </a:r>
            <a:r>
              <a:rPr lang="en-US" altLang="zh-TW" dirty="0" smtClean="0"/>
              <a:t>, norm = </a:t>
            </a:r>
            <a:r>
              <a:rPr lang="en-US" altLang="zh-TW" dirty="0" smtClean="0"/>
              <a:t>‘l1</a:t>
            </a:r>
            <a:r>
              <a:rPr lang="en-US" altLang="zh-TW" dirty="0" smtClean="0"/>
              <a:t>')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("\nL1 normalized data:\n", data_normalized_l1)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above line of code generates the following output &amp;</a:t>
            </a:r>
            <a:r>
              <a:rPr lang="en-US" altLang="zh-TW" dirty="0" err="1" smtClean="0"/>
              <a:t>miuns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495300" y="1728877"/>
            <a:ext cx="822960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L1 normalized data: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[[ 0.22105263	-0.2 		0.57894737</a:t>
            </a:r>
            <a:r>
              <a:rPr lang="en-US" altLang="zh-TW" dirty="0" smtClean="0"/>
              <a:t>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 </a:t>
            </a:r>
            <a:r>
              <a:rPr lang="en-US" altLang="zh-TW" dirty="0" smtClean="0"/>
              <a:t>-</a:t>
            </a:r>
            <a:r>
              <a:rPr lang="en-US" altLang="zh-TW" dirty="0" smtClean="0"/>
              <a:t>0.2027027	0.32432432 	0.47297297</a:t>
            </a:r>
            <a:r>
              <a:rPr lang="en-US" altLang="zh-TW" dirty="0" smtClean="0"/>
              <a:t>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 </a:t>
            </a:r>
            <a:r>
              <a:rPr lang="en-US" altLang="zh-TW" dirty="0" smtClean="0"/>
              <a:t>0.03571429 </a:t>
            </a:r>
            <a:r>
              <a:rPr lang="en-US" altLang="zh-TW" dirty="0" smtClean="0"/>
              <a:t>	-</a:t>
            </a:r>
            <a:r>
              <a:rPr lang="en-US" altLang="zh-TW" dirty="0" smtClean="0"/>
              <a:t>0.56428571 </a:t>
            </a:r>
            <a:r>
              <a:rPr lang="en-US" altLang="zh-TW" dirty="0" smtClean="0"/>
              <a:t>	0.4 	]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[ </a:t>
            </a:r>
            <a:r>
              <a:rPr lang="en-US" altLang="zh-TW" dirty="0" smtClean="0"/>
              <a:t>0.42142857 </a:t>
            </a:r>
            <a:r>
              <a:rPr lang="en-US" altLang="zh-TW" dirty="0" smtClean="0"/>
              <a:t>	0.16428571 	-</a:t>
            </a:r>
            <a:r>
              <a:rPr lang="en-US" altLang="zh-TW" dirty="0" smtClean="0"/>
              <a:t>0.41428571]]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L2 Normalization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is also referred to as </a:t>
            </a:r>
            <a:r>
              <a:rPr lang="en-US" altLang="zh-TW" b="1" dirty="0" smtClean="0"/>
              <a:t>least squares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kind of normalization modifies the values so that the sum of the squares is always up to 1 in each row.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can be implemented on the input data with the help of the following Python </a:t>
            </a:r>
            <a:r>
              <a:rPr lang="en-US" altLang="zh-TW" dirty="0" smtClean="0"/>
              <a:t>code</a:t>
            </a:r>
            <a:endParaRPr lang="en-US" altLang="zh-TW" dirty="0" smtClean="0"/>
          </a:p>
        </p:txBody>
      </p:sp>
      <p:sp>
        <p:nvSpPr>
          <p:cNvPr id="9" name="TextBox 1"/>
          <p:cNvSpPr txBox="1"/>
          <p:nvPr/>
        </p:nvSpPr>
        <p:spPr>
          <a:xfrm>
            <a:off x="406400" y="3036977"/>
            <a:ext cx="82296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Normalize data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data_normalized_l2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preprocessing.normalize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input_data</a:t>
            </a:r>
            <a:r>
              <a:rPr lang="en-US" altLang="zh-TW" dirty="0" smtClean="0"/>
              <a:t>, norm = 'l2')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("\nL2 normalized data:\n", data_normalized_l2)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Data Preparation</a:t>
            </a:r>
            <a:endParaRPr lang="en-US" sz="5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We </a:t>
            </a:r>
            <a:r>
              <a:rPr lang="en-US" altLang="zh-TW" dirty="0" smtClean="0"/>
              <a:t>already know that data in a certain format is necessary for machine learning algorithms.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Another </a:t>
            </a:r>
            <a:r>
              <a:rPr lang="en-US" altLang="zh-TW" dirty="0" smtClean="0"/>
              <a:t>important requirement is that the </a:t>
            </a:r>
            <a:r>
              <a:rPr lang="en-US" altLang="zh-TW" b="1" dirty="0" smtClean="0"/>
              <a:t>data must be </a:t>
            </a:r>
            <a:r>
              <a:rPr lang="en-US" altLang="zh-TW" b="1" dirty="0" smtClean="0"/>
              <a:t>labeled (names must converted into number for fast processing) </a:t>
            </a:r>
            <a:r>
              <a:rPr lang="en-US" altLang="zh-TW" dirty="0" smtClean="0"/>
              <a:t>properly </a:t>
            </a:r>
            <a:r>
              <a:rPr lang="en-US" altLang="zh-TW" dirty="0" smtClean="0"/>
              <a:t>before sending it as the input of machine learning algorithms.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For </a:t>
            </a:r>
            <a:r>
              <a:rPr lang="en-US" altLang="zh-TW" dirty="0" smtClean="0"/>
              <a:t>example, if we talk about classification, there are lot of labels on the data.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Those </a:t>
            </a:r>
            <a:r>
              <a:rPr lang="en-US" altLang="zh-TW" dirty="0" smtClean="0"/>
              <a:t>labels are in the form of words, numbers, etc. Functions related to machine learning in </a:t>
            </a:r>
            <a:r>
              <a:rPr lang="en-US" altLang="zh-TW" b="1" dirty="0" err="1" smtClean="0"/>
              <a:t>sklearn</a:t>
            </a:r>
            <a:r>
              <a:rPr lang="en-US" altLang="zh-TW" dirty="0" smtClean="0"/>
              <a:t> expect that the data must have </a:t>
            </a:r>
            <a:r>
              <a:rPr lang="en-US" altLang="zh-TW" b="1" dirty="0" smtClean="0"/>
              <a:t>number labels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Hence</a:t>
            </a:r>
            <a:r>
              <a:rPr lang="en-US" altLang="zh-TW" dirty="0" smtClean="0"/>
              <a:t>, if the data is in other </a:t>
            </a:r>
            <a:r>
              <a:rPr lang="en-US" altLang="zh-TW" dirty="0" smtClean="0"/>
              <a:t>form then </a:t>
            </a:r>
            <a:r>
              <a:rPr lang="en-US" altLang="zh-TW" dirty="0" smtClean="0"/>
              <a:t>it must be converted to numbers.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process of transforming the word labels into numerical form is called label </a:t>
            </a:r>
            <a:r>
              <a:rPr lang="en-US" altLang="zh-TW" dirty="0" smtClean="0"/>
              <a:t>encoding.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Label </a:t>
            </a:r>
            <a:r>
              <a:rPr lang="en-US" altLang="zh-TW" b="1" dirty="0" smtClean="0"/>
              <a:t>encoding </a:t>
            </a:r>
            <a:r>
              <a:rPr lang="en-US" altLang="zh-TW" b="1" dirty="0" smtClean="0"/>
              <a:t>steps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 </a:t>
            </a:r>
            <a:r>
              <a:rPr lang="en-US" altLang="zh-TW" dirty="0" smtClean="0"/>
              <a:t>these steps for encoding the data labels in Python </a:t>
            </a:r>
            <a:r>
              <a:rPr lang="en-US" altLang="zh-TW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Step1 </a:t>
            </a:r>
            <a:r>
              <a:rPr lang="en-US" altLang="zh-TW" b="1" dirty="0" smtClean="0"/>
              <a:t>− Importing the useful </a:t>
            </a:r>
            <a:r>
              <a:rPr lang="en-US" altLang="zh-TW" b="1" dirty="0" smtClean="0"/>
              <a:t>packages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If </a:t>
            </a:r>
            <a:r>
              <a:rPr lang="en-US" altLang="zh-TW" dirty="0" smtClean="0"/>
              <a:t>we are using Python then this would be first step for converting the data into certain format, i.e., preprocessing. It can be done as follows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1384300" y="5754777"/>
            <a:ext cx="6451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preprocessing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Step </a:t>
            </a:r>
            <a:r>
              <a:rPr lang="en-US" altLang="zh-TW" b="1" dirty="0" smtClean="0"/>
              <a:t>2 − Defining sample </a:t>
            </a:r>
            <a:r>
              <a:rPr lang="en-US" altLang="zh-TW" b="1" dirty="0" smtClean="0"/>
              <a:t>labels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After </a:t>
            </a:r>
            <a:r>
              <a:rPr lang="en-US" altLang="zh-TW" dirty="0" smtClean="0"/>
              <a:t>importing the packages, we need to define some sample labels so that we can create and train the label encoder. We will now define the following sample labels 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635000" y="2211477"/>
            <a:ext cx="77597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Sample input labels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input_labels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['</a:t>
            </a:r>
            <a:r>
              <a:rPr lang="en-US" altLang="zh-TW" dirty="0" err="1" smtClean="0"/>
              <a:t>red','black','red','green','black','yellow','white</a:t>
            </a:r>
            <a:r>
              <a:rPr lang="en-US" altLang="zh-TW" dirty="0" smtClean="0"/>
              <a:t>']</a:t>
            </a:r>
            <a:endParaRPr lang="en-US" altLang="zh-TW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254000" y="30496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Step </a:t>
            </a:r>
            <a:r>
              <a:rPr lang="en-US" altLang="zh-TW" b="1" dirty="0" smtClean="0"/>
              <a:t>3 − Creating &amp; training of label encoder </a:t>
            </a:r>
            <a:r>
              <a:rPr lang="en-US" altLang="zh-TW" b="1" dirty="0" smtClean="0"/>
              <a:t>object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step, we need to create the label encoder and train it. The following Python code will help in doing </a:t>
            </a:r>
            <a:r>
              <a:rPr lang="en-US" altLang="zh-TW" dirty="0" smtClean="0"/>
              <a:t>this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11" name="TextBox 1"/>
          <p:cNvSpPr txBox="1"/>
          <p:nvPr/>
        </p:nvSpPr>
        <p:spPr>
          <a:xfrm>
            <a:off x="635000" y="4116477"/>
            <a:ext cx="77597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Creating the label encoder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encoder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preprocessing.LabelEncoder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encoder.fit(</a:t>
            </a:r>
            <a:r>
              <a:rPr lang="en-US" altLang="zh-TW" dirty="0" err="1" smtClean="0"/>
              <a:t>input_labels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would be the output after running the above Python code   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647700" y="16526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LabelEncoder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292100" y="22114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Step4 </a:t>
            </a:r>
            <a:r>
              <a:rPr lang="en-US" altLang="zh-TW" b="1" dirty="0" smtClean="0"/>
              <a:t>− Checking the performance by encoding random ordered </a:t>
            </a:r>
            <a:r>
              <a:rPr lang="en-US" altLang="zh-TW" b="1" dirty="0" smtClean="0"/>
              <a:t>list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step can be used to check the performance by encoding the random ordered </a:t>
            </a:r>
            <a:r>
              <a:rPr lang="en-US" altLang="zh-TW" dirty="0" smtClean="0"/>
              <a:t>list.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Python code can be written to do the </a:t>
            </a:r>
            <a:r>
              <a:rPr lang="en-US" altLang="zh-TW" dirty="0" smtClean="0"/>
              <a:t>same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11" name="TextBox 1"/>
          <p:cNvSpPr txBox="1"/>
          <p:nvPr/>
        </p:nvSpPr>
        <p:spPr>
          <a:xfrm>
            <a:off x="571500" y="3252877"/>
            <a:ext cx="77597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</a:t>
            </a:r>
            <a:r>
              <a:rPr lang="en-US" altLang="zh-TW" dirty="0" smtClean="0"/>
              <a:t>encoding a set of labels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test_labels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['</a:t>
            </a:r>
            <a:r>
              <a:rPr lang="en-US" altLang="zh-TW" dirty="0" err="1" smtClean="0"/>
              <a:t>green','red','black</a:t>
            </a:r>
            <a:r>
              <a:rPr lang="en-US" altLang="zh-TW" dirty="0" smtClean="0"/>
              <a:t>']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encoded_values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encoder.transform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test_labels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("\</a:t>
            </a:r>
            <a:r>
              <a:rPr lang="en-US" altLang="zh-TW" dirty="0" err="1" smtClean="0"/>
              <a:t>nLabels</a:t>
            </a:r>
            <a:r>
              <a:rPr lang="en-US" altLang="zh-TW" dirty="0" smtClean="0"/>
              <a:t> =", </a:t>
            </a:r>
            <a:r>
              <a:rPr lang="en-US" altLang="zh-TW" dirty="0" err="1" smtClean="0"/>
              <a:t>test_labels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279400" y="45863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labels would get printed as follows  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546100" y="50308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Labels = ['green', 'red', 'black']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we can get the list of encoded values i.e. word labels converted to numbers as follows     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622300" y="19447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("Encoded values =", list(</a:t>
            </a:r>
            <a:r>
              <a:rPr lang="en-US" altLang="zh-TW" dirty="0" err="1" smtClean="0"/>
              <a:t>encoded_values</a:t>
            </a:r>
            <a:r>
              <a:rPr lang="en-US" altLang="zh-TW" dirty="0" smtClean="0"/>
              <a:t>))</a:t>
            </a:r>
            <a:endParaRPr lang="en-US" altLang="zh-TW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304800" y="24273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encoded values would get printed as follows </a:t>
            </a:r>
            <a:r>
              <a:rPr lang="en-US" altLang="zh-TW" dirty="0" smtClean="0"/>
              <a:t> 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15" name="TextBox 1"/>
          <p:cNvSpPr txBox="1"/>
          <p:nvPr/>
        </p:nvSpPr>
        <p:spPr>
          <a:xfrm>
            <a:off x="647700" y="29480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Encoded values = [1, 2, 0]</a:t>
            </a:r>
            <a:endParaRPr lang="en-US" altLang="zh-TW" dirty="0" smtClean="0"/>
          </a:p>
        </p:txBody>
      </p:sp>
      <p:sp>
        <p:nvSpPr>
          <p:cNvPr id="16" name="TextBox 1"/>
          <p:cNvSpPr txBox="1"/>
          <p:nvPr/>
        </p:nvSpPr>
        <p:spPr>
          <a:xfrm>
            <a:off x="254000" y="3456077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Step </a:t>
            </a:r>
            <a:r>
              <a:rPr lang="en-US" altLang="zh-TW" b="1" dirty="0" smtClean="0"/>
              <a:t>5 − </a:t>
            </a:r>
            <a:r>
              <a:rPr lang="en-US" altLang="zh-TW" b="1" dirty="0" smtClean="0"/>
              <a:t>Check decode a set of </a:t>
            </a:r>
            <a:r>
              <a:rPr lang="en-US" altLang="zh-TW" b="1" dirty="0" smtClean="0"/>
              <a:t>numbers </a:t>
            </a:r>
            <a:r>
              <a:rPr lang="en-US" altLang="zh-TW" b="1" dirty="0" smtClean="0"/>
              <a:t> into encode label−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step can be used to check the performance by decoding the random set of numbers.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Python code can be written to do the </a:t>
            </a:r>
            <a:r>
              <a:rPr lang="en-US" altLang="zh-TW" dirty="0" smtClean="0"/>
              <a:t>same</a:t>
            </a:r>
            <a:endParaRPr lang="en-US" altLang="zh-TW" dirty="0" smtClean="0"/>
          </a:p>
        </p:txBody>
      </p:sp>
      <p:sp>
        <p:nvSpPr>
          <p:cNvPr id="17" name="TextBox 1"/>
          <p:cNvSpPr txBox="1"/>
          <p:nvPr/>
        </p:nvSpPr>
        <p:spPr>
          <a:xfrm>
            <a:off x="584200" y="4776877"/>
            <a:ext cx="77597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decoding a set of values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encoded_values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[3,0,4,1]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decoded_list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encoder.inverse_transform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encoded_values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("\</a:t>
            </a:r>
            <a:r>
              <a:rPr lang="en-US" altLang="zh-TW" dirty="0" err="1" smtClean="0"/>
              <a:t>nEncoded</a:t>
            </a:r>
            <a:r>
              <a:rPr lang="en-US" altLang="zh-TW" dirty="0" smtClean="0"/>
              <a:t> values =", </a:t>
            </a:r>
            <a:r>
              <a:rPr lang="en-US" altLang="zh-TW" dirty="0" err="1" smtClean="0"/>
              <a:t>encoded_values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Encoded values would get printed as follows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622300" y="16272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print</a:t>
            </a:r>
            <a:r>
              <a:rPr lang="en-US" altLang="zh-TW" dirty="0" smtClean="0"/>
              <a:t>("Encoded values =", list(</a:t>
            </a:r>
            <a:r>
              <a:rPr lang="en-US" altLang="zh-TW" dirty="0" err="1" smtClean="0"/>
              <a:t>encoded_values</a:t>
            </a:r>
            <a:r>
              <a:rPr lang="en-US" altLang="zh-TW" dirty="0" smtClean="0"/>
              <a:t>))</a:t>
            </a:r>
            <a:endParaRPr lang="en-US" altLang="zh-TW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304800" y="20971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decoded values would get printed as follows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622300" y="2579777"/>
            <a:ext cx="7759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Decoded labels = ['white', 'black', 'yellow', 'green']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Labeling the Data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18" name="TextBox 1"/>
          <p:cNvSpPr txBox="1"/>
          <p:nvPr/>
        </p:nvSpPr>
        <p:spPr>
          <a:xfrm>
            <a:off x="254000" y="1106577"/>
            <a:ext cx="8577942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Labeled </a:t>
            </a:r>
            <a:r>
              <a:rPr lang="en-US" altLang="zh-TW" b="1" dirty="0" smtClean="0"/>
              <a:t>v/s Unlabeled </a:t>
            </a:r>
            <a:r>
              <a:rPr lang="en-US" altLang="zh-TW" b="1" dirty="0" smtClean="0"/>
              <a:t>Data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Unlabeled </a:t>
            </a:r>
            <a:r>
              <a:rPr lang="en-US" altLang="zh-TW" b="1" dirty="0" smtClean="0"/>
              <a:t>data mainly consists of the samples of natural or human-created object </a:t>
            </a:r>
            <a:r>
              <a:rPr lang="en-US" altLang="zh-TW" dirty="0" smtClean="0"/>
              <a:t>that can easily be obtained from the world. </a:t>
            </a:r>
            <a:r>
              <a:rPr lang="en-US" altLang="zh-TW" dirty="0" smtClean="0"/>
              <a:t>Those </a:t>
            </a:r>
            <a:r>
              <a:rPr lang="en-US" altLang="zh-TW" dirty="0" smtClean="0"/>
              <a:t>include, audio, video, photos, news articles, </a:t>
            </a:r>
            <a:r>
              <a:rPr lang="en-US" altLang="zh-TW" dirty="0" smtClean="0"/>
              <a:t>etc.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On </a:t>
            </a:r>
            <a:r>
              <a:rPr lang="en-US" altLang="zh-TW" dirty="0" smtClean="0"/>
              <a:t>the other hand, labeled data takes a set of unlabeled data and augments each piece of that unlabeled data with some tag or label or class that is meaningful.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For </a:t>
            </a:r>
            <a:r>
              <a:rPr lang="en-US" altLang="zh-TW" dirty="0" smtClean="0"/>
              <a:t>example, if we have a photo then the label can be put based on the content of the photo, i.e., it is photo of a boy or girl or animal or anything else.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Labeling </a:t>
            </a:r>
            <a:r>
              <a:rPr lang="en-US" altLang="zh-TW" dirty="0" smtClean="0"/>
              <a:t>the data needs human expertise or judgment about a given piece of unlabeled </a:t>
            </a:r>
            <a:r>
              <a:rPr lang="en-US" altLang="zh-TW" dirty="0" smtClean="0"/>
              <a:t>data.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There </a:t>
            </a:r>
            <a:r>
              <a:rPr lang="en-US" altLang="zh-TW" dirty="0" smtClean="0"/>
              <a:t>are many scenarios where unlabeled data is plentiful and easily obtained but labeled data often requires a human/expert to annotate.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Semi-supervised </a:t>
            </a:r>
            <a:r>
              <a:rPr lang="en-US" altLang="zh-TW" dirty="0" smtClean="0"/>
              <a:t>learning attempts to combine labeled and unlabeled data to build better models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018" y="4332495"/>
            <a:ext cx="5742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Data Preparation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have already studied supervised as well as unsupervised machine learning algorithms.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These </a:t>
            </a:r>
            <a:r>
              <a:rPr lang="en-US" altLang="zh-TW" sz="2000" dirty="0" smtClean="0"/>
              <a:t>algorithms require formatted data to start the training process.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must prepare or format data in a certain way so that it can be supplied as an input to ML </a:t>
            </a:r>
            <a:r>
              <a:rPr lang="en-US" altLang="zh-TW" sz="2000" dirty="0" smtClean="0"/>
              <a:t>algorithms.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chapter focuses on data preparation for machine learning algorithms.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Data Preprocessing</a:t>
            </a:r>
            <a:endParaRPr lang="en-US" sz="5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our daily life, we deal with lots of data but this data is in raw form.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provide the data as the input of machine learning algorithms, we need to convert it into a meaningful data.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That </a:t>
            </a:r>
            <a:r>
              <a:rPr lang="en-US" altLang="zh-TW" sz="2000" dirty="0" smtClean="0"/>
              <a:t>is where data preprocessing comes into picture.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other simple words, we can say that before providing the data to the machine learning algorithms we need to preprocess the data.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Data </a:t>
            </a:r>
            <a:r>
              <a:rPr lang="en-US" altLang="zh-TW" sz="2000" dirty="0" smtClean="0"/>
              <a:t>preprocessing </a:t>
            </a:r>
            <a:r>
              <a:rPr lang="en-US" altLang="zh-TW" sz="2000" dirty="0" smtClean="0"/>
              <a:t>steps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 </a:t>
            </a:r>
            <a:r>
              <a:rPr lang="en-US" altLang="zh-TW" sz="2000" dirty="0" smtClean="0"/>
              <a:t>these steps to preprocess the data in Python </a:t>
            </a:r>
            <a:r>
              <a:rPr lang="en-US" altLang="zh-TW" sz="2000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Step </a:t>
            </a:r>
            <a:r>
              <a:rPr lang="en-US" altLang="zh-TW" sz="2000" b="1" dirty="0" smtClean="0"/>
              <a:t>1 − Importing the useful packages </a:t>
            </a:r>
            <a:r>
              <a:rPr lang="en-US" altLang="zh-TW" sz="2000" dirty="0" smtClean="0"/>
              <a:t>− If we are using Python then this would be the first step for converting the data into a certain format, i.e., preprocessing. It can be done as follows</a:t>
            </a:r>
            <a:endParaRPr lang="en-US" altLang="zh-TW" sz="2000" dirty="0"/>
          </a:p>
        </p:txBody>
      </p:sp>
      <p:sp>
        <p:nvSpPr>
          <p:cNvPr id="9" name="TextBox 1"/>
          <p:cNvSpPr txBox="1"/>
          <p:nvPr/>
        </p:nvSpPr>
        <p:spPr>
          <a:xfrm>
            <a:off x="723900" y="2960777"/>
            <a:ext cx="76708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C:\ &gt; pip3 install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		# for </a:t>
            </a:r>
            <a:r>
              <a:rPr lang="en-US" altLang="zh-TW" sz="2000" dirty="0" err="1" smtClean="0"/>
              <a:t>numpy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C:\ &gt; pip3 install </a:t>
            </a:r>
            <a:r>
              <a:rPr lang="en-US" altLang="zh-TW" sz="2000" dirty="0" err="1" smtClean="0"/>
              <a:t>scikit</a:t>
            </a:r>
            <a:r>
              <a:rPr lang="en-US" altLang="zh-TW" sz="2000" dirty="0" smtClean="0"/>
              <a:t>-learn   	# for </a:t>
            </a:r>
            <a:r>
              <a:rPr lang="en-US" altLang="zh-TW" sz="2000" dirty="0" err="1" smtClean="0"/>
              <a:t>sklearn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C:\&gt; pip3 install </a:t>
            </a:r>
            <a:r>
              <a:rPr lang="en-US" altLang="zh-TW" sz="2000" dirty="0" err="1" smtClean="0"/>
              <a:t>scipy</a:t>
            </a:r>
            <a:r>
              <a:rPr lang="en-US" altLang="zh-TW" sz="2000" dirty="0" smtClean="0"/>
              <a:t>		# from </a:t>
            </a:r>
            <a:r>
              <a:rPr lang="en-US" altLang="zh-TW" sz="2000" dirty="0" err="1" smtClean="0"/>
              <a:t>scipy</a:t>
            </a:r>
            <a:r>
              <a:rPr lang="en-US" altLang="zh-TW" sz="2000" dirty="0" smtClean="0"/>
              <a:t> in </a:t>
            </a:r>
            <a:r>
              <a:rPr lang="en-US" altLang="zh-TW" sz="2000" dirty="0" err="1" smtClean="0"/>
              <a:t>sklearn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C:\&gt; python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</a:t>
            </a:r>
            <a:r>
              <a:rPr lang="en-US" altLang="zh-TW" sz="2000" dirty="0" err="1" smtClean="0"/>
              <a:t>np</a:t>
            </a:r>
            <a:r>
              <a:rPr lang="en-US" altLang="zh-TW" sz="2000" dirty="0" smtClean="0"/>
              <a:t> 		# </a:t>
            </a:r>
            <a:r>
              <a:rPr lang="en-US" altLang="zh-TW" sz="2000" dirty="0" err="1" smtClean="0"/>
              <a:t>np</a:t>
            </a:r>
            <a:r>
              <a:rPr lang="en-US" altLang="zh-TW" sz="2000" dirty="0" smtClean="0"/>
              <a:t> is an alias pointing to </a:t>
            </a:r>
            <a:r>
              <a:rPr lang="en-US" altLang="zh-TW" sz="2000" dirty="0" err="1" smtClean="0"/>
              <a:t>numpy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from </a:t>
            </a:r>
            <a:r>
              <a:rPr lang="en-US" altLang="zh-TW" sz="2000" dirty="0" err="1" smtClean="0"/>
              <a:t>sklearn</a:t>
            </a:r>
            <a:r>
              <a:rPr lang="en-US" altLang="zh-TW" sz="2000" dirty="0" smtClean="0"/>
              <a:t> import preprocessing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we have used the following two packages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NumPy</a:t>
            </a:r>
            <a:r>
              <a:rPr lang="en-US" altLang="zh-TW" sz="2000" dirty="0" smtClean="0"/>
              <a:t> − Basically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is a general purpose array-processing package designed to efficiently manipulate large multi-dimensional arrays of arbitrary records without sacrificing too much speed for small multi-dimensional </a:t>
            </a:r>
            <a:r>
              <a:rPr lang="en-US" altLang="zh-TW" sz="2000" dirty="0" smtClean="0"/>
              <a:t>arrays.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Sklearn.preprocessing</a:t>
            </a:r>
            <a:r>
              <a:rPr lang="en-US" altLang="zh-TW" sz="2000" dirty="0" smtClean="0"/>
              <a:t> − This package provides many common utility functions and transformer classes to change raw feature vectors into a representation that is more suitable for machine learning algorithms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Step 2 − Defining sample data </a:t>
            </a:r>
            <a:r>
              <a:rPr lang="en-US" altLang="zh-TW" sz="2000" dirty="0" smtClean="0"/>
              <a:t>− After importing the packages, we need to define some sample data so that we can apply preprocessing techniques on that data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Data Preprocessing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https://www.tutorialspoint.com/artificial_intelligence_with_python/artificial_intelligence_with_python_data_preparation.htm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will now define the following sample data</a:t>
            </a:r>
            <a:endParaRPr lang="en-US" altLang="zh-TW" sz="2000" dirty="0"/>
          </a:p>
        </p:txBody>
      </p:sp>
      <p:sp>
        <p:nvSpPr>
          <p:cNvPr id="10" name="TextBox 1"/>
          <p:cNvSpPr txBox="1"/>
          <p:nvPr/>
        </p:nvSpPr>
        <p:spPr>
          <a:xfrm>
            <a:off x="647700" y="1754277"/>
            <a:ext cx="717550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i</a:t>
            </a:r>
            <a:r>
              <a:rPr lang="en-US" altLang="zh-TW" sz="2000" dirty="0" err="1" smtClean="0"/>
              <a:t>nput_data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([[</a:t>
            </a:r>
            <a:r>
              <a:rPr lang="en-US" altLang="zh-TW" sz="2000" dirty="0" smtClean="0"/>
              <a:t>2.1, -1.9, 5.5],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</a:t>
            </a:r>
            <a:r>
              <a:rPr lang="en-US" altLang="zh-TW" sz="2000" dirty="0" smtClean="0"/>
              <a:t>	         [-</a:t>
            </a:r>
            <a:r>
              <a:rPr lang="en-US" altLang="zh-TW" sz="2000" dirty="0" smtClean="0"/>
              <a:t>1.5, 2.4, 3.5],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                                [</a:t>
            </a:r>
            <a:r>
              <a:rPr lang="en-US" altLang="zh-TW" sz="2000" dirty="0" smtClean="0"/>
              <a:t>0.5, -7.9, 5.6],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                                [</a:t>
            </a:r>
            <a:r>
              <a:rPr lang="en-US" altLang="zh-TW" sz="2000" dirty="0" smtClean="0"/>
              <a:t>5.9, 2.3, -5.8]])</a:t>
            </a:r>
            <a:endParaRPr lang="en-US" altLang="zh-TW" sz="20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203200" y="32528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Step3 </a:t>
            </a:r>
            <a:r>
              <a:rPr lang="en-US" altLang="zh-TW" sz="2000" b="1" dirty="0" smtClean="0"/>
              <a:t>− Applying preprocessing technique</a:t>
            </a:r>
            <a:r>
              <a:rPr lang="en-US" altLang="zh-TW" sz="2000" dirty="0" smtClean="0"/>
              <a:t> − In this step, we need to apply any of the preprocessing </a:t>
            </a:r>
            <a:r>
              <a:rPr lang="en-US" altLang="zh-TW" sz="2000" dirty="0" smtClean="0"/>
              <a:t>techniques.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following section describes the data preprocessing techniques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Technique for Data Preprocessing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5161</TotalTime>
  <Words>1662</Words>
  <Application>Microsoft Office PowerPoint</Application>
  <PresentationFormat>如螢幕大小 (4:3)</PresentationFormat>
  <Paragraphs>266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Office Theme</vt:lpstr>
      <vt:lpstr>Facet</vt:lpstr>
      <vt:lpstr>投影片 1</vt:lpstr>
      <vt:lpstr>投影片 2</vt:lpstr>
      <vt:lpstr>5 Data Preparation</vt:lpstr>
      <vt:lpstr>投影片 4</vt:lpstr>
      <vt:lpstr>5.1 Data Preprocessing</vt:lpstr>
      <vt:lpstr>5.1 Data Preprocessing</vt:lpstr>
      <vt:lpstr>5.1 Data Preprocessing</vt:lpstr>
      <vt:lpstr>5.1 Data Preprocessing</vt:lpstr>
      <vt:lpstr>投影片 9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5.2 Technique for Data Preprocessing</vt:lpstr>
      <vt:lpstr>投影片 20</vt:lpstr>
      <vt:lpstr>5.3 Labeling the Data</vt:lpstr>
      <vt:lpstr>5.3 Labeling the Data</vt:lpstr>
      <vt:lpstr>5.3 Labeling the Data</vt:lpstr>
      <vt:lpstr>5.3 Labeling the Data</vt:lpstr>
      <vt:lpstr>5.3 Labeling the Data</vt:lpstr>
      <vt:lpstr>5.3 Labeling the Data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972</cp:revision>
  <dcterms:created xsi:type="dcterms:W3CDTF">2015-10-11T19:53:33Z</dcterms:created>
  <dcterms:modified xsi:type="dcterms:W3CDTF">2018-09-22T04:53:16Z</dcterms:modified>
</cp:coreProperties>
</file>