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79"/>
  </p:notesMasterIdLst>
  <p:sldIdLst>
    <p:sldId id="256" r:id="rId3"/>
    <p:sldId id="257" r:id="rId4"/>
    <p:sldId id="336" r:id="rId5"/>
    <p:sldId id="258"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9" r:id="rId21"/>
    <p:sldId id="298" r:id="rId22"/>
    <p:sldId id="301" r:id="rId23"/>
    <p:sldId id="300" r:id="rId24"/>
    <p:sldId id="302" r:id="rId25"/>
    <p:sldId id="303" r:id="rId26"/>
    <p:sldId id="304" r:id="rId27"/>
    <p:sldId id="305" r:id="rId28"/>
    <p:sldId id="306" r:id="rId29"/>
    <p:sldId id="307" r:id="rId30"/>
    <p:sldId id="308" r:id="rId31"/>
    <p:sldId id="311" r:id="rId32"/>
    <p:sldId id="310" r:id="rId33"/>
    <p:sldId id="312" r:id="rId34"/>
    <p:sldId id="309" r:id="rId35"/>
    <p:sldId id="313" r:id="rId36"/>
    <p:sldId id="314" r:id="rId37"/>
    <p:sldId id="318" r:id="rId38"/>
    <p:sldId id="315" r:id="rId39"/>
    <p:sldId id="319" r:id="rId40"/>
    <p:sldId id="320" r:id="rId41"/>
    <p:sldId id="322" r:id="rId42"/>
    <p:sldId id="323" r:id="rId43"/>
    <p:sldId id="324" r:id="rId44"/>
    <p:sldId id="317" r:id="rId45"/>
    <p:sldId id="321" r:id="rId46"/>
    <p:sldId id="316" r:id="rId47"/>
    <p:sldId id="325" r:id="rId48"/>
    <p:sldId id="326" r:id="rId49"/>
    <p:sldId id="348" r:id="rId50"/>
    <p:sldId id="327" r:id="rId51"/>
    <p:sldId id="330" r:id="rId52"/>
    <p:sldId id="331" r:id="rId53"/>
    <p:sldId id="332" r:id="rId54"/>
    <p:sldId id="333" r:id="rId55"/>
    <p:sldId id="328" r:id="rId56"/>
    <p:sldId id="329" r:id="rId57"/>
    <p:sldId id="334" r:id="rId58"/>
    <p:sldId id="337" r:id="rId59"/>
    <p:sldId id="347" r:id="rId60"/>
    <p:sldId id="344" r:id="rId61"/>
    <p:sldId id="341" r:id="rId62"/>
    <p:sldId id="339" r:id="rId63"/>
    <p:sldId id="343" r:id="rId64"/>
    <p:sldId id="340" r:id="rId65"/>
    <p:sldId id="342" r:id="rId66"/>
    <p:sldId id="335" r:id="rId67"/>
    <p:sldId id="338" r:id="rId68"/>
    <p:sldId id="345" r:id="rId69"/>
    <p:sldId id="349" r:id="rId70"/>
    <p:sldId id="346" r:id="rId71"/>
    <p:sldId id="350" r:id="rId72"/>
    <p:sldId id="351" r:id="rId73"/>
    <p:sldId id="353" r:id="rId74"/>
    <p:sldId id="354" r:id="rId75"/>
    <p:sldId id="355" r:id="rId76"/>
    <p:sldId id="356" r:id="rId77"/>
    <p:sldId id="283"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43" autoAdjust="0"/>
    <p:restoredTop sz="94660"/>
  </p:normalViewPr>
  <p:slideViewPr>
    <p:cSldViewPr snapToGrid="0">
      <p:cViewPr>
        <p:scale>
          <a:sx n="77" d="100"/>
          <a:sy n="77" d="100"/>
        </p:scale>
        <p:origin x="-606" y="21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50A08-1FBC-433B-9B88-98D5F8B842CD}" type="datetimeFigureOut">
              <a:rPr lang="en-US" smtClean="0"/>
              <a:pPr/>
              <a:t>9/23/2018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2F598-5E37-4B42-B926-5088F49E6BC5}" type="slidenum">
              <a:rPr lang="en-US" smtClean="0"/>
              <a:pPr/>
              <a:t>‹#›</a:t>
            </a:fld>
            <a:endParaRPr lang="en-US"/>
          </a:p>
        </p:txBody>
      </p:sp>
    </p:spTree>
    <p:extLst>
      <p:ext uri="{BB962C8B-B14F-4D97-AF65-F5344CB8AC3E}">
        <p14:creationId xmlns:p14="http://schemas.microsoft.com/office/powerpoint/2010/main" xmlns="" val="186503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02F598-5E37-4B42-B926-5088F49E6BC5}" type="slidenum">
              <a:rPr lang="en-US" smtClean="0"/>
              <a:pPr/>
              <a:t>1</a:t>
            </a:fld>
            <a:endParaRPr lang="en-US"/>
          </a:p>
        </p:txBody>
      </p:sp>
    </p:spTree>
    <p:extLst>
      <p:ext uri="{BB962C8B-B14F-4D97-AF65-F5344CB8AC3E}">
        <p14:creationId xmlns:p14="http://schemas.microsoft.com/office/powerpoint/2010/main" xmlns="" val="172124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BA455-7F56-4B23-8C82-E4D287D136B3}" type="datetime1">
              <a:rPr lang="en-US" smtClean="0"/>
              <a:pPr/>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386373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F125D9-66EE-4E3E-BC82-15E0BEAA237B}" type="datetime1">
              <a:rPr lang="en-US" smtClean="0"/>
              <a:pPr/>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2801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E4EB4F-BE98-498F-B5C2-6D6FF577F12E}" type="datetime1">
              <a:rPr lang="en-US" smtClean="0"/>
              <a:pPr/>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62849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3C7DA1-09A7-482F-B33A-E54C054E12CE}"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a:xfrm>
            <a:off x="2278183" y="6563726"/>
            <a:ext cx="4622973" cy="365125"/>
          </a:xfrm>
        </p:spPr>
        <p:txBody>
          <a:bodyPr/>
          <a:lstStyle>
            <a:lvl1pPr algn="ctr">
              <a:defRPr sz="1500">
                <a:solidFill>
                  <a:schemeClr val="tx1"/>
                </a:solidFill>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97480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9598" y="2160590"/>
            <a:ext cx="634771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753E86-C4C2-4FB0-A203-367B3D057E0A}"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44062" y="6541428"/>
            <a:ext cx="512638" cy="365125"/>
          </a:xfrm>
        </p:spPr>
        <p:txBody>
          <a:bodyPr/>
          <a:lstStyle>
            <a:lvl1pPr>
              <a:defRPr sz="1400" b="1">
                <a:solidFill>
                  <a:schemeClr val="tx1"/>
                </a:solidFill>
                <a:effectLst/>
              </a:defRPr>
            </a:lvl1pPr>
          </a:lstStyle>
          <a:p>
            <a:fld id="{939A68FB-3CE7-4FDB-80DF-25BB60F8A62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29828590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5E520-B811-460D-AC56-AE7292F4DCC8}"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31850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44DE43-7B84-4CDF-B06C-D1FE440F3D3E}" type="datetime1">
              <a:rPr lang="en-US" smtClean="0">
                <a:solidFill>
                  <a:prstClr val="black">
                    <a:tint val="75000"/>
                  </a:prstClr>
                </a:solidFill>
              </a:rPr>
              <a:pPr/>
              <a:t>9/23/2018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265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4C5312-CF6B-4A7F-A73B-D4A62E311516}" type="datetime1">
              <a:rPr lang="en-US" smtClean="0">
                <a:solidFill>
                  <a:prstClr val="black">
                    <a:tint val="75000"/>
                  </a:prstClr>
                </a:solidFill>
              </a:rPr>
              <a:pPr/>
              <a:t>9/23/2018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04581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39C573-2A65-4F14-9074-0AA09E6384C5}" type="datetime1">
              <a:rPr lang="en-US" smtClean="0">
                <a:solidFill>
                  <a:prstClr val="black">
                    <a:tint val="75000"/>
                  </a:prstClr>
                </a:solidFill>
              </a:rPr>
              <a:pPr/>
              <a:t>9/23/2018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223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BA190-F65E-463C-90B5-73C0CAEB550E}" type="datetime1">
              <a:rPr lang="en-US" smtClean="0">
                <a:solidFill>
                  <a:prstClr val="black">
                    <a:tint val="75000"/>
                  </a:prstClr>
                </a:solidFill>
              </a:rPr>
              <a:pPr/>
              <a:t>9/23/2018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179250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901AD-C8E1-4A9D-83CC-2EBFD6D626F4}" type="datetime1">
              <a:rPr lang="en-US" smtClean="0">
                <a:solidFill>
                  <a:prstClr val="black">
                    <a:tint val="75000"/>
                  </a:prstClr>
                </a:solidFill>
              </a:rPr>
              <a:pPr/>
              <a:t>9/23/2018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70549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26ABC0-02D2-4791-BA93-BE3538C06062}" type="datetime1">
              <a:rPr lang="en-US" smtClean="0"/>
              <a:pPr/>
              <a:t>9/23/2018</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36509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D6290-2F5B-4C46-A55E-2683D7A3FA7D}" type="datetime1">
              <a:rPr lang="en-US" smtClean="0">
                <a:solidFill>
                  <a:prstClr val="black">
                    <a:tint val="75000"/>
                  </a:prstClr>
                </a:solidFill>
              </a:rPr>
              <a:pPr/>
              <a:t>9/23/2018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702621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49515321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F5BFE-713B-49A2-A07D-9E3A72872C24}"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2113611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8C9A2-6A1E-4A37-9786-1FA91DA43F64}"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509188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72497967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32158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D8936B-5F96-4D6D-8DB2-F87F2C5EA4EB}"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922298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0668CB-2DB9-45E2-90B3-D49300F0A9F9}"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52101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794B8C-9C25-4502-91AC-D3600D9DAE48}" type="datetime1">
              <a:rPr lang="en-US" smtClean="0"/>
              <a:pPr/>
              <a:t>9/23/2018</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09112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C8048B-2587-4881-92AB-D49A31D5A612}" type="datetime1">
              <a:rPr lang="en-US" smtClean="0"/>
              <a:pPr/>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52956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CF270-1BF1-4750-86EA-2CBB5E03D75B}" type="datetime1">
              <a:rPr lang="en-US" smtClean="0"/>
              <a:pPr/>
              <a:t>9/23/2018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2167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553B1-3C32-45B8-8F45-E4A0B52DAE0D}" type="datetime1">
              <a:rPr lang="en-US" smtClean="0"/>
              <a:pPr/>
              <a:t>9/23/2018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45473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7D02A-8A53-43D3-B3ED-D08D89538281}" type="datetime1">
              <a:rPr lang="en-US" smtClean="0"/>
              <a:pPr/>
              <a:t>9/23/2018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6560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8CE20-5FA2-4DEC-B586-21A327328F76}" type="datetime1">
              <a:rPr lang="en-US" smtClean="0"/>
              <a:pPr/>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7435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CDBA-26A6-4F2A-A4E2-0E196F0AF72F}" type="datetime1">
              <a:rPr lang="en-US" smtClean="0"/>
              <a:pPr/>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8785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FDBB9-A580-4805-9C7E-9E45C09329B9}" type="datetime1">
              <a:rPr lang="en-US" smtClean="0"/>
              <a:pPr/>
              <a:t>9/23/2018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07603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20066C-C15A-4880-A2D1-90C7C26A0428}"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6564022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ikit-learn.org/stable/datasets/index.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ocs.python.org/2/library/tkinter.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Ill-posed_problem"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en.wikipedia.org/wiki/Overfitting"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en.wikipedia.org/wiki/Leaf_node" TargetMode="External"/><Relationship Id="rId3" Type="http://schemas.openxmlformats.org/officeDocument/2006/relationships/hyperlink" Target="https://en.wikipedia.org/wiki/Decision_tree" TargetMode="External"/><Relationship Id="rId7" Type="http://schemas.openxmlformats.org/officeDocument/2006/relationships/hyperlink" Target="https://en.wikipedia.org/wiki/Machine_learning"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en.wikipedia.org/wiki/Data_mining" TargetMode="External"/><Relationship Id="rId11" Type="http://schemas.openxmlformats.org/officeDocument/2006/relationships/hyperlink" Target="https://en.wikipedia.org/wiki/Decision_making" TargetMode="External"/><Relationship Id="rId5" Type="http://schemas.openxmlformats.org/officeDocument/2006/relationships/hyperlink" Target="https://en.wikipedia.org/wiki/Statistics" TargetMode="External"/><Relationship Id="rId10" Type="http://schemas.openxmlformats.org/officeDocument/2006/relationships/hyperlink" Target="https://en.wikipedia.org/wiki/Real_numbers" TargetMode="External"/><Relationship Id="rId4" Type="http://schemas.openxmlformats.org/officeDocument/2006/relationships/hyperlink" Target="https://en.wikipedia.org/wiki/Predictive_modelling" TargetMode="External"/><Relationship Id="rId9" Type="http://schemas.openxmlformats.org/officeDocument/2006/relationships/hyperlink" Target="https://en.wikipedia.org/wiki/Logical_conjunction"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graphviz.gitlab.io/_pages/Download/Download_windows.html"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s://en.wikipedia.org/wiki/Overfitting" TargetMode="External"/><Relationship Id="rId13" Type="http://schemas.openxmlformats.org/officeDocument/2006/relationships/hyperlink" Target="https://en.wikipedia.org/wiki/Leo_Breiman" TargetMode="External"/><Relationship Id="rId3" Type="http://schemas.openxmlformats.org/officeDocument/2006/relationships/hyperlink" Target="https://en.wikipedia.org/wiki/Ensemble_learning" TargetMode="External"/><Relationship Id="rId7" Type="http://schemas.openxmlformats.org/officeDocument/2006/relationships/hyperlink" Target="https://en.wikipedia.org/wiki/Mode_(statistics)" TargetMode="External"/><Relationship Id="rId12" Type="http://schemas.openxmlformats.org/officeDocument/2006/relationships/hyperlink" Target="https://en.wikipedia.org/wiki/Random_subspace_method" TargetMode="External"/><Relationship Id="rId2" Type="http://schemas.openxmlformats.org/officeDocument/2006/relationships/image" Target="../media/image1.png"/><Relationship Id="rId16" Type="http://schemas.openxmlformats.org/officeDocument/2006/relationships/hyperlink" Target="https://en.wikipedia.org/wiki/Donald_Geman" TargetMode="External"/><Relationship Id="rId1" Type="http://schemas.openxmlformats.org/officeDocument/2006/relationships/slideLayout" Target="../slideLayouts/slideLayout2.xml"/><Relationship Id="rId6" Type="http://schemas.openxmlformats.org/officeDocument/2006/relationships/hyperlink" Target="https://en.wikipedia.org/wiki/Decision_tree_learning" TargetMode="External"/><Relationship Id="rId11" Type="http://schemas.openxmlformats.org/officeDocument/2006/relationships/hyperlink" Target="https://en.wikipedia.org/wiki/Random_forest" TargetMode="External"/><Relationship Id="rId5" Type="http://schemas.openxmlformats.org/officeDocument/2006/relationships/hyperlink" Target="https://en.wikipedia.org/wiki/Regression_analysis" TargetMode="External"/><Relationship Id="rId15" Type="http://schemas.openxmlformats.org/officeDocument/2006/relationships/hyperlink" Target="https://en.wikipedia.org/wiki/Bootstrap_aggregating" TargetMode="External"/><Relationship Id="rId10" Type="http://schemas.openxmlformats.org/officeDocument/2006/relationships/hyperlink" Target="https://en.wikipedia.org/wiki/Tin_Kam_Ho" TargetMode="External"/><Relationship Id="rId4" Type="http://schemas.openxmlformats.org/officeDocument/2006/relationships/hyperlink" Target="https://en.wikipedia.org/wiki/Statistical_classification" TargetMode="External"/><Relationship Id="rId9" Type="http://schemas.openxmlformats.org/officeDocument/2006/relationships/hyperlink" Target="https://en.wikipedia.org/wiki/Test_set" TargetMode="External"/><Relationship Id="rId14" Type="http://schemas.openxmlformats.org/officeDocument/2006/relationships/hyperlink" Target="https://en.wikipedia.org/wiki/Trademark" TargetMode="Externa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ikit-learn.org/stable/datasets/index.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 y="187016"/>
            <a:ext cx="9144002" cy="2971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smtClean="0">
                <a:solidFill>
                  <a:srgbClr val="FF0000"/>
                </a:solidFill>
                <a:effectLst>
                  <a:outerShdw blurRad="38100" dist="38100" dir="2700000" algn="tl">
                    <a:srgbClr val="000000">
                      <a:alpha val="43137"/>
                    </a:srgbClr>
                  </a:outerShdw>
                </a:effectLst>
              </a:rPr>
              <a:t>AI with Python</a:t>
            </a:r>
            <a:r>
              <a:rPr lang="en-US" altLang="zh-TW" b="1" dirty="0" smtClean="0"/>
              <a:t/>
            </a:r>
            <a:br>
              <a:rPr lang="en-US" altLang="zh-TW" b="1" dirty="0" smtClean="0"/>
            </a:br>
            <a:r>
              <a:rPr lang="en-US" altLang="zh-TW" b="1" dirty="0" smtClean="0"/>
              <a:t/>
            </a:r>
            <a:br>
              <a:rPr lang="en-US" altLang="zh-TW" b="1" dirty="0" smtClean="0"/>
            </a:br>
            <a:r>
              <a:rPr lang="en-US" altLang="zh-TW" sz="3600" b="1" dirty="0" smtClean="0">
                <a:solidFill>
                  <a:srgbClr val="7030A0"/>
                </a:solidFill>
              </a:rPr>
              <a:t>Chapter 6: Supervised Learning Classification</a:t>
            </a:r>
            <a:endParaRPr lang="en-US" sz="3600" b="1" dirty="0">
              <a:solidFill>
                <a:srgbClr val="7030A0"/>
              </a:solidFill>
            </a:endParaRPr>
          </a:p>
        </p:txBody>
      </p:sp>
      <p:sp>
        <p:nvSpPr>
          <p:cNvPr id="6" name="矩形 5"/>
          <p:cNvSpPr/>
          <p:nvPr/>
        </p:nvSpPr>
        <p:spPr>
          <a:xfrm>
            <a:off x="3138934" y="3792974"/>
            <a:ext cx="2548968" cy="369332"/>
          </a:xfrm>
          <a:prstGeom prst="rect">
            <a:avLst/>
          </a:prstGeom>
        </p:spPr>
        <p:txBody>
          <a:bodyPr wrap="none">
            <a:spAutoFit/>
          </a:bodyPr>
          <a:lstStyle/>
          <a:p>
            <a:r>
              <a:rPr lang="en-US" altLang="en-US" b="1" dirty="0" smtClean="0">
                <a:solidFill>
                  <a:srgbClr val="002060"/>
                </a:solidFill>
                <a:effectLst>
                  <a:outerShdw blurRad="38100" dist="38100" dir="2700000" algn="tl">
                    <a:srgbClr val="000000">
                      <a:alpha val="43137"/>
                    </a:srgbClr>
                  </a:outerShdw>
                </a:effectLst>
              </a:rPr>
              <a:t>Peter H. Chen, </a:t>
            </a:r>
            <a:r>
              <a:rPr lang="en-US" altLang="en-US" b="1" dirty="0" err="1" smtClean="0">
                <a:solidFill>
                  <a:srgbClr val="002060"/>
                </a:solidFill>
                <a:effectLst>
                  <a:outerShdw blurRad="38100" dist="38100" dir="2700000" algn="tl">
                    <a:srgbClr val="000000">
                      <a:alpha val="43137"/>
                    </a:srgbClr>
                  </a:outerShdw>
                </a:effectLst>
              </a:rPr>
              <a:t>PhDCS</a:t>
            </a:r>
            <a:r>
              <a:rPr lang="en-US" altLang="en-US" b="1" dirty="0" smtClean="0">
                <a:solidFill>
                  <a:srgbClr val="002060"/>
                </a:solidFill>
                <a:effectLst>
                  <a:outerShdw blurRad="38100" dist="38100" dir="2700000" algn="tl">
                    <a:srgbClr val="000000">
                      <a:alpha val="43137"/>
                    </a:srgbClr>
                  </a:outerShdw>
                </a:effectLst>
              </a:rPr>
              <a:t>/EE</a:t>
            </a:r>
            <a:endParaRPr lang="zh-TW" altLang="en-US" dirty="0"/>
          </a:p>
        </p:txBody>
      </p:sp>
      <p:pic>
        <p:nvPicPr>
          <p:cNvPr id="2" name="Picture 2"/>
          <p:cNvPicPr>
            <a:picLocks noChangeAspect="1" noChangeArrowheads="1"/>
          </p:cNvPicPr>
          <p:nvPr/>
        </p:nvPicPr>
        <p:blipFill>
          <a:blip r:embed="rId4" cstate="print"/>
          <a:srcRect/>
          <a:stretch>
            <a:fillRect/>
          </a:stretch>
        </p:blipFill>
        <p:spPr bwMode="auto">
          <a:xfrm>
            <a:off x="3552825" y="2738439"/>
            <a:ext cx="1866140" cy="804862"/>
          </a:xfrm>
          <a:prstGeom prst="rect">
            <a:avLst/>
          </a:prstGeom>
          <a:noFill/>
          <a:ln w="9525">
            <a:noFill/>
            <a:miter lim="800000"/>
            <a:headEnd/>
            <a:tailEnd/>
          </a:ln>
        </p:spPr>
      </p:pic>
    </p:spTree>
    <p:extLst>
      <p:ext uri="{BB962C8B-B14F-4D97-AF65-F5344CB8AC3E}">
        <p14:creationId xmlns:p14="http://schemas.microsoft.com/office/powerpoint/2010/main" xmlns="" val="2513156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10</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6.1 Steps of Building a Classifier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182777"/>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two commands given below will produce the feature names and feature values.</a:t>
            </a:r>
          </a:p>
        </p:txBody>
      </p:sp>
      <p:sp>
        <p:nvSpPr>
          <p:cNvPr id="11" name="TextBox 1"/>
          <p:cNvSpPr txBox="1"/>
          <p:nvPr/>
        </p:nvSpPr>
        <p:spPr>
          <a:xfrm>
            <a:off x="749300" y="2046377"/>
            <a:ext cx="7353300" cy="3139321"/>
          </a:xfrm>
          <a:prstGeom prst="rect">
            <a:avLst/>
          </a:prstGeom>
          <a:noFill/>
          <a:ln>
            <a:solidFill>
              <a:srgbClr val="C00000"/>
            </a:solidFill>
          </a:ln>
        </p:spPr>
        <p:txBody>
          <a:bodyPr wrap="square" rtlCol="0">
            <a:spAutoFit/>
          </a:bodyPr>
          <a:lstStyle/>
          <a:p>
            <a:pPr>
              <a:buClr>
                <a:srgbClr val="00B0F0"/>
              </a:buClr>
            </a:pPr>
            <a:r>
              <a:rPr lang="en-US" altLang="zh-TW" dirty="0" smtClean="0"/>
              <a:t>print(</a:t>
            </a:r>
            <a:r>
              <a:rPr lang="en-US" altLang="zh-TW" dirty="0" err="1" smtClean="0"/>
              <a:t>feature_names</a:t>
            </a:r>
            <a:r>
              <a:rPr lang="en-US" altLang="zh-TW" dirty="0" smtClean="0"/>
              <a:t>[0])</a:t>
            </a:r>
          </a:p>
          <a:p>
            <a:pPr>
              <a:buClr>
                <a:srgbClr val="00B0F0"/>
              </a:buClr>
            </a:pPr>
            <a:r>
              <a:rPr lang="en-US" altLang="zh-TW" dirty="0" smtClean="0"/>
              <a:t>mean radius </a:t>
            </a:r>
          </a:p>
          <a:p>
            <a:pPr>
              <a:buClr>
                <a:srgbClr val="00B0F0"/>
              </a:buClr>
            </a:pPr>
            <a:r>
              <a:rPr lang="en-US" altLang="zh-TW" dirty="0" smtClean="0"/>
              <a:t>print(features[0]) </a:t>
            </a:r>
          </a:p>
          <a:p>
            <a:pPr>
              <a:buClr>
                <a:srgbClr val="00B0F0"/>
              </a:buClr>
            </a:pPr>
            <a:r>
              <a:rPr lang="en-US" altLang="zh-TW" dirty="0" smtClean="0"/>
              <a:t>[ 1.79900000e+01 1.03800000e+01 1.22800000e+02 1.00100000e+03 1.18400000e-01 2.77600000e-01 3.00100000e-01 1.47100000e-01 2.41900000e-01 7.87100000e-02 1.09500000e+00 9.05300000e-01 8.58900000e+00 1.53400000e+02 6.39900000e-03 4.90400000e-02 5.37300000e-02 1.58700000e-02 3.00300000e-02 6.19300000e-03 2.53800000e+01 1.73300000e+01 1.84600000e+02 2.01900000e+03 1.62200000e-01 6.65600000e-01 7.11900000e-01 2.65400000e-01 4.60100000e-01 1.18900000e-01])</a:t>
            </a:r>
          </a:p>
        </p:txBody>
      </p:sp>
      <p:sp>
        <p:nvSpPr>
          <p:cNvPr id="16" name="TextBox 1"/>
          <p:cNvSpPr txBox="1"/>
          <p:nvPr/>
        </p:nvSpPr>
        <p:spPr>
          <a:xfrm>
            <a:off x="279400" y="5272177"/>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From the above output, we can see that the first data instance is a malignant tumor the radius of which is 1.7990000e+01.</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11</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6.1 Steps of Building a Classifier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182777"/>
            <a:ext cx="8577942" cy="286232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Step 3 − Organizing data into sets</a:t>
            </a:r>
          </a:p>
          <a:p>
            <a:pPr marL="922338" lvl="1" indent="-465138">
              <a:buClr>
                <a:srgbClr val="00B0F0"/>
              </a:buClr>
              <a:buFont typeface="Wingdings" pitchFamily="2" charset="2"/>
              <a:buChar char="u"/>
            </a:pPr>
            <a:r>
              <a:rPr lang="en-US" altLang="zh-TW" sz="2000" dirty="0" smtClean="0"/>
              <a:t>In this step, we will divide our data into two parts namely a training set and a test set. </a:t>
            </a:r>
          </a:p>
          <a:p>
            <a:pPr marL="922338" lvl="1" indent="-465138">
              <a:buClr>
                <a:srgbClr val="00B0F0"/>
              </a:buClr>
              <a:buFont typeface="Wingdings" pitchFamily="2" charset="2"/>
              <a:buChar char="u"/>
            </a:pPr>
            <a:r>
              <a:rPr lang="en-US" altLang="zh-TW" sz="2000" dirty="0" smtClean="0"/>
              <a:t>Splitting the data into these sets is very important because we have to test our model on the unseen data. </a:t>
            </a:r>
          </a:p>
          <a:p>
            <a:pPr marL="922338" lvl="1" indent="-465138">
              <a:buClr>
                <a:srgbClr val="00B0F0"/>
              </a:buClr>
              <a:buFont typeface="Wingdings" pitchFamily="2" charset="2"/>
              <a:buChar char="u"/>
            </a:pPr>
            <a:r>
              <a:rPr lang="en-US" altLang="zh-TW" sz="2000" dirty="0" smtClean="0"/>
              <a:t>To split the data into sets, </a:t>
            </a:r>
            <a:r>
              <a:rPr lang="en-US" altLang="zh-TW" sz="2000" dirty="0" err="1" smtClean="0"/>
              <a:t>sklearn</a:t>
            </a:r>
            <a:r>
              <a:rPr lang="en-US" altLang="zh-TW" sz="2000" dirty="0" smtClean="0"/>
              <a:t> has a function called the </a:t>
            </a:r>
            <a:r>
              <a:rPr lang="en-US" altLang="zh-TW" sz="2000" b="1" dirty="0" err="1" smtClean="0"/>
              <a:t>train_test_split</a:t>
            </a:r>
            <a:r>
              <a:rPr lang="en-US" altLang="zh-TW" sz="2000" b="1" dirty="0" smtClean="0"/>
              <a:t>()</a:t>
            </a:r>
            <a:r>
              <a:rPr lang="en-US" altLang="zh-TW" sz="2000" dirty="0" smtClean="0"/>
              <a:t> function. </a:t>
            </a:r>
          </a:p>
          <a:p>
            <a:pPr marL="922338" lvl="1" indent="-465138">
              <a:buClr>
                <a:srgbClr val="00B0F0"/>
              </a:buClr>
              <a:buFont typeface="Wingdings" pitchFamily="2" charset="2"/>
              <a:buChar char="u"/>
            </a:pPr>
            <a:r>
              <a:rPr lang="en-US" altLang="zh-TW" sz="2000" dirty="0" smtClean="0"/>
              <a:t>With the help of the following commands, we can split the data in these sets.</a:t>
            </a:r>
          </a:p>
        </p:txBody>
      </p:sp>
      <p:sp>
        <p:nvSpPr>
          <p:cNvPr id="11" name="TextBox 1"/>
          <p:cNvSpPr txBox="1"/>
          <p:nvPr/>
        </p:nvSpPr>
        <p:spPr>
          <a:xfrm>
            <a:off x="609600" y="4230777"/>
            <a:ext cx="7353300" cy="369332"/>
          </a:xfrm>
          <a:prstGeom prst="rect">
            <a:avLst/>
          </a:prstGeom>
          <a:noFill/>
          <a:ln>
            <a:solidFill>
              <a:srgbClr val="C00000"/>
            </a:solidFill>
          </a:ln>
        </p:spPr>
        <p:txBody>
          <a:bodyPr wrap="square" rtlCol="0">
            <a:spAutoFit/>
          </a:bodyPr>
          <a:lstStyle/>
          <a:p>
            <a:pPr>
              <a:buClr>
                <a:srgbClr val="00B0F0"/>
              </a:buClr>
            </a:pPr>
            <a:r>
              <a:rPr lang="en-US" altLang="zh-TW" dirty="0" smtClean="0"/>
              <a:t>from </a:t>
            </a:r>
            <a:r>
              <a:rPr lang="en-US" altLang="zh-TW" dirty="0" err="1" smtClean="0"/>
              <a:t>sklearn.model_selection</a:t>
            </a:r>
            <a:r>
              <a:rPr lang="en-US" altLang="zh-TW" dirty="0" smtClean="0"/>
              <a:t> import </a:t>
            </a:r>
            <a:r>
              <a:rPr lang="en-US" altLang="zh-TW" dirty="0" err="1" smtClean="0"/>
              <a:t>train_test_split</a:t>
            </a:r>
            <a:endParaRPr lang="en-US" altLang="zh-TW"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12</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6.1 Steps of Building a Classifier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182777"/>
            <a:ext cx="8577942" cy="132343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Step 4 − Building the model</a:t>
            </a:r>
          </a:p>
          <a:p>
            <a:pPr marL="922338" lvl="1" indent="-465138">
              <a:buClr>
                <a:srgbClr val="00B0F0"/>
              </a:buClr>
              <a:buFont typeface="Wingdings" pitchFamily="2" charset="2"/>
              <a:buChar char="u"/>
            </a:pPr>
            <a:r>
              <a:rPr lang="en-US" altLang="zh-TW" sz="2000" dirty="0" smtClean="0"/>
              <a:t>In this step, we will be building our model. We are going to use Naïve Bayes algorithm for building the model. Following commands can be used to build the model</a:t>
            </a:r>
            <a:endParaRPr lang="en-US" altLang="zh-TW" sz="2000" dirty="0"/>
          </a:p>
        </p:txBody>
      </p:sp>
      <p:sp>
        <p:nvSpPr>
          <p:cNvPr id="11" name="TextBox 1"/>
          <p:cNvSpPr txBox="1"/>
          <p:nvPr/>
        </p:nvSpPr>
        <p:spPr>
          <a:xfrm>
            <a:off x="685800" y="2605177"/>
            <a:ext cx="7353300" cy="369332"/>
          </a:xfrm>
          <a:prstGeom prst="rect">
            <a:avLst/>
          </a:prstGeom>
          <a:noFill/>
          <a:ln>
            <a:solidFill>
              <a:srgbClr val="C00000"/>
            </a:solidFill>
          </a:ln>
        </p:spPr>
        <p:txBody>
          <a:bodyPr wrap="square" rtlCol="0">
            <a:spAutoFit/>
          </a:bodyPr>
          <a:lstStyle/>
          <a:p>
            <a:pPr>
              <a:buClr>
                <a:srgbClr val="00B0F0"/>
              </a:buClr>
            </a:pPr>
            <a:r>
              <a:rPr lang="en-US" altLang="zh-TW" dirty="0" smtClean="0"/>
              <a:t>from </a:t>
            </a:r>
            <a:r>
              <a:rPr lang="en-US" altLang="zh-TW" dirty="0" err="1" smtClean="0"/>
              <a:t>sklearn.naive_bayes</a:t>
            </a:r>
            <a:r>
              <a:rPr lang="en-US" altLang="zh-TW" dirty="0" smtClean="0"/>
              <a:t> import </a:t>
            </a:r>
            <a:r>
              <a:rPr lang="en-US" altLang="zh-TW" dirty="0" err="1" smtClean="0"/>
              <a:t>GaussianNB</a:t>
            </a:r>
            <a:endParaRPr lang="en-US" altLang="zh-TW" dirty="0" smtClean="0"/>
          </a:p>
        </p:txBody>
      </p:sp>
      <p:sp>
        <p:nvSpPr>
          <p:cNvPr id="9" name="TextBox 1"/>
          <p:cNvSpPr txBox="1"/>
          <p:nvPr/>
        </p:nvSpPr>
        <p:spPr>
          <a:xfrm>
            <a:off x="304800" y="3087777"/>
            <a:ext cx="8577942" cy="707886"/>
          </a:xfrm>
          <a:prstGeom prst="rect">
            <a:avLst/>
          </a:prstGeom>
          <a:noFill/>
          <a:ln>
            <a:solidFill>
              <a:srgbClr val="C00000"/>
            </a:solidFill>
          </a:ln>
        </p:spPr>
        <p:txBody>
          <a:bodyPr wrap="square" rtlCol="0">
            <a:spAutoFit/>
          </a:bodyPr>
          <a:lstStyle/>
          <a:p>
            <a:pPr marL="922338" lvl="1" indent="-465138">
              <a:buClr>
                <a:srgbClr val="00B0F0"/>
              </a:buClr>
              <a:buFont typeface="Wingdings" pitchFamily="2" charset="2"/>
              <a:buChar char="u"/>
            </a:pPr>
            <a:r>
              <a:rPr lang="en-US" altLang="zh-TW" sz="2000" dirty="0" smtClean="0"/>
              <a:t>The above command will import the </a:t>
            </a:r>
            <a:r>
              <a:rPr lang="en-US" altLang="zh-TW" sz="2000" dirty="0" err="1" smtClean="0"/>
              <a:t>GaussianNB</a:t>
            </a:r>
            <a:r>
              <a:rPr lang="en-US" altLang="zh-TW" sz="2000" dirty="0" smtClean="0"/>
              <a:t> module. Now, the following command will help you initialize the model.</a:t>
            </a:r>
          </a:p>
        </p:txBody>
      </p:sp>
      <p:sp>
        <p:nvSpPr>
          <p:cNvPr id="12" name="TextBox 1"/>
          <p:cNvSpPr txBox="1"/>
          <p:nvPr/>
        </p:nvSpPr>
        <p:spPr>
          <a:xfrm>
            <a:off x="660400" y="3900577"/>
            <a:ext cx="7353300" cy="369332"/>
          </a:xfrm>
          <a:prstGeom prst="rect">
            <a:avLst/>
          </a:prstGeom>
          <a:noFill/>
          <a:ln>
            <a:solidFill>
              <a:srgbClr val="C00000"/>
            </a:solidFill>
          </a:ln>
        </p:spPr>
        <p:txBody>
          <a:bodyPr wrap="square" rtlCol="0">
            <a:spAutoFit/>
          </a:bodyPr>
          <a:lstStyle/>
          <a:p>
            <a:pPr>
              <a:buClr>
                <a:srgbClr val="00B0F0"/>
              </a:buClr>
            </a:pPr>
            <a:r>
              <a:rPr lang="en-US" altLang="zh-TW" dirty="0" err="1" smtClean="0"/>
              <a:t>gnb</a:t>
            </a:r>
            <a:r>
              <a:rPr lang="en-US" altLang="zh-TW" dirty="0" smtClean="0"/>
              <a:t> = </a:t>
            </a:r>
            <a:r>
              <a:rPr lang="en-US" altLang="zh-TW" dirty="0" err="1" smtClean="0"/>
              <a:t>GaussianNB</a:t>
            </a:r>
            <a:r>
              <a:rPr lang="en-US" altLang="zh-TW" dirty="0" smtClean="0"/>
              <a:t>()</a:t>
            </a:r>
          </a:p>
        </p:txBody>
      </p:sp>
      <p:sp>
        <p:nvSpPr>
          <p:cNvPr id="13" name="TextBox 1"/>
          <p:cNvSpPr txBox="1"/>
          <p:nvPr/>
        </p:nvSpPr>
        <p:spPr>
          <a:xfrm>
            <a:off x="330200" y="4395877"/>
            <a:ext cx="8577942" cy="400110"/>
          </a:xfrm>
          <a:prstGeom prst="rect">
            <a:avLst/>
          </a:prstGeom>
          <a:noFill/>
          <a:ln>
            <a:solidFill>
              <a:srgbClr val="C00000"/>
            </a:solidFill>
          </a:ln>
        </p:spPr>
        <p:txBody>
          <a:bodyPr wrap="square" rtlCol="0">
            <a:spAutoFit/>
          </a:bodyPr>
          <a:lstStyle/>
          <a:p>
            <a:pPr marL="922338" lvl="1" indent="-465138">
              <a:buClr>
                <a:srgbClr val="00B0F0"/>
              </a:buClr>
              <a:buFont typeface="Wingdings" pitchFamily="2" charset="2"/>
              <a:buChar char="u"/>
            </a:pPr>
            <a:r>
              <a:rPr lang="en-US" altLang="zh-TW" sz="2000" dirty="0" smtClean="0"/>
              <a:t>We will train the model by fitting it to the data by using gnb.fit().</a:t>
            </a:r>
          </a:p>
        </p:txBody>
      </p:sp>
      <p:sp>
        <p:nvSpPr>
          <p:cNvPr id="14" name="TextBox 1"/>
          <p:cNvSpPr txBox="1"/>
          <p:nvPr/>
        </p:nvSpPr>
        <p:spPr>
          <a:xfrm>
            <a:off x="647700" y="4916577"/>
            <a:ext cx="7353300" cy="369332"/>
          </a:xfrm>
          <a:prstGeom prst="rect">
            <a:avLst/>
          </a:prstGeom>
          <a:noFill/>
          <a:ln>
            <a:solidFill>
              <a:srgbClr val="C00000"/>
            </a:solidFill>
          </a:ln>
        </p:spPr>
        <p:txBody>
          <a:bodyPr wrap="square" rtlCol="0">
            <a:spAutoFit/>
          </a:bodyPr>
          <a:lstStyle/>
          <a:p>
            <a:pPr>
              <a:buClr>
                <a:srgbClr val="00B0F0"/>
              </a:buClr>
            </a:pPr>
            <a:r>
              <a:rPr lang="en-US" altLang="zh-TW" dirty="0" smtClean="0"/>
              <a:t>model = gnb.fit(train, </a:t>
            </a:r>
            <a:r>
              <a:rPr lang="en-US" altLang="zh-TW" dirty="0" err="1" smtClean="0"/>
              <a:t>train_labels</a:t>
            </a:r>
            <a:r>
              <a:rPr lang="en-US" altLang="zh-TW" dirty="0" smtClean="0"/>
              <a:t>)</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13</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6.1 Steps of Building a Classifier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182777"/>
            <a:ext cx="8577942" cy="175432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b="1" dirty="0" smtClean="0"/>
              <a:t>Step 5 − Evaluating the model and its accuracy</a:t>
            </a:r>
          </a:p>
          <a:p>
            <a:pPr marL="922338" lvl="1" indent="-465138">
              <a:buClr>
                <a:srgbClr val="00B0F0"/>
              </a:buClr>
              <a:buFont typeface="Wingdings" pitchFamily="2" charset="2"/>
              <a:buChar char="u"/>
            </a:pPr>
            <a:r>
              <a:rPr lang="en-US" altLang="zh-TW" dirty="0" smtClean="0"/>
              <a:t>In this step, we are going to evaluate the model by making predictions on our test data. </a:t>
            </a:r>
          </a:p>
          <a:p>
            <a:pPr marL="922338" lvl="1" indent="-465138">
              <a:buClr>
                <a:srgbClr val="00B0F0"/>
              </a:buClr>
              <a:buFont typeface="Wingdings" pitchFamily="2" charset="2"/>
              <a:buChar char="u"/>
            </a:pPr>
            <a:r>
              <a:rPr lang="en-US" altLang="zh-TW" dirty="0" smtClean="0"/>
              <a:t>Then we will find out its accuracy also.</a:t>
            </a:r>
          </a:p>
          <a:p>
            <a:pPr marL="922338" lvl="1" indent="-465138">
              <a:buClr>
                <a:srgbClr val="00B0F0"/>
              </a:buClr>
              <a:buFont typeface="Wingdings" pitchFamily="2" charset="2"/>
              <a:buChar char="u"/>
            </a:pPr>
            <a:r>
              <a:rPr lang="en-US" altLang="zh-TW" dirty="0" smtClean="0"/>
              <a:t> For making predictions, we will use the predict() function. </a:t>
            </a:r>
          </a:p>
          <a:p>
            <a:pPr marL="922338" lvl="1" indent="-465138">
              <a:buClr>
                <a:srgbClr val="00B0F0"/>
              </a:buClr>
              <a:buFont typeface="Wingdings" pitchFamily="2" charset="2"/>
              <a:buChar char="u"/>
            </a:pPr>
            <a:r>
              <a:rPr lang="en-US" altLang="zh-TW" dirty="0" smtClean="0"/>
              <a:t>The following command will help you do this </a:t>
            </a:r>
            <a:endParaRPr lang="en-US" altLang="zh-TW" dirty="0"/>
          </a:p>
        </p:txBody>
      </p:sp>
      <p:sp>
        <p:nvSpPr>
          <p:cNvPr id="11" name="TextBox 1"/>
          <p:cNvSpPr txBox="1"/>
          <p:nvPr/>
        </p:nvSpPr>
        <p:spPr>
          <a:xfrm>
            <a:off x="1422400" y="3163977"/>
            <a:ext cx="5105400" cy="2862322"/>
          </a:xfrm>
          <a:prstGeom prst="rect">
            <a:avLst/>
          </a:prstGeom>
          <a:noFill/>
          <a:ln>
            <a:solidFill>
              <a:srgbClr val="C00000"/>
            </a:solidFill>
          </a:ln>
        </p:spPr>
        <p:txBody>
          <a:bodyPr wrap="square" rtlCol="0">
            <a:spAutoFit/>
          </a:bodyPr>
          <a:lstStyle/>
          <a:p>
            <a:pPr>
              <a:buClr>
                <a:srgbClr val="00B0F0"/>
              </a:buClr>
            </a:pPr>
            <a:r>
              <a:rPr lang="en-US" altLang="zh-TW" dirty="0" err="1" smtClean="0"/>
              <a:t>preds</a:t>
            </a:r>
            <a:r>
              <a:rPr lang="en-US" altLang="zh-TW" dirty="0" smtClean="0"/>
              <a:t> = </a:t>
            </a:r>
            <a:r>
              <a:rPr lang="en-US" altLang="zh-TW" dirty="0" err="1" smtClean="0"/>
              <a:t>gnb.predict</a:t>
            </a:r>
            <a:r>
              <a:rPr lang="en-US" altLang="zh-TW" dirty="0" smtClean="0"/>
              <a:t>(test) </a:t>
            </a:r>
          </a:p>
          <a:p>
            <a:pPr>
              <a:buClr>
                <a:srgbClr val="00B0F0"/>
              </a:buClr>
            </a:pPr>
            <a:r>
              <a:rPr lang="en-US" altLang="zh-TW" dirty="0" smtClean="0"/>
              <a:t>print(</a:t>
            </a:r>
            <a:r>
              <a:rPr lang="en-US" altLang="zh-TW" dirty="0" err="1" smtClean="0"/>
              <a:t>preds</a:t>
            </a:r>
            <a:r>
              <a:rPr lang="en-US" altLang="zh-TW" dirty="0" smtClean="0"/>
              <a:t>) </a:t>
            </a:r>
          </a:p>
          <a:p>
            <a:pPr>
              <a:buClr>
                <a:srgbClr val="00B0F0"/>
              </a:buClr>
            </a:pPr>
            <a:r>
              <a:rPr lang="en-US" altLang="zh-TW" dirty="0" smtClean="0"/>
              <a:t>[1 0 0 1 1 0 0 0 1 1 1 0 1 0 1 0 1 1 1 0 1 1 0 1 1 1 1 1 1</a:t>
            </a:r>
          </a:p>
          <a:p>
            <a:pPr>
              <a:buClr>
                <a:srgbClr val="00B0F0"/>
              </a:buClr>
            </a:pPr>
            <a:r>
              <a:rPr lang="en-US" altLang="zh-TW" dirty="0" smtClean="0"/>
              <a:t> 0 1 1 1 1 1 1 0 1 0 1 1 0 1 1 1 1 1 1 1 1 0 0 1 1 1 1 1 0</a:t>
            </a:r>
          </a:p>
          <a:p>
            <a:pPr>
              <a:buClr>
                <a:srgbClr val="00B0F0"/>
              </a:buClr>
            </a:pPr>
            <a:r>
              <a:rPr lang="en-US" altLang="zh-TW" dirty="0" smtClean="0"/>
              <a:t> 0 1 1 0 0 1 1 1 0 0 1 1 0 0 1 0 1 1 1 1 1 1 0 1 1 0 0 0 0</a:t>
            </a:r>
          </a:p>
          <a:p>
            <a:pPr>
              <a:buClr>
                <a:srgbClr val="00B0F0"/>
              </a:buClr>
            </a:pPr>
            <a:r>
              <a:rPr lang="en-US" altLang="zh-TW" dirty="0" smtClean="0"/>
              <a:t> 0 1 1 1 1 1 1 1 1 0 0 1 0 0 1 0 0 1 1 1 0 1 1 0 1 1 0 0 0</a:t>
            </a:r>
          </a:p>
          <a:p>
            <a:pPr>
              <a:buClr>
                <a:srgbClr val="00B0F0"/>
              </a:buClr>
            </a:pPr>
            <a:r>
              <a:rPr lang="en-US" altLang="zh-TW" dirty="0" smtClean="0"/>
              <a:t> 1 1 1 0 0 1 1 0 1 0 0 1 1 0 0 0 1 1 1 0 1 1 0 0 1 0 1 1 0</a:t>
            </a:r>
          </a:p>
          <a:p>
            <a:pPr>
              <a:buClr>
                <a:srgbClr val="00B0F0"/>
              </a:buClr>
            </a:pPr>
            <a:r>
              <a:rPr lang="en-US" altLang="zh-TW" dirty="0" smtClean="0"/>
              <a:t> 1 0 0 1 1 1 1 1 1 1 0 0 1 1 1 1 1 1 1 1 1 1 1 1 0 1 1 1 0</a:t>
            </a:r>
          </a:p>
          <a:p>
            <a:pPr>
              <a:buClr>
                <a:srgbClr val="00B0F0"/>
              </a:buClr>
            </a:pPr>
            <a:r>
              <a:rPr lang="en-US" altLang="zh-TW" dirty="0" smtClean="0"/>
              <a:t> 1 1 0 1 1 1 1 1 1 0 0 0 1 1 0 1 0 1 1 1 1 0 1 1 0 1 1 1 0</a:t>
            </a:r>
          </a:p>
          <a:p>
            <a:pPr>
              <a:buClr>
                <a:srgbClr val="00B0F0"/>
              </a:buClr>
            </a:pPr>
            <a:r>
              <a:rPr lang="en-US" altLang="zh-TW" dirty="0" smtClean="0"/>
              <a:t> 1 0 0 1 1 1 1 1 1 1 1 0 1 1 1 1 1 0 1 0 0 1 1 0 1]</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14</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6.1 Steps of Building a Classifier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182777"/>
            <a:ext cx="8577942" cy="175432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The above series of 0s and 1s are the predicted values for the tumor classes – malignant and benign.</a:t>
            </a:r>
          </a:p>
          <a:p>
            <a:pPr marL="465138" indent="-465138">
              <a:buClr>
                <a:srgbClr val="00B0F0"/>
              </a:buClr>
              <a:buFont typeface="Wingdings" pitchFamily="2" charset="2"/>
              <a:buChar char="u"/>
            </a:pPr>
            <a:r>
              <a:rPr lang="en-US" altLang="zh-TW" dirty="0" smtClean="0"/>
              <a:t>Now, by comparing the two arrays namely </a:t>
            </a:r>
            <a:r>
              <a:rPr lang="en-US" altLang="zh-TW" b="1" dirty="0" err="1" smtClean="0"/>
              <a:t>test_labels</a:t>
            </a:r>
            <a:r>
              <a:rPr lang="en-US" altLang="zh-TW" dirty="0" smtClean="0"/>
              <a:t> and </a:t>
            </a:r>
            <a:r>
              <a:rPr lang="en-US" altLang="zh-TW" b="1" dirty="0" err="1" smtClean="0"/>
              <a:t>preds</a:t>
            </a:r>
            <a:r>
              <a:rPr lang="en-US" altLang="zh-TW" dirty="0" smtClean="0"/>
              <a:t>, we can find out the accuracy of our model. </a:t>
            </a:r>
          </a:p>
          <a:p>
            <a:pPr marL="465138" indent="-465138">
              <a:buClr>
                <a:srgbClr val="00B0F0"/>
              </a:buClr>
              <a:buFont typeface="Wingdings" pitchFamily="2" charset="2"/>
              <a:buChar char="u"/>
            </a:pPr>
            <a:r>
              <a:rPr lang="en-US" altLang="zh-TW" dirty="0" smtClean="0"/>
              <a:t>We are going to use the </a:t>
            </a:r>
            <a:r>
              <a:rPr lang="en-US" altLang="zh-TW" b="1" dirty="0" err="1" smtClean="0"/>
              <a:t>accuracy_score</a:t>
            </a:r>
            <a:r>
              <a:rPr lang="en-US" altLang="zh-TW" b="1" dirty="0" smtClean="0"/>
              <a:t>()</a:t>
            </a:r>
            <a:r>
              <a:rPr lang="en-US" altLang="zh-TW" dirty="0" smtClean="0"/>
              <a:t> function to determine the accuracy. </a:t>
            </a:r>
          </a:p>
          <a:p>
            <a:pPr marL="465138" indent="-465138">
              <a:buClr>
                <a:srgbClr val="00B0F0"/>
              </a:buClr>
              <a:buFont typeface="Wingdings" pitchFamily="2" charset="2"/>
              <a:buChar char="u"/>
            </a:pPr>
            <a:r>
              <a:rPr lang="en-US" altLang="zh-TW" dirty="0" smtClean="0"/>
              <a:t>Consider the following command for this </a:t>
            </a:r>
          </a:p>
        </p:txBody>
      </p:sp>
      <p:sp>
        <p:nvSpPr>
          <p:cNvPr id="11" name="TextBox 1"/>
          <p:cNvSpPr txBox="1"/>
          <p:nvPr/>
        </p:nvSpPr>
        <p:spPr>
          <a:xfrm>
            <a:off x="1143000" y="3125877"/>
            <a:ext cx="5105400" cy="923330"/>
          </a:xfrm>
          <a:prstGeom prst="rect">
            <a:avLst/>
          </a:prstGeom>
          <a:noFill/>
          <a:ln>
            <a:solidFill>
              <a:srgbClr val="C00000"/>
            </a:solidFill>
          </a:ln>
        </p:spPr>
        <p:txBody>
          <a:bodyPr wrap="square" rtlCol="0">
            <a:spAutoFit/>
          </a:bodyPr>
          <a:lstStyle/>
          <a:p>
            <a:pPr>
              <a:buClr>
                <a:srgbClr val="00B0F0"/>
              </a:buClr>
            </a:pPr>
            <a:r>
              <a:rPr lang="en-US" altLang="zh-TW" dirty="0" smtClean="0"/>
              <a:t>from </a:t>
            </a:r>
            <a:r>
              <a:rPr lang="en-US" altLang="zh-TW" dirty="0" err="1" smtClean="0"/>
              <a:t>sklearn.metrics</a:t>
            </a:r>
            <a:r>
              <a:rPr lang="en-US" altLang="zh-TW" dirty="0" smtClean="0"/>
              <a:t> import </a:t>
            </a:r>
            <a:r>
              <a:rPr lang="en-US" altLang="zh-TW" dirty="0" err="1" smtClean="0"/>
              <a:t>accuracy_score</a:t>
            </a:r>
            <a:r>
              <a:rPr lang="en-US" altLang="zh-TW" dirty="0" smtClean="0"/>
              <a:t> </a:t>
            </a:r>
          </a:p>
          <a:p>
            <a:pPr>
              <a:buClr>
                <a:srgbClr val="00B0F0"/>
              </a:buClr>
            </a:pPr>
            <a:r>
              <a:rPr lang="en-US" altLang="zh-TW" dirty="0" smtClean="0"/>
              <a:t>print(</a:t>
            </a:r>
            <a:r>
              <a:rPr lang="en-US" altLang="zh-TW" dirty="0" err="1" smtClean="0"/>
              <a:t>accuracy_score</a:t>
            </a:r>
            <a:r>
              <a:rPr lang="en-US" altLang="zh-TW" dirty="0" smtClean="0"/>
              <a:t>(</a:t>
            </a:r>
            <a:r>
              <a:rPr lang="en-US" altLang="zh-TW" dirty="0" err="1" smtClean="0"/>
              <a:t>test_labels,preds</a:t>
            </a:r>
            <a:r>
              <a:rPr lang="en-US" altLang="zh-TW" dirty="0" smtClean="0"/>
              <a:t>)) </a:t>
            </a:r>
          </a:p>
          <a:p>
            <a:pPr>
              <a:buClr>
                <a:srgbClr val="00B0F0"/>
              </a:buClr>
            </a:pPr>
            <a:r>
              <a:rPr lang="en-US" altLang="zh-TW" dirty="0" smtClean="0"/>
              <a:t>0.951754385965</a:t>
            </a:r>
          </a:p>
        </p:txBody>
      </p:sp>
      <p:sp>
        <p:nvSpPr>
          <p:cNvPr id="9" name="TextBox 1"/>
          <p:cNvSpPr txBox="1"/>
          <p:nvPr/>
        </p:nvSpPr>
        <p:spPr>
          <a:xfrm>
            <a:off x="304800" y="4141877"/>
            <a:ext cx="8577942" cy="64633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The result shows that the </a:t>
            </a:r>
            <a:r>
              <a:rPr lang="en-US" altLang="zh-TW" dirty="0" err="1" smtClean="0"/>
              <a:t>NaïveBayes</a:t>
            </a:r>
            <a:r>
              <a:rPr lang="en-US" altLang="zh-TW" dirty="0" smtClean="0"/>
              <a:t> classifier is 95.17% accurate.</a:t>
            </a:r>
          </a:p>
          <a:p>
            <a:pPr marL="465138" indent="-465138">
              <a:buClr>
                <a:srgbClr val="00B0F0"/>
              </a:buClr>
              <a:buFont typeface="Wingdings" pitchFamily="2" charset="2"/>
              <a:buChar char="u"/>
            </a:pPr>
            <a:r>
              <a:rPr lang="en-US" altLang="zh-TW" dirty="0" smtClean="0"/>
              <a:t>In this way, with the help of the above steps we can build our classifier in Python. </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15</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6.2 Building a Classifier in Python</a:t>
            </a:r>
            <a:endParaRPr lang="en-US" sz="40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16</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6.2 Building a Classifier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182777"/>
            <a:ext cx="8577942" cy="341632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In this section, we will learn how to build a classifier in Python.</a:t>
            </a:r>
          </a:p>
          <a:p>
            <a:pPr marL="465138" indent="-465138">
              <a:buClr>
                <a:srgbClr val="00B0F0"/>
              </a:buClr>
              <a:buFont typeface="Wingdings" pitchFamily="2" charset="2"/>
              <a:buChar char="u"/>
            </a:pPr>
            <a:r>
              <a:rPr lang="en-US" altLang="zh-TW" dirty="0" smtClean="0"/>
              <a:t>Naive Bayes Classifier</a:t>
            </a:r>
          </a:p>
          <a:p>
            <a:pPr marL="922338" lvl="1" indent="-465138">
              <a:buClr>
                <a:srgbClr val="00B0F0"/>
              </a:buClr>
              <a:buFont typeface="Wingdings" pitchFamily="2" charset="2"/>
              <a:buChar char="u"/>
            </a:pPr>
            <a:r>
              <a:rPr lang="en-US" altLang="zh-TW" dirty="0" smtClean="0"/>
              <a:t>Naive Bayes is a classification technique used to build classifier using the Bayes theorem. </a:t>
            </a:r>
          </a:p>
          <a:p>
            <a:pPr marL="922338" lvl="1" indent="-465138">
              <a:buClr>
                <a:srgbClr val="00B0F0"/>
              </a:buClr>
              <a:buFont typeface="Wingdings" pitchFamily="2" charset="2"/>
              <a:buChar char="u"/>
            </a:pPr>
            <a:r>
              <a:rPr lang="en-US" altLang="zh-TW" dirty="0" smtClean="0"/>
              <a:t>The assumption is that the predictors are independent. </a:t>
            </a:r>
          </a:p>
          <a:p>
            <a:pPr marL="922338" lvl="1" indent="-465138">
              <a:buClr>
                <a:srgbClr val="00B0F0"/>
              </a:buClr>
              <a:buFont typeface="Wingdings" pitchFamily="2" charset="2"/>
              <a:buChar char="u"/>
            </a:pPr>
            <a:r>
              <a:rPr lang="en-US" altLang="zh-TW" dirty="0" smtClean="0"/>
              <a:t>In simple words, it assumes that the presence of a particular feature in a class is unrelated to the presence of any other feature. </a:t>
            </a:r>
          </a:p>
          <a:p>
            <a:pPr marL="922338" lvl="1" indent="-465138">
              <a:buClr>
                <a:srgbClr val="00B0F0"/>
              </a:buClr>
              <a:buFont typeface="Wingdings" pitchFamily="2" charset="2"/>
              <a:buChar char="u"/>
            </a:pPr>
            <a:r>
              <a:rPr lang="en-US" altLang="zh-TW" dirty="0" smtClean="0"/>
              <a:t>For building Naive Bayes classifier we need to use the python library called </a:t>
            </a:r>
            <a:r>
              <a:rPr lang="en-US" altLang="zh-TW" dirty="0" err="1" smtClean="0"/>
              <a:t>scikit</a:t>
            </a:r>
            <a:r>
              <a:rPr lang="en-US" altLang="zh-TW" dirty="0" smtClean="0"/>
              <a:t> learn. </a:t>
            </a:r>
          </a:p>
          <a:p>
            <a:pPr marL="922338" lvl="1" indent="-465138">
              <a:buClr>
                <a:srgbClr val="00B0F0"/>
              </a:buClr>
              <a:buFont typeface="Wingdings" pitchFamily="2" charset="2"/>
              <a:buChar char="u"/>
            </a:pPr>
            <a:r>
              <a:rPr lang="en-US" altLang="zh-TW" dirty="0" smtClean="0"/>
              <a:t>There are three types of Naive Bayes models named </a:t>
            </a:r>
            <a:r>
              <a:rPr lang="en-US" altLang="zh-TW" b="1" dirty="0" smtClean="0"/>
              <a:t>Gaussian, Multinomial, and Bernoulli</a:t>
            </a:r>
            <a:r>
              <a:rPr lang="en-US" altLang="zh-TW" dirty="0" smtClean="0"/>
              <a:t> under </a:t>
            </a:r>
            <a:r>
              <a:rPr lang="en-US" altLang="zh-TW" dirty="0" err="1" smtClean="0"/>
              <a:t>scikit</a:t>
            </a:r>
            <a:r>
              <a:rPr lang="en-US" altLang="zh-TW" dirty="0" smtClean="0"/>
              <a:t>-learn package.</a:t>
            </a:r>
          </a:p>
          <a:p>
            <a:pPr marL="922338" lvl="1" indent="-465138">
              <a:buClr>
                <a:srgbClr val="00B0F0"/>
              </a:buClr>
              <a:buFont typeface="Wingdings" pitchFamily="2" charset="2"/>
              <a:buChar char="u"/>
            </a:pPr>
            <a:r>
              <a:rPr lang="en-US" altLang="zh-TW" dirty="0" smtClean="0"/>
              <a:t>To build a Naive Bayes machine learning classifier model, we need the following:</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17</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6.2 Building a Classifier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2308324"/>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b="1" dirty="0" smtClean="0"/>
              <a:t>Dataset</a:t>
            </a:r>
          </a:p>
          <a:p>
            <a:pPr marL="922338" lvl="1" indent="-465138">
              <a:buClr>
                <a:srgbClr val="00B0F0"/>
              </a:buClr>
              <a:buFont typeface="Wingdings" pitchFamily="2" charset="2"/>
              <a:buChar char="u"/>
            </a:pPr>
            <a:r>
              <a:rPr lang="en-US" altLang="zh-TW" dirty="0" smtClean="0"/>
              <a:t>We are going to use the dataset named </a:t>
            </a:r>
            <a:r>
              <a:rPr lang="en-US" altLang="zh-TW" dirty="0" smtClean="0">
                <a:hlinkClick r:id="rId3"/>
              </a:rPr>
              <a:t>Breast Cancer Wisconsin Diagnostic Database.</a:t>
            </a:r>
            <a:r>
              <a:rPr lang="en-US" altLang="zh-TW" dirty="0" smtClean="0"/>
              <a:t> </a:t>
            </a:r>
          </a:p>
          <a:p>
            <a:pPr marL="922338" lvl="1" indent="-465138">
              <a:buClr>
                <a:srgbClr val="00B0F0"/>
              </a:buClr>
              <a:buFont typeface="Wingdings" pitchFamily="2" charset="2"/>
              <a:buChar char="u"/>
            </a:pPr>
            <a:r>
              <a:rPr lang="en-US" altLang="zh-TW" dirty="0" smtClean="0"/>
              <a:t>The dataset includes various information about breast cancer tumors, as well as classification labels of </a:t>
            </a:r>
            <a:r>
              <a:rPr lang="en-US" altLang="zh-TW" b="1" dirty="0" smtClean="0"/>
              <a:t>malignant</a:t>
            </a:r>
            <a:r>
              <a:rPr lang="en-US" altLang="zh-TW" dirty="0" smtClean="0"/>
              <a:t> or </a:t>
            </a:r>
            <a:r>
              <a:rPr lang="en-US" altLang="zh-TW" b="1" dirty="0" smtClean="0"/>
              <a:t>benign</a:t>
            </a:r>
            <a:r>
              <a:rPr lang="en-US" altLang="zh-TW" dirty="0" smtClean="0"/>
              <a:t>. </a:t>
            </a:r>
          </a:p>
          <a:p>
            <a:pPr marL="922338" lvl="1" indent="-465138">
              <a:buClr>
                <a:srgbClr val="00B0F0"/>
              </a:buClr>
              <a:buFont typeface="Wingdings" pitchFamily="2" charset="2"/>
              <a:buChar char="u"/>
            </a:pPr>
            <a:r>
              <a:rPr lang="en-US" altLang="zh-TW" dirty="0" smtClean="0"/>
              <a:t>The dataset has 569 instances, or data, on 569 tumors and includes information on 30 attributes, or features, such as the radius of the tumor, texture, smoothness, and area. We can import this dataset from </a:t>
            </a:r>
            <a:r>
              <a:rPr lang="en-US" altLang="zh-TW" dirty="0" err="1" smtClean="0"/>
              <a:t>sklearn</a:t>
            </a:r>
            <a:r>
              <a:rPr lang="en-US" altLang="zh-TW" dirty="0" smtClean="0"/>
              <a:t> package.</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18</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6.2 Building a Classifier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313932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b="1" dirty="0" smtClean="0"/>
              <a:t>Naive Bayes Model</a:t>
            </a:r>
          </a:p>
          <a:p>
            <a:pPr marL="922338" lvl="1" indent="-465138">
              <a:buClr>
                <a:srgbClr val="00B0F0"/>
              </a:buClr>
              <a:buFont typeface="Wingdings" pitchFamily="2" charset="2"/>
              <a:buChar char="u"/>
            </a:pPr>
            <a:r>
              <a:rPr lang="en-US" altLang="zh-TW" dirty="0" smtClean="0"/>
              <a:t>For building Naive Bayes classifier, we need a Naive Bayes model. </a:t>
            </a:r>
          </a:p>
          <a:p>
            <a:pPr marL="922338" lvl="1" indent="-465138">
              <a:buClr>
                <a:srgbClr val="00B0F0"/>
              </a:buClr>
              <a:buFont typeface="Wingdings" pitchFamily="2" charset="2"/>
              <a:buChar char="u"/>
            </a:pPr>
            <a:r>
              <a:rPr lang="en-US" altLang="zh-TW" dirty="0" smtClean="0"/>
              <a:t>As told earlier, there are </a:t>
            </a:r>
            <a:r>
              <a:rPr lang="en-US" altLang="zh-TW" b="1" dirty="0" smtClean="0"/>
              <a:t>three types of Naive Bayes models </a:t>
            </a:r>
            <a:r>
              <a:rPr lang="en-US" altLang="zh-TW" dirty="0" smtClean="0"/>
              <a:t>named </a:t>
            </a:r>
            <a:r>
              <a:rPr lang="en-US" altLang="zh-TW" b="1" dirty="0" smtClean="0"/>
              <a:t>Gaussian, Multinomial</a:t>
            </a:r>
            <a:r>
              <a:rPr lang="en-US" altLang="zh-TW" dirty="0" smtClean="0"/>
              <a:t>, and </a:t>
            </a:r>
            <a:r>
              <a:rPr lang="en-US" altLang="zh-TW" b="1" dirty="0" smtClean="0"/>
              <a:t>Bernoulli</a:t>
            </a:r>
            <a:r>
              <a:rPr lang="en-US" altLang="zh-TW" dirty="0" smtClean="0"/>
              <a:t> under </a:t>
            </a:r>
            <a:r>
              <a:rPr lang="en-US" altLang="zh-TW" dirty="0" err="1" smtClean="0"/>
              <a:t>scikit</a:t>
            </a:r>
            <a:r>
              <a:rPr lang="en-US" altLang="zh-TW" dirty="0" smtClean="0"/>
              <a:t> learn package. </a:t>
            </a:r>
          </a:p>
          <a:p>
            <a:pPr marL="922338" lvl="1" indent="-465138">
              <a:buClr>
                <a:srgbClr val="00B0F0"/>
              </a:buClr>
              <a:buFont typeface="Wingdings" pitchFamily="2" charset="2"/>
              <a:buChar char="u"/>
            </a:pPr>
            <a:r>
              <a:rPr lang="en-US" altLang="zh-TW" dirty="0" smtClean="0"/>
              <a:t>Here, in the following example we are going to use the </a:t>
            </a:r>
            <a:r>
              <a:rPr lang="en-US" altLang="zh-TW" b="1" dirty="0" smtClean="0"/>
              <a:t>Gaussian Naive Bayes </a:t>
            </a:r>
            <a:r>
              <a:rPr lang="en-US" altLang="zh-TW" dirty="0" smtClean="0"/>
              <a:t>model.</a:t>
            </a:r>
          </a:p>
          <a:p>
            <a:pPr marL="922338" lvl="1" indent="-465138">
              <a:buClr>
                <a:srgbClr val="00B0F0"/>
              </a:buClr>
              <a:buFont typeface="Wingdings" pitchFamily="2" charset="2"/>
              <a:buChar char="u"/>
            </a:pPr>
            <a:r>
              <a:rPr lang="en-US" altLang="zh-TW" dirty="0" smtClean="0"/>
              <a:t>By using the above, we are going to build a Naive Bayes machine learning model to use the tumor information to predict whether or not a tumor is malignant or benign.</a:t>
            </a:r>
          </a:p>
          <a:p>
            <a:pPr marL="922338" lvl="1" indent="-465138">
              <a:buClr>
                <a:srgbClr val="00B0F0"/>
              </a:buClr>
              <a:buFont typeface="Wingdings" pitchFamily="2" charset="2"/>
              <a:buChar char="u"/>
            </a:pPr>
            <a:r>
              <a:rPr lang="en-US" altLang="zh-TW" dirty="0" smtClean="0"/>
              <a:t>To begin with, we need to install the </a:t>
            </a:r>
            <a:r>
              <a:rPr lang="en-US" altLang="zh-TW" dirty="0" err="1" smtClean="0"/>
              <a:t>sklearn</a:t>
            </a:r>
            <a:r>
              <a:rPr lang="en-US" altLang="zh-TW" dirty="0" smtClean="0"/>
              <a:t> module. </a:t>
            </a:r>
          </a:p>
          <a:p>
            <a:pPr marL="922338" lvl="1" indent="-465138">
              <a:buClr>
                <a:srgbClr val="00B0F0"/>
              </a:buClr>
              <a:buFont typeface="Wingdings" pitchFamily="2" charset="2"/>
              <a:buChar char="u"/>
            </a:pPr>
            <a:r>
              <a:rPr lang="en-US" altLang="zh-TW" dirty="0" smtClean="0"/>
              <a:t>It can be done with the help of the following command</a:t>
            </a:r>
          </a:p>
        </p:txBody>
      </p:sp>
      <p:sp>
        <p:nvSpPr>
          <p:cNvPr id="9" name="TextBox 1"/>
          <p:cNvSpPr txBox="1"/>
          <p:nvPr/>
        </p:nvSpPr>
        <p:spPr>
          <a:xfrm>
            <a:off x="845458" y="4357777"/>
            <a:ext cx="7968342" cy="369332"/>
          </a:xfrm>
          <a:prstGeom prst="rect">
            <a:avLst/>
          </a:prstGeom>
          <a:noFill/>
          <a:ln>
            <a:solidFill>
              <a:srgbClr val="C00000"/>
            </a:solidFill>
          </a:ln>
        </p:spPr>
        <p:txBody>
          <a:bodyPr wrap="square" rtlCol="0">
            <a:spAutoFit/>
          </a:bodyPr>
          <a:lstStyle/>
          <a:p>
            <a:pPr>
              <a:buClr>
                <a:srgbClr val="00B0F0"/>
              </a:buClr>
            </a:pPr>
            <a:r>
              <a:rPr lang="en-US" altLang="zh-TW" dirty="0" smtClean="0"/>
              <a:t>Import </a:t>
            </a:r>
            <a:r>
              <a:rPr lang="en-US" altLang="zh-TW" dirty="0" err="1" smtClean="0"/>
              <a:t>Sklearn</a:t>
            </a:r>
            <a:endParaRPr lang="en-US" altLang="zh-TW"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19</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6.2 Building a Classifier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64633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Now, we need to import the dataset named Breast Cancer Wisconsin Diagnostic Database.</a:t>
            </a:r>
          </a:p>
        </p:txBody>
      </p:sp>
      <p:sp>
        <p:nvSpPr>
          <p:cNvPr id="9" name="TextBox 1"/>
          <p:cNvSpPr txBox="1"/>
          <p:nvPr/>
        </p:nvSpPr>
        <p:spPr>
          <a:xfrm>
            <a:off x="566058" y="1944777"/>
            <a:ext cx="7968342" cy="369332"/>
          </a:xfrm>
          <a:prstGeom prst="rect">
            <a:avLst/>
          </a:prstGeom>
          <a:noFill/>
          <a:ln>
            <a:solidFill>
              <a:srgbClr val="C00000"/>
            </a:solidFill>
          </a:ln>
        </p:spPr>
        <p:txBody>
          <a:bodyPr wrap="square" rtlCol="0">
            <a:spAutoFit/>
          </a:bodyPr>
          <a:lstStyle/>
          <a:p>
            <a:pPr>
              <a:buClr>
                <a:srgbClr val="00B0F0"/>
              </a:buClr>
            </a:pPr>
            <a:r>
              <a:rPr lang="en-US" altLang="zh-TW" dirty="0" smtClean="0"/>
              <a:t>from </a:t>
            </a:r>
            <a:r>
              <a:rPr lang="en-US" altLang="zh-TW" dirty="0" err="1" smtClean="0"/>
              <a:t>sklearn.datasets</a:t>
            </a:r>
            <a:r>
              <a:rPr lang="en-US" altLang="zh-TW" dirty="0" smtClean="0"/>
              <a:t> import </a:t>
            </a:r>
            <a:r>
              <a:rPr lang="en-US" altLang="zh-TW" dirty="0" err="1" smtClean="0"/>
              <a:t>load_breast_cancer</a:t>
            </a:r>
            <a:endParaRPr lang="en-US" altLang="zh-TW" dirty="0" smtClean="0"/>
          </a:p>
        </p:txBody>
      </p:sp>
      <p:sp>
        <p:nvSpPr>
          <p:cNvPr id="11" name="TextBox 1"/>
          <p:cNvSpPr txBox="1"/>
          <p:nvPr/>
        </p:nvSpPr>
        <p:spPr>
          <a:xfrm>
            <a:off x="342900" y="24654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Now, the following command will load the dataset.</a:t>
            </a:r>
          </a:p>
        </p:txBody>
      </p:sp>
      <p:sp>
        <p:nvSpPr>
          <p:cNvPr id="12" name="TextBox 1"/>
          <p:cNvSpPr txBox="1"/>
          <p:nvPr/>
        </p:nvSpPr>
        <p:spPr>
          <a:xfrm>
            <a:off x="515258" y="2884577"/>
            <a:ext cx="7968342" cy="369332"/>
          </a:xfrm>
          <a:prstGeom prst="rect">
            <a:avLst/>
          </a:prstGeom>
          <a:noFill/>
          <a:ln>
            <a:solidFill>
              <a:srgbClr val="C00000"/>
            </a:solidFill>
          </a:ln>
        </p:spPr>
        <p:txBody>
          <a:bodyPr wrap="square" rtlCol="0">
            <a:spAutoFit/>
          </a:bodyPr>
          <a:lstStyle/>
          <a:p>
            <a:pPr>
              <a:buClr>
                <a:srgbClr val="00B0F0"/>
              </a:buClr>
            </a:pPr>
            <a:r>
              <a:rPr lang="en-US" altLang="zh-TW" dirty="0" smtClean="0"/>
              <a:t>data = </a:t>
            </a:r>
            <a:r>
              <a:rPr lang="en-US" altLang="zh-TW" dirty="0" err="1" smtClean="0"/>
              <a:t>load_breast_cancer</a:t>
            </a:r>
            <a:r>
              <a:rPr lang="en-US" altLang="zh-TW" dirty="0" smtClean="0"/>
              <a:t>()</a:t>
            </a:r>
          </a:p>
        </p:txBody>
      </p:sp>
      <p:sp>
        <p:nvSpPr>
          <p:cNvPr id="13" name="TextBox 1"/>
          <p:cNvSpPr txBox="1"/>
          <p:nvPr/>
        </p:nvSpPr>
        <p:spPr>
          <a:xfrm>
            <a:off x="342900" y="33544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The data can be organized as follows</a:t>
            </a:r>
          </a:p>
        </p:txBody>
      </p:sp>
      <p:sp>
        <p:nvSpPr>
          <p:cNvPr id="14" name="TextBox 1"/>
          <p:cNvSpPr txBox="1"/>
          <p:nvPr/>
        </p:nvSpPr>
        <p:spPr>
          <a:xfrm>
            <a:off x="502558" y="3951377"/>
            <a:ext cx="7968342" cy="1200329"/>
          </a:xfrm>
          <a:prstGeom prst="rect">
            <a:avLst/>
          </a:prstGeom>
          <a:noFill/>
          <a:ln>
            <a:solidFill>
              <a:srgbClr val="C00000"/>
            </a:solidFill>
          </a:ln>
        </p:spPr>
        <p:txBody>
          <a:bodyPr wrap="square" rtlCol="0">
            <a:spAutoFit/>
          </a:bodyPr>
          <a:lstStyle/>
          <a:p>
            <a:pPr>
              <a:buClr>
                <a:srgbClr val="00B0F0"/>
              </a:buClr>
            </a:pPr>
            <a:r>
              <a:rPr lang="en-US" altLang="zh-TW" dirty="0" err="1" smtClean="0"/>
              <a:t>label_names</a:t>
            </a:r>
            <a:r>
              <a:rPr lang="en-US" altLang="zh-TW" dirty="0" smtClean="0"/>
              <a:t> = data['</a:t>
            </a:r>
            <a:r>
              <a:rPr lang="en-US" altLang="zh-TW" dirty="0" err="1" smtClean="0"/>
              <a:t>target_names</a:t>
            </a:r>
            <a:r>
              <a:rPr lang="en-US" altLang="zh-TW" dirty="0" smtClean="0"/>
              <a:t>'] </a:t>
            </a:r>
          </a:p>
          <a:p>
            <a:pPr>
              <a:buClr>
                <a:srgbClr val="00B0F0"/>
              </a:buClr>
            </a:pPr>
            <a:r>
              <a:rPr lang="en-US" altLang="zh-TW" dirty="0" smtClean="0"/>
              <a:t>labels = data['target'] </a:t>
            </a:r>
          </a:p>
          <a:p>
            <a:pPr>
              <a:buClr>
                <a:srgbClr val="00B0F0"/>
              </a:buClr>
            </a:pPr>
            <a:r>
              <a:rPr lang="en-US" altLang="zh-TW" dirty="0" err="1" smtClean="0"/>
              <a:t>feature_names</a:t>
            </a:r>
            <a:r>
              <a:rPr lang="en-US" altLang="zh-TW" dirty="0" smtClean="0"/>
              <a:t> = data['</a:t>
            </a:r>
            <a:r>
              <a:rPr lang="en-US" altLang="zh-TW" dirty="0" err="1" smtClean="0"/>
              <a:t>feature_names</a:t>
            </a:r>
            <a:r>
              <a:rPr lang="en-US" altLang="zh-TW" dirty="0" smtClean="0"/>
              <a:t>'] </a:t>
            </a:r>
          </a:p>
          <a:p>
            <a:pPr>
              <a:buClr>
                <a:srgbClr val="00B0F0"/>
              </a:buClr>
            </a:pPr>
            <a:r>
              <a:rPr lang="en-US" altLang="zh-TW" dirty="0" smtClean="0"/>
              <a:t>features = data['data']</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6 Supervised Learning Classification</a:t>
            </a:r>
            <a:endParaRPr lang="en-US" sz="40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20</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6.2 Building a Classifier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64633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Now, to make it clearer we can print the class labels, the first data instance’s label, our feature names and the feature’s value with the help of following commands</a:t>
            </a:r>
          </a:p>
        </p:txBody>
      </p:sp>
      <p:sp>
        <p:nvSpPr>
          <p:cNvPr id="14" name="TextBox 1"/>
          <p:cNvSpPr txBox="1"/>
          <p:nvPr/>
        </p:nvSpPr>
        <p:spPr>
          <a:xfrm>
            <a:off x="820058" y="1893977"/>
            <a:ext cx="7968342" cy="369332"/>
          </a:xfrm>
          <a:prstGeom prst="rect">
            <a:avLst/>
          </a:prstGeom>
          <a:noFill/>
          <a:ln>
            <a:solidFill>
              <a:srgbClr val="C00000"/>
            </a:solidFill>
          </a:ln>
        </p:spPr>
        <p:txBody>
          <a:bodyPr wrap="square" rtlCol="0">
            <a:spAutoFit/>
          </a:bodyPr>
          <a:lstStyle/>
          <a:p>
            <a:pPr>
              <a:buClr>
                <a:srgbClr val="00B0F0"/>
              </a:buClr>
            </a:pPr>
            <a:r>
              <a:rPr lang="en-US" altLang="zh-TW" dirty="0" smtClean="0"/>
              <a:t>print(</a:t>
            </a:r>
            <a:r>
              <a:rPr lang="en-US" altLang="zh-TW" dirty="0" err="1" smtClean="0"/>
              <a:t>label_names</a:t>
            </a:r>
            <a:r>
              <a:rPr lang="en-US" altLang="zh-TW" dirty="0" smtClean="0"/>
              <a:t>)</a:t>
            </a:r>
          </a:p>
        </p:txBody>
      </p:sp>
      <p:sp>
        <p:nvSpPr>
          <p:cNvPr id="15" name="TextBox 1"/>
          <p:cNvSpPr txBox="1"/>
          <p:nvPr/>
        </p:nvSpPr>
        <p:spPr>
          <a:xfrm>
            <a:off x="292100" y="2427377"/>
            <a:ext cx="8577942" cy="64633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The above command will print the class names which are malignant and benign respectively. It is shown as the output below</a:t>
            </a:r>
          </a:p>
        </p:txBody>
      </p:sp>
      <p:sp>
        <p:nvSpPr>
          <p:cNvPr id="16" name="TextBox 1"/>
          <p:cNvSpPr txBox="1"/>
          <p:nvPr/>
        </p:nvSpPr>
        <p:spPr>
          <a:xfrm>
            <a:off x="781958" y="3240177"/>
            <a:ext cx="7968342" cy="369332"/>
          </a:xfrm>
          <a:prstGeom prst="rect">
            <a:avLst/>
          </a:prstGeom>
          <a:noFill/>
          <a:ln>
            <a:solidFill>
              <a:srgbClr val="C00000"/>
            </a:solidFill>
          </a:ln>
        </p:spPr>
        <p:txBody>
          <a:bodyPr wrap="square" rtlCol="0">
            <a:spAutoFit/>
          </a:bodyPr>
          <a:lstStyle/>
          <a:p>
            <a:pPr>
              <a:buClr>
                <a:srgbClr val="00B0F0"/>
              </a:buClr>
            </a:pPr>
            <a:r>
              <a:rPr lang="en-US" altLang="zh-TW" dirty="0" smtClean="0"/>
              <a:t>['malignant' 'benign']</a:t>
            </a:r>
          </a:p>
        </p:txBody>
      </p:sp>
      <p:sp>
        <p:nvSpPr>
          <p:cNvPr id="17" name="TextBox 1"/>
          <p:cNvSpPr txBox="1"/>
          <p:nvPr/>
        </p:nvSpPr>
        <p:spPr>
          <a:xfrm>
            <a:off x="279400" y="3748177"/>
            <a:ext cx="8577942" cy="120032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Now, the command given below will show that they are mapped to binary values 0 and 1. </a:t>
            </a:r>
          </a:p>
          <a:p>
            <a:pPr marL="465138" indent="-465138">
              <a:buClr>
                <a:srgbClr val="00B0F0"/>
              </a:buClr>
              <a:buFont typeface="Wingdings" pitchFamily="2" charset="2"/>
              <a:buChar char="u"/>
            </a:pPr>
            <a:r>
              <a:rPr lang="en-US" altLang="zh-TW" dirty="0" smtClean="0"/>
              <a:t>Here 0 represents malignant cancer and 1 represents benign cancer. </a:t>
            </a:r>
          </a:p>
          <a:p>
            <a:pPr marL="465138" indent="-465138">
              <a:buClr>
                <a:srgbClr val="00B0F0"/>
              </a:buClr>
              <a:buFont typeface="Wingdings" pitchFamily="2" charset="2"/>
              <a:buChar char="u"/>
            </a:pPr>
            <a:r>
              <a:rPr lang="en-US" altLang="zh-TW" dirty="0" smtClean="0"/>
              <a:t>It is shown as the output below </a:t>
            </a:r>
          </a:p>
        </p:txBody>
      </p:sp>
      <p:sp>
        <p:nvSpPr>
          <p:cNvPr id="18" name="TextBox 1"/>
          <p:cNvSpPr txBox="1"/>
          <p:nvPr/>
        </p:nvSpPr>
        <p:spPr>
          <a:xfrm>
            <a:off x="781958" y="5145177"/>
            <a:ext cx="7968342" cy="646331"/>
          </a:xfrm>
          <a:prstGeom prst="rect">
            <a:avLst/>
          </a:prstGeom>
          <a:noFill/>
          <a:ln>
            <a:solidFill>
              <a:srgbClr val="C00000"/>
            </a:solidFill>
          </a:ln>
        </p:spPr>
        <p:txBody>
          <a:bodyPr wrap="square" rtlCol="0">
            <a:spAutoFit/>
          </a:bodyPr>
          <a:lstStyle/>
          <a:p>
            <a:pPr>
              <a:buClr>
                <a:srgbClr val="00B0F0"/>
              </a:buClr>
            </a:pPr>
            <a:r>
              <a:rPr lang="en-US" altLang="zh-TW" dirty="0" smtClean="0"/>
              <a:t>print(labels[0]) </a:t>
            </a:r>
          </a:p>
          <a:p>
            <a:pPr>
              <a:buClr>
                <a:srgbClr val="00B0F0"/>
              </a:buClr>
            </a:pPr>
            <a:r>
              <a:rPr lang="en-US" altLang="zh-TW" dirty="0" smtClean="0"/>
              <a:t>0</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21</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6.2 Building a Classifier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The following two commands will produce the feature names and feature values.</a:t>
            </a:r>
          </a:p>
        </p:txBody>
      </p:sp>
      <p:sp>
        <p:nvSpPr>
          <p:cNvPr id="14" name="TextBox 1"/>
          <p:cNvSpPr txBox="1"/>
          <p:nvPr/>
        </p:nvSpPr>
        <p:spPr>
          <a:xfrm>
            <a:off x="667658" y="1614577"/>
            <a:ext cx="7968342" cy="3139321"/>
          </a:xfrm>
          <a:prstGeom prst="rect">
            <a:avLst/>
          </a:prstGeom>
          <a:noFill/>
          <a:ln>
            <a:solidFill>
              <a:srgbClr val="C00000"/>
            </a:solidFill>
          </a:ln>
        </p:spPr>
        <p:txBody>
          <a:bodyPr wrap="square" rtlCol="0">
            <a:spAutoFit/>
          </a:bodyPr>
          <a:lstStyle/>
          <a:p>
            <a:pPr>
              <a:buClr>
                <a:srgbClr val="00B0F0"/>
              </a:buClr>
            </a:pPr>
            <a:r>
              <a:rPr lang="en-US" altLang="zh-TW" dirty="0" smtClean="0"/>
              <a:t>print(</a:t>
            </a:r>
            <a:r>
              <a:rPr lang="en-US" altLang="zh-TW" dirty="0" err="1" smtClean="0"/>
              <a:t>feature_names</a:t>
            </a:r>
            <a:r>
              <a:rPr lang="en-US" altLang="zh-TW" dirty="0" smtClean="0"/>
              <a:t>[0]) </a:t>
            </a:r>
          </a:p>
          <a:p>
            <a:pPr>
              <a:buClr>
                <a:srgbClr val="00B0F0"/>
              </a:buClr>
            </a:pPr>
            <a:r>
              <a:rPr lang="en-US" altLang="zh-TW" dirty="0" smtClean="0"/>
              <a:t>mean radius </a:t>
            </a:r>
          </a:p>
          <a:p>
            <a:pPr>
              <a:buClr>
                <a:srgbClr val="00B0F0"/>
              </a:buClr>
            </a:pPr>
            <a:r>
              <a:rPr lang="en-US" altLang="zh-TW" dirty="0" smtClean="0"/>
              <a:t>print(features[0]) </a:t>
            </a:r>
          </a:p>
          <a:p>
            <a:pPr>
              <a:buClr>
                <a:srgbClr val="00B0F0"/>
              </a:buClr>
            </a:pPr>
            <a:r>
              <a:rPr lang="en-US" altLang="zh-TW" dirty="0" smtClean="0"/>
              <a:t>[ 1.79900000e+01 1.03800000e+01 1.22800000e+02 1.00100000e+03 </a:t>
            </a:r>
          </a:p>
          <a:p>
            <a:pPr>
              <a:buClr>
                <a:srgbClr val="00B0F0"/>
              </a:buClr>
            </a:pPr>
            <a:r>
              <a:rPr lang="en-US" altLang="zh-TW" dirty="0" smtClean="0"/>
              <a:t>1.18400000e-01 2.77600000e-01 3.00100000e-01 1.47100000e-01 </a:t>
            </a:r>
          </a:p>
          <a:p>
            <a:pPr>
              <a:buClr>
                <a:srgbClr val="00B0F0"/>
              </a:buClr>
            </a:pPr>
            <a:r>
              <a:rPr lang="en-US" altLang="zh-TW" dirty="0" smtClean="0"/>
              <a:t>2.41900000e-01 7.87100000e-02 1.09500000e+00 9.05300000e-01 </a:t>
            </a:r>
          </a:p>
          <a:p>
            <a:pPr>
              <a:buClr>
                <a:srgbClr val="00B0F0"/>
              </a:buClr>
            </a:pPr>
            <a:r>
              <a:rPr lang="en-US" altLang="zh-TW" dirty="0" smtClean="0"/>
              <a:t>8.58900000e+00 1.53400000e+02 6.39900000e-03 4.90400000e-02 </a:t>
            </a:r>
          </a:p>
          <a:p>
            <a:pPr>
              <a:buClr>
                <a:srgbClr val="00B0F0"/>
              </a:buClr>
            </a:pPr>
            <a:r>
              <a:rPr lang="en-US" altLang="zh-TW" dirty="0" smtClean="0"/>
              <a:t>5.37300000e-02 1.58700000e-02 3.00300000e-02 6.19300000e-03 </a:t>
            </a:r>
          </a:p>
          <a:p>
            <a:pPr>
              <a:buClr>
                <a:srgbClr val="00B0F0"/>
              </a:buClr>
            </a:pPr>
            <a:r>
              <a:rPr lang="en-US" altLang="zh-TW" dirty="0" smtClean="0"/>
              <a:t>2.53800000e+01 1.73300000e+01 1.84600000e+02 2.01900000e+03 </a:t>
            </a:r>
          </a:p>
          <a:p>
            <a:pPr>
              <a:buClr>
                <a:srgbClr val="00B0F0"/>
              </a:buClr>
            </a:pPr>
            <a:r>
              <a:rPr lang="en-US" altLang="zh-TW" dirty="0" smtClean="0"/>
              <a:t>1.62200000e-01 6.65600000e-01 7.11900000e-01 2.65400000e-01 </a:t>
            </a:r>
          </a:p>
          <a:p>
            <a:pPr>
              <a:buClr>
                <a:srgbClr val="00B0F0"/>
              </a:buClr>
            </a:pPr>
            <a:r>
              <a:rPr lang="en-US" altLang="zh-TW" dirty="0" smtClean="0"/>
              <a:t>4.60100000e-01 1.18900000e-01]</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22</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6.2 Building a Classifier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120032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From the above output, we can see that the first data instance is a malignant tumor the main radius of which is 1.7990000e+01.</a:t>
            </a:r>
          </a:p>
          <a:p>
            <a:pPr marL="465138" indent="-465138">
              <a:buClr>
                <a:srgbClr val="00B0F0"/>
              </a:buClr>
              <a:buFont typeface="Wingdings" pitchFamily="2" charset="2"/>
              <a:buChar char="u"/>
            </a:pPr>
            <a:r>
              <a:rPr lang="en-US" altLang="zh-TW" dirty="0" smtClean="0"/>
              <a:t>For testing our model on unseen data, we need to split our data into training and testing data. It can be done with the help of the following code </a:t>
            </a:r>
          </a:p>
        </p:txBody>
      </p:sp>
      <p:sp>
        <p:nvSpPr>
          <p:cNvPr id="14" name="TextBox 1"/>
          <p:cNvSpPr txBox="1"/>
          <p:nvPr/>
        </p:nvSpPr>
        <p:spPr>
          <a:xfrm>
            <a:off x="1104900" y="2427377"/>
            <a:ext cx="5900058" cy="369332"/>
          </a:xfrm>
          <a:prstGeom prst="rect">
            <a:avLst/>
          </a:prstGeom>
          <a:noFill/>
          <a:ln>
            <a:solidFill>
              <a:srgbClr val="C00000"/>
            </a:solidFill>
          </a:ln>
        </p:spPr>
        <p:txBody>
          <a:bodyPr wrap="square" rtlCol="0">
            <a:spAutoFit/>
          </a:bodyPr>
          <a:lstStyle/>
          <a:p>
            <a:pPr>
              <a:buClr>
                <a:srgbClr val="00B0F0"/>
              </a:buClr>
            </a:pPr>
            <a:r>
              <a:rPr lang="en-US" altLang="zh-TW" dirty="0" smtClean="0"/>
              <a:t>from </a:t>
            </a:r>
            <a:r>
              <a:rPr lang="en-US" altLang="zh-TW" dirty="0" err="1" smtClean="0"/>
              <a:t>sklearn.model_selection</a:t>
            </a:r>
            <a:r>
              <a:rPr lang="en-US" altLang="zh-TW" dirty="0" smtClean="0"/>
              <a:t> import </a:t>
            </a:r>
            <a:r>
              <a:rPr lang="en-US" altLang="zh-TW" dirty="0" err="1" smtClean="0"/>
              <a:t>train_test_split</a:t>
            </a:r>
            <a:endParaRPr lang="en-US" altLang="zh-TW" dirty="0" smtClean="0"/>
          </a:p>
        </p:txBody>
      </p:sp>
      <p:sp>
        <p:nvSpPr>
          <p:cNvPr id="12" name="TextBox 1"/>
          <p:cNvSpPr txBox="1"/>
          <p:nvPr/>
        </p:nvSpPr>
        <p:spPr>
          <a:xfrm>
            <a:off x="266700" y="2935377"/>
            <a:ext cx="8577942" cy="120032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The above command will import the </a:t>
            </a:r>
            <a:r>
              <a:rPr lang="en-US" altLang="zh-TW" b="1" dirty="0" err="1" smtClean="0"/>
              <a:t>train_test_split</a:t>
            </a:r>
            <a:r>
              <a:rPr lang="en-US" altLang="zh-TW" dirty="0" smtClean="0"/>
              <a:t> function from </a:t>
            </a:r>
            <a:r>
              <a:rPr lang="en-US" altLang="zh-TW" dirty="0" err="1" smtClean="0"/>
              <a:t>sklearn</a:t>
            </a:r>
            <a:r>
              <a:rPr lang="en-US" altLang="zh-TW" dirty="0" smtClean="0"/>
              <a:t> and the command below will split the data into training and test data. In the below example, we are using 40 % of the data for testing and the </a:t>
            </a:r>
            <a:r>
              <a:rPr lang="en-US" altLang="zh-TW" dirty="0" err="1" smtClean="0"/>
              <a:t>remining</a:t>
            </a:r>
            <a:r>
              <a:rPr lang="en-US" altLang="zh-TW" dirty="0" smtClean="0"/>
              <a:t> data would be used for training the model.</a:t>
            </a:r>
          </a:p>
        </p:txBody>
      </p:sp>
      <p:sp>
        <p:nvSpPr>
          <p:cNvPr id="13" name="TextBox 1"/>
          <p:cNvSpPr txBox="1"/>
          <p:nvPr/>
        </p:nvSpPr>
        <p:spPr>
          <a:xfrm>
            <a:off x="685800" y="4218077"/>
            <a:ext cx="8115300" cy="646331"/>
          </a:xfrm>
          <a:prstGeom prst="rect">
            <a:avLst/>
          </a:prstGeom>
          <a:noFill/>
          <a:ln>
            <a:solidFill>
              <a:srgbClr val="C00000"/>
            </a:solidFill>
          </a:ln>
        </p:spPr>
        <p:txBody>
          <a:bodyPr wrap="square" rtlCol="0">
            <a:spAutoFit/>
          </a:bodyPr>
          <a:lstStyle/>
          <a:p>
            <a:pPr>
              <a:buClr>
                <a:srgbClr val="00B0F0"/>
              </a:buClr>
            </a:pPr>
            <a:r>
              <a:rPr lang="en-US" altLang="zh-TW" dirty="0" smtClean="0"/>
              <a:t>train, test, </a:t>
            </a:r>
            <a:r>
              <a:rPr lang="en-US" altLang="zh-TW" dirty="0" err="1" smtClean="0"/>
              <a:t>train_labels</a:t>
            </a:r>
            <a:r>
              <a:rPr lang="en-US" altLang="zh-TW" dirty="0" smtClean="0"/>
              <a:t>, </a:t>
            </a:r>
            <a:r>
              <a:rPr lang="en-US" altLang="zh-TW" dirty="0" err="1" smtClean="0"/>
              <a:t>test_labels</a:t>
            </a:r>
            <a:r>
              <a:rPr lang="en-US" altLang="zh-TW" dirty="0" smtClean="0"/>
              <a:t> = \</a:t>
            </a:r>
          </a:p>
          <a:p>
            <a:pPr>
              <a:buClr>
                <a:srgbClr val="00B0F0"/>
              </a:buClr>
            </a:pPr>
            <a:r>
              <a:rPr lang="en-US" altLang="zh-TW" dirty="0" err="1" smtClean="0"/>
              <a:t>train_test_split</a:t>
            </a:r>
            <a:r>
              <a:rPr lang="en-US" altLang="zh-TW" dirty="0" smtClean="0"/>
              <a:t>(</a:t>
            </a:r>
            <a:r>
              <a:rPr lang="en-US" altLang="zh-TW" dirty="0" err="1" smtClean="0"/>
              <a:t>features,labels,test_size</a:t>
            </a:r>
            <a:r>
              <a:rPr lang="en-US" altLang="zh-TW" dirty="0" smtClean="0"/>
              <a:t> = 0.40, </a:t>
            </a:r>
            <a:r>
              <a:rPr lang="en-US" altLang="zh-TW" dirty="0" err="1" smtClean="0"/>
              <a:t>random_state</a:t>
            </a:r>
            <a:r>
              <a:rPr lang="en-US" altLang="zh-TW" dirty="0" smtClean="0"/>
              <a:t> = 42)</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23</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6.2 Building a Classifier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Now, we are building the model with the following commands  </a:t>
            </a:r>
          </a:p>
        </p:txBody>
      </p:sp>
      <p:sp>
        <p:nvSpPr>
          <p:cNvPr id="14" name="TextBox 1"/>
          <p:cNvSpPr txBox="1"/>
          <p:nvPr/>
        </p:nvSpPr>
        <p:spPr>
          <a:xfrm>
            <a:off x="1066800" y="1601877"/>
            <a:ext cx="5900058" cy="369332"/>
          </a:xfrm>
          <a:prstGeom prst="rect">
            <a:avLst/>
          </a:prstGeom>
          <a:noFill/>
          <a:ln>
            <a:solidFill>
              <a:srgbClr val="C00000"/>
            </a:solidFill>
          </a:ln>
        </p:spPr>
        <p:txBody>
          <a:bodyPr wrap="square" rtlCol="0">
            <a:spAutoFit/>
          </a:bodyPr>
          <a:lstStyle/>
          <a:p>
            <a:pPr>
              <a:buClr>
                <a:srgbClr val="00B0F0"/>
              </a:buClr>
            </a:pPr>
            <a:r>
              <a:rPr lang="en-US" altLang="zh-TW" dirty="0" smtClean="0"/>
              <a:t>from </a:t>
            </a:r>
            <a:r>
              <a:rPr lang="en-US" altLang="zh-TW" dirty="0" err="1" smtClean="0"/>
              <a:t>sklearn.naive_bayes</a:t>
            </a:r>
            <a:r>
              <a:rPr lang="en-US" altLang="zh-TW" dirty="0" smtClean="0"/>
              <a:t> import </a:t>
            </a:r>
            <a:r>
              <a:rPr lang="en-US" altLang="zh-TW" dirty="0" err="1" smtClean="0"/>
              <a:t>GaussianNB</a:t>
            </a:r>
            <a:endParaRPr lang="en-US" altLang="zh-TW" dirty="0" smtClean="0"/>
          </a:p>
        </p:txBody>
      </p:sp>
      <p:sp>
        <p:nvSpPr>
          <p:cNvPr id="11" name="TextBox 1"/>
          <p:cNvSpPr txBox="1"/>
          <p:nvPr/>
        </p:nvSpPr>
        <p:spPr>
          <a:xfrm>
            <a:off x="292100" y="2071777"/>
            <a:ext cx="8577942" cy="64633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The above command will import the </a:t>
            </a:r>
            <a:r>
              <a:rPr lang="en-US" altLang="zh-TW" b="1" dirty="0" err="1" smtClean="0"/>
              <a:t>GaussianNB</a:t>
            </a:r>
            <a:r>
              <a:rPr lang="en-US" altLang="zh-TW" dirty="0" smtClean="0"/>
              <a:t> module. Now, with the command given below, we need to initialize the model.  </a:t>
            </a:r>
          </a:p>
        </p:txBody>
      </p:sp>
      <p:sp>
        <p:nvSpPr>
          <p:cNvPr id="15" name="TextBox 1"/>
          <p:cNvSpPr txBox="1"/>
          <p:nvPr/>
        </p:nvSpPr>
        <p:spPr>
          <a:xfrm>
            <a:off x="1028700" y="2833777"/>
            <a:ext cx="5900058" cy="369332"/>
          </a:xfrm>
          <a:prstGeom prst="rect">
            <a:avLst/>
          </a:prstGeom>
          <a:noFill/>
          <a:ln>
            <a:solidFill>
              <a:srgbClr val="C00000"/>
            </a:solidFill>
          </a:ln>
        </p:spPr>
        <p:txBody>
          <a:bodyPr wrap="square" rtlCol="0">
            <a:spAutoFit/>
          </a:bodyPr>
          <a:lstStyle/>
          <a:p>
            <a:pPr>
              <a:buClr>
                <a:srgbClr val="00B0F0"/>
              </a:buClr>
            </a:pPr>
            <a:r>
              <a:rPr lang="en-US" altLang="zh-TW" dirty="0" err="1" smtClean="0"/>
              <a:t>gnb</a:t>
            </a:r>
            <a:r>
              <a:rPr lang="en-US" altLang="zh-TW" dirty="0" smtClean="0"/>
              <a:t> = </a:t>
            </a:r>
            <a:r>
              <a:rPr lang="en-US" altLang="zh-TW" dirty="0" err="1" smtClean="0"/>
              <a:t>GaussianNB</a:t>
            </a:r>
            <a:r>
              <a:rPr lang="en-US" altLang="zh-TW" dirty="0" smtClean="0"/>
              <a:t>()</a:t>
            </a:r>
          </a:p>
        </p:txBody>
      </p:sp>
      <p:sp>
        <p:nvSpPr>
          <p:cNvPr id="16" name="TextBox 1"/>
          <p:cNvSpPr txBox="1"/>
          <p:nvPr/>
        </p:nvSpPr>
        <p:spPr>
          <a:xfrm>
            <a:off x="266700" y="33671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We will train the model by fitting it to the data by using </a:t>
            </a:r>
            <a:r>
              <a:rPr lang="en-US" altLang="zh-TW" b="1" dirty="0" smtClean="0"/>
              <a:t>gnb.fit()</a:t>
            </a:r>
            <a:r>
              <a:rPr lang="en-US" altLang="zh-TW" dirty="0" smtClean="0"/>
              <a:t>  </a:t>
            </a:r>
          </a:p>
        </p:txBody>
      </p:sp>
      <p:sp>
        <p:nvSpPr>
          <p:cNvPr id="17" name="TextBox 1"/>
          <p:cNvSpPr txBox="1"/>
          <p:nvPr/>
        </p:nvSpPr>
        <p:spPr>
          <a:xfrm>
            <a:off x="1016000" y="3887877"/>
            <a:ext cx="5900058" cy="369332"/>
          </a:xfrm>
          <a:prstGeom prst="rect">
            <a:avLst/>
          </a:prstGeom>
          <a:noFill/>
          <a:ln>
            <a:solidFill>
              <a:srgbClr val="C00000"/>
            </a:solidFill>
          </a:ln>
        </p:spPr>
        <p:txBody>
          <a:bodyPr wrap="square" rtlCol="0">
            <a:spAutoFit/>
          </a:bodyPr>
          <a:lstStyle/>
          <a:p>
            <a:pPr>
              <a:buClr>
                <a:srgbClr val="00B0F0"/>
              </a:buClr>
            </a:pPr>
            <a:r>
              <a:rPr lang="en-US" altLang="zh-TW" dirty="0" smtClean="0"/>
              <a:t>model = gnb.fit(train, </a:t>
            </a:r>
            <a:r>
              <a:rPr lang="en-US" altLang="zh-TW" dirty="0" err="1" smtClean="0"/>
              <a:t>train_labels</a:t>
            </a:r>
            <a:r>
              <a:rPr lang="en-US" altLang="zh-TW" dirty="0" smtClean="0"/>
              <a:t>)</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24</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6.2 Building a Classifier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64633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Now, evaluate the model by making prediction on the test data and it can be done as follows  </a:t>
            </a:r>
          </a:p>
        </p:txBody>
      </p:sp>
      <p:sp>
        <p:nvSpPr>
          <p:cNvPr id="14" name="TextBox 1"/>
          <p:cNvSpPr txBox="1"/>
          <p:nvPr/>
        </p:nvSpPr>
        <p:spPr>
          <a:xfrm>
            <a:off x="1485900" y="1868577"/>
            <a:ext cx="5118100" cy="2862322"/>
          </a:xfrm>
          <a:prstGeom prst="rect">
            <a:avLst/>
          </a:prstGeom>
          <a:noFill/>
          <a:ln>
            <a:solidFill>
              <a:srgbClr val="C00000"/>
            </a:solidFill>
          </a:ln>
        </p:spPr>
        <p:txBody>
          <a:bodyPr wrap="square" rtlCol="0">
            <a:spAutoFit/>
          </a:bodyPr>
          <a:lstStyle/>
          <a:p>
            <a:pPr>
              <a:buClr>
                <a:srgbClr val="00B0F0"/>
              </a:buClr>
            </a:pPr>
            <a:r>
              <a:rPr lang="en-US" altLang="zh-TW" dirty="0" err="1" smtClean="0"/>
              <a:t>preds</a:t>
            </a:r>
            <a:r>
              <a:rPr lang="en-US" altLang="zh-TW" dirty="0" smtClean="0"/>
              <a:t> = </a:t>
            </a:r>
            <a:r>
              <a:rPr lang="en-US" altLang="zh-TW" dirty="0" err="1" smtClean="0"/>
              <a:t>gnb.predict</a:t>
            </a:r>
            <a:r>
              <a:rPr lang="en-US" altLang="zh-TW" dirty="0" smtClean="0"/>
              <a:t>(test) </a:t>
            </a:r>
          </a:p>
          <a:p>
            <a:pPr>
              <a:buClr>
                <a:srgbClr val="00B0F0"/>
              </a:buClr>
            </a:pPr>
            <a:r>
              <a:rPr lang="en-US" altLang="zh-TW" dirty="0" smtClean="0"/>
              <a:t>print(</a:t>
            </a:r>
            <a:r>
              <a:rPr lang="en-US" altLang="zh-TW" dirty="0" err="1" smtClean="0"/>
              <a:t>preds</a:t>
            </a:r>
            <a:r>
              <a:rPr lang="en-US" altLang="zh-TW" dirty="0" smtClean="0"/>
              <a:t>) </a:t>
            </a:r>
          </a:p>
          <a:p>
            <a:pPr>
              <a:buClr>
                <a:srgbClr val="00B0F0"/>
              </a:buClr>
            </a:pPr>
            <a:r>
              <a:rPr lang="en-US" altLang="zh-TW" dirty="0" smtClean="0"/>
              <a:t>[1 0 0 1 1 0 0 0 1 1 1 0 1 0 1 0 1 1 1 0 1 1 0 1 1 1 1 1 1 </a:t>
            </a:r>
          </a:p>
          <a:p>
            <a:pPr>
              <a:buClr>
                <a:srgbClr val="00B0F0"/>
              </a:buClr>
            </a:pPr>
            <a:r>
              <a:rPr lang="en-US" altLang="zh-TW" dirty="0" smtClean="0"/>
              <a:t>0 1 1 1 1 1 1 0 1 0 1 1 0 1 1 1 1 1 1 1 1 0 0 1 1 1 1 1 0 </a:t>
            </a:r>
          </a:p>
          <a:p>
            <a:pPr>
              <a:buClr>
                <a:srgbClr val="00B0F0"/>
              </a:buClr>
            </a:pPr>
            <a:r>
              <a:rPr lang="en-US" altLang="zh-TW" dirty="0" smtClean="0"/>
              <a:t>0 1 1 0 0 1 1 1 0 0 1 1 0 0 1 0 1 1 1 1 1 1 0 1 1 0 0 0 0 </a:t>
            </a:r>
          </a:p>
          <a:p>
            <a:pPr>
              <a:buClr>
                <a:srgbClr val="00B0F0"/>
              </a:buClr>
            </a:pPr>
            <a:r>
              <a:rPr lang="en-US" altLang="zh-TW" dirty="0" smtClean="0"/>
              <a:t>0 1 1 1 1 1 1 1 1 0 0 1 0 0 1 0 0 1 1 1 0 1 1 0 1 1 0 0 0 </a:t>
            </a:r>
          </a:p>
          <a:p>
            <a:pPr>
              <a:buClr>
                <a:srgbClr val="00B0F0"/>
              </a:buClr>
            </a:pPr>
            <a:r>
              <a:rPr lang="en-US" altLang="zh-TW" dirty="0" smtClean="0"/>
              <a:t>1 1 1 0 0 1 1 0 1 0 0 1 1 0 0 0 1 1 1 0 1 1 0 0 1 0 1 1 0 </a:t>
            </a:r>
          </a:p>
          <a:p>
            <a:pPr>
              <a:buClr>
                <a:srgbClr val="00B0F0"/>
              </a:buClr>
            </a:pPr>
            <a:r>
              <a:rPr lang="en-US" altLang="zh-TW" dirty="0" smtClean="0"/>
              <a:t>1 0 0 1 1 1 1 1 1 1 0 0 1 1 1 1 1 1 1 1 1 1 1 1 0 1 1 1 0 </a:t>
            </a:r>
          </a:p>
          <a:p>
            <a:pPr>
              <a:buClr>
                <a:srgbClr val="00B0F0"/>
              </a:buClr>
            </a:pPr>
            <a:r>
              <a:rPr lang="en-US" altLang="zh-TW" dirty="0" smtClean="0"/>
              <a:t>1 1 0 1 1 1 1 1 1 0 0 0 1 1 0 1 0 1 1 1 1 0 1 1 0 1 1 1 0 </a:t>
            </a:r>
          </a:p>
          <a:p>
            <a:pPr>
              <a:buClr>
                <a:srgbClr val="00B0F0"/>
              </a:buClr>
            </a:pPr>
            <a:r>
              <a:rPr lang="en-US" altLang="zh-TW" dirty="0" smtClean="0"/>
              <a:t>1 0 0 1 1 1 1 1 1 1 1 0 1 1 1 1 1 0 1 0 0 1 1 0 1]</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25</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6.2 Building a Classifier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175432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The above series of 0s and 1s are the predicted values for the tumor classes i.e. malignant and benign.</a:t>
            </a:r>
          </a:p>
          <a:p>
            <a:pPr marL="465138" indent="-465138">
              <a:buClr>
                <a:srgbClr val="00B0F0"/>
              </a:buClr>
              <a:buFont typeface="Wingdings" pitchFamily="2" charset="2"/>
              <a:buChar char="u"/>
            </a:pPr>
            <a:r>
              <a:rPr lang="en-US" altLang="zh-TW" dirty="0" smtClean="0"/>
              <a:t>Now, by comparing the two arrays namely </a:t>
            </a:r>
            <a:r>
              <a:rPr lang="en-US" altLang="zh-TW" b="1" dirty="0" err="1" smtClean="0"/>
              <a:t>test_labels</a:t>
            </a:r>
            <a:r>
              <a:rPr lang="en-US" altLang="zh-TW" dirty="0" smtClean="0"/>
              <a:t> and </a:t>
            </a:r>
            <a:r>
              <a:rPr lang="en-US" altLang="zh-TW" b="1" dirty="0" err="1" smtClean="0"/>
              <a:t>preds</a:t>
            </a:r>
            <a:r>
              <a:rPr lang="en-US" altLang="zh-TW" dirty="0" smtClean="0"/>
              <a:t>, we can find out the accuracy of our model. We are going to use the </a:t>
            </a:r>
            <a:r>
              <a:rPr lang="en-US" altLang="zh-TW" b="1" dirty="0" err="1" smtClean="0"/>
              <a:t>accuracy_score</a:t>
            </a:r>
            <a:r>
              <a:rPr lang="en-US" altLang="zh-TW" b="1" dirty="0" smtClean="0"/>
              <a:t>()</a:t>
            </a:r>
            <a:r>
              <a:rPr lang="en-US" altLang="zh-TW" dirty="0" smtClean="0"/>
              <a:t> function to determine the accuracy. </a:t>
            </a:r>
          </a:p>
          <a:p>
            <a:pPr marL="465138" indent="-465138">
              <a:buClr>
                <a:srgbClr val="00B0F0"/>
              </a:buClr>
              <a:buFont typeface="Wingdings" pitchFamily="2" charset="2"/>
              <a:buChar char="u"/>
            </a:pPr>
            <a:r>
              <a:rPr lang="en-US" altLang="zh-TW" dirty="0" smtClean="0"/>
              <a:t>Consider the following command</a:t>
            </a:r>
          </a:p>
        </p:txBody>
      </p:sp>
      <p:sp>
        <p:nvSpPr>
          <p:cNvPr id="14" name="TextBox 1"/>
          <p:cNvSpPr txBox="1"/>
          <p:nvPr/>
        </p:nvSpPr>
        <p:spPr>
          <a:xfrm>
            <a:off x="1549400" y="2960777"/>
            <a:ext cx="5118100" cy="923330"/>
          </a:xfrm>
          <a:prstGeom prst="rect">
            <a:avLst/>
          </a:prstGeom>
          <a:noFill/>
          <a:ln>
            <a:solidFill>
              <a:srgbClr val="C00000"/>
            </a:solidFill>
          </a:ln>
        </p:spPr>
        <p:txBody>
          <a:bodyPr wrap="square" rtlCol="0">
            <a:spAutoFit/>
          </a:bodyPr>
          <a:lstStyle/>
          <a:p>
            <a:pPr>
              <a:buClr>
                <a:srgbClr val="00B0F0"/>
              </a:buClr>
            </a:pPr>
            <a:r>
              <a:rPr lang="en-US" altLang="zh-TW" dirty="0" smtClean="0"/>
              <a:t>from </a:t>
            </a:r>
            <a:r>
              <a:rPr lang="en-US" altLang="zh-TW" dirty="0" err="1" smtClean="0"/>
              <a:t>sklearn.metrics</a:t>
            </a:r>
            <a:r>
              <a:rPr lang="en-US" altLang="zh-TW" dirty="0" smtClean="0"/>
              <a:t> import </a:t>
            </a:r>
            <a:r>
              <a:rPr lang="en-US" altLang="zh-TW" dirty="0" err="1" smtClean="0"/>
              <a:t>accuracy_score</a:t>
            </a:r>
            <a:r>
              <a:rPr lang="en-US" altLang="zh-TW" dirty="0" smtClean="0"/>
              <a:t> </a:t>
            </a:r>
          </a:p>
          <a:p>
            <a:pPr>
              <a:buClr>
                <a:srgbClr val="00B0F0"/>
              </a:buClr>
            </a:pPr>
            <a:r>
              <a:rPr lang="en-US" altLang="zh-TW" dirty="0" smtClean="0"/>
              <a:t>print(</a:t>
            </a:r>
            <a:r>
              <a:rPr lang="en-US" altLang="zh-TW" dirty="0" err="1" smtClean="0"/>
              <a:t>accuracy_score</a:t>
            </a:r>
            <a:r>
              <a:rPr lang="en-US" altLang="zh-TW" dirty="0" smtClean="0"/>
              <a:t>(</a:t>
            </a:r>
            <a:r>
              <a:rPr lang="en-US" altLang="zh-TW" dirty="0" err="1" smtClean="0"/>
              <a:t>test_labels,preds</a:t>
            </a:r>
            <a:r>
              <a:rPr lang="en-US" altLang="zh-TW" dirty="0" smtClean="0"/>
              <a:t>)) </a:t>
            </a:r>
          </a:p>
          <a:p>
            <a:pPr>
              <a:buClr>
                <a:srgbClr val="00B0F0"/>
              </a:buClr>
            </a:pPr>
            <a:r>
              <a:rPr lang="en-US" altLang="zh-TW" dirty="0" smtClean="0"/>
              <a:t>0.951754385965</a:t>
            </a:r>
          </a:p>
        </p:txBody>
      </p:sp>
      <p:sp>
        <p:nvSpPr>
          <p:cNvPr id="9" name="TextBox 1"/>
          <p:cNvSpPr txBox="1"/>
          <p:nvPr/>
        </p:nvSpPr>
        <p:spPr>
          <a:xfrm>
            <a:off x="304800" y="4014877"/>
            <a:ext cx="8577942" cy="64633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The result shows that Naïve Bayes classifier is 95.17% accurate.</a:t>
            </a:r>
          </a:p>
          <a:p>
            <a:pPr marL="465138" indent="-465138">
              <a:buClr>
                <a:srgbClr val="00B0F0"/>
              </a:buClr>
              <a:buFont typeface="Wingdings" pitchFamily="2" charset="2"/>
              <a:buChar char="u"/>
            </a:pPr>
            <a:r>
              <a:rPr lang="en-US" altLang="zh-TW" dirty="0" smtClean="0"/>
              <a:t>That was machine learning classifier based on the Naive </a:t>
            </a:r>
            <a:r>
              <a:rPr lang="en-US" altLang="zh-TW" dirty="0" err="1" smtClean="0"/>
              <a:t>Bayse</a:t>
            </a:r>
            <a:r>
              <a:rPr lang="en-US" altLang="zh-TW" dirty="0" smtClean="0"/>
              <a:t> Gaussian model.</a:t>
            </a:r>
            <a:endParaRPr lang="en-US" altLang="zh-TW"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26</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6.3 Support Vector Machine (SVM)</a:t>
            </a:r>
            <a:endParaRPr lang="en-US" sz="40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27</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6.3 Support Vector Machine (SVM)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175432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Basically, Support vector machine (SVM) is a supervised machine learning algorithm that can be used for both regression and classification. </a:t>
            </a:r>
          </a:p>
          <a:p>
            <a:pPr marL="465138" indent="-465138">
              <a:buClr>
                <a:srgbClr val="00B0F0"/>
              </a:buClr>
              <a:buFont typeface="Wingdings" pitchFamily="2" charset="2"/>
              <a:buChar char="u"/>
            </a:pPr>
            <a:r>
              <a:rPr lang="en-US" altLang="zh-TW" dirty="0" smtClean="0"/>
              <a:t>The main concept of SVM is to plot each data item as a point in n-dimensional space with the value of each feature being the value of a particular coordinate. </a:t>
            </a:r>
          </a:p>
          <a:p>
            <a:pPr marL="465138" indent="-465138">
              <a:buClr>
                <a:srgbClr val="00B0F0"/>
              </a:buClr>
              <a:buFont typeface="Wingdings" pitchFamily="2" charset="2"/>
              <a:buChar char="u"/>
            </a:pPr>
            <a:r>
              <a:rPr lang="en-US" altLang="zh-TW" dirty="0" smtClean="0"/>
              <a:t>Here n would be the features we would have. </a:t>
            </a:r>
          </a:p>
          <a:p>
            <a:pPr marL="465138" indent="-465138">
              <a:buClr>
                <a:srgbClr val="00B0F0"/>
              </a:buClr>
              <a:buFont typeface="Wingdings" pitchFamily="2" charset="2"/>
              <a:buChar char="u"/>
            </a:pPr>
            <a:r>
              <a:rPr lang="en-US" altLang="zh-TW" dirty="0" smtClean="0"/>
              <a:t>Following is a simple graphical representation to understand the concept of SVM</a:t>
            </a:r>
          </a:p>
        </p:txBody>
      </p:sp>
      <p:pic>
        <p:nvPicPr>
          <p:cNvPr id="1026" name="Picture 2"/>
          <p:cNvPicPr>
            <a:picLocks noChangeAspect="1" noChangeArrowheads="1"/>
          </p:cNvPicPr>
          <p:nvPr/>
        </p:nvPicPr>
        <p:blipFill>
          <a:blip r:embed="rId3" cstate="print"/>
          <a:srcRect/>
          <a:stretch>
            <a:fillRect/>
          </a:stretch>
        </p:blipFill>
        <p:spPr bwMode="auto">
          <a:xfrm>
            <a:off x="2566988" y="3016249"/>
            <a:ext cx="3071812" cy="2414525"/>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28</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6.3 Support Vector Machine (SVM)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4801314"/>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In the above diagram, we have two features. </a:t>
            </a:r>
          </a:p>
          <a:p>
            <a:pPr marL="465138" indent="-465138">
              <a:buClr>
                <a:srgbClr val="00B0F0"/>
              </a:buClr>
              <a:buFont typeface="Wingdings" pitchFamily="2" charset="2"/>
              <a:buChar char="u"/>
            </a:pPr>
            <a:r>
              <a:rPr lang="en-US" altLang="zh-TW" dirty="0" smtClean="0"/>
              <a:t>Hence, we first need to plot these two variables in two dimensional space where each point has two co-ordinates, called support vectors. </a:t>
            </a:r>
          </a:p>
          <a:p>
            <a:pPr marL="465138" indent="-465138">
              <a:buClr>
                <a:srgbClr val="00B0F0"/>
              </a:buClr>
              <a:buFont typeface="Wingdings" pitchFamily="2" charset="2"/>
              <a:buChar char="u"/>
            </a:pPr>
            <a:r>
              <a:rPr lang="en-US" altLang="zh-TW" dirty="0" smtClean="0"/>
              <a:t>The line splits the data into two different classified groups. </a:t>
            </a:r>
          </a:p>
          <a:p>
            <a:pPr marL="465138" indent="-465138">
              <a:buClr>
                <a:srgbClr val="00B0F0"/>
              </a:buClr>
              <a:buFont typeface="Wingdings" pitchFamily="2" charset="2"/>
              <a:buChar char="u"/>
            </a:pPr>
            <a:r>
              <a:rPr lang="en-US" altLang="zh-TW" dirty="0" smtClean="0"/>
              <a:t>This line would be the classifier.</a:t>
            </a:r>
          </a:p>
          <a:p>
            <a:pPr marL="465138" indent="-465138">
              <a:buClr>
                <a:srgbClr val="00B0F0"/>
              </a:buClr>
              <a:buFont typeface="Wingdings" pitchFamily="2" charset="2"/>
              <a:buChar char="u"/>
            </a:pPr>
            <a:r>
              <a:rPr lang="en-US" altLang="zh-TW" dirty="0" smtClean="0"/>
              <a:t>Here, we are going to build an SVM classifier by using </a:t>
            </a:r>
            <a:r>
              <a:rPr lang="en-US" altLang="zh-TW" dirty="0" err="1" smtClean="0"/>
              <a:t>scikit</a:t>
            </a:r>
            <a:r>
              <a:rPr lang="en-US" altLang="zh-TW" dirty="0" smtClean="0"/>
              <a:t>-learn and iris dataset. </a:t>
            </a:r>
          </a:p>
          <a:p>
            <a:pPr marL="465138" indent="-465138">
              <a:buClr>
                <a:srgbClr val="00B0F0"/>
              </a:buClr>
              <a:buFont typeface="Wingdings" pitchFamily="2" charset="2"/>
              <a:buChar char="u"/>
            </a:pPr>
            <a:r>
              <a:rPr lang="en-US" altLang="zh-TW" dirty="0" err="1" smtClean="0"/>
              <a:t>Scikitlearn</a:t>
            </a:r>
            <a:r>
              <a:rPr lang="en-US" altLang="zh-TW" dirty="0" smtClean="0"/>
              <a:t> library has the </a:t>
            </a:r>
            <a:r>
              <a:rPr lang="en-US" altLang="zh-TW" b="1" dirty="0" smtClean="0"/>
              <a:t>sklearn.svm </a:t>
            </a:r>
            <a:r>
              <a:rPr lang="en-US" altLang="zh-TW" dirty="0" smtClean="0"/>
              <a:t>module and provides </a:t>
            </a:r>
            <a:r>
              <a:rPr lang="en-US" altLang="zh-TW" dirty="0" err="1" smtClean="0"/>
              <a:t>sklearn.svm.svc</a:t>
            </a:r>
            <a:r>
              <a:rPr lang="en-US" altLang="zh-TW" dirty="0" smtClean="0"/>
              <a:t> for classification. </a:t>
            </a:r>
          </a:p>
          <a:p>
            <a:pPr marL="465138" indent="-465138">
              <a:buClr>
                <a:srgbClr val="00B0F0"/>
              </a:buClr>
              <a:buFont typeface="Wingdings" pitchFamily="2" charset="2"/>
              <a:buChar char="u"/>
            </a:pPr>
            <a:r>
              <a:rPr lang="en-US" altLang="zh-TW" dirty="0" smtClean="0"/>
              <a:t>The SVM classifier to predict the class of the iris plant based on 4 features are shown below.</a:t>
            </a:r>
          </a:p>
          <a:p>
            <a:pPr marL="465138" indent="-465138">
              <a:buClr>
                <a:srgbClr val="00B0F0"/>
              </a:buClr>
              <a:buFont typeface="Wingdings" pitchFamily="2" charset="2"/>
              <a:buChar char="u"/>
            </a:pPr>
            <a:r>
              <a:rPr lang="en-US" altLang="zh-TW" b="1" dirty="0" smtClean="0"/>
              <a:t>Dataset</a:t>
            </a:r>
          </a:p>
          <a:p>
            <a:pPr marL="922338" lvl="1" indent="-465138">
              <a:buClr>
                <a:srgbClr val="00B0F0"/>
              </a:buClr>
              <a:buFont typeface="Wingdings" pitchFamily="2" charset="2"/>
              <a:buChar char="u"/>
            </a:pPr>
            <a:r>
              <a:rPr lang="en-US" altLang="zh-TW" dirty="0" smtClean="0"/>
              <a:t>We will use the iris dataset which contains 3 classes of 50 instances each, where each class refers to a type of iris plant. </a:t>
            </a:r>
          </a:p>
          <a:p>
            <a:pPr marL="922338" lvl="1" indent="-465138">
              <a:buClr>
                <a:srgbClr val="00B0F0"/>
              </a:buClr>
              <a:buFont typeface="Wingdings" pitchFamily="2" charset="2"/>
              <a:buChar char="u"/>
            </a:pPr>
            <a:r>
              <a:rPr lang="en-US" altLang="zh-TW" dirty="0" smtClean="0"/>
              <a:t>Each instance has the four features namely sepal length, sepal width, petal length and petal width. </a:t>
            </a:r>
          </a:p>
          <a:p>
            <a:pPr marL="922338" lvl="1" indent="-465138">
              <a:buClr>
                <a:srgbClr val="00B0F0"/>
              </a:buClr>
              <a:buFont typeface="Wingdings" pitchFamily="2" charset="2"/>
              <a:buChar char="u"/>
            </a:pPr>
            <a:r>
              <a:rPr lang="en-US" altLang="zh-TW" dirty="0" smtClean="0"/>
              <a:t>The SVM classifier to predict the class of the iris plant based on 4 features is shown below.</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29</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6.3 Support Vector Machine (SVM)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258532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b="1" dirty="0" smtClean="0"/>
              <a:t>Kernel</a:t>
            </a:r>
          </a:p>
          <a:p>
            <a:pPr marL="922338" lvl="1" indent="-465138">
              <a:buClr>
                <a:srgbClr val="00B0F0"/>
              </a:buClr>
              <a:buFont typeface="Wingdings" pitchFamily="2" charset="2"/>
              <a:buChar char="u"/>
            </a:pPr>
            <a:r>
              <a:rPr lang="en-US" altLang="zh-TW" dirty="0" smtClean="0"/>
              <a:t>It is a technique used by SVM. </a:t>
            </a:r>
          </a:p>
          <a:p>
            <a:pPr marL="922338" lvl="1" indent="-465138">
              <a:buClr>
                <a:srgbClr val="00B0F0"/>
              </a:buClr>
              <a:buFont typeface="Wingdings" pitchFamily="2" charset="2"/>
              <a:buChar char="u"/>
            </a:pPr>
            <a:r>
              <a:rPr lang="en-US" altLang="zh-TW" dirty="0" smtClean="0"/>
              <a:t>Basically these are the functions which take </a:t>
            </a:r>
            <a:r>
              <a:rPr lang="en-US" altLang="zh-TW" b="1" dirty="0" smtClean="0"/>
              <a:t>low-dimensional input space </a:t>
            </a:r>
            <a:r>
              <a:rPr lang="en-US" altLang="zh-TW" dirty="0" smtClean="0"/>
              <a:t>and transform it to a </a:t>
            </a:r>
            <a:r>
              <a:rPr lang="en-US" altLang="zh-TW" b="1" dirty="0" smtClean="0"/>
              <a:t>higher dimensional space</a:t>
            </a:r>
            <a:r>
              <a:rPr lang="en-US" altLang="zh-TW" dirty="0" smtClean="0"/>
              <a:t>. </a:t>
            </a:r>
          </a:p>
          <a:p>
            <a:pPr marL="922338" lvl="1" indent="-465138">
              <a:buClr>
                <a:srgbClr val="00B0F0"/>
              </a:buClr>
              <a:buFont typeface="Wingdings" pitchFamily="2" charset="2"/>
              <a:buChar char="u"/>
            </a:pPr>
            <a:r>
              <a:rPr lang="en-US" altLang="zh-TW" dirty="0" smtClean="0"/>
              <a:t>It converts </a:t>
            </a:r>
            <a:r>
              <a:rPr lang="en-US" altLang="zh-TW" b="1" dirty="0" smtClean="0"/>
              <a:t>non-separable problem </a:t>
            </a:r>
            <a:r>
              <a:rPr lang="en-US" altLang="zh-TW" dirty="0" smtClean="0"/>
              <a:t>to </a:t>
            </a:r>
            <a:r>
              <a:rPr lang="en-US" altLang="zh-TW" b="1" dirty="0" smtClean="0"/>
              <a:t>separable problem</a:t>
            </a:r>
            <a:r>
              <a:rPr lang="en-US" altLang="zh-TW" dirty="0" smtClean="0"/>
              <a:t>. </a:t>
            </a:r>
          </a:p>
          <a:p>
            <a:pPr marL="922338" lvl="1" indent="-465138">
              <a:buClr>
                <a:srgbClr val="00B0F0"/>
              </a:buClr>
              <a:buFont typeface="Wingdings" pitchFamily="2" charset="2"/>
              <a:buChar char="u"/>
            </a:pPr>
            <a:r>
              <a:rPr lang="en-US" altLang="zh-TW" dirty="0" smtClean="0"/>
              <a:t>The kernel function can be any one among </a:t>
            </a:r>
            <a:r>
              <a:rPr lang="en-US" altLang="zh-TW" b="1" dirty="0" smtClean="0"/>
              <a:t>linear</a:t>
            </a:r>
            <a:r>
              <a:rPr lang="en-US" altLang="zh-TW" dirty="0" smtClean="0"/>
              <a:t>, polynomial, </a:t>
            </a:r>
            <a:r>
              <a:rPr lang="en-US" altLang="zh-TW" b="1" dirty="0" smtClean="0"/>
              <a:t>RBF (Radial Basis Function) Kernel</a:t>
            </a:r>
            <a:r>
              <a:rPr lang="en-US" altLang="zh-TW" dirty="0" smtClean="0"/>
              <a:t>, and sigmoid. </a:t>
            </a:r>
          </a:p>
          <a:p>
            <a:pPr marL="922338" lvl="1" indent="-465138">
              <a:buClr>
                <a:srgbClr val="00B0F0"/>
              </a:buClr>
              <a:buFont typeface="Wingdings" pitchFamily="2" charset="2"/>
              <a:buChar char="u"/>
            </a:pPr>
            <a:r>
              <a:rPr lang="en-US" altLang="zh-TW" dirty="0" smtClean="0"/>
              <a:t>In this example, we will use the linear kernel.</a:t>
            </a:r>
          </a:p>
          <a:p>
            <a:pPr marL="922338" lvl="1" indent="-465138">
              <a:buClr>
                <a:srgbClr val="00B0F0"/>
              </a:buClr>
              <a:buFont typeface="Wingdings" pitchFamily="2" charset="2"/>
              <a:buChar char="u"/>
            </a:pPr>
            <a:r>
              <a:rPr lang="en-US" altLang="zh-TW" dirty="0" smtClean="0"/>
              <a:t>Let us now import the following packages</a:t>
            </a:r>
            <a:endParaRPr lang="en-US" altLang="zh-TW" dirty="0"/>
          </a:p>
        </p:txBody>
      </p:sp>
      <p:sp>
        <p:nvSpPr>
          <p:cNvPr id="9" name="TextBox 1"/>
          <p:cNvSpPr txBox="1"/>
          <p:nvPr/>
        </p:nvSpPr>
        <p:spPr>
          <a:xfrm>
            <a:off x="317500" y="3938677"/>
            <a:ext cx="8577942" cy="1754326"/>
          </a:xfrm>
          <a:prstGeom prst="rect">
            <a:avLst/>
          </a:prstGeom>
          <a:noFill/>
          <a:ln>
            <a:solidFill>
              <a:srgbClr val="C00000"/>
            </a:solidFill>
          </a:ln>
        </p:spPr>
        <p:txBody>
          <a:bodyPr wrap="square" rtlCol="0">
            <a:spAutoFit/>
          </a:bodyPr>
          <a:lstStyle/>
          <a:p>
            <a:pPr>
              <a:buClr>
                <a:srgbClr val="00B0F0"/>
              </a:buClr>
            </a:pPr>
            <a:r>
              <a:rPr lang="en-US" altLang="zh-TW" dirty="0" smtClean="0"/>
              <a:t># pip3 install pandas</a:t>
            </a:r>
          </a:p>
          <a:p>
            <a:pPr>
              <a:buClr>
                <a:srgbClr val="00B0F0"/>
              </a:buClr>
            </a:pPr>
            <a:r>
              <a:rPr lang="en-US" altLang="zh-TW" dirty="0" smtClean="0"/>
              <a:t>import pandas as pd </a:t>
            </a:r>
          </a:p>
          <a:p>
            <a:pPr>
              <a:buClr>
                <a:srgbClr val="00B0F0"/>
              </a:buClr>
            </a:pPr>
            <a:r>
              <a:rPr lang="en-US" altLang="zh-TW" dirty="0" smtClean="0"/>
              <a:t>import </a:t>
            </a:r>
            <a:r>
              <a:rPr lang="en-US" altLang="zh-TW" dirty="0" err="1" smtClean="0"/>
              <a:t>numpy</a:t>
            </a:r>
            <a:r>
              <a:rPr lang="en-US" altLang="zh-TW" dirty="0" smtClean="0"/>
              <a:t> as </a:t>
            </a:r>
            <a:r>
              <a:rPr lang="en-US" altLang="zh-TW" dirty="0" err="1" smtClean="0"/>
              <a:t>np</a:t>
            </a:r>
            <a:r>
              <a:rPr lang="en-US" altLang="zh-TW" dirty="0" smtClean="0"/>
              <a:t> </a:t>
            </a:r>
          </a:p>
          <a:p>
            <a:pPr>
              <a:buClr>
                <a:srgbClr val="00B0F0"/>
              </a:buClr>
            </a:pPr>
            <a:r>
              <a:rPr lang="en-US" altLang="zh-TW" dirty="0" smtClean="0"/>
              <a:t>from </a:t>
            </a:r>
            <a:r>
              <a:rPr lang="en-US" altLang="zh-TW" dirty="0" err="1" smtClean="0"/>
              <a:t>sklearn</a:t>
            </a:r>
            <a:r>
              <a:rPr lang="en-US" altLang="zh-TW" dirty="0" smtClean="0"/>
              <a:t> import </a:t>
            </a:r>
            <a:r>
              <a:rPr lang="en-US" altLang="zh-TW" dirty="0" err="1" smtClean="0"/>
              <a:t>svm</a:t>
            </a:r>
            <a:r>
              <a:rPr lang="en-US" altLang="zh-TW" dirty="0" smtClean="0"/>
              <a:t>, datasets</a:t>
            </a:r>
          </a:p>
          <a:p>
            <a:pPr>
              <a:buClr>
                <a:srgbClr val="00B0F0"/>
              </a:buClr>
            </a:pPr>
            <a:r>
              <a:rPr lang="en-US" altLang="zh-TW" dirty="0" smtClean="0"/>
              <a:t># pip3 install </a:t>
            </a:r>
            <a:r>
              <a:rPr lang="en-US" altLang="zh-TW" dirty="0" err="1" smtClean="0"/>
              <a:t>matplotlib</a:t>
            </a:r>
            <a:r>
              <a:rPr lang="en-US" altLang="zh-TW" dirty="0" smtClean="0"/>
              <a:t> </a:t>
            </a:r>
          </a:p>
          <a:p>
            <a:pPr>
              <a:buClr>
                <a:srgbClr val="00B0F0"/>
              </a:buClr>
            </a:pPr>
            <a:r>
              <a:rPr lang="en-US" altLang="zh-TW" dirty="0" smtClean="0"/>
              <a:t>import </a:t>
            </a:r>
            <a:r>
              <a:rPr lang="en-US" altLang="zh-TW" dirty="0" err="1" smtClean="0"/>
              <a:t>matplotlib.pyplot</a:t>
            </a:r>
            <a:r>
              <a:rPr lang="en-US" altLang="zh-TW" dirty="0" smtClean="0"/>
              <a:t> as </a:t>
            </a:r>
            <a:r>
              <a:rPr lang="en-US" altLang="zh-TW" dirty="0" err="1" smtClean="0"/>
              <a:t>plt</a:t>
            </a:r>
            <a:endParaRPr lang="en-US" altLang="zh-TW"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 Supervised Learning Classification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a:t>
            </a:r>
            <a:r>
              <a:rPr lang="en-US" sz="1000" b="1" i="1" dirty="0" smtClean="0"/>
              <a:t>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224676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In this chapter, we will focus on implementing supervised learning </a:t>
            </a:r>
            <a:r>
              <a:rPr lang="en-US" altLang="zh-TW" sz="2000" dirty="0" smtClean="0"/>
              <a:t>– classification</a:t>
            </a:r>
          </a:p>
          <a:p>
            <a:pPr marL="922338" lvl="1" indent="-465138">
              <a:buClr>
                <a:srgbClr val="00B0F0"/>
              </a:buClr>
              <a:buFont typeface="Wingdings" pitchFamily="2" charset="2"/>
              <a:buChar char="u"/>
            </a:pPr>
            <a:r>
              <a:rPr lang="en-US" altLang="zh-TW" sz="2000" dirty="0" smtClean="0"/>
              <a:t>Step to build classifier</a:t>
            </a:r>
          </a:p>
          <a:p>
            <a:pPr marL="922338" lvl="1" indent="-465138">
              <a:buClr>
                <a:srgbClr val="00B0F0"/>
              </a:buClr>
              <a:buFont typeface="Wingdings" pitchFamily="2" charset="2"/>
              <a:buChar char="u"/>
            </a:pPr>
            <a:r>
              <a:rPr lang="en-US" altLang="zh-TW" sz="2000" dirty="0" smtClean="0"/>
              <a:t>SVM (Support Vector Machine)</a:t>
            </a:r>
          </a:p>
          <a:p>
            <a:pPr marL="922338" lvl="1" indent="-465138">
              <a:buClr>
                <a:srgbClr val="00B0F0"/>
              </a:buClr>
              <a:buFont typeface="Wingdings" pitchFamily="2" charset="2"/>
              <a:buChar char="u"/>
            </a:pPr>
            <a:r>
              <a:rPr lang="en-US" altLang="zh-TW" sz="2000" dirty="0" smtClean="0"/>
              <a:t>Logistic Regression</a:t>
            </a:r>
          </a:p>
          <a:p>
            <a:pPr marL="922338" lvl="1" indent="-465138">
              <a:buClr>
                <a:srgbClr val="00B0F0"/>
              </a:buClr>
              <a:buFont typeface="Wingdings" pitchFamily="2" charset="2"/>
              <a:buChar char="u"/>
            </a:pPr>
            <a:r>
              <a:rPr lang="en-US" altLang="zh-TW" sz="2000" dirty="0" smtClean="0"/>
              <a:t>Decision Tree Classifier</a:t>
            </a:r>
          </a:p>
          <a:p>
            <a:pPr marL="922338" lvl="1" indent="-465138">
              <a:buClr>
                <a:srgbClr val="00B0F0"/>
              </a:buClr>
              <a:buFont typeface="Wingdings" pitchFamily="2" charset="2"/>
              <a:buChar char="u"/>
            </a:pPr>
            <a:r>
              <a:rPr lang="en-US" altLang="zh-TW" sz="2000" dirty="0" smtClean="0"/>
              <a:t>Random Forest Classifier</a:t>
            </a:r>
            <a:endParaRPr lang="en-US" altLang="zh-TW" sz="2000"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30</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6.3 Support Vector Machine (SVM)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b="1" dirty="0" smtClean="0"/>
              <a:t>SVM code (1)</a:t>
            </a:r>
          </a:p>
        </p:txBody>
      </p:sp>
      <p:sp>
        <p:nvSpPr>
          <p:cNvPr id="9" name="TextBox 1"/>
          <p:cNvSpPr txBox="1"/>
          <p:nvPr/>
        </p:nvSpPr>
        <p:spPr>
          <a:xfrm>
            <a:off x="673100" y="1665377"/>
            <a:ext cx="7962900" cy="3970318"/>
          </a:xfrm>
          <a:prstGeom prst="rect">
            <a:avLst/>
          </a:prstGeom>
          <a:noFill/>
          <a:ln>
            <a:solidFill>
              <a:srgbClr val="C00000"/>
            </a:solidFill>
          </a:ln>
        </p:spPr>
        <p:txBody>
          <a:bodyPr wrap="square" rtlCol="0">
            <a:spAutoFit/>
          </a:bodyPr>
          <a:lstStyle/>
          <a:p>
            <a:r>
              <a:rPr lang="en-US" altLang="zh-TW" sz="1400" dirty="0" smtClean="0"/>
              <a:t>import pandas as pd</a:t>
            </a:r>
          </a:p>
          <a:p>
            <a:r>
              <a:rPr lang="en-US" altLang="zh-TW" sz="1400" dirty="0" smtClean="0"/>
              <a:t>import </a:t>
            </a:r>
            <a:r>
              <a:rPr lang="en-US" altLang="zh-TW" sz="1400" dirty="0" err="1" smtClean="0"/>
              <a:t>numpy</a:t>
            </a:r>
            <a:r>
              <a:rPr lang="en-US" altLang="zh-TW" sz="1400" dirty="0" smtClean="0"/>
              <a:t> as </a:t>
            </a:r>
            <a:r>
              <a:rPr lang="en-US" altLang="zh-TW" sz="1400" dirty="0" err="1" smtClean="0"/>
              <a:t>np</a:t>
            </a:r>
            <a:endParaRPr lang="en-US" altLang="zh-TW" sz="1400" dirty="0" smtClean="0"/>
          </a:p>
          <a:p>
            <a:r>
              <a:rPr lang="en-US" altLang="zh-TW" sz="1400" dirty="0" smtClean="0"/>
              <a:t>from </a:t>
            </a:r>
            <a:r>
              <a:rPr lang="en-US" altLang="zh-TW" sz="1400" dirty="0" err="1" smtClean="0"/>
              <a:t>sklearn</a:t>
            </a:r>
            <a:r>
              <a:rPr lang="en-US" altLang="zh-TW" sz="1400" dirty="0" smtClean="0"/>
              <a:t> import </a:t>
            </a:r>
            <a:r>
              <a:rPr lang="en-US" altLang="zh-TW" sz="1400" dirty="0" err="1" smtClean="0"/>
              <a:t>svm</a:t>
            </a:r>
            <a:r>
              <a:rPr lang="en-US" altLang="zh-TW" sz="1400" dirty="0" smtClean="0"/>
              <a:t>, datasets</a:t>
            </a:r>
          </a:p>
          <a:p>
            <a:r>
              <a:rPr lang="en-US" altLang="zh-TW" sz="1400" dirty="0" smtClean="0"/>
              <a:t># pip3 install </a:t>
            </a:r>
            <a:r>
              <a:rPr lang="en-US" altLang="zh-TW" sz="1400" dirty="0" err="1" smtClean="0"/>
              <a:t>matplotlib</a:t>
            </a:r>
            <a:endParaRPr lang="en-US" altLang="zh-TW" sz="1400" dirty="0" smtClean="0"/>
          </a:p>
          <a:p>
            <a:r>
              <a:rPr lang="en-US" altLang="zh-TW" sz="1400" dirty="0" smtClean="0"/>
              <a:t># import </a:t>
            </a:r>
            <a:r>
              <a:rPr lang="en-US" altLang="zh-TW" sz="1400" dirty="0" err="1" smtClean="0"/>
              <a:t>matplotlib.pyplot</a:t>
            </a:r>
            <a:r>
              <a:rPr lang="en-US" altLang="zh-TW" sz="1400" dirty="0" smtClean="0"/>
              <a:t> as </a:t>
            </a:r>
            <a:r>
              <a:rPr lang="en-US" altLang="zh-TW" sz="1400" dirty="0" err="1" smtClean="0"/>
              <a:t>plt</a:t>
            </a:r>
            <a:endParaRPr lang="en-US" altLang="zh-TW" sz="1400" dirty="0" smtClean="0"/>
          </a:p>
          <a:p>
            <a:r>
              <a:rPr lang="en-US" altLang="zh-TW" sz="1400" dirty="0" smtClean="0"/>
              <a:t>from </a:t>
            </a:r>
            <a:r>
              <a:rPr lang="en-US" altLang="zh-TW" sz="1400" dirty="0" err="1" smtClean="0"/>
              <a:t>matplotlib</a:t>
            </a:r>
            <a:r>
              <a:rPr lang="en-US" altLang="zh-TW" sz="1400" dirty="0" smtClean="0"/>
              <a:t> import </a:t>
            </a:r>
            <a:r>
              <a:rPr lang="en-US" altLang="zh-TW" sz="1400" dirty="0" err="1" smtClean="0"/>
              <a:t>pyplot</a:t>
            </a:r>
            <a:r>
              <a:rPr lang="en-US" altLang="zh-TW" sz="1400" dirty="0" smtClean="0"/>
              <a:t> as </a:t>
            </a:r>
            <a:r>
              <a:rPr lang="en-US" altLang="zh-TW" sz="1400" dirty="0" err="1" smtClean="0"/>
              <a:t>plt</a:t>
            </a:r>
            <a:r>
              <a:rPr lang="en-US" altLang="zh-TW" sz="1400" dirty="0" smtClean="0"/>
              <a:t> </a:t>
            </a:r>
          </a:p>
          <a:p>
            <a:r>
              <a:rPr lang="en-US" altLang="zh-TW" sz="1400" dirty="0" smtClean="0"/>
              <a:t>import warnings</a:t>
            </a:r>
          </a:p>
          <a:p>
            <a:r>
              <a:rPr lang="en-US" altLang="zh-TW" sz="1400" dirty="0" err="1" smtClean="0"/>
              <a:t>warnings.filterwarnings</a:t>
            </a:r>
            <a:r>
              <a:rPr lang="en-US" altLang="zh-TW" sz="1400" dirty="0" smtClean="0"/>
              <a:t>(action='ignore', category=</a:t>
            </a:r>
            <a:r>
              <a:rPr lang="en-US" altLang="zh-TW" sz="1400" dirty="0" err="1" smtClean="0"/>
              <a:t>DeprecationWarning</a:t>
            </a:r>
            <a:r>
              <a:rPr lang="en-US" altLang="zh-TW" sz="1400" dirty="0" smtClean="0"/>
              <a:t>)</a:t>
            </a:r>
          </a:p>
          <a:p>
            <a:r>
              <a:rPr lang="en-US" altLang="zh-TW" sz="1400" dirty="0" smtClean="0"/>
              <a:t># Get iris dataset</a:t>
            </a:r>
          </a:p>
          <a:p>
            <a:r>
              <a:rPr lang="en-US" altLang="zh-TW" sz="1400" dirty="0" smtClean="0"/>
              <a:t>iris = </a:t>
            </a:r>
            <a:r>
              <a:rPr lang="en-US" altLang="zh-TW" sz="1400" dirty="0" err="1" smtClean="0"/>
              <a:t>datasets.load_iris</a:t>
            </a:r>
            <a:r>
              <a:rPr lang="en-US" altLang="zh-TW" sz="1400" dirty="0" smtClean="0"/>
              <a:t>()</a:t>
            </a:r>
          </a:p>
          <a:p>
            <a:r>
              <a:rPr lang="en-US" altLang="zh-TW" sz="1400" dirty="0" smtClean="0"/>
              <a:t>X = </a:t>
            </a:r>
            <a:r>
              <a:rPr lang="en-US" altLang="zh-TW" sz="1400" dirty="0" err="1" smtClean="0"/>
              <a:t>iris.data</a:t>
            </a:r>
            <a:r>
              <a:rPr lang="en-US" altLang="zh-TW" sz="1400" dirty="0" smtClean="0"/>
              <a:t>[:, :2]</a:t>
            </a:r>
          </a:p>
          <a:p>
            <a:r>
              <a:rPr lang="en-US" altLang="zh-TW" sz="1400" dirty="0" smtClean="0"/>
              <a:t>#print ('X: ', X)</a:t>
            </a:r>
          </a:p>
          <a:p>
            <a:r>
              <a:rPr lang="en-US" altLang="zh-TW" sz="1400" dirty="0" smtClean="0"/>
              <a:t>y = </a:t>
            </a:r>
            <a:r>
              <a:rPr lang="en-US" altLang="zh-TW" sz="1400" dirty="0" err="1" smtClean="0"/>
              <a:t>iris.target</a:t>
            </a:r>
            <a:endParaRPr lang="en-US" altLang="zh-TW" sz="1400" dirty="0" smtClean="0"/>
          </a:p>
          <a:p>
            <a:r>
              <a:rPr lang="en-US" altLang="zh-TW" sz="1400" dirty="0" err="1" smtClean="0"/>
              <a:t>x_min</a:t>
            </a:r>
            <a:r>
              <a:rPr lang="en-US" altLang="zh-TW" sz="1400" dirty="0" smtClean="0"/>
              <a:t>, </a:t>
            </a:r>
            <a:r>
              <a:rPr lang="en-US" altLang="zh-TW" sz="1400" dirty="0" err="1" smtClean="0"/>
              <a:t>x_max</a:t>
            </a:r>
            <a:r>
              <a:rPr lang="en-US" altLang="zh-TW" sz="1400" dirty="0" smtClean="0"/>
              <a:t> = X[:, 0].min() - 1, X[:, 0].max() + 1</a:t>
            </a:r>
          </a:p>
          <a:p>
            <a:r>
              <a:rPr lang="en-US" altLang="zh-TW" sz="1400" dirty="0" err="1" smtClean="0"/>
              <a:t>y_min</a:t>
            </a:r>
            <a:r>
              <a:rPr lang="en-US" altLang="zh-TW" sz="1400" dirty="0" smtClean="0"/>
              <a:t>, </a:t>
            </a:r>
            <a:r>
              <a:rPr lang="en-US" altLang="zh-TW" sz="1400" dirty="0" err="1" smtClean="0"/>
              <a:t>y_max</a:t>
            </a:r>
            <a:r>
              <a:rPr lang="en-US" altLang="zh-TW" sz="1400" dirty="0" smtClean="0"/>
              <a:t> = X[:, 1].min() - 1, X[:, 1].max() + 1</a:t>
            </a:r>
          </a:p>
          <a:p>
            <a:r>
              <a:rPr lang="en-US" altLang="zh-TW" sz="1400" dirty="0" smtClean="0"/>
              <a:t>h = (</a:t>
            </a:r>
            <a:r>
              <a:rPr lang="en-US" altLang="zh-TW" sz="1400" dirty="0" err="1" smtClean="0"/>
              <a:t>x_max</a:t>
            </a:r>
            <a:r>
              <a:rPr lang="en-US" altLang="zh-TW" sz="1400" dirty="0" smtClean="0"/>
              <a:t> / </a:t>
            </a:r>
            <a:r>
              <a:rPr lang="en-US" altLang="zh-TW" sz="1400" dirty="0" err="1" smtClean="0"/>
              <a:t>x_min</a:t>
            </a:r>
            <a:r>
              <a:rPr lang="en-US" altLang="zh-TW" sz="1400" dirty="0" smtClean="0"/>
              <a:t>)/100</a:t>
            </a:r>
          </a:p>
          <a:p>
            <a:r>
              <a:rPr lang="en-US" altLang="zh-TW" sz="1400" dirty="0" smtClean="0"/>
              <a:t>xx, </a:t>
            </a:r>
            <a:r>
              <a:rPr lang="en-US" altLang="zh-TW" sz="1400" dirty="0" err="1" smtClean="0"/>
              <a:t>yy</a:t>
            </a:r>
            <a:r>
              <a:rPr lang="en-US" altLang="zh-TW" sz="1400" dirty="0" smtClean="0"/>
              <a:t> = </a:t>
            </a:r>
            <a:r>
              <a:rPr lang="en-US" altLang="zh-TW" sz="1400" dirty="0" err="1" smtClean="0"/>
              <a:t>np.meshgrid</a:t>
            </a:r>
            <a:r>
              <a:rPr lang="en-US" altLang="zh-TW" sz="1400" dirty="0" smtClean="0"/>
              <a:t>(</a:t>
            </a:r>
            <a:r>
              <a:rPr lang="en-US" altLang="zh-TW" sz="1400" dirty="0" err="1" smtClean="0"/>
              <a:t>np.arange</a:t>
            </a:r>
            <a:r>
              <a:rPr lang="en-US" altLang="zh-TW" sz="1400" dirty="0" smtClean="0"/>
              <a:t>(</a:t>
            </a:r>
            <a:r>
              <a:rPr lang="en-US" altLang="zh-TW" sz="1400" dirty="0" err="1" smtClean="0"/>
              <a:t>x_min</a:t>
            </a:r>
            <a:r>
              <a:rPr lang="en-US" altLang="zh-TW" sz="1400" dirty="0" smtClean="0"/>
              <a:t>, </a:t>
            </a:r>
            <a:r>
              <a:rPr lang="en-US" altLang="zh-TW" sz="1400" dirty="0" err="1" smtClean="0"/>
              <a:t>x_max</a:t>
            </a:r>
            <a:r>
              <a:rPr lang="en-US" altLang="zh-TW" sz="1400" dirty="0" smtClean="0"/>
              <a:t>, h),</a:t>
            </a:r>
            <a:r>
              <a:rPr lang="en-US" altLang="zh-TW" sz="1400" dirty="0" err="1" smtClean="0"/>
              <a:t>np.arange</a:t>
            </a:r>
            <a:r>
              <a:rPr lang="en-US" altLang="zh-TW" sz="1400" dirty="0" smtClean="0"/>
              <a:t>(</a:t>
            </a:r>
            <a:r>
              <a:rPr lang="en-US" altLang="zh-TW" sz="1400" dirty="0" err="1" smtClean="0"/>
              <a:t>y_min</a:t>
            </a:r>
            <a:r>
              <a:rPr lang="en-US" altLang="zh-TW" sz="1400" dirty="0" smtClean="0"/>
              <a:t>, </a:t>
            </a:r>
            <a:r>
              <a:rPr lang="en-US" altLang="zh-TW" sz="1400" dirty="0" err="1" smtClean="0"/>
              <a:t>y_max</a:t>
            </a:r>
            <a:r>
              <a:rPr lang="en-US" altLang="zh-TW" sz="1400" dirty="0" smtClean="0"/>
              <a:t>, h))</a:t>
            </a:r>
          </a:p>
          <a:p>
            <a:r>
              <a:rPr lang="en-US" altLang="zh-TW" sz="1400" dirty="0" err="1" smtClean="0"/>
              <a:t>X_plot</a:t>
            </a:r>
            <a:r>
              <a:rPr lang="en-US" altLang="zh-TW" sz="1400" dirty="0" smtClean="0"/>
              <a:t> = </a:t>
            </a:r>
            <a:r>
              <a:rPr lang="en-US" altLang="zh-TW" sz="1400" dirty="0" err="1" smtClean="0"/>
              <a:t>np.c</a:t>
            </a:r>
            <a:r>
              <a:rPr lang="en-US" altLang="zh-TW" sz="1400" dirty="0" smtClean="0"/>
              <a:t>_[</a:t>
            </a:r>
            <a:r>
              <a:rPr lang="en-US" altLang="zh-TW" sz="1400" dirty="0" err="1" smtClean="0"/>
              <a:t>xx.ravel</a:t>
            </a:r>
            <a:r>
              <a:rPr lang="en-US" altLang="zh-TW" sz="1400" dirty="0" smtClean="0"/>
              <a:t>(), </a:t>
            </a:r>
            <a:r>
              <a:rPr lang="en-US" altLang="zh-TW" sz="1400" dirty="0" err="1" smtClean="0"/>
              <a:t>yy.ravel</a:t>
            </a:r>
            <a:r>
              <a:rPr lang="en-US" altLang="zh-TW" sz="1400" dirty="0" smtClean="0"/>
              <a:t>()]</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31</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6.3 Support Vector Machine (SVM)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b="1" dirty="0" smtClean="0"/>
              <a:t>SVM code (2)</a:t>
            </a:r>
          </a:p>
        </p:txBody>
      </p:sp>
      <p:sp>
        <p:nvSpPr>
          <p:cNvPr id="11" name="TextBox 1"/>
          <p:cNvSpPr txBox="1"/>
          <p:nvPr/>
        </p:nvSpPr>
        <p:spPr>
          <a:xfrm>
            <a:off x="812800" y="1766977"/>
            <a:ext cx="6870700" cy="2677656"/>
          </a:xfrm>
          <a:prstGeom prst="rect">
            <a:avLst/>
          </a:prstGeom>
          <a:solidFill>
            <a:schemeClr val="bg1"/>
          </a:solidFill>
          <a:ln>
            <a:solidFill>
              <a:srgbClr val="C00000"/>
            </a:solidFill>
          </a:ln>
        </p:spPr>
        <p:txBody>
          <a:bodyPr wrap="square" rtlCol="0">
            <a:spAutoFit/>
          </a:bodyPr>
          <a:lstStyle/>
          <a:p>
            <a:r>
              <a:rPr lang="en-US" altLang="zh-TW" sz="1400" dirty="0" smtClean="0"/>
              <a:t>C = 1.0</a:t>
            </a:r>
          </a:p>
          <a:p>
            <a:r>
              <a:rPr lang="en-US" altLang="zh-TW" sz="1400" dirty="0" err="1" smtClean="0"/>
              <a:t>svc_classifier</a:t>
            </a:r>
            <a:r>
              <a:rPr lang="en-US" altLang="zh-TW" sz="1400" dirty="0" smtClean="0"/>
              <a:t> = svm.SVC(kernel='linear', C=C, </a:t>
            </a:r>
            <a:r>
              <a:rPr lang="en-US" altLang="zh-TW" sz="1400" dirty="0" err="1" smtClean="0"/>
              <a:t>decision_function_shape</a:t>
            </a:r>
            <a:r>
              <a:rPr lang="en-US" altLang="zh-TW" sz="1400" dirty="0" smtClean="0"/>
              <a:t> = '</a:t>
            </a:r>
            <a:r>
              <a:rPr lang="en-US" altLang="zh-TW" sz="1400" b="1" dirty="0" err="1" smtClean="0">
                <a:solidFill>
                  <a:srgbClr val="FF0000"/>
                </a:solidFill>
              </a:rPr>
              <a:t>ovr</a:t>
            </a:r>
            <a:r>
              <a:rPr lang="en-US" altLang="zh-TW" sz="1400" dirty="0" smtClean="0"/>
              <a:t>').fit(X, y)</a:t>
            </a:r>
          </a:p>
          <a:p>
            <a:r>
              <a:rPr lang="en-US" altLang="zh-TW" sz="1400" dirty="0" smtClean="0"/>
              <a:t>Z = </a:t>
            </a:r>
            <a:r>
              <a:rPr lang="en-US" altLang="zh-TW" sz="1400" dirty="0" err="1" smtClean="0"/>
              <a:t>svc_classifier.predict</a:t>
            </a:r>
            <a:r>
              <a:rPr lang="en-US" altLang="zh-TW" sz="1400" dirty="0" smtClean="0"/>
              <a:t>(</a:t>
            </a:r>
            <a:r>
              <a:rPr lang="en-US" altLang="zh-TW" sz="1400" dirty="0" err="1" smtClean="0"/>
              <a:t>X_plot</a:t>
            </a:r>
            <a:r>
              <a:rPr lang="en-US" altLang="zh-TW" sz="1400" dirty="0" smtClean="0"/>
              <a:t>)</a:t>
            </a:r>
          </a:p>
          <a:p>
            <a:r>
              <a:rPr lang="en-US" altLang="zh-TW" sz="1400" dirty="0" smtClean="0"/>
              <a:t>Z = </a:t>
            </a:r>
            <a:r>
              <a:rPr lang="en-US" altLang="zh-TW" sz="1400" dirty="0" err="1" smtClean="0"/>
              <a:t>Z.reshape</a:t>
            </a:r>
            <a:r>
              <a:rPr lang="en-US" altLang="zh-TW" sz="1400" dirty="0" smtClean="0"/>
              <a:t>(</a:t>
            </a:r>
            <a:r>
              <a:rPr lang="en-US" altLang="zh-TW" sz="1400" dirty="0" err="1" smtClean="0"/>
              <a:t>xx.shape</a:t>
            </a:r>
            <a:r>
              <a:rPr lang="en-US" altLang="zh-TW" sz="1400" dirty="0" smtClean="0"/>
              <a:t>)</a:t>
            </a:r>
          </a:p>
          <a:p>
            <a:r>
              <a:rPr lang="en-US" altLang="zh-TW" sz="1400" dirty="0" err="1" smtClean="0"/>
              <a:t>plt.figure</a:t>
            </a:r>
            <a:r>
              <a:rPr lang="en-US" altLang="zh-TW" sz="1400" dirty="0" smtClean="0"/>
              <a:t>(</a:t>
            </a:r>
            <a:r>
              <a:rPr lang="en-US" altLang="zh-TW" sz="1400" dirty="0" err="1" smtClean="0"/>
              <a:t>figsize</a:t>
            </a:r>
            <a:r>
              <a:rPr lang="en-US" altLang="zh-TW" sz="1400" dirty="0" smtClean="0"/>
              <a:t> = (15, 5))</a:t>
            </a:r>
          </a:p>
          <a:p>
            <a:r>
              <a:rPr lang="en-US" altLang="zh-TW" sz="1400" dirty="0" err="1" smtClean="0"/>
              <a:t>plt.subplot</a:t>
            </a:r>
            <a:r>
              <a:rPr lang="en-US" altLang="zh-TW" sz="1400" dirty="0" smtClean="0"/>
              <a:t>(121)</a:t>
            </a:r>
          </a:p>
          <a:p>
            <a:r>
              <a:rPr lang="en-US" altLang="zh-TW" sz="1400" dirty="0" err="1" smtClean="0"/>
              <a:t>plt.contourf</a:t>
            </a:r>
            <a:r>
              <a:rPr lang="en-US" altLang="zh-TW" sz="1400" dirty="0" smtClean="0"/>
              <a:t>(xx, </a:t>
            </a:r>
            <a:r>
              <a:rPr lang="en-US" altLang="zh-TW" sz="1400" dirty="0" err="1" smtClean="0"/>
              <a:t>yy</a:t>
            </a:r>
            <a:r>
              <a:rPr lang="en-US" altLang="zh-TW" sz="1400" dirty="0" smtClean="0"/>
              <a:t>, Z, </a:t>
            </a:r>
            <a:r>
              <a:rPr lang="en-US" altLang="zh-TW" sz="1400" dirty="0" err="1" smtClean="0"/>
              <a:t>cmap</a:t>
            </a:r>
            <a:r>
              <a:rPr lang="en-US" altLang="zh-TW" sz="1400" dirty="0" smtClean="0"/>
              <a:t> = plt.cm.tab10, alpha = 0.3)</a:t>
            </a:r>
          </a:p>
          <a:p>
            <a:r>
              <a:rPr lang="en-US" altLang="zh-TW" sz="1400" dirty="0" err="1" smtClean="0"/>
              <a:t>plt.scatter</a:t>
            </a:r>
            <a:r>
              <a:rPr lang="en-US" altLang="zh-TW" sz="1400" dirty="0" smtClean="0"/>
              <a:t>(X[:, 0], X[:, 1], c = y, </a:t>
            </a:r>
            <a:r>
              <a:rPr lang="en-US" altLang="zh-TW" sz="1400" dirty="0" err="1" smtClean="0"/>
              <a:t>cmap</a:t>
            </a:r>
            <a:r>
              <a:rPr lang="en-US" altLang="zh-TW" sz="1400" dirty="0" smtClean="0"/>
              <a:t> = plt.cm.Set1)</a:t>
            </a:r>
          </a:p>
          <a:p>
            <a:r>
              <a:rPr lang="en-US" altLang="zh-TW" sz="1400" dirty="0" err="1" smtClean="0"/>
              <a:t>plt.xlabel</a:t>
            </a:r>
            <a:r>
              <a:rPr lang="en-US" altLang="zh-TW" sz="1400" dirty="0" smtClean="0"/>
              <a:t>('Sepal length')</a:t>
            </a:r>
          </a:p>
          <a:p>
            <a:r>
              <a:rPr lang="en-US" altLang="zh-TW" sz="1400" dirty="0" err="1" smtClean="0"/>
              <a:t>plt.ylabel</a:t>
            </a:r>
            <a:r>
              <a:rPr lang="en-US" altLang="zh-TW" sz="1400" dirty="0" smtClean="0"/>
              <a:t>('Sepal width')</a:t>
            </a:r>
          </a:p>
          <a:p>
            <a:r>
              <a:rPr lang="en-US" altLang="zh-TW" sz="1400" dirty="0" err="1" smtClean="0"/>
              <a:t>plt.xlim</a:t>
            </a:r>
            <a:r>
              <a:rPr lang="en-US" altLang="zh-TW" sz="1400" dirty="0" smtClean="0"/>
              <a:t>(xx.min(), xx.max()) </a:t>
            </a:r>
          </a:p>
          <a:p>
            <a:r>
              <a:rPr lang="en-US" altLang="zh-TW" sz="1400" b="1" dirty="0" err="1" smtClean="0">
                <a:solidFill>
                  <a:srgbClr val="FF0000"/>
                </a:solidFill>
              </a:rPr>
              <a:t>plt.show</a:t>
            </a:r>
            <a:r>
              <a:rPr lang="en-US" altLang="zh-TW" sz="1400" b="1" dirty="0" smtClean="0">
                <a:solidFill>
                  <a:srgbClr val="FF0000"/>
                </a:solidFill>
              </a:rPr>
              <a:t>()</a:t>
            </a:r>
            <a:endParaRPr lang="en-US" altLang="zh-TW" sz="1400" b="1" dirty="0">
              <a:solidFill>
                <a:srgbClr val="FF0000"/>
              </a:solidFill>
            </a:endParaRP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32</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6.3 Support Vector Machine (SVM)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4247317"/>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b="1" dirty="0" smtClean="0"/>
              <a:t>In the code, </a:t>
            </a:r>
            <a:r>
              <a:rPr lang="en-US" altLang="zh-TW" b="1" dirty="0" err="1" smtClean="0"/>
              <a:t>descion_function_shape</a:t>
            </a:r>
            <a:r>
              <a:rPr lang="en-US" altLang="zh-TW" b="1" dirty="0" smtClean="0"/>
              <a:t> has the following parameters:</a:t>
            </a:r>
          </a:p>
          <a:p>
            <a:pPr marL="922338" lvl="1" indent="-465138">
              <a:buClr>
                <a:srgbClr val="00B0F0"/>
              </a:buClr>
              <a:buFont typeface="Wingdings" pitchFamily="2" charset="2"/>
              <a:buChar char="u"/>
            </a:pPr>
            <a:r>
              <a:rPr lang="en-US" altLang="zh-TW" b="1" dirty="0" smtClean="0"/>
              <a:t>OVR (One </a:t>
            </a:r>
            <a:r>
              <a:rPr lang="en-US" altLang="zh-TW" b="1" dirty="0" err="1" smtClean="0"/>
              <a:t>vs</a:t>
            </a:r>
            <a:r>
              <a:rPr lang="en-US" altLang="zh-TW" b="1" dirty="0" smtClean="0"/>
              <a:t> Rest), OVA (One Vs All), or OAA (One Against All): </a:t>
            </a:r>
            <a:r>
              <a:rPr lang="en-US" altLang="zh-TW" dirty="0" smtClean="0"/>
              <a:t>training a single classifier per class, with the samples of that class as positive samples and all other samples as negatives. This strategy requires the base classifiers to produce a real-valued confidence score for its decision, rather than just a class label; discrete class labels alone can lead to ambiguities, where multiple classes are predicted for a single sample.</a:t>
            </a:r>
          </a:p>
          <a:p>
            <a:pPr marL="922338" lvl="1" indent="-465138">
              <a:buClr>
                <a:srgbClr val="00B0F0"/>
              </a:buClr>
              <a:buFont typeface="Wingdings" pitchFamily="2" charset="2"/>
              <a:buChar char="u"/>
            </a:pPr>
            <a:r>
              <a:rPr lang="en-US" altLang="zh-TW" b="1" dirty="0" smtClean="0"/>
              <a:t>OVO (One </a:t>
            </a:r>
            <a:r>
              <a:rPr lang="en-US" altLang="zh-TW" b="1" dirty="0" err="1" smtClean="0"/>
              <a:t>vs</a:t>
            </a:r>
            <a:r>
              <a:rPr lang="en-US" altLang="zh-TW" b="1" dirty="0" smtClean="0"/>
              <a:t> One): </a:t>
            </a:r>
            <a:r>
              <a:rPr lang="en-US" altLang="zh-TW" dirty="0" smtClean="0"/>
              <a:t>one trains </a:t>
            </a:r>
            <a:r>
              <a:rPr lang="en-US" altLang="zh-TW" i="1" dirty="0" smtClean="0"/>
              <a:t>K</a:t>
            </a:r>
            <a:r>
              <a:rPr lang="en-US" altLang="zh-TW" dirty="0" smtClean="0"/>
              <a:t> (</a:t>
            </a:r>
            <a:r>
              <a:rPr lang="en-US" altLang="zh-TW" i="1" dirty="0" smtClean="0"/>
              <a:t>K</a:t>
            </a:r>
            <a:r>
              <a:rPr lang="en-US" altLang="zh-TW" dirty="0" smtClean="0"/>
              <a:t> − 1) / 2 binary classifiers for a </a:t>
            </a:r>
            <a:r>
              <a:rPr lang="en-US" altLang="zh-TW" i="1" dirty="0" smtClean="0"/>
              <a:t>K</a:t>
            </a:r>
            <a:r>
              <a:rPr lang="en-US" altLang="zh-TW" dirty="0" smtClean="0"/>
              <a:t>-way multiclass problem; each receives the samples of a pair of classes from the original training set, and must learn to distinguish these two classes. At prediction time, a voting scheme is applied: all </a:t>
            </a:r>
            <a:r>
              <a:rPr lang="en-US" altLang="zh-TW" i="1" dirty="0" smtClean="0"/>
              <a:t>K</a:t>
            </a:r>
            <a:r>
              <a:rPr lang="en-US" altLang="zh-TW" dirty="0" smtClean="0"/>
              <a:t> (</a:t>
            </a:r>
            <a:r>
              <a:rPr lang="en-US" altLang="zh-TW" i="1" dirty="0" smtClean="0"/>
              <a:t>K</a:t>
            </a:r>
            <a:r>
              <a:rPr lang="en-US" altLang="zh-TW" dirty="0" smtClean="0"/>
              <a:t> − 1) / 2 classifiers are applied to an unseen sample and the class that got the highest number of "+1" predictions gets predicted by the combined classifier.</a:t>
            </a:r>
            <a:r>
              <a:rPr lang="en-US" altLang="zh-TW" baseline="30000" dirty="0" smtClean="0"/>
              <a:t> </a:t>
            </a:r>
            <a:r>
              <a:rPr lang="en-US" altLang="zh-TW" dirty="0" smtClean="0"/>
              <a:t>Like </a:t>
            </a:r>
            <a:r>
              <a:rPr lang="en-US" altLang="zh-TW" dirty="0" err="1" smtClean="0"/>
              <a:t>OvR</a:t>
            </a:r>
            <a:r>
              <a:rPr lang="en-US" altLang="zh-TW" dirty="0" smtClean="0"/>
              <a:t>, </a:t>
            </a:r>
            <a:r>
              <a:rPr lang="en-US" altLang="zh-TW" dirty="0" err="1" smtClean="0"/>
              <a:t>OvO</a:t>
            </a:r>
            <a:r>
              <a:rPr lang="en-US" altLang="zh-TW" dirty="0" smtClean="0"/>
              <a:t> suffers from ambiguities in that some regions of its input space may receive the same number of votes.</a:t>
            </a:r>
            <a:endParaRPr lang="en-US" altLang="zh-TW" b="1"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33</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6.3 Support Vector Machine (SVM)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SVM result.</a:t>
            </a:r>
          </a:p>
        </p:txBody>
      </p:sp>
      <p:pic>
        <p:nvPicPr>
          <p:cNvPr id="1027" name="Picture 3"/>
          <p:cNvPicPr>
            <a:picLocks noChangeAspect="1" noChangeArrowheads="1"/>
          </p:cNvPicPr>
          <p:nvPr/>
        </p:nvPicPr>
        <p:blipFill>
          <a:blip r:embed="rId3" cstate="print"/>
          <a:srcRect/>
          <a:stretch>
            <a:fillRect/>
          </a:stretch>
        </p:blipFill>
        <p:spPr bwMode="auto">
          <a:xfrm>
            <a:off x="1790700" y="1869790"/>
            <a:ext cx="6021388" cy="4586573"/>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34</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6.4 Logistic Regression</a:t>
            </a:r>
            <a:endParaRPr lang="en-US" sz="40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35</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6.4 Logistic Regression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4801314"/>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L</a:t>
            </a:r>
            <a:r>
              <a:rPr lang="en-US" altLang="zh-TW" dirty="0" smtClean="0"/>
              <a:t>ogistic </a:t>
            </a:r>
            <a:r>
              <a:rPr lang="en-US" altLang="zh-TW" dirty="0" smtClean="0"/>
              <a:t>regression model is one of the members of supervised classification algorithm family. </a:t>
            </a:r>
            <a:endParaRPr lang="en-US" altLang="zh-TW" dirty="0" smtClean="0"/>
          </a:p>
          <a:p>
            <a:pPr marL="465138" indent="-465138">
              <a:buClr>
                <a:srgbClr val="00B0F0"/>
              </a:buClr>
              <a:buFont typeface="Wingdings" pitchFamily="2" charset="2"/>
              <a:buChar char="u"/>
            </a:pPr>
            <a:r>
              <a:rPr lang="en-US" altLang="zh-TW" dirty="0" smtClean="0"/>
              <a:t>Logistic </a:t>
            </a:r>
            <a:r>
              <a:rPr lang="en-US" altLang="zh-TW" dirty="0" smtClean="0"/>
              <a:t>regression measures the relationship between dependent variables and independent variables by estimating the probabilities using a logistic </a:t>
            </a:r>
            <a:r>
              <a:rPr lang="en-US" altLang="zh-TW" dirty="0" smtClean="0"/>
              <a:t>function.</a:t>
            </a:r>
          </a:p>
          <a:p>
            <a:pPr marL="465138" indent="-465138">
              <a:buClr>
                <a:srgbClr val="00B0F0"/>
              </a:buClr>
              <a:buFont typeface="Wingdings" pitchFamily="2" charset="2"/>
              <a:buChar char="u"/>
            </a:pPr>
            <a:r>
              <a:rPr lang="en-US" altLang="zh-TW" dirty="0" smtClean="0"/>
              <a:t>For dependent </a:t>
            </a:r>
            <a:r>
              <a:rPr lang="en-US" altLang="zh-TW" dirty="0" smtClean="0"/>
              <a:t>and independent </a:t>
            </a:r>
            <a:r>
              <a:rPr lang="en-US" altLang="zh-TW" dirty="0" smtClean="0"/>
              <a:t>variables:</a:t>
            </a:r>
          </a:p>
          <a:p>
            <a:pPr marL="922338" lvl="1" indent="-465138">
              <a:buClr>
                <a:srgbClr val="00B0F0"/>
              </a:buClr>
              <a:buFont typeface="Wingdings" pitchFamily="2" charset="2"/>
              <a:buChar char="u"/>
            </a:pPr>
            <a:r>
              <a:rPr lang="en-US" altLang="zh-TW" b="1" dirty="0" smtClean="0"/>
              <a:t>The dependent </a:t>
            </a:r>
            <a:r>
              <a:rPr lang="en-US" altLang="zh-TW" b="1" dirty="0" smtClean="0"/>
              <a:t>variable is the target class variable</a:t>
            </a:r>
            <a:r>
              <a:rPr lang="en-US" altLang="zh-TW" dirty="0" smtClean="0"/>
              <a:t> we are going to </a:t>
            </a:r>
            <a:r>
              <a:rPr lang="en-US" altLang="zh-TW" dirty="0" smtClean="0"/>
              <a:t>predict. </a:t>
            </a:r>
          </a:p>
          <a:p>
            <a:pPr marL="922338" lvl="1" indent="-465138">
              <a:buClr>
                <a:srgbClr val="00B0F0"/>
              </a:buClr>
              <a:buFont typeface="Wingdings" pitchFamily="2" charset="2"/>
              <a:buChar char="u"/>
            </a:pPr>
            <a:r>
              <a:rPr lang="en-US" altLang="zh-TW" b="1" dirty="0" smtClean="0"/>
              <a:t>The </a:t>
            </a:r>
            <a:r>
              <a:rPr lang="en-US" altLang="zh-TW" b="1" dirty="0" smtClean="0"/>
              <a:t>independent variables are the features </a:t>
            </a:r>
            <a:r>
              <a:rPr lang="en-US" altLang="zh-TW" dirty="0" smtClean="0"/>
              <a:t>we are going to use to predict the target </a:t>
            </a:r>
            <a:r>
              <a:rPr lang="en-US" altLang="zh-TW" dirty="0" smtClean="0"/>
              <a:t>class.</a:t>
            </a:r>
          </a:p>
          <a:p>
            <a:pPr marL="465138" indent="-465138">
              <a:buClr>
                <a:srgbClr val="00B0F0"/>
              </a:buClr>
              <a:buFont typeface="Wingdings" pitchFamily="2" charset="2"/>
              <a:buChar char="u"/>
            </a:pPr>
            <a:r>
              <a:rPr lang="en-US" altLang="zh-TW" dirty="0" smtClean="0"/>
              <a:t>In </a:t>
            </a:r>
            <a:r>
              <a:rPr lang="en-US" altLang="zh-TW" dirty="0" smtClean="0"/>
              <a:t>logistic regression, estimating the probabilities means to predict the likelihood occurrence of the event. </a:t>
            </a:r>
            <a:endParaRPr lang="en-US" altLang="zh-TW" dirty="0" smtClean="0"/>
          </a:p>
          <a:p>
            <a:pPr marL="465138" indent="-465138">
              <a:buClr>
                <a:srgbClr val="00B0F0"/>
              </a:buClr>
              <a:buFont typeface="Wingdings" pitchFamily="2" charset="2"/>
              <a:buChar char="u"/>
            </a:pPr>
            <a:r>
              <a:rPr lang="en-US" altLang="zh-TW" dirty="0" smtClean="0"/>
              <a:t>For </a:t>
            </a:r>
            <a:r>
              <a:rPr lang="en-US" altLang="zh-TW" dirty="0" smtClean="0"/>
              <a:t>example, the shop owner would like to predict the customer who entered into the shop will buy the play station (for example) or not. </a:t>
            </a:r>
            <a:endParaRPr lang="en-US" altLang="zh-TW" dirty="0" smtClean="0"/>
          </a:p>
          <a:p>
            <a:pPr marL="465138" indent="-465138">
              <a:buClr>
                <a:srgbClr val="00B0F0"/>
              </a:buClr>
              <a:buFont typeface="Wingdings" pitchFamily="2" charset="2"/>
              <a:buChar char="u"/>
            </a:pPr>
            <a:r>
              <a:rPr lang="en-US" altLang="zh-TW" dirty="0" smtClean="0"/>
              <a:t>There </a:t>
            </a:r>
            <a:r>
              <a:rPr lang="en-US" altLang="zh-TW" dirty="0" smtClean="0"/>
              <a:t>would be many features of customer – gender, age, etc. which would be observed by the shop keeper to predict the likelihood occurrence, i.e., buying a play station or not. </a:t>
            </a:r>
            <a:endParaRPr lang="en-US" altLang="zh-TW" dirty="0" smtClean="0"/>
          </a:p>
          <a:p>
            <a:pPr marL="465138" indent="-465138">
              <a:buClr>
                <a:srgbClr val="00B0F0"/>
              </a:buClr>
              <a:buFont typeface="Wingdings" pitchFamily="2" charset="2"/>
              <a:buChar char="u"/>
            </a:pPr>
            <a:r>
              <a:rPr lang="en-US" altLang="zh-TW" dirty="0" smtClean="0"/>
              <a:t>The </a:t>
            </a:r>
            <a:r>
              <a:rPr lang="en-US" altLang="zh-TW" b="1" dirty="0" smtClean="0">
                <a:solidFill>
                  <a:srgbClr val="FF0000"/>
                </a:solidFill>
              </a:rPr>
              <a:t>logistic function is the sigmoid curve </a:t>
            </a:r>
            <a:r>
              <a:rPr lang="en-US" altLang="zh-TW" dirty="0" smtClean="0"/>
              <a:t>that is used to build the function with various parameters.</a:t>
            </a:r>
            <a:endParaRPr lang="en-US" altLang="zh-TW"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36</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6.4 Logistic Regression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2308324"/>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b="1" dirty="0" smtClean="0"/>
              <a:t>Prerequisites</a:t>
            </a:r>
          </a:p>
          <a:p>
            <a:pPr marL="922338" lvl="1" indent="-465138">
              <a:buClr>
                <a:srgbClr val="00B0F0"/>
              </a:buClr>
              <a:buFont typeface="Wingdings" pitchFamily="2" charset="2"/>
              <a:buChar char="u"/>
            </a:pPr>
            <a:r>
              <a:rPr lang="en-US" altLang="zh-TW" dirty="0" smtClean="0"/>
              <a:t>Before </a:t>
            </a:r>
            <a:r>
              <a:rPr lang="en-US" altLang="zh-TW" dirty="0" smtClean="0"/>
              <a:t>building the classifier using logistic regression, we need to install the </a:t>
            </a:r>
            <a:r>
              <a:rPr lang="en-US" altLang="zh-TW" dirty="0" err="1" smtClean="0"/>
              <a:t>Tkinter</a:t>
            </a:r>
            <a:r>
              <a:rPr lang="en-US" altLang="zh-TW" dirty="0" smtClean="0"/>
              <a:t> package on our system. </a:t>
            </a:r>
            <a:endParaRPr lang="en-US" altLang="zh-TW" dirty="0" smtClean="0"/>
          </a:p>
          <a:p>
            <a:pPr marL="922338" lvl="1" indent="-465138">
              <a:buClr>
                <a:srgbClr val="00B0F0"/>
              </a:buClr>
              <a:buFont typeface="Wingdings" pitchFamily="2" charset="2"/>
              <a:buChar char="u"/>
            </a:pPr>
            <a:r>
              <a:rPr lang="en-US" altLang="zh-TW" dirty="0" err="1" smtClean="0"/>
              <a:t>Tkinter</a:t>
            </a:r>
            <a:r>
              <a:rPr lang="en-US" altLang="zh-TW" dirty="0" smtClean="0"/>
              <a:t> is the Python interface to </a:t>
            </a:r>
            <a:r>
              <a:rPr lang="en-US" altLang="zh-TW" dirty="0" err="1" smtClean="0"/>
              <a:t>Tcl</a:t>
            </a:r>
            <a:r>
              <a:rPr lang="en-US" altLang="zh-TW" dirty="0" smtClean="0"/>
              <a:t>/Tk.</a:t>
            </a:r>
          </a:p>
          <a:p>
            <a:pPr marL="922338" lvl="1" indent="-465138">
              <a:buClr>
                <a:srgbClr val="00B0F0"/>
              </a:buClr>
              <a:buFont typeface="Wingdings" pitchFamily="2" charset="2"/>
              <a:buChar char="u"/>
            </a:pPr>
            <a:r>
              <a:rPr lang="en-US" altLang="zh-TW" dirty="0" smtClean="0"/>
              <a:t>It </a:t>
            </a:r>
            <a:r>
              <a:rPr lang="en-US" altLang="zh-TW" dirty="0" smtClean="0"/>
              <a:t>can be installed from </a:t>
            </a:r>
            <a:r>
              <a:rPr lang="en-US" altLang="zh-TW" dirty="0" smtClean="0">
                <a:hlinkClick r:id="rId3"/>
              </a:rPr>
              <a:t>https://</a:t>
            </a:r>
            <a:r>
              <a:rPr lang="en-US" altLang="zh-TW" dirty="0" smtClean="0">
                <a:hlinkClick r:id="rId3"/>
              </a:rPr>
              <a:t>docs.python.org/2/library/tkinter.html</a:t>
            </a:r>
            <a:r>
              <a:rPr lang="en-US" altLang="zh-TW" dirty="0" smtClean="0"/>
              <a:t>.</a:t>
            </a:r>
          </a:p>
          <a:p>
            <a:pPr marL="922338" lvl="1" indent="-465138">
              <a:buClr>
                <a:srgbClr val="00B0F0"/>
              </a:buClr>
              <a:buFont typeface="Wingdings" pitchFamily="2" charset="2"/>
              <a:buChar char="u"/>
            </a:pPr>
            <a:r>
              <a:rPr lang="en-US" altLang="zh-TW" dirty="0" smtClean="0"/>
              <a:t>Now</a:t>
            </a:r>
            <a:r>
              <a:rPr lang="en-US" altLang="zh-TW" dirty="0" smtClean="0"/>
              <a:t>, with the help of the code given below, we can create a classifier using logistic regression </a:t>
            </a:r>
            <a:r>
              <a:rPr lang="en-US" altLang="zh-TW" dirty="0" smtClean="0"/>
              <a:t>−</a:t>
            </a:r>
          </a:p>
          <a:p>
            <a:pPr marL="922338" lvl="1" indent="-465138">
              <a:buClr>
                <a:srgbClr val="00B0F0"/>
              </a:buClr>
              <a:buFont typeface="Wingdings" pitchFamily="2" charset="2"/>
              <a:buChar char="u"/>
            </a:pPr>
            <a:r>
              <a:rPr lang="en-US" altLang="zh-TW" dirty="0" smtClean="0"/>
              <a:t>First</a:t>
            </a:r>
            <a:r>
              <a:rPr lang="en-US" altLang="zh-TW" dirty="0" smtClean="0"/>
              <a:t>, we will import some packages</a:t>
            </a:r>
            <a:endParaRPr lang="en-US" altLang="zh-TW" dirty="0"/>
          </a:p>
        </p:txBody>
      </p:sp>
      <p:sp>
        <p:nvSpPr>
          <p:cNvPr id="9" name="TextBox 1"/>
          <p:cNvSpPr txBox="1"/>
          <p:nvPr/>
        </p:nvSpPr>
        <p:spPr>
          <a:xfrm>
            <a:off x="1320800" y="3494177"/>
            <a:ext cx="5689600" cy="923330"/>
          </a:xfrm>
          <a:prstGeom prst="rect">
            <a:avLst/>
          </a:prstGeom>
          <a:solidFill>
            <a:schemeClr val="bg1"/>
          </a:solidFill>
          <a:ln>
            <a:solidFill>
              <a:srgbClr val="C00000"/>
            </a:solidFill>
          </a:ln>
        </p:spPr>
        <p:txBody>
          <a:bodyPr wrap="square" rtlCol="0">
            <a:spAutoFit/>
          </a:bodyPr>
          <a:lstStyle/>
          <a:p>
            <a:r>
              <a:rPr lang="en-US" altLang="zh-TW" dirty="0" smtClean="0"/>
              <a:t>import </a:t>
            </a:r>
            <a:r>
              <a:rPr lang="en-US" altLang="zh-TW" dirty="0" err="1" smtClean="0"/>
              <a:t>numpy</a:t>
            </a:r>
            <a:r>
              <a:rPr lang="en-US" altLang="zh-TW" dirty="0" smtClean="0"/>
              <a:t> as </a:t>
            </a:r>
            <a:r>
              <a:rPr lang="en-US" altLang="zh-TW" dirty="0" err="1" smtClean="0"/>
              <a:t>np</a:t>
            </a:r>
            <a:r>
              <a:rPr lang="en-US" altLang="zh-TW" dirty="0" smtClean="0"/>
              <a:t> </a:t>
            </a:r>
            <a:endParaRPr lang="en-US" altLang="zh-TW" dirty="0" smtClean="0"/>
          </a:p>
          <a:p>
            <a:r>
              <a:rPr lang="en-US" altLang="zh-TW" dirty="0" smtClean="0"/>
              <a:t>from </a:t>
            </a:r>
            <a:r>
              <a:rPr lang="en-US" altLang="zh-TW" dirty="0" err="1" smtClean="0"/>
              <a:t>sklearn</a:t>
            </a:r>
            <a:r>
              <a:rPr lang="en-US" altLang="zh-TW" dirty="0" smtClean="0"/>
              <a:t> </a:t>
            </a:r>
            <a:r>
              <a:rPr lang="en-US" altLang="zh-TW" dirty="0" smtClean="0"/>
              <a:t>import </a:t>
            </a:r>
            <a:r>
              <a:rPr lang="en-US" altLang="zh-TW" dirty="0" err="1" smtClean="0"/>
              <a:t>linear_model</a:t>
            </a:r>
            <a:r>
              <a:rPr lang="en-US" altLang="zh-TW" dirty="0" smtClean="0"/>
              <a:t> </a:t>
            </a:r>
            <a:endParaRPr lang="en-US" altLang="zh-TW" dirty="0" smtClean="0"/>
          </a:p>
          <a:p>
            <a:r>
              <a:rPr lang="en-US" altLang="zh-TW" dirty="0" smtClean="0"/>
              <a:t>import </a:t>
            </a:r>
            <a:r>
              <a:rPr lang="en-US" altLang="zh-TW" dirty="0" err="1" smtClean="0"/>
              <a:t>matplotlib.pyplot</a:t>
            </a:r>
            <a:r>
              <a:rPr lang="en-US" altLang="zh-TW" dirty="0" smtClean="0"/>
              <a:t> as </a:t>
            </a:r>
            <a:r>
              <a:rPr lang="en-US" altLang="zh-TW" dirty="0" err="1" smtClean="0"/>
              <a:t>plt</a:t>
            </a:r>
            <a:endParaRPr lang="en-US" altLang="zh-TW"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37</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6.4 Logistic Regression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Now</a:t>
            </a:r>
            <a:r>
              <a:rPr lang="en-US" altLang="zh-TW" dirty="0" smtClean="0"/>
              <a:t>, we need to define the sample data which can be done as follows</a:t>
            </a:r>
            <a:endParaRPr lang="en-US" altLang="zh-TW" dirty="0"/>
          </a:p>
        </p:txBody>
      </p:sp>
      <p:sp>
        <p:nvSpPr>
          <p:cNvPr id="9" name="TextBox 1"/>
          <p:cNvSpPr txBox="1"/>
          <p:nvPr/>
        </p:nvSpPr>
        <p:spPr>
          <a:xfrm>
            <a:off x="1104900" y="1627277"/>
            <a:ext cx="6781800" cy="923330"/>
          </a:xfrm>
          <a:prstGeom prst="rect">
            <a:avLst/>
          </a:prstGeom>
          <a:solidFill>
            <a:schemeClr val="bg1"/>
          </a:solidFill>
          <a:ln>
            <a:solidFill>
              <a:srgbClr val="C00000"/>
            </a:solidFill>
          </a:ln>
        </p:spPr>
        <p:txBody>
          <a:bodyPr wrap="square" rtlCol="0">
            <a:spAutoFit/>
          </a:bodyPr>
          <a:lstStyle/>
          <a:p>
            <a:r>
              <a:rPr lang="es-ES" altLang="zh-TW" dirty="0" smtClean="0"/>
              <a:t>X = np.array([[2, 4.8], [2.9, 4.7], [2.5, 5], [3.2, 5.5], [6, 5], [7.6, 4], </a:t>
            </a:r>
            <a:endParaRPr lang="es-ES" altLang="zh-TW" dirty="0" smtClean="0"/>
          </a:p>
          <a:p>
            <a:r>
              <a:rPr lang="es-ES" altLang="zh-TW" dirty="0" smtClean="0"/>
              <a:t>	</a:t>
            </a:r>
            <a:r>
              <a:rPr lang="es-ES" altLang="zh-TW" dirty="0" smtClean="0"/>
              <a:t>[</a:t>
            </a:r>
            <a:r>
              <a:rPr lang="es-ES" altLang="zh-TW" dirty="0" smtClean="0"/>
              <a:t>3.2, 0.9], [2.9, 1.9],[2.4, 3.5], [0.5, 3.4], [1, 4], [0.9, 5.9]]) </a:t>
            </a:r>
            <a:endParaRPr lang="es-ES" altLang="zh-TW" dirty="0" smtClean="0"/>
          </a:p>
          <a:p>
            <a:r>
              <a:rPr lang="es-ES" altLang="zh-TW" dirty="0" smtClean="0"/>
              <a:t>y </a:t>
            </a:r>
            <a:r>
              <a:rPr lang="es-ES" altLang="zh-TW" dirty="0" smtClean="0"/>
              <a:t>= np.array([0, 0, 0, 1, 1, 1, 2, 2, 2, 3, 3, 3])</a:t>
            </a:r>
            <a:endParaRPr lang="en-US" altLang="zh-TW"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38</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6.4 Logistic Regression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566058" y="2617877"/>
            <a:ext cx="8577942" cy="1477328"/>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C: float number with default is 1. </a:t>
            </a:r>
          </a:p>
          <a:p>
            <a:pPr marL="922338" lvl="1" indent="-465138">
              <a:buClr>
                <a:srgbClr val="00B0F0"/>
              </a:buClr>
              <a:buFont typeface="Wingdings" pitchFamily="2" charset="2"/>
              <a:buChar char="u"/>
            </a:pPr>
            <a:r>
              <a:rPr lang="en-US" altLang="zh-TW" dirty="0" smtClean="0"/>
              <a:t>C is inverse </a:t>
            </a:r>
            <a:r>
              <a:rPr lang="en-US" altLang="zh-TW" dirty="0" smtClean="0"/>
              <a:t>of regularization strength; must be a positive float. </a:t>
            </a:r>
            <a:endParaRPr lang="en-US" altLang="zh-TW" dirty="0" smtClean="0"/>
          </a:p>
          <a:p>
            <a:pPr marL="922338" lvl="1" indent="-465138">
              <a:buClr>
                <a:srgbClr val="00B0F0"/>
              </a:buClr>
              <a:buFont typeface="Wingdings" pitchFamily="2" charset="2"/>
              <a:buChar char="u"/>
            </a:pPr>
            <a:r>
              <a:rPr lang="en-US" altLang="zh-TW" dirty="0" smtClean="0"/>
              <a:t>Like </a:t>
            </a:r>
            <a:r>
              <a:rPr lang="en-US" altLang="zh-TW" dirty="0" smtClean="0"/>
              <a:t>in support vector machines, smaller values specify stronger regularization</a:t>
            </a:r>
            <a:r>
              <a:rPr lang="en-US" altLang="zh-TW" dirty="0" smtClean="0"/>
              <a:t>. </a:t>
            </a:r>
          </a:p>
          <a:p>
            <a:pPr marL="922338" lvl="1" indent="-465138">
              <a:buClr>
                <a:srgbClr val="00B0F0"/>
              </a:buClr>
              <a:buFont typeface="Wingdings" pitchFamily="2" charset="2"/>
              <a:buChar char="u"/>
            </a:pPr>
            <a:r>
              <a:rPr lang="en-US" altLang="zh-TW" dirty="0" smtClean="0"/>
              <a:t>The </a:t>
            </a:r>
            <a:r>
              <a:rPr lang="en-US" altLang="zh-TW" b="1" dirty="0" smtClean="0"/>
              <a:t>regularization</a:t>
            </a:r>
            <a:r>
              <a:rPr lang="en-US" altLang="zh-TW" dirty="0" smtClean="0"/>
              <a:t> is a process of introducing additional information in order to solve an </a:t>
            </a:r>
            <a:r>
              <a:rPr lang="en-US" altLang="zh-TW" dirty="0" smtClean="0">
                <a:hlinkClick r:id="rId3" tooltip="Ill-posed problem"/>
              </a:rPr>
              <a:t>ill-posed problem</a:t>
            </a:r>
            <a:r>
              <a:rPr lang="en-US" altLang="zh-TW" dirty="0" smtClean="0"/>
              <a:t> or to prevent </a:t>
            </a:r>
            <a:r>
              <a:rPr lang="en-US" altLang="zh-TW" dirty="0" err="1" smtClean="0">
                <a:hlinkClick r:id="rId4" tooltip="Overfitting"/>
              </a:rPr>
              <a:t>overfitting</a:t>
            </a:r>
            <a:r>
              <a:rPr lang="en-US" altLang="zh-TW" dirty="0" smtClean="0"/>
              <a:t>.</a:t>
            </a:r>
            <a:endParaRPr lang="en-US" altLang="zh-TW" dirty="0"/>
          </a:p>
        </p:txBody>
      </p:sp>
      <p:sp>
        <p:nvSpPr>
          <p:cNvPr id="9" name="TextBox 1"/>
          <p:cNvSpPr txBox="1"/>
          <p:nvPr/>
        </p:nvSpPr>
        <p:spPr>
          <a:xfrm>
            <a:off x="673100" y="2071777"/>
            <a:ext cx="7569200" cy="369332"/>
          </a:xfrm>
          <a:prstGeom prst="rect">
            <a:avLst/>
          </a:prstGeom>
          <a:solidFill>
            <a:schemeClr val="bg1"/>
          </a:solidFill>
          <a:ln>
            <a:solidFill>
              <a:srgbClr val="C00000"/>
            </a:solidFill>
          </a:ln>
        </p:spPr>
        <p:txBody>
          <a:bodyPr wrap="square" rtlCol="0">
            <a:spAutoFit/>
          </a:bodyPr>
          <a:lstStyle/>
          <a:p>
            <a:r>
              <a:rPr lang="en-US" altLang="zh-TW" dirty="0" err="1" smtClean="0"/>
              <a:t>c</a:t>
            </a:r>
            <a:r>
              <a:rPr lang="en-US" altLang="zh-TW" dirty="0" err="1" smtClean="0"/>
              <a:t>lassifier_LR</a:t>
            </a:r>
            <a:r>
              <a:rPr lang="en-US" altLang="zh-TW" dirty="0" smtClean="0"/>
              <a:t> </a:t>
            </a:r>
            <a:r>
              <a:rPr lang="en-US" altLang="zh-TW" dirty="0" smtClean="0"/>
              <a:t>= </a:t>
            </a:r>
            <a:r>
              <a:rPr lang="en-US" altLang="zh-TW" dirty="0" err="1" smtClean="0"/>
              <a:t>linear_model.LogisticRegression</a:t>
            </a:r>
            <a:r>
              <a:rPr lang="en-US" altLang="zh-TW" dirty="0" smtClean="0"/>
              <a:t>(solver = '</a:t>
            </a:r>
            <a:r>
              <a:rPr lang="en-US" altLang="zh-TW" dirty="0" err="1" smtClean="0"/>
              <a:t>liblinear</a:t>
            </a:r>
            <a:r>
              <a:rPr lang="en-US" altLang="zh-TW" dirty="0" smtClean="0"/>
              <a:t>', C = 75)</a:t>
            </a:r>
          </a:p>
        </p:txBody>
      </p:sp>
      <p:pic>
        <p:nvPicPr>
          <p:cNvPr id="2050" name="Picture 2"/>
          <p:cNvPicPr>
            <a:picLocks noChangeAspect="1" noChangeArrowheads="1"/>
          </p:cNvPicPr>
          <p:nvPr/>
        </p:nvPicPr>
        <p:blipFill>
          <a:blip r:embed="rId5" cstate="print"/>
          <a:srcRect/>
          <a:stretch>
            <a:fillRect/>
          </a:stretch>
        </p:blipFill>
        <p:spPr bwMode="auto">
          <a:xfrm>
            <a:off x="2830513" y="4249738"/>
            <a:ext cx="2924175" cy="1990725"/>
          </a:xfrm>
          <a:prstGeom prst="rect">
            <a:avLst/>
          </a:prstGeom>
          <a:noFill/>
          <a:ln w="9525">
            <a:solidFill>
              <a:srgbClr val="C00000"/>
            </a:solidFill>
            <a:miter lim="800000"/>
            <a:headEnd/>
            <a:tailEnd/>
          </a:ln>
        </p:spPr>
      </p:pic>
      <p:sp>
        <p:nvSpPr>
          <p:cNvPr id="11" name="TextBox 1"/>
          <p:cNvSpPr txBox="1"/>
          <p:nvPr/>
        </p:nvSpPr>
        <p:spPr>
          <a:xfrm>
            <a:off x="482600" y="1233577"/>
            <a:ext cx="8577942" cy="64633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Next</a:t>
            </a:r>
            <a:r>
              <a:rPr lang="en-US" altLang="zh-TW" dirty="0" smtClean="0"/>
              <a:t>, we need to create the logistic regression classifier, which can be done as </a:t>
            </a:r>
            <a:r>
              <a:rPr lang="en-US" altLang="zh-TW" dirty="0" smtClean="0"/>
              <a:t>follows:</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39</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6.4 Logistic Regression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400958" y="21987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Now, for the output, first, we define a function:</a:t>
            </a:r>
            <a:endParaRPr lang="en-US" altLang="zh-TW" dirty="0"/>
          </a:p>
        </p:txBody>
      </p:sp>
      <p:sp>
        <p:nvSpPr>
          <p:cNvPr id="9" name="TextBox 1"/>
          <p:cNvSpPr txBox="1"/>
          <p:nvPr/>
        </p:nvSpPr>
        <p:spPr>
          <a:xfrm>
            <a:off x="863600" y="1703477"/>
            <a:ext cx="7569200" cy="369332"/>
          </a:xfrm>
          <a:prstGeom prst="rect">
            <a:avLst/>
          </a:prstGeom>
          <a:solidFill>
            <a:schemeClr val="bg1"/>
          </a:solidFill>
          <a:ln>
            <a:solidFill>
              <a:srgbClr val="C00000"/>
            </a:solidFill>
          </a:ln>
        </p:spPr>
        <p:txBody>
          <a:bodyPr wrap="square" rtlCol="0">
            <a:spAutoFit/>
          </a:bodyPr>
          <a:lstStyle/>
          <a:p>
            <a:r>
              <a:rPr lang="en-US" altLang="zh-TW" dirty="0" smtClean="0"/>
              <a:t>classifier_LR.fit(X</a:t>
            </a:r>
            <a:r>
              <a:rPr lang="en-US" altLang="zh-TW" dirty="0" smtClean="0"/>
              <a:t>, y)</a:t>
            </a:r>
          </a:p>
        </p:txBody>
      </p:sp>
      <p:sp>
        <p:nvSpPr>
          <p:cNvPr id="11" name="TextBox 1"/>
          <p:cNvSpPr txBox="1"/>
          <p:nvPr/>
        </p:nvSpPr>
        <p:spPr>
          <a:xfrm>
            <a:off x="482600" y="12335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Next</a:t>
            </a:r>
            <a:r>
              <a:rPr lang="en-US" altLang="zh-TW" dirty="0" smtClean="0"/>
              <a:t>, </a:t>
            </a:r>
            <a:r>
              <a:rPr lang="en-US" altLang="zh-TW" dirty="0" smtClean="0"/>
              <a:t>we </a:t>
            </a:r>
            <a:r>
              <a:rPr lang="en-US" altLang="zh-TW" dirty="0" smtClean="0"/>
              <a:t>need to train this classifier</a:t>
            </a:r>
            <a:endParaRPr lang="en-US" altLang="zh-TW" dirty="0" smtClean="0"/>
          </a:p>
        </p:txBody>
      </p:sp>
      <p:sp>
        <p:nvSpPr>
          <p:cNvPr id="12" name="TextBox 1"/>
          <p:cNvSpPr txBox="1"/>
          <p:nvPr/>
        </p:nvSpPr>
        <p:spPr>
          <a:xfrm>
            <a:off x="889000" y="2757577"/>
            <a:ext cx="7569200" cy="1200329"/>
          </a:xfrm>
          <a:prstGeom prst="rect">
            <a:avLst/>
          </a:prstGeom>
          <a:solidFill>
            <a:schemeClr val="bg1"/>
          </a:solidFill>
          <a:ln>
            <a:solidFill>
              <a:srgbClr val="C00000"/>
            </a:solidFill>
          </a:ln>
        </p:spPr>
        <p:txBody>
          <a:bodyPr wrap="square" rtlCol="0">
            <a:spAutoFit/>
          </a:bodyPr>
          <a:lstStyle/>
          <a:p>
            <a:r>
              <a:rPr lang="en-US" altLang="zh-TW" dirty="0" smtClean="0"/>
              <a:t>def </a:t>
            </a:r>
            <a:r>
              <a:rPr lang="en-US" altLang="zh-TW" dirty="0" err="1" smtClean="0"/>
              <a:t>Logistic_visualize</a:t>
            </a:r>
            <a:r>
              <a:rPr lang="en-US" altLang="zh-TW" dirty="0" smtClean="0"/>
              <a:t> (X</a:t>
            </a:r>
            <a:r>
              <a:rPr lang="en-US" altLang="zh-TW" dirty="0" smtClean="0"/>
              <a:t>, y): </a:t>
            </a:r>
            <a:endParaRPr lang="en-US" altLang="zh-TW" dirty="0" smtClean="0"/>
          </a:p>
          <a:p>
            <a:r>
              <a:rPr lang="en-US" altLang="zh-TW" dirty="0" smtClean="0"/>
              <a:t>	</a:t>
            </a:r>
            <a:r>
              <a:rPr lang="en-US" altLang="zh-TW" dirty="0" err="1" smtClean="0"/>
              <a:t>min_x</a:t>
            </a:r>
            <a:r>
              <a:rPr lang="en-US" altLang="zh-TW" dirty="0" smtClean="0"/>
              <a:t>, </a:t>
            </a:r>
            <a:r>
              <a:rPr lang="en-US" altLang="zh-TW" dirty="0" err="1" smtClean="0"/>
              <a:t>max_x</a:t>
            </a:r>
            <a:r>
              <a:rPr lang="en-US" altLang="zh-TW" dirty="0" smtClean="0"/>
              <a:t> = X[:, 0].min() - 1.0, X[:, 0].max() + 1.0 </a:t>
            </a:r>
            <a:endParaRPr lang="en-US" altLang="zh-TW" dirty="0" smtClean="0"/>
          </a:p>
          <a:p>
            <a:r>
              <a:rPr lang="en-US" altLang="zh-TW" dirty="0" smtClean="0"/>
              <a:t>	</a:t>
            </a:r>
            <a:r>
              <a:rPr lang="en-US" altLang="zh-TW" dirty="0" err="1" smtClean="0"/>
              <a:t>min_y</a:t>
            </a:r>
            <a:r>
              <a:rPr lang="en-US" altLang="zh-TW" dirty="0" smtClean="0"/>
              <a:t>, </a:t>
            </a:r>
            <a:r>
              <a:rPr lang="en-US" altLang="zh-TW" dirty="0" err="1" smtClean="0"/>
              <a:t>max_y</a:t>
            </a:r>
            <a:r>
              <a:rPr lang="en-US" altLang="zh-TW" dirty="0" smtClean="0"/>
              <a:t> = X[:, 1].min() - 1.0, X[:, 1].max() + </a:t>
            </a:r>
            <a:r>
              <a:rPr lang="en-US" altLang="zh-TW" dirty="0" smtClean="0"/>
              <a:t>1.0</a:t>
            </a:r>
          </a:p>
          <a:p>
            <a:r>
              <a:rPr lang="en-US" altLang="zh-TW" dirty="0" smtClean="0"/>
              <a:t>	</a:t>
            </a:r>
            <a:r>
              <a:rPr lang="en-US" altLang="zh-TW" dirty="0" smtClean="0"/>
              <a:t>return </a:t>
            </a:r>
            <a:r>
              <a:rPr lang="en-US" altLang="zh-TW" dirty="0" err="1" smtClean="0"/>
              <a:t>min_x</a:t>
            </a:r>
            <a:r>
              <a:rPr lang="en-US" altLang="zh-TW" dirty="0" smtClean="0"/>
              <a:t>, </a:t>
            </a:r>
            <a:r>
              <a:rPr lang="en-US" altLang="zh-TW" dirty="0" err="1" smtClean="0"/>
              <a:t>max_x</a:t>
            </a:r>
            <a:r>
              <a:rPr lang="en-US" altLang="zh-TW" dirty="0" smtClean="0"/>
              <a:t> </a:t>
            </a:r>
            <a:r>
              <a:rPr lang="en-US" altLang="zh-TW" dirty="0" smtClean="0"/>
              <a:t>, </a:t>
            </a:r>
            <a:r>
              <a:rPr lang="en-US" altLang="zh-TW" dirty="0" err="1" smtClean="0"/>
              <a:t>min_x</a:t>
            </a:r>
            <a:r>
              <a:rPr lang="en-US" altLang="zh-TW" dirty="0" smtClean="0"/>
              <a:t>, </a:t>
            </a:r>
            <a:r>
              <a:rPr lang="en-US" altLang="zh-TW" dirty="0" err="1" smtClean="0"/>
              <a:t>max_x</a:t>
            </a:r>
            <a:r>
              <a:rPr lang="en-US" altLang="zh-TW" dirty="0" smtClean="0"/>
              <a:t> </a:t>
            </a:r>
          </a:p>
        </p:txBody>
      </p:sp>
      <p:sp>
        <p:nvSpPr>
          <p:cNvPr id="13" name="TextBox 1"/>
          <p:cNvSpPr txBox="1"/>
          <p:nvPr/>
        </p:nvSpPr>
        <p:spPr>
          <a:xfrm>
            <a:off x="400958" y="4065677"/>
            <a:ext cx="8577942" cy="92333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In </a:t>
            </a:r>
            <a:r>
              <a:rPr lang="en-US" altLang="zh-TW" dirty="0" smtClean="0"/>
              <a:t>the above line, we defined the minimum and maximum values X and Y to be used in mesh grid. </a:t>
            </a:r>
            <a:endParaRPr lang="en-US" altLang="zh-TW" dirty="0" smtClean="0"/>
          </a:p>
          <a:p>
            <a:pPr marL="465138" indent="-465138">
              <a:buClr>
                <a:srgbClr val="00B0F0"/>
              </a:buClr>
              <a:buFont typeface="Wingdings" pitchFamily="2" charset="2"/>
              <a:buChar char="u"/>
            </a:pPr>
            <a:r>
              <a:rPr lang="en-US" altLang="zh-TW" dirty="0" smtClean="0"/>
              <a:t>In </a:t>
            </a:r>
            <a:r>
              <a:rPr lang="en-US" altLang="zh-TW" dirty="0" smtClean="0"/>
              <a:t>addition, we will define the step size for plotting the mesh grid.</a:t>
            </a:r>
            <a:endParaRPr lang="en-US" altLang="zh-TW" dirty="0"/>
          </a:p>
        </p:txBody>
      </p:sp>
      <p:sp>
        <p:nvSpPr>
          <p:cNvPr id="14" name="TextBox 1"/>
          <p:cNvSpPr txBox="1"/>
          <p:nvPr/>
        </p:nvSpPr>
        <p:spPr>
          <a:xfrm>
            <a:off x="876300" y="5068977"/>
            <a:ext cx="7569200" cy="369332"/>
          </a:xfrm>
          <a:prstGeom prst="rect">
            <a:avLst/>
          </a:prstGeom>
          <a:solidFill>
            <a:schemeClr val="bg1"/>
          </a:solidFill>
          <a:ln>
            <a:solidFill>
              <a:srgbClr val="C00000"/>
            </a:solidFill>
          </a:ln>
        </p:spPr>
        <p:txBody>
          <a:bodyPr wrap="square" rtlCol="0">
            <a:spAutoFit/>
          </a:bodyPr>
          <a:lstStyle/>
          <a:p>
            <a:r>
              <a:rPr lang="en-US" altLang="zh-TW" dirty="0" err="1" smtClean="0"/>
              <a:t>mesh_step_size</a:t>
            </a:r>
            <a:r>
              <a:rPr lang="en-US" altLang="zh-TW" dirty="0" smtClean="0"/>
              <a:t> = 0.02</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 Supervised Learning Classification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a:t>
            </a:r>
            <a:r>
              <a:rPr lang="en-US" sz="1000" b="1" i="1" dirty="0" smtClean="0"/>
              <a:t>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378565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a:t>
            </a:r>
            <a:r>
              <a:rPr lang="en-US" altLang="zh-TW" sz="2000" dirty="0" smtClean="0"/>
              <a:t>classification technique or model attempts to get some conclusion from observed values. </a:t>
            </a:r>
          </a:p>
          <a:p>
            <a:pPr marL="465138" indent="-465138">
              <a:buClr>
                <a:srgbClr val="00B0F0"/>
              </a:buClr>
              <a:buFont typeface="Wingdings" pitchFamily="2" charset="2"/>
              <a:buChar char="u"/>
            </a:pPr>
            <a:r>
              <a:rPr lang="en-US" altLang="zh-TW" sz="2000" dirty="0" smtClean="0"/>
              <a:t>In classification problem, we have the categorized output, such as, “Black” or “white” or “Teaching” and “Non-Teaching”. </a:t>
            </a:r>
          </a:p>
          <a:p>
            <a:pPr marL="465138" indent="-465138">
              <a:buClr>
                <a:srgbClr val="00B0F0"/>
              </a:buClr>
              <a:buFont typeface="Wingdings" pitchFamily="2" charset="2"/>
              <a:buChar char="u"/>
            </a:pPr>
            <a:r>
              <a:rPr lang="en-US" altLang="zh-TW" sz="2000" dirty="0" smtClean="0"/>
              <a:t>While building the classification model, we need to have training dataset that contains data points and the corresponding labels. </a:t>
            </a:r>
          </a:p>
          <a:p>
            <a:pPr marL="465138" indent="-465138">
              <a:buClr>
                <a:srgbClr val="00B0F0"/>
              </a:buClr>
              <a:buFont typeface="Wingdings" pitchFamily="2" charset="2"/>
              <a:buChar char="u"/>
            </a:pPr>
            <a:r>
              <a:rPr lang="en-US" altLang="zh-TW" sz="2000" dirty="0" smtClean="0"/>
              <a:t>For example, if we want to check whether the image is of a car or not. </a:t>
            </a:r>
          </a:p>
          <a:p>
            <a:pPr marL="465138" indent="-465138">
              <a:buClr>
                <a:srgbClr val="00B0F0"/>
              </a:buClr>
              <a:buFont typeface="Wingdings" pitchFamily="2" charset="2"/>
              <a:buChar char="u"/>
            </a:pPr>
            <a:r>
              <a:rPr lang="en-US" altLang="zh-TW" sz="2000" dirty="0" smtClean="0"/>
              <a:t>For checking this, we will build a training dataset having the two classes related to “car” and “no car”. </a:t>
            </a:r>
          </a:p>
          <a:p>
            <a:pPr marL="465138" indent="-465138">
              <a:buClr>
                <a:srgbClr val="00B0F0"/>
              </a:buClr>
              <a:buFont typeface="Wingdings" pitchFamily="2" charset="2"/>
              <a:buChar char="u"/>
            </a:pPr>
            <a:r>
              <a:rPr lang="en-US" altLang="zh-TW" sz="2000" dirty="0" smtClean="0"/>
              <a:t>Then we need to train the model by using the training samples. </a:t>
            </a:r>
          </a:p>
          <a:p>
            <a:pPr marL="465138" indent="-465138">
              <a:buClr>
                <a:srgbClr val="00B0F0"/>
              </a:buClr>
              <a:buFont typeface="Wingdings" pitchFamily="2" charset="2"/>
              <a:buChar char="u"/>
            </a:pPr>
            <a:r>
              <a:rPr lang="en-US" altLang="zh-TW" sz="2000" dirty="0" smtClean="0"/>
              <a:t>The classification models are mainly used in face recognition, spam identification, etc.</a:t>
            </a:r>
            <a:endParaRPr lang="en-US" altLang="zh-TW" sz="20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40</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6.4 Logistic Regression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400958" y="21987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Now, for the output, first, we define a function:</a:t>
            </a:r>
            <a:endParaRPr lang="en-US" altLang="zh-TW" dirty="0"/>
          </a:p>
        </p:txBody>
      </p:sp>
      <p:sp>
        <p:nvSpPr>
          <p:cNvPr id="9" name="TextBox 1"/>
          <p:cNvSpPr txBox="1"/>
          <p:nvPr/>
        </p:nvSpPr>
        <p:spPr>
          <a:xfrm>
            <a:off x="863600" y="1703477"/>
            <a:ext cx="7569200" cy="369332"/>
          </a:xfrm>
          <a:prstGeom prst="rect">
            <a:avLst/>
          </a:prstGeom>
          <a:solidFill>
            <a:schemeClr val="bg1"/>
          </a:solidFill>
          <a:ln>
            <a:solidFill>
              <a:srgbClr val="C00000"/>
            </a:solidFill>
          </a:ln>
        </p:spPr>
        <p:txBody>
          <a:bodyPr wrap="square" rtlCol="0">
            <a:spAutoFit/>
          </a:bodyPr>
          <a:lstStyle/>
          <a:p>
            <a:r>
              <a:rPr lang="en-US" altLang="zh-TW" dirty="0" smtClean="0"/>
              <a:t>classifier_LR.fit(X</a:t>
            </a:r>
            <a:r>
              <a:rPr lang="en-US" altLang="zh-TW" dirty="0" smtClean="0"/>
              <a:t>, y)</a:t>
            </a:r>
          </a:p>
        </p:txBody>
      </p:sp>
      <p:sp>
        <p:nvSpPr>
          <p:cNvPr id="11" name="TextBox 1"/>
          <p:cNvSpPr txBox="1"/>
          <p:nvPr/>
        </p:nvSpPr>
        <p:spPr>
          <a:xfrm>
            <a:off x="482600" y="12335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Next</a:t>
            </a:r>
            <a:r>
              <a:rPr lang="en-US" altLang="zh-TW" dirty="0" smtClean="0"/>
              <a:t>, </a:t>
            </a:r>
            <a:r>
              <a:rPr lang="en-US" altLang="zh-TW" dirty="0" smtClean="0"/>
              <a:t>we </a:t>
            </a:r>
            <a:r>
              <a:rPr lang="en-US" altLang="zh-TW" dirty="0" smtClean="0"/>
              <a:t>need to train this classifier</a:t>
            </a:r>
            <a:endParaRPr lang="en-US" altLang="zh-TW" dirty="0" smtClean="0"/>
          </a:p>
        </p:txBody>
      </p:sp>
      <p:sp>
        <p:nvSpPr>
          <p:cNvPr id="12" name="TextBox 1"/>
          <p:cNvSpPr txBox="1"/>
          <p:nvPr/>
        </p:nvSpPr>
        <p:spPr>
          <a:xfrm>
            <a:off x="889000" y="2757577"/>
            <a:ext cx="7569200" cy="1200329"/>
          </a:xfrm>
          <a:prstGeom prst="rect">
            <a:avLst/>
          </a:prstGeom>
          <a:solidFill>
            <a:schemeClr val="bg1"/>
          </a:solidFill>
          <a:ln>
            <a:solidFill>
              <a:srgbClr val="C00000"/>
            </a:solidFill>
          </a:ln>
        </p:spPr>
        <p:txBody>
          <a:bodyPr wrap="square" rtlCol="0">
            <a:spAutoFit/>
          </a:bodyPr>
          <a:lstStyle/>
          <a:p>
            <a:r>
              <a:rPr lang="en-US" altLang="zh-TW" dirty="0" smtClean="0"/>
              <a:t>def </a:t>
            </a:r>
            <a:r>
              <a:rPr lang="en-US" altLang="zh-TW" dirty="0" err="1" smtClean="0"/>
              <a:t>Logistic_visualize</a:t>
            </a:r>
            <a:r>
              <a:rPr lang="en-US" altLang="zh-TW" dirty="0" smtClean="0"/>
              <a:t> (X</a:t>
            </a:r>
            <a:r>
              <a:rPr lang="en-US" altLang="zh-TW" dirty="0" smtClean="0"/>
              <a:t>, y): </a:t>
            </a:r>
            <a:endParaRPr lang="en-US" altLang="zh-TW" dirty="0" smtClean="0"/>
          </a:p>
          <a:p>
            <a:r>
              <a:rPr lang="en-US" altLang="zh-TW" dirty="0" smtClean="0"/>
              <a:t>	</a:t>
            </a:r>
            <a:r>
              <a:rPr lang="en-US" altLang="zh-TW" dirty="0" err="1" smtClean="0"/>
              <a:t>min_x</a:t>
            </a:r>
            <a:r>
              <a:rPr lang="en-US" altLang="zh-TW" dirty="0" smtClean="0"/>
              <a:t>, </a:t>
            </a:r>
            <a:r>
              <a:rPr lang="en-US" altLang="zh-TW" dirty="0" err="1" smtClean="0"/>
              <a:t>max_x</a:t>
            </a:r>
            <a:r>
              <a:rPr lang="en-US" altLang="zh-TW" dirty="0" smtClean="0"/>
              <a:t> = X[:, 0].min() - 1.0, X[:, 0].max() + 1.0 </a:t>
            </a:r>
            <a:endParaRPr lang="en-US" altLang="zh-TW" dirty="0" smtClean="0"/>
          </a:p>
          <a:p>
            <a:r>
              <a:rPr lang="en-US" altLang="zh-TW" dirty="0" smtClean="0"/>
              <a:t>	</a:t>
            </a:r>
            <a:r>
              <a:rPr lang="en-US" altLang="zh-TW" dirty="0" err="1" smtClean="0"/>
              <a:t>min_y</a:t>
            </a:r>
            <a:r>
              <a:rPr lang="en-US" altLang="zh-TW" dirty="0" smtClean="0"/>
              <a:t>, </a:t>
            </a:r>
            <a:r>
              <a:rPr lang="en-US" altLang="zh-TW" dirty="0" err="1" smtClean="0"/>
              <a:t>max_y</a:t>
            </a:r>
            <a:r>
              <a:rPr lang="en-US" altLang="zh-TW" dirty="0" smtClean="0"/>
              <a:t> = X[:, 1].min() - 1.0, X[:, 1].max() + </a:t>
            </a:r>
            <a:r>
              <a:rPr lang="en-US" altLang="zh-TW" dirty="0" smtClean="0"/>
              <a:t>1.0</a:t>
            </a:r>
          </a:p>
          <a:p>
            <a:r>
              <a:rPr lang="en-US" altLang="zh-TW" dirty="0" smtClean="0"/>
              <a:t>	</a:t>
            </a:r>
            <a:r>
              <a:rPr lang="en-US" altLang="zh-TW" dirty="0" smtClean="0"/>
              <a:t>return </a:t>
            </a:r>
            <a:r>
              <a:rPr lang="en-US" altLang="zh-TW" dirty="0" err="1" smtClean="0"/>
              <a:t>min_x</a:t>
            </a:r>
            <a:r>
              <a:rPr lang="en-US" altLang="zh-TW" dirty="0" smtClean="0"/>
              <a:t>, </a:t>
            </a:r>
            <a:r>
              <a:rPr lang="en-US" altLang="zh-TW" dirty="0" err="1" smtClean="0"/>
              <a:t>max_x</a:t>
            </a:r>
            <a:r>
              <a:rPr lang="en-US" altLang="zh-TW" dirty="0" smtClean="0"/>
              <a:t> </a:t>
            </a:r>
            <a:r>
              <a:rPr lang="en-US" altLang="zh-TW" dirty="0" smtClean="0"/>
              <a:t>, </a:t>
            </a:r>
            <a:r>
              <a:rPr lang="en-US" altLang="zh-TW" dirty="0" err="1" smtClean="0"/>
              <a:t>min_y</a:t>
            </a:r>
            <a:r>
              <a:rPr lang="en-US" altLang="zh-TW" dirty="0" smtClean="0"/>
              <a:t>, </a:t>
            </a:r>
            <a:r>
              <a:rPr lang="en-US" altLang="zh-TW" dirty="0" err="1" smtClean="0"/>
              <a:t>max_y</a:t>
            </a:r>
            <a:r>
              <a:rPr lang="en-US" altLang="zh-TW" dirty="0" smtClean="0"/>
              <a:t> </a:t>
            </a:r>
            <a:endParaRPr lang="en-US" altLang="zh-TW" dirty="0" smtClean="0"/>
          </a:p>
        </p:txBody>
      </p:sp>
      <p:sp>
        <p:nvSpPr>
          <p:cNvPr id="13" name="TextBox 1"/>
          <p:cNvSpPr txBox="1"/>
          <p:nvPr/>
        </p:nvSpPr>
        <p:spPr>
          <a:xfrm>
            <a:off x="400958" y="4065677"/>
            <a:ext cx="8577942" cy="64633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In </a:t>
            </a:r>
            <a:r>
              <a:rPr lang="en-US" altLang="zh-TW" dirty="0" smtClean="0"/>
              <a:t>the above line, we defined the minimum and maximum values X and Y to be used in mesh grid. </a:t>
            </a:r>
            <a:r>
              <a:rPr lang="en-US" altLang="zh-TW" dirty="0" smtClean="0"/>
              <a:t>We can get </a:t>
            </a:r>
            <a:r>
              <a:rPr lang="en-US" altLang="zh-TW" dirty="0" err="1" smtClean="0"/>
              <a:t>min_x</a:t>
            </a:r>
            <a:r>
              <a:rPr lang="en-US" altLang="zh-TW" dirty="0" smtClean="0"/>
              <a:t>/y, </a:t>
            </a:r>
            <a:r>
              <a:rPr lang="en-US" altLang="zh-TW" dirty="0" err="1" smtClean="0"/>
              <a:t>max_y</a:t>
            </a:r>
            <a:r>
              <a:rPr lang="en-US" altLang="zh-TW" dirty="0" smtClean="0"/>
              <a:t>/y</a:t>
            </a:r>
          </a:p>
        </p:txBody>
      </p:sp>
      <p:sp>
        <p:nvSpPr>
          <p:cNvPr id="14" name="TextBox 1"/>
          <p:cNvSpPr txBox="1"/>
          <p:nvPr/>
        </p:nvSpPr>
        <p:spPr>
          <a:xfrm>
            <a:off x="876300" y="4827677"/>
            <a:ext cx="7569200" cy="369332"/>
          </a:xfrm>
          <a:prstGeom prst="rect">
            <a:avLst/>
          </a:prstGeom>
          <a:solidFill>
            <a:schemeClr val="bg1"/>
          </a:solidFill>
          <a:ln>
            <a:solidFill>
              <a:srgbClr val="C00000"/>
            </a:solidFill>
          </a:ln>
        </p:spPr>
        <p:txBody>
          <a:bodyPr wrap="square" rtlCol="0">
            <a:spAutoFit/>
          </a:bodyPr>
          <a:lstStyle/>
          <a:p>
            <a:r>
              <a:rPr lang="en-US" altLang="zh-TW" dirty="0" err="1" smtClean="0"/>
              <a:t>min_x</a:t>
            </a:r>
            <a:r>
              <a:rPr lang="en-US" altLang="zh-TW" dirty="0" smtClean="0"/>
              <a:t>, </a:t>
            </a:r>
            <a:r>
              <a:rPr lang="en-US" altLang="zh-TW" dirty="0" err="1" smtClean="0"/>
              <a:t>max_x</a:t>
            </a:r>
            <a:r>
              <a:rPr lang="en-US" altLang="zh-TW" dirty="0" smtClean="0"/>
              <a:t> , </a:t>
            </a:r>
            <a:r>
              <a:rPr lang="en-US" altLang="zh-TW" dirty="0" err="1" smtClean="0"/>
              <a:t>min_y</a:t>
            </a:r>
            <a:r>
              <a:rPr lang="en-US" altLang="zh-TW" dirty="0" smtClean="0"/>
              <a:t>, </a:t>
            </a:r>
            <a:r>
              <a:rPr lang="en-US" altLang="zh-TW" dirty="0" err="1" smtClean="0"/>
              <a:t>max_y</a:t>
            </a:r>
            <a:r>
              <a:rPr lang="en-US" altLang="zh-TW" dirty="0" smtClean="0"/>
              <a:t> = </a:t>
            </a:r>
            <a:r>
              <a:rPr lang="en-US" altLang="zh-TW" dirty="0" err="1" smtClean="0"/>
              <a:t>Logistic_visualize</a:t>
            </a:r>
            <a:r>
              <a:rPr lang="en-US" altLang="zh-TW" dirty="0" smtClean="0"/>
              <a:t> (X, </a:t>
            </a:r>
            <a:r>
              <a:rPr lang="en-US" altLang="zh-TW" dirty="0" smtClean="0"/>
              <a:t>y)  </a:t>
            </a:r>
            <a:endParaRPr lang="en-US" altLang="zh-TW"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41</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6.4 Logistic Regression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3" name="TextBox 1"/>
          <p:cNvSpPr txBox="1"/>
          <p:nvPr/>
        </p:nvSpPr>
        <p:spPr>
          <a:xfrm>
            <a:off x="400958" y="11827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In </a:t>
            </a:r>
            <a:r>
              <a:rPr lang="en-US" altLang="zh-TW" dirty="0" smtClean="0"/>
              <a:t>addition, we will define the step size for plotting the mesh grid.</a:t>
            </a:r>
            <a:endParaRPr lang="en-US" altLang="zh-TW" dirty="0"/>
          </a:p>
        </p:txBody>
      </p:sp>
      <p:sp>
        <p:nvSpPr>
          <p:cNvPr id="14" name="TextBox 1"/>
          <p:cNvSpPr txBox="1"/>
          <p:nvPr/>
        </p:nvSpPr>
        <p:spPr>
          <a:xfrm>
            <a:off x="800100" y="1766977"/>
            <a:ext cx="7569200" cy="369332"/>
          </a:xfrm>
          <a:prstGeom prst="rect">
            <a:avLst/>
          </a:prstGeom>
          <a:solidFill>
            <a:schemeClr val="bg1"/>
          </a:solidFill>
          <a:ln>
            <a:solidFill>
              <a:srgbClr val="C00000"/>
            </a:solidFill>
          </a:ln>
        </p:spPr>
        <p:txBody>
          <a:bodyPr wrap="square" rtlCol="0">
            <a:spAutoFit/>
          </a:bodyPr>
          <a:lstStyle/>
          <a:p>
            <a:r>
              <a:rPr lang="en-US" altLang="zh-TW" dirty="0" err="1" smtClean="0"/>
              <a:t>mesh_step_size</a:t>
            </a:r>
            <a:r>
              <a:rPr lang="en-US" altLang="zh-TW" dirty="0" smtClean="0"/>
              <a:t> = 0.02</a:t>
            </a:r>
          </a:p>
        </p:txBody>
      </p:sp>
      <p:sp>
        <p:nvSpPr>
          <p:cNvPr id="15" name="TextBox 1"/>
          <p:cNvSpPr txBox="1"/>
          <p:nvPr/>
        </p:nvSpPr>
        <p:spPr>
          <a:xfrm>
            <a:off x="375558" y="24019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Let us define the mesh grid of X and Y values as follows</a:t>
            </a:r>
            <a:endParaRPr lang="en-US" altLang="zh-TW" dirty="0"/>
          </a:p>
        </p:txBody>
      </p:sp>
      <p:sp>
        <p:nvSpPr>
          <p:cNvPr id="16" name="TextBox 1"/>
          <p:cNvSpPr txBox="1"/>
          <p:nvPr/>
        </p:nvSpPr>
        <p:spPr>
          <a:xfrm>
            <a:off x="774700" y="2986177"/>
            <a:ext cx="7569200" cy="646331"/>
          </a:xfrm>
          <a:prstGeom prst="rect">
            <a:avLst/>
          </a:prstGeom>
          <a:solidFill>
            <a:schemeClr val="bg1"/>
          </a:solidFill>
          <a:ln>
            <a:solidFill>
              <a:srgbClr val="C00000"/>
            </a:solidFill>
          </a:ln>
        </p:spPr>
        <p:txBody>
          <a:bodyPr wrap="square" rtlCol="0">
            <a:spAutoFit/>
          </a:bodyPr>
          <a:lstStyle/>
          <a:p>
            <a:r>
              <a:rPr lang="en-US" altLang="zh-TW" dirty="0" err="1" smtClean="0"/>
              <a:t>x_vals</a:t>
            </a:r>
            <a:r>
              <a:rPr lang="en-US" altLang="zh-TW" dirty="0" smtClean="0"/>
              <a:t>, </a:t>
            </a:r>
            <a:r>
              <a:rPr lang="en-US" altLang="zh-TW" dirty="0" err="1" smtClean="0"/>
              <a:t>y_vals</a:t>
            </a:r>
            <a:r>
              <a:rPr lang="en-US" altLang="zh-TW" dirty="0" smtClean="0"/>
              <a:t> = </a:t>
            </a:r>
            <a:r>
              <a:rPr lang="en-US" altLang="zh-TW" dirty="0" err="1" smtClean="0"/>
              <a:t>np.meshgrid</a:t>
            </a:r>
            <a:r>
              <a:rPr lang="en-US" altLang="zh-TW" dirty="0" smtClean="0"/>
              <a:t>(</a:t>
            </a:r>
            <a:r>
              <a:rPr lang="en-US" altLang="zh-TW" dirty="0" err="1" smtClean="0"/>
              <a:t>np.arange</a:t>
            </a:r>
            <a:r>
              <a:rPr lang="en-US" altLang="zh-TW" dirty="0" smtClean="0"/>
              <a:t>(</a:t>
            </a:r>
            <a:r>
              <a:rPr lang="en-US" altLang="zh-TW" dirty="0" err="1" smtClean="0"/>
              <a:t>min_x</a:t>
            </a:r>
            <a:r>
              <a:rPr lang="en-US" altLang="zh-TW" dirty="0" smtClean="0"/>
              <a:t>, </a:t>
            </a:r>
            <a:r>
              <a:rPr lang="en-US" altLang="zh-TW" dirty="0" err="1" smtClean="0"/>
              <a:t>max_x</a:t>
            </a:r>
            <a:r>
              <a:rPr lang="en-US" altLang="zh-TW" dirty="0" smtClean="0"/>
              <a:t>, </a:t>
            </a:r>
            <a:r>
              <a:rPr lang="en-US" altLang="zh-TW" dirty="0" err="1" smtClean="0"/>
              <a:t>mesh_step_size</a:t>
            </a:r>
            <a:r>
              <a:rPr lang="en-US" altLang="zh-TW" dirty="0" smtClean="0"/>
              <a:t>), </a:t>
            </a:r>
            <a:r>
              <a:rPr lang="en-US" altLang="zh-TW" dirty="0" err="1" smtClean="0"/>
              <a:t>np.arange</a:t>
            </a:r>
            <a:r>
              <a:rPr lang="en-US" altLang="zh-TW" dirty="0" smtClean="0"/>
              <a:t>(</a:t>
            </a:r>
            <a:r>
              <a:rPr lang="en-US" altLang="zh-TW" dirty="0" err="1" smtClean="0"/>
              <a:t>min_y</a:t>
            </a:r>
            <a:r>
              <a:rPr lang="en-US" altLang="zh-TW" dirty="0" smtClean="0"/>
              <a:t>, </a:t>
            </a:r>
            <a:r>
              <a:rPr lang="en-US" altLang="zh-TW" dirty="0" err="1" smtClean="0"/>
              <a:t>max_y</a:t>
            </a:r>
            <a:r>
              <a:rPr lang="en-US" altLang="zh-TW" dirty="0" smtClean="0"/>
              <a:t>, </a:t>
            </a:r>
            <a:r>
              <a:rPr lang="en-US" altLang="zh-TW" dirty="0" err="1" smtClean="0"/>
              <a:t>mesh_step_size</a:t>
            </a:r>
            <a:r>
              <a:rPr lang="en-US" altLang="zh-TW" dirty="0" smtClean="0"/>
              <a:t>))</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42</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6.4 Logistic Regression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7" name="TextBox 1"/>
          <p:cNvSpPr txBox="1"/>
          <p:nvPr/>
        </p:nvSpPr>
        <p:spPr>
          <a:xfrm>
            <a:off x="248558" y="12208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With </a:t>
            </a:r>
            <a:r>
              <a:rPr lang="en-US" altLang="zh-TW" dirty="0" smtClean="0"/>
              <a:t>the help of following code, we can run the classifier on the mesh grid</a:t>
            </a:r>
            <a:endParaRPr lang="en-US" altLang="zh-TW" dirty="0"/>
          </a:p>
        </p:txBody>
      </p:sp>
      <p:sp>
        <p:nvSpPr>
          <p:cNvPr id="18" name="TextBox 1"/>
          <p:cNvSpPr txBox="1"/>
          <p:nvPr/>
        </p:nvSpPr>
        <p:spPr>
          <a:xfrm>
            <a:off x="647700" y="1805077"/>
            <a:ext cx="7569200" cy="1754326"/>
          </a:xfrm>
          <a:prstGeom prst="rect">
            <a:avLst/>
          </a:prstGeom>
          <a:solidFill>
            <a:schemeClr val="bg1"/>
          </a:solidFill>
          <a:ln>
            <a:solidFill>
              <a:srgbClr val="C00000"/>
            </a:solidFill>
          </a:ln>
        </p:spPr>
        <p:txBody>
          <a:bodyPr wrap="square" rtlCol="0">
            <a:spAutoFit/>
          </a:bodyPr>
          <a:lstStyle/>
          <a:p>
            <a:r>
              <a:rPr lang="en-US" altLang="zh-TW" dirty="0" smtClean="0"/>
              <a:t>output </a:t>
            </a:r>
            <a:r>
              <a:rPr lang="en-US" altLang="zh-TW" dirty="0" smtClean="0"/>
              <a:t>= </a:t>
            </a:r>
            <a:r>
              <a:rPr lang="en-US" altLang="zh-TW" dirty="0" err="1" smtClean="0"/>
              <a:t>c</a:t>
            </a:r>
            <a:r>
              <a:rPr lang="en-US" altLang="zh-TW" dirty="0" err="1" smtClean="0"/>
              <a:t>lassifier_LR.predict</a:t>
            </a:r>
            <a:r>
              <a:rPr lang="en-US" altLang="zh-TW" dirty="0" smtClean="0"/>
              <a:t>(</a:t>
            </a:r>
            <a:r>
              <a:rPr lang="en-US" altLang="zh-TW" dirty="0" err="1" smtClean="0"/>
              <a:t>np.c</a:t>
            </a:r>
            <a:r>
              <a:rPr lang="en-US" altLang="zh-TW" dirty="0" smtClean="0"/>
              <a:t>_[</a:t>
            </a:r>
            <a:r>
              <a:rPr lang="en-US" altLang="zh-TW" dirty="0" err="1" smtClean="0"/>
              <a:t>x_vals.ravel</a:t>
            </a:r>
            <a:r>
              <a:rPr lang="en-US" altLang="zh-TW" dirty="0" smtClean="0"/>
              <a:t>(), </a:t>
            </a:r>
            <a:r>
              <a:rPr lang="en-US" altLang="zh-TW" dirty="0" err="1" smtClean="0"/>
              <a:t>y_vals.ravel</a:t>
            </a:r>
            <a:r>
              <a:rPr lang="en-US" altLang="zh-TW" dirty="0" smtClean="0"/>
              <a:t>()]) </a:t>
            </a:r>
            <a:endParaRPr lang="en-US" altLang="zh-TW" dirty="0" smtClean="0"/>
          </a:p>
          <a:p>
            <a:r>
              <a:rPr lang="en-US" altLang="zh-TW" dirty="0" smtClean="0"/>
              <a:t>output </a:t>
            </a:r>
            <a:r>
              <a:rPr lang="en-US" altLang="zh-TW" dirty="0" smtClean="0"/>
              <a:t>= </a:t>
            </a:r>
            <a:r>
              <a:rPr lang="en-US" altLang="zh-TW" dirty="0" err="1" smtClean="0"/>
              <a:t>output.reshape</a:t>
            </a:r>
            <a:r>
              <a:rPr lang="en-US" altLang="zh-TW" dirty="0" smtClean="0"/>
              <a:t>(</a:t>
            </a:r>
            <a:r>
              <a:rPr lang="en-US" altLang="zh-TW" dirty="0" err="1" smtClean="0"/>
              <a:t>x_vals.shape</a:t>
            </a:r>
            <a:r>
              <a:rPr lang="en-US" altLang="zh-TW" dirty="0" smtClean="0"/>
              <a:t>) </a:t>
            </a:r>
            <a:endParaRPr lang="en-US" altLang="zh-TW" dirty="0" smtClean="0"/>
          </a:p>
          <a:p>
            <a:r>
              <a:rPr lang="en-US" altLang="zh-TW" dirty="0" err="1" smtClean="0"/>
              <a:t>plt.figure</a:t>
            </a:r>
            <a:r>
              <a:rPr lang="en-US" altLang="zh-TW" dirty="0" smtClean="0"/>
              <a:t>() </a:t>
            </a:r>
            <a:endParaRPr lang="en-US" altLang="zh-TW" dirty="0" smtClean="0"/>
          </a:p>
          <a:p>
            <a:r>
              <a:rPr lang="en-US" altLang="zh-TW" dirty="0" err="1" smtClean="0"/>
              <a:t>plt.pcolormesh</a:t>
            </a:r>
            <a:r>
              <a:rPr lang="en-US" altLang="zh-TW" dirty="0" smtClean="0"/>
              <a:t>(</a:t>
            </a:r>
            <a:r>
              <a:rPr lang="en-US" altLang="zh-TW" dirty="0" err="1" smtClean="0"/>
              <a:t>x_vals</a:t>
            </a:r>
            <a:r>
              <a:rPr lang="en-US" altLang="zh-TW" dirty="0" smtClean="0"/>
              <a:t>, </a:t>
            </a:r>
            <a:r>
              <a:rPr lang="en-US" altLang="zh-TW" dirty="0" err="1" smtClean="0"/>
              <a:t>y_vals</a:t>
            </a:r>
            <a:r>
              <a:rPr lang="en-US" altLang="zh-TW" dirty="0" smtClean="0"/>
              <a:t>, output, </a:t>
            </a:r>
            <a:r>
              <a:rPr lang="en-US" altLang="zh-TW" dirty="0" err="1" smtClean="0"/>
              <a:t>cmap</a:t>
            </a:r>
            <a:r>
              <a:rPr lang="en-US" altLang="zh-TW" dirty="0" smtClean="0"/>
              <a:t> = </a:t>
            </a:r>
            <a:r>
              <a:rPr lang="en-US" altLang="zh-TW" dirty="0" err="1" smtClean="0"/>
              <a:t>plt.cm.gray</a:t>
            </a:r>
            <a:r>
              <a:rPr lang="en-US" altLang="zh-TW" dirty="0" smtClean="0"/>
              <a:t>) </a:t>
            </a:r>
            <a:endParaRPr lang="en-US" altLang="zh-TW" dirty="0" smtClean="0"/>
          </a:p>
          <a:p>
            <a:r>
              <a:rPr lang="en-US" altLang="zh-TW" dirty="0" err="1" smtClean="0"/>
              <a:t>plt.scatter</a:t>
            </a:r>
            <a:r>
              <a:rPr lang="en-US" altLang="zh-TW" dirty="0" smtClean="0"/>
              <a:t>(X</a:t>
            </a:r>
            <a:r>
              <a:rPr lang="en-US" altLang="zh-TW" dirty="0" smtClean="0"/>
              <a:t>[:, 0], X[:, 1], c = y, s = 75, </a:t>
            </a:r>
            <a:r>
              <a:rPr lang="en-US" altLang="zh-TW" dirty="0" err="1" smtClean="0"/>
              <a:t>edgecolors</a:t>
            </a:r>
            <a:r>
              <a:rPr lang="en-US" altLang="zh-TW" dirty="0" smtClean="0"/>
              <a:t> = 'black', </a:t>
            </a:r>
            <a:r>
              <a:rPr lang="en-US" altLang="zh-TW" dirty="0" smtClean="0"/>
              <a:t>\</a:t>
            </a:r>
          </a:p>
          <a:p>
            <a:r>
              <a:rPr lang="en-US" altLang="zh-TW" dirty="0" err="1" smtClean="0"/>
              <a:t>linewidth</a:t>
            </a:r>
            <a:r>
              <a:rPr lang="en-US" altLang="zh-TW" dirty="0" smtClean="0"/>
              <a:t>=1</a:t>
            </a:r>
            <a:r>
              <a:rPr lang="en-US" altLang="zh-TW" dirty="0" smtClean="0"/>
              <a:t>, </a:t>
            </a:r>
            <a:r>
              <a:rPr lang="en-US" altLang="zh-TW" dirty="0" err="1" smtClean="0"/>
              <a:t>cmap</a:t>
            </a:r>
            <a:r>
              <a:rPr lang="en-US" altLang="zh-TW" dirty="0" smtClean="0"/>
              <a:t> = </a:t>
            </a:r>
            <a:r>
              <a:rPr lang="en-US" altLang="zh-TW" dirty="0" err="1" smtClean="0"/>
              <a:t>plt.cm.Paired</a:t>
            </a:r>
            <a:r>
              <a:rPr lang="en-US" altLang="zh-TW" dirty="0" smtClean="0"/>
              <a:t>)</a:t>
            </a:r>
          </a:p>
        </p:txBody>
      </p:sp>
      <p:sp>
        <p:nvSpPr>
          <p:cNvPr id="12" name="TextBox 1"/>
          <p:cNvSpPr txBox="1"/>
          <p:nvPr/>
        </p:nvSpPr>
        <p:spPr>
          <a:xfrm>
            <a:off x="210458" y="36465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The </a:t>
            </a:r>
            <a:r>
              <a:rPr lang="en-US" altLang="zh-TW" dirty="0" smtClean="0"/>
              <a:t>following line of code will specify the boundaries of the plot</a:t>
            </a:r>
            <a:endParaRPr lang="en-US" altLang="zh-TW" dirty="0"/>
          </a:p>
        </p:txBody>
      </p:sp>
      <p:sp>
        <p:nvSpPr>
          <p:cNvPr id="19" name="TextBox 1"/>
          <p:cNvSpPr txBox="1"/>
          <p:nvPr/>
        </p:nvSpPr>
        <p:spPr>
          <a:xfrm>
            <a:off x="635000" y="4218077"/>
            <a:ext cx="7569200" cy="1477328"/>
          </a:xfrm>
          <a:prstGeom prst="rect">
            <a:avLst/>
          </a:prstGeom>
          <a:solidFill>
            <a:schemeClr val="bg1"/>
          </a:solidFill>
          <a:ln>
            <a:solidFill>
              <a:srgbClr val="C00000"/>
            </a:solidFill>
          </a:ln>
        </p:spPr>
        <p:txBody>
          <a:bodyPr wrap="square" rtlCol="0">
            <a:spAutoFit/>
          </a:bodyPr>
          <a:lstStyle/>
          <a:p>
            <a:r>
              <a:rPr lang="en-US" altLang="zh-TW" dirty="0" err="1" smtClean="0"/>
              <a:t>plt.xlim</a:t>
            </a:r>
            <a:r>
              <a:rPr lang="en-US" altLang="zh-TW" dirty="0" smtClean="0"/>
              <a:t>(x_vals.min(), x_vals.max()) </a:t>
            </a:r>
            <a:endParaRPr lang="en-US" altLang="zh-TW" dirty="0" smtClean="0"/>
          </a:p>
          <a:p>
            <a:r>
              <a:rPr lang="en-US" altLang="zh-TW" dirty="0" err="1" smtClean="0"/>
              <a:t>plt.ylim</a:t>
            </a:r>
            <a:r>
              <a:rPr lang="en-US" altLang="zh-TW" dirty="0" smtClean="0"/>
              <a:t>(y_vals.min</a:t>
            </a:r>
            <a:r>
              <a:rPr lang="en-US" altLang="zh-TW" dirty="0" smtClean="0"/>
              <a:t>(), y_vals.max()) </a:t>
            </a:r>
            <a:endParaRPr lang="en-US" altLang="zh-TW" dirty="0" smtClean="0"/>
          </a:p>
          <a:p>
            <a:r>
              <a:rPr lang="en-US" altLang="zh-TW" dirty="0" err="1" smtClean="0"/>
              <a:t>plt.xticks</a:t>
            </a:r>
            <a:r>
              <a:rPr lang="en-US" altLang="zh-TW" dirty="0" smtClean="0"/>
              <a:t>((</a:t>
            </a:r>
            <a:r>
              <a:rPr lang="en-US" altLang="zh-TW" dirty="0" err="1" smtClean="0"/>
              <a:t>np.arange</a:t>
            </a:r>
            <a:r>
              <a:rPr lang="en-US" altLang="zh-TW" dirty="0" smtClean="0"/>
              <a:t>(</a:t>
            </a:r>
            <a:r>
              <a:rPr lang="en-US" altLang="zh-TW" dirty="0" err="1" smtClean="0"/>
              <a:t>int</a:t>
            </a:r>
            <a:r>
              <a:rPr lang="en-US" altLang="zh-TW" dirty="0" smtClean="0"/>
              <a:t>(X[:, 0].min() - 1), </a:t>
            </a:r>
            <a:r>
              <a:rPr lang="en-US" altLang="zh-TW" dirty="0" err="1" smtClean="0"/>
              <a:t>int</a:t>
            </a:r>
            <a:r>
              <a:rPr lang="en-US" altLang="zh-TW" dirty="0" smtClean="0"/>
              <a:t>(X[:, 0].max() + 1), 1.0))) </a:t>
            </a:r>
            <a:r>
              <a:rPr lang="en-US" altLang="zh-TW" dirty="0" err="1" smtClean="0"/>
              <a:t>plt.yticks</a:t>
            </a:r>
            <a:r>
              <a:rPr lang="en-US" altLang="zh-TW" dirty="0" smtClean="0"/>
              <a:t>((</a:t>
            </a:r>
            <a:r>
              <a:rPr lang="en-US" altLang="zh-TW" dirty="0" err="1" smtClean="0"/>
              <a:t>np.arange</a:t>
            </a:r>
            <a:r>
              <a:rPr lang="en-US" altLang="zh-TW" dirty="0" smtClean="0"/>
              <a:t>(</a:t>
            </a:r>
            <a:r>
              <a:rPr lang="en-US" altLang="zh-TW" dirty="0" err="1" smtClean="0"/>
              <a:t>int</a:t>
            </a:r>
            <a:r>
              <a:rPr lang="en-US" altLang="zh-TW" dirty="0" smtClean="0"/>
              <a:t>(X[:, 1].min() - 1), </a:t>
            </a:r>
            <a:r>
              <a:rPr lang="en-US" altLang="zh-TW" dirty="0" err="1" smtClean="0"/>
              <a:t>int</a:t>
            </a:r>
            <a:r>
              <a:rPr lang="en-US" altLang="zh-TW" dirty="0" smtClean="0"/>
              <a:t>(X[:, 1].max() + 1), 1.0))) </a:t>
            </a:r>
            <a:endParaRPr lang="en-US" altLang="zh-TW" dirty="0" smtClean="0"/>
          </a:p>
          <a:p>
            <a:r>
              <a:rPr lang="en-US" altLang="zh-TW" dirty="0" err="1" smtClean="0"/>
              <a:t>plt.show</a:t>
            </a:r>
            <a:r>
              <a:rPr lang="en-US" altLang="zh-TW" dirty="0" smtClean="0"/>
              <a:t>()</a:t>
            </a:r>
            <a:endParaRPr lang="en-US" altLang="zh-TW"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43</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6.4 Logistic Regression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b="1" dirty="0" smtClean="0"/>
              <a:t>The code is as follow (1):</a:t>
            </a:r>
          </a:p>
        </p:txBody>
      </p:sp>
      <p:sp>
        <p:nvSpPr>
          <p:cNvPr id="9" name="TextBox 1"/>
          <p:cNvSpPr txBox="1"/>
          <p:nvPr/>
        </p:nvSpPr>
        <p:spPr>
          <a:xfrm>
            <a:off x="990600" y="1627277"/>
            <a:ext cx="6400800" cy="3754874"/>
          </a:xfrm>
          <a:prstGeom prst="rect">
            <a:avLst/>
          </a:prstGeom>
          <a:noFill/>
          <a:ln>
            <a:solidFill>
              <a:srgbClr val="C00000"/>
            </a:solidFill>
          </a:ln>
        </p:spPr>
        <p:txBody>
          <a:bodyPr wrap="square" rtlCol="0">
            <a:spAutoFit/>
          </a:bodyPr>
          <a:lstStyle/>
          <a:p>
            <a:r>
              <a:rPr lang="en-US" altLang="zh-TW" sz="1400" dirty="0" smtClean="0"/>
              <a:t>import </a:t>
            </a:r>
            <a:r>
              <a:rPr lang="en-US" altLang="zh-TW" sz="1400" dirty="0" err="1" smtClean="0"/>
              <a:t>numpy</a:t>
            </a:r>
            <a:r>
              <a:rPr lang="en-US" altLang="zh-TW" sz="1400" dirty="0" smtClean="0"/>
              <a:t> as </a:t>
            </a:r>
            <a:r>
              <a:rPr lang="en-US" altLang="zh-TW" sz="1400" dirty="0" err="1" smtClean="0"/>
              <a:t>np</a:t>
            </a:r>
            <a:endParaRPr lang="en-US" altLang="zh-TW" sz="1400" dirty="0" smtClean="0"/>
          </a:p>
          <a:p>
            <a:r>
              <a:rPr lang="en-US" altLang="zh-TW" sz="1400" dirty="0" smtClean="0"/>
              <a:t>from </a:t>
            </a:r>
            <a:r>
              <a:rPr lang="en-US" altLang="zh-TW" sz="1400" dirty="0" err="1" smtClean="0"/>
              <a:t>sklearn</a:t>
            </a:r>
            <a:r>
              <a:rPr lang="en-US" altLang="zh-TW" sz="1400" dirty="0" smtClean="0"/>
              <a:t> import </a:t>
            </a:r>
            <a:r>
              <a:rPr lang="en-US" altLang="zh-TW" sz="1400" dirty="0" err="1" smtClean="0"/>
              <a:t>linear_model</a:t>
            </a:r>
            <a:endParaRPr lang="en-US" altLang="zh-TW" sz="1400" dirty="0" smtClean="0"/>
          </a:p>
          <a:p>
            <a:r>
              <a:rPr lang="en-US" altLang="zh-TW" sz="1400" dirty="0" smtClean="0"/>
              <a:t>import </a:t>
            </a:r>
            <a:r>
              <a:rPr lang="en-US" altLang="zh-TW" sz="1400" dirty="0" err="1" smtClean="0"/>
              <a:t>matplotlib.pyplot</a:t>
            </a:r>
            <a:r>
              <a:rPr lang="en-US" altLang="zh-TW" sz="1400" dirty="0" smtClean="0"/>
              <a:t> as </a:t>
            </a:r>
            <a:r>
              <a:rPr lang="en-US" altLang="zh-TW" sz="1400" dirty="0" err="1" smtClean="0"/>
              <a:t>plt</a:t>
            </a:r>
            <a:endParaRPr lang="en-US" altLang="zh-TW" sz="1400" dirty="0" smtClean="0"/>
          </a:p>
          <a:p>
            <a:r>
              <a:rPr lang="en-US" altLang="zh-TW" sz="1400" dirty="0" smtClean="0"/>
              <a:t/>
            </a:r>
            <a:br>
              <a:rPr lang="en-US" altLang="zh-TW" sz="1400" dirty="0" smtClean="0"/>
            </a:br>
            <a:r>
              <a:rPr lang="en-US" altLang="zh-TW" sz="1400" dirty="0" smtClean="0"/>
              <a:t>def </a:t>
            </a:r>
            <a:r>
              <a:rPr lang="en-US" altLang="zh-TW" sz="1400" dirty="0" err="1" smtClean="0"/>
              <a:t>Logistic_visualize</a:t>
            </a:r>
            <a:r>
              <a:rPr lang="en-US" altLang="zh-TW" sz="1400" dirty="0" smtClean="0"/>
              <a:t>(X, y):</a:t>
            </a:r>
          </a:p>
          <a:p>
            <a:r>
              <a:rPr lang="en-US" altLang="zh-TW" sz="1400" dirty="0" err="1" smtClean="0"/>
              <a:t>min_x</a:t>
            </a:r>
            <a:r>
              <a:rPr lang="en-US" altLang="zh-TW" sz="1400" dirty="0" smtClean="0"/>
              <a:t>, </a:t>
            </a:r>
            <a:r>
              <a:rPr lang="en-US" altLang="zh-TW" sz="1400" dirty="0" err="1" smtClean="0"/>
              <a:t>max_x</a:t>
            </a:r>
            <a:r>
              <a:rPr lang="en-US" altLang="zh-TW" sz="1400" dirty="0" smtClean="0"/>
              <a:t> = X[:, 0].min() - 1.0, X[:, 0].max() + 1.0</a:t>
            </a:r>
          </a:p>
          <a:p>
            <a:r>
              <a:rPr lang="en-US" altLang="zh-TW" sz="1400" dirty="0" err="1" smtClean="0"/>
              <a:t>min_y</a:t>
            </a:r>
            <a:r>
              <a:rPr lang="en-US" altLang="zh-TW" sz="1400" dirty="0" smtClean="0"/>
              <a:t>, </a:t>
            </a:r>
            <a:r>
              <a:rPr lang="en-US" altLang="zh-TW" sz="1400" dirty="0" err="1" smtClean="0"/>
              <a:t>max_y</a:t>
            </a:r>
            <a:r>
              <a:rPr lang="en-US" altLang="zh-TW" sz="1400" dirty="0" smtClean="0"/>
              <a:t> = X[:, 1].min() - 1.0, X[:, 1].max() + 1.0</a:t>
            </a:r>
          </a:p>
          <a:p>
            <a:r>
              <a:rPr lang="en-US" altLang="zh-TW" sz="1400" dirty="0" smtClean="0"/>
              <a:t>return </a:t>
            </a:r>
            <a:r>
              <a:rPr lang="en-US" altLang="zh-TW" sz="1400" dirty="0" err="1" smtClean="0"/>
              <a:t>min_x</a:t>
            </a:r>
            <a:r>
              <a:rPr lang="en-US" altLang="zh-TW" sz="1400" dirty="0" smtClean="0"/>
              <a:t>, </a:t>
            </a:r>
            <a:r>
              <a:rPr lang="en-US" altLang="zh-TW" sz="1400" dirty="0" err="1" smtClean="0"/>
              <a:t>max_x</a:t>
            </a:r>
            <a:r>
              <a:rPr lang="en-US" altLang="zh-TW" sz="1400" dirty="0" smtClean="0"/>
              <a:t>, </a:t>
            </a:r>
            <a:r>
              <a:rPr lang="en-US" altLang="zh-TW" sz="1400" dirty="0" err="1" smtClean="0"/>
              <a:t>min_y</a:t>
            </a:r>
            <a:r>
              <a:rPr lang="en-US" altLang="zh-TW" sz="1400" dirty="0" smtClean="0"/>
              <a:t>, </a:t>
            </a:r>
            <a:r>
              <a:rPr lang="en-US" altLang="zh-TW" sz="1400" dirty="0" err="1" smtClean="0"/>
              <a:t>max_y</a:t>
            </a:r>
            <a:endParaRPr lang="en-US" altLang="zh-TW" sz="1400" dirty="0" smtClean="0"/>
          </a:p>
          <a:p>
            <a:r>
              <a:rPr lang="en-US" altLang="zh-TW" sz="1400" dirty="0" smtClean="0"/>
              <a:t/>
            </a:r>
            <a:br>
              <a:rPr lang="en-US" altLang="zh-TW" sz="1400" dirty="0" smtClean="0"/>
            </a:br>
            <a:r>
              <a:rPr lang="en-US" altLang="zh-TW" sz="1400" dirty="0" smtClean="0"/>
              <a:t>X = </a:t>
            </a:r>
            <a:r>
              <a:rPr lang="en-US" altLang="zh-TW" sz="1400" dirty="0" err="1" smtClean="0"/>
              <a:t>np.array</a:t>
            </a:r>
            <a:r>
              <a:rPr lang="en-US" altLang="zh-TW" sz="1400" dirty="0" smtClean="0"/>
              <a:t>([[2, 4.8], [2.9, 4.7], [2.5, 5], [3.2, 5.5], [6, 5], [7.6, 4],</a:t>
            </a:r>
          </a:p>
          <a:p>
            <a:r>
              <a:rPr lang="en-US" altLang="zh-TW" sz="1400" dirty="0" smtClean="0"/>
              <a:t>[3.2, 0.9], [2.9, 1.9],[2.4, 3.5], [0.5, 3.4], [1, 4], [0.9, 5.9]])</a:t>
            </a:r>
          </a:p>
          <a:p>
            <a:r>
              <a:rPr lang="en-US" altLang="zh-TW" sz="1400" dirty="0" smtClean="0"/>
              <a:t>y = </a:t>
            </a:r>
            <a:r>
              <a:rPr lang="en-US" altLang="zh-TW" sz="1400" dirty="0" err="1" smtClean="0"/>
              <a:t>np.array</a:t>
            </a:r>
            <a:r>
              <a:rPr lang="en-US" altLang="zh-TW" sz="1400" dirty="0" smtClean="0"/>
              <a:t>([0, 0, 0, 1, 1, 1, 2, 2, 2, 3, 3, 3])</a:t>
            </a:r>
          </a:p>
          <a:p>
            <a:r>
              <a:rPr lang="en-US" altLang="zh-TW" sz="1400" dirty="0" smtClean="0"/>
              <a:t/>
            </a:r>
            <a:br>
              <a:rPr lang="en-US" altLang="zh-TW" sz="1400" dirty="0" smtClean="0"/>
            </a:br>
            <a:r>
              <a:rPr lang="en-US" altLang="zh-TW" sz="1400" dirty="0" err="1" smtClean="0"/>
              <a:t>classifier_LR</a:t>
            </a:r>
            <a:r>
              <a:rPr lang="en-US" altLang="zh-TW" sz="1400" dirty="0" smtClean="0"/>
              <a:t> = </a:t>
            </a:r>
            <a:r>
              <a:rPr lang="en-US" altLang="zh-TW" sz="1400" dirty="0" err="1" smtClean="0"/>
              <a:t>linear_model.LogisticRegression</a:t>
            </a:r>
            <a:r>
              <a:rPr lang="en-US" altLang="zh-TW" sz="1400" dirty="0" smtClean="0"/>
              <a:t>(solver = '</a:t>
            </a:r>
            <a:r>
              <a:rPr lang="en-US" altLang="zh-TW" sz="1400" dirty="0" err="1" smtClean="0"/>
              <a:t>liblinear</a:t>
            </a:r>
            <a:r>
              <a:rPr lang="en-US" altLang="zh-TW" sz="1400" dirty="0" smtClean="0"/>
              <a:t>', C = 75)</a:t>
            </a:r>
          </a:p>
          <a:p>
            <a:r>
              <a:rPr lang="en-US" altLang="zh-TW" sz="1400" dirty="0" smtClean="0"/>
              <a:t>classifier_LR.fit(X, y)</a:t>
            </a:r>
          </a:p>
          <a:p>
            <a:r>
              <a:rPr lang="en-US" altLang="zh-TW" sz="1400" dirty="0" smtClean="0"/>
              <a:t/>
            </a:r>
            <a:br>
              <a:rPr lang="en-US" altLang="zh-TW" sz="1400" dirty="0" smtClean="0"/>
            </a:br>
            <a:r>
              <a:rPr lang="en-US" altLang="zh-TW" sz="1400" dirty="0" err="1" smtClean="0"/>
              <a:t>min_x</a:t>
            </a:r>
            <a:r>
              <a:rPr lang="en-US" altLang="zh-TW" sz="1400" dirty="0" smtClean="0"/>
              <a:t>, </a:t>
            </a:r>
            <a:r>
              <a:rPr lang="en-US" altLang="zh-TW" sz="1400" dirty="0" err="1" smtClean="0"/>
              <a:t>max_x</a:t>
            </a:r>
            <a:r>
              <a:rPr lang="en-US" altLang="zh-TW" sz="1400" dirty="0" smtClean="0"/>
              <a:t>, </a:t>
            </a:r>
            <a:r>
              <a:rPr lang="en-US" altLang="zh-TW" sz="1400" dirty="0" err="1" smtClean="0"/>
              <a:t>min_y</a:t>
            </a:r>
            <a:r>
              <a:rPr lang="en-US" altLang="zh-TW" sz="1400" dirty="0" smtClean="0"/>
              <a:t>, </a:t>
            </a:r>
            <a:r>
              <a:rPr lang="en-US" altLang="zh-TW" sz="1400" dirty="0" err="1" smtClean="0"/>
              <a:t>max_y</a:t>
            </a:r>
            <a:r>
              <a:rPr lang="en-US" altLang="zh-TW" sz="1400" dirty="0" smtClean="0"/>
              <a:t> = </a:t>
            </a:r>
            <a:r>
              <a:rPr lang="en-US" altLang="zh-TW" sz="1400" dirty="0" err="1" smtClean="0"/>
              <a:t>Logistic_visualize</a:t>
            </a:r>
            <a:r>
              <a:rPr lang="en-US" altLang="zh-TW" sz="1400" dirty="0" smtClean="0"/>
              <a:t>(X, y</a:t>
            </a:r>
            <a:r>
              <a:rPr lang="en-US" altLang="zh-TW" sz="1400" dirty="0" smtClean="0"/>
              <a:t>)</a:t>
            </a:r>
            <a:endParaRPr lang="en-US" altLang="zh-TW" sz="1400"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44</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6.4 Logistic Regression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b="1" dirty="0" smtClean="0"/>
              <a:t>The code is as follow (2):</a:t>
            </a:r>
          </a:p>
        </p:txBody>
      </p:sp>
      <p:sp>
        <p:nvSpPr>
          <p:cNvPr id="12" name="TextBox 1"/>
          <p:cNvSpPr txBox="1"/>
          <p:nvPr/>
        </p:nvSpPr>
        <p:spPr>
          <a:xfrm>
            <a:off x="1270000" y="1663701"/>
            <a:ext cx="5461000" cy="3754874"/>
          </a:xfrm>
          <a:prstGeom prst="rect">
            <a:avLst/>
          </a:prstGeom>
          <a:solidFill>
            <a:schemeClr val="bg1"/>
          </a:solidFill>
          <a:ln>
            <a:solidFill>
              <a:srgbClr val="C00000"/>
            </a:solidFill>
          </a:ln>
        </p:spPr>
        <p:txBody>
          <a:bodyPr wrap="square" rtlCol="0">
            <a:spAutoFit/>
          </a:bodyPr>
          <a:lstStyle/>
          <a:p>
            <a:r>
              <a:rPr lang="en-US" altLang="zh-TW" sz="1400" dirty="0" smtClean="0"/>
              <a:t># Now, plot the result</a:t>
            </a:r>
            <a:br>
              <a:rPr lang="en-US" altLang="zh-TW" sz="1400" dirty="0" smtClean="0"/>
            </a:br>
            <a:r>
              <a:rPr lang="en-US" altLang="zh-TW" sz="1400" dirty="0" err="1" smtClean="0"/>
              <a:t>mesh_step_size</a:t>
            </a:r>
            <a:r>
              <a:rPr lang="en-US" altLang="zh-TW" sz="1400" dirty="0" smtClean="0"/>
              <a:t> = 0.02</a:t>
            </a:r>
          </a:p>
          <a:p>
            <a:r>
              <a:rPr lang="en-US" altLang="zh-TW" sz="1400" dirty="0" err="1" smtClean="0"/>
              <a:t>x_vals</a:t>
            </a:r>
            <a:r>
              <a:rPr lang="en-US" altLang="zh-TW" sz="1400" dirty="0" smtClean="0"/>
              <a:t>, </a:t>
            </a:r>
            <a:r>
              <a:rPr lang="en-US" altLang="zh-TW" sz="1400" dirty="0" err="1" smtClean="0"/>
              <a:t>y_vals</a:t>
            </a:r>
            <a:r>
              <a:rPr lang="en-US" altLang="zh-TW" sz="1400" dirty="0" smtClean="0"/>
              <a:t> = </a:t>
            </a:r>
            <a:r>
              <a:rPr lang="en-US" altLang="zh-TW" sz="1400" dirty="0" err="1" smtClean="0"/>
              <a:t>np.meshgrid</a:t>
            </a:r>
            <a:r>
              <a:rPr lang="en-US" altLang="zh-TW" sz="1400" dirty="0" smtClean="0"/>
              <a:t>(</a:t>
            </a:r>
            <a:r>
              <a:rPr lang="en-US" altLang="zh-TW" sz="1400" dirty="0" err="1" smtClean="0"/>
              <a:t>np.arange</a:t>
            </a:r>
            <a:r>
              <a:rPr lang="en-US" altLang="zh-TW" sz="1400" dirty="0" smtClean="0"/>
              <a:t>(</a:t>
            </a:r>
            <a:r>
              <a:rPr lang="en-US" altLang="zh-TW" sz="1400" dirty="0" err="1" smtClean="0"/>
              <a:t>min_x</a:t>
            </a:r>
            <a:r>
              <a:rPr lang="en-US" altLang="zh-TW" sz="1400" dirty="0" smtClean="0"/>
              <a:t>, </a:t>
            </a:r>
            <a:r>
              <a:rPr lang="en-US" altLang="zh-TW" sz="1400" dirty="0" err="1" smtClean="0"/>
              <a:t>max_x</a:t>
            </a:r>
            <a:r>
              <a:rPr lang="en-US" altLang="zh-TW" sz="1400" dirty="0" smtClean="0"/>
              <a:t>, </a:t>
            </a:r>
            <a:r>
              <a:rPr lang="en-US" altLang="zh-TW" sz="1400" dirty="0" err="1" smtClean="0"/>
              <a:t>mesh_step_size</a:t>
            </a:r>
            <a:r>
              <a:rPr lang="en-US" altLang="zh-TW" sz="1400" dirty="0" smtClean="0"/>
              <a:t>), \</a:t>
            </a:r>
          </a:p>
          <a:p>
            <a:r>
              <a:rPr lang="en-US" altLang="zh-TW" sz="1400" dirty="0" err="1" smtClean="0"/>
              <a:t>np.arange</a:t>
            </a:r>
            <a:r>
              <a:rPr lang="en-US" altLang="zh-TW" sz="1400" dirty="0" smtClean="0"/>
              <a:t>(</a:t>
            </a:r>
            <a:r>
              <a:rPr lang="en-US" altLang="zh-TW" sz="1400" dirty="0" err="1" smtClean="0"/>
              <a:t>min_y</a:t>
            </a:r>
            <a:r>
              <a:rPr lang="en-US" altLang="zh-TW" sz="1400" dirty="0" smtClean="0"/>
              <a:t>, </a:t>
            </a:r>
            <a:r>
              <a:rPr lang="en-US" altLang="zh-TW" sz="1400" dirty="0" err="1" smtClean="0"/>
              <a:t>max_y</a:t>
            </a:r>
            <a:r>
              <a:rPr lang="en-US" altLang="zh-TW" sz="1400" dirty="0" smtClean="0"/>
              <a:t>, </a:t>
            </a:r>
            <a:r>
              <a:rPr lang="en-US" altLang="zh-TW" sz="1400" dirty="0" err="1" smtClean="0"/>
              <a:t>mesh_step_size</a:t>
            </a:r>
            <a:r>
              <a:rPr lang="en-US" altLang="zh-TW" sz="1400" dirty="0" smtClean="0"/>
              <a:t>))</a:t>
            </a:r>
          </a:p>
          <a:p>
            <a:r>
              <a:rPr lang="en-US" altLang="zh-TW" sz="1400" dirty="0" smtClean="0"/>
              <a:t>output = </a:t>
            </a:r>
            <a:r>
              <a:rPr lang="en-US" altLang="zh-TW" sz="1400" dirty="0" err="1" smtClean="0"/>
              <a:t>classifier_LR.predict</a:t>
            </a:r>
            <a:r>
              <a:rPr lang="en-US" altLang="zh-TW" sz="1400" dirty="0" smtClean="0"/>
              <a:t>(</a:t>
            </a:r>
            <a:r>
              <a:rPr lang="en-US" altLang="zh-TW" sz="1400" dirty="0" err="1" smtClean="0"/>
              <a:t>np.c</a:t>
            </a:r>
            <a:r>
              <a:rPr lang="en-US" altLang="zh-TW" sz="1400" dirty="0" smtClean="0"/>
              <a:t>_[</a:t>
            </a:r>
            <a:r>
              <a:rPr lang="en-US" altLang="zh-TW" sz="1400" dirty="0" err="1" smtClean="0"/>
              <a:t>x_vals.ravel</a:t>
            </a:r>
            <a:r>
              <a:rPr lang="en-US" altLang="zh-TW" sz="1400" dirty="0" smtClean="0"/>
              <a:t>(), </a:t>
            </a:r>
            <a:r>
              <a:rPr lang="en-US" altLang="zh-TW" sz="1400" dirty="0" err="1" smtClean="0"/>
              <a:t>y_vals.ravel</a:t>
            </a:r>
            <a:r>
              <a:rPr lang="en-US" altLang="zh-TW" sz="1400" dirty="0" smtClean="0"/>
              <a:t>()])</a:t>
            </a:r>
          </a:p>
          <a:p>
            <a:r>
              <a:rPr lang="en-US" altLang="zh-TW" sz="1400" dirty="0" smtClean="0"/>
              <a:t>output = </a:t>
            </a:r>
            <a:r>
              <a:rPr lang="en-US" altLang="zh-TW" sz="1400" dirty="0" err="1" smtClean="0"/>
              <a:t>output.reshape</a:t>
            </a:r>
            <a:r>
              <a:rPr lang="en-US" altLang="zh-TW" sz="1400" dirty="0" smtClean="0"/>
              <a:t>(</a:t>
            </a:r>
            <a:r>
              <a:rPr lang="en-US" altLang="zh-TW" sz="1400" dirty="0" err="1" smtClean="0"/>
              <a:t>x_vals.shape</a:t>
            </a:r>
            <a:r>
              <a:rPr lang="en-US" altLang="zh-TW" sz="1400" dirty="0" smtClean="0"/>
              <a:t>)</a:t>
            </a:r>
          </a:p>
          <a:p>
            <a:r>
              <a:rPr lang="en-US" altLang="zh-TW" sz="1400" dirty="0" err="1" smtClean="0"/>
              <a:t>plt.figure</a:t>
            </a:r>
            <a:r>
              <a:rPr lang="en-US" altLang="zh-TW" sz="1400" dirty="0" smtClean="0"/>
              <a:t>()</a:t>
            </a:r>
          </a:p>
          <a:p>
            <a:r>
              <a:rPr lang="en-US" altLang="zh-TW" sz="1400" dirty="0" err="1" smtClean="0"/>
              <a:t>plt.pcolormesh</a:t>
            </a:r>
            <a:r>
              <a:rPr lang="en-US" altLang="zh-TW" sz="1400" dirty="0" smtClean="0"/>
              <a:t>(</a:t>
            </a:r>
            <a:r>
              <a:rPr lang="en-US" altLang="zh-TW" sz="1400" dirty="0" err="1" smtClean="0"/>
              <a:t>x_vals</a:t>
            </a:r>
            <a:r>
              <a:rPr lang="en-US" altLang="zh-TW" sz="1400" dirty="0" smtClean="0"/>
              <a:t>, </a:t>
            </a:r>
            <a:r>
              <a:rPr lang="en-US" altLang="zh-TW" sz="1400" dirty="0" err="1" smtClean="0"/>
              <a:t>y_vals</a:t>
            </a:r>
            <a:r>
              <a:rPr lang="en-US" altLang="zh-TW" sz="1400" dirty="0" smtClean="0"/>
              <a:t>, output, </a:t>
            </a:r>
            <a:r>
              <a:rPr lang="en-US" altLang="zh-TW" sz="1400" dirty="0" err="1" smtClean="0"/>
              <a:t>cmap</a:t>
            </a:r>
            <a:r>
              <a:rPr lang="en-US" altLang="zh-TW" sz="1400" dirty="0" smtClean="0"/>
              <a:t> = </a:t>
            </a:r>
            <a:r>
              <a:rPr lang="en-US" altLang="zh-TW" sz="1400" dirty="0" err="1" smtClean="0"/>
              <a:t>plt.cm.gray</a:t>
            </a:r>
            <a:r>
              <a:rPr lang="en-US" altLang="zh-TW" sz="1400" dirty="0" smtClean="0"/>
              <a:t>)</a:t>
            </a:r>
          </a:p>
          <a:p>
            <a:r>
              <a:rPr lang="en-US" altLang="zh-TW" sz="1400" dirty="0" err="1" smtClean="0"/>
              <a:t>plt.scatter</a:t>
            </a:r>
            <a:r>
              <a:rPr lang="en-US" altLang="zh-TW" sz="1400" dirty="0" smtClean="0"/>
              <a:t>(X[:, 0], X[:, 1], c = y, s = 75, </a:t>
            </a:r>
            <a:r>
              <a:rPr lang="en-US" altLang="zh-TW" sz="1400" dirty="0" err="1" smtClean="0"/>
              <a:t>edgecolors</a:t>
            </a:r>
            <a:r>
              <a:rPr lang="en-US" altLang="zh-TW" sz="1400" dirty="0" smtClean="0"/>
              <a:t> = 'black', \</a:t>
            </a:r>
          </a:p>
          <a:p>
            <a:r>
              <a:rPr lang="en-US" altLang="zh-TW" sz="1400" dirty="0" err="1" smtClean="0"/>
              <a:t>linewidth</a:t>
            </a:r>
            <a:r>
              <a:rPr lang="en-US" altLang="zh-TW" sz="1400" dirty="0" smtClean="0"/>
              <a:t>=1, </a:t>
            </a:r>
            <a:r>
              <a:rPr lang="en-US" altLang="zh-TW" sz="1400" dirty="0" err="1" smtClean="0"/>
              <a:t>cmap</a:t>
            </a:r>
            <a:r>
              <a:rPr lang="en-US" altLang="zh-TW" sz="1400" dirty="0" smtClean="0"/>
              <a:t> = </a:t>
            </a:r>
            <a:r>
              <a:rPr lang="en-US" altLang="zh-TW" sz="1400" dirty="0" err="1" smtClean="0"/>
              <a:t>plt.cm.Paired</a:t>
            </a:r>
            <a:r>
              <a:rPr lang="en-US" altLang="zh-TW" sz="1400" dirty="0" smtClean="0"/>
              <a:t>)</a:t>
            </a:r>
          </a:p>
          <a:p>
            <a:r>
              <a:rPr lang="en-US" altLang="zh-TW" sz="1400" dirty="0" smtClean="0"/>
              <a:t/>
            </a:r>
            <a:br>
              <a:rPr lang="en-US" altLang="zh-TW" sz="1400" dirty="0" smtClean="0"/>
            </a:br>
            <a:r>
              <a:rPr lang="en-US" altLang="zh-TW" sz="1400" dirty="0" err="1" smtClean="0"/>
              <a:t>plt.xlim</a:t>
            </a:r>
            <a:r>
              <a:rPr lang="en-US" altLang="zh-TW" sz="1400" dirty="0" smtClean="0"/>
              <a:t>(x_vals.min(), x_vals.max())</a:t>
            </a:r>
          </a:p>
          <a:p>
            <a:r>
              <a:rPr lang="en-US" altLang="zh-TW" sz="1400" dirty="0" err="1" smtClean="0"/>
              <a:t>plt.ylim</a:t>
            </a:r>
            <a:r>
              <a:rPr lang="en-US" altLang="zh-TW" sz="1400" dirty="0" smtClean="0"/>
              <a:t>(y_vals.min(), y_vals.max())</a:t>
            </a:r>
          </a:p>
          <a:p>
            <a:r>
              <a:rPr lang="en-US" altLang="zh-TW" sz="1400" dirty="0" err="1" smtClean="0"/>
              <a:t>plt.xticks</a:t>
            </a:r>
            <a:r>
              <a:rPr lang="en-US" altLang="zh-TW" sz="1400" dirty="0" smtClean="0"/>
              <a:t>((</a:t>
            </a:r>
            <a:r>
              <a:rPr lang="en-US" altLang="zh-TW" sz="1400" dirty="0" err="1" smtClean="0"/>
              <a:t>np.arange</a:t>
            </a:r>
            <a:r>
              <a:rPr lang="en-US" altLang="zh-TW" sz="1400" dirty="0" smtClean="0"/>
              <a:t>(</a:t>
            </a:r>
            <a:r>
              <a:rPr lang="en-US" altLang="zh-TW" sz="1400" dirty="0" err="1" smtClean="0"/>
              <a:t>int</a:t>
            </a:r>
            <a:r>
              <a:rPr lang="en-US" altLang="zh-TW" sz="1400" dirty="0" smtClean="0"/>
              <a:t>(X[:, 0].min() - 1), </a:t>
            </a:r>
            <a:r>
              <a:rPr lang="en-US" altLang="zh-TW" sz="1400" dirty="0" err="1" smtClean="0"/>
              <a:t>int</a:t>
            </a:r>
            <a:r>
              <a:rPr lang="en-US" altLang="zh-TW" sz="1400" dirty="0" smtClean="0"/>
              <a:t>(X[:, 0].max() + 1), 1.0)))</a:t>
            </a:r>
          </a:p>
          <a:p>
            <a:r>
              <a:rPr lang="en-US" altLang="zh-TW" sz="1400" dirty="0" err="1" smtClean="0"/>
              <a:t>plt.yticks</a:t>
            </a:r>
            <a:r>
              <a:rPr lang="en-US" altLang="zh-TW" sz="1400" dirty="0" smtClean="0"/>
              <a:t>((</a:t>
            </a:r>
            <a:r>
              <a:rPr lang="en-US" altLang="zh-TW" sz="1400" dirty="0" err="1" smtClean="0"/>
              <a:t>np.arange</a:t>
            </a:r>
            <a:r>
              <a:rPr lang="en-US" altLang="zh-TW" sz="1400" dirty="0" smtClean="0"/>
              <a:t>(</a:t>
            </a:r>
            <a:r>
              <a:rPr lang="en-US" altLang="zh-TW" sz="1400" dirty="0" err="1" smtClean="0"/>
              <a:t>int</a:t>
            </a:r>
            <a:r>
              <a:rPr lang="en-US" altLang="zh-TW" sz="1400" dirty="0" smtClean="0"/>
              <a:t>(X[:, 1].min() - 1), </a:t>
            </a:r>
            <a:r>
              <a:rPr lang="en-US" altLang="zh-TW" sz="1400" dirty="0" err="1" smtClean="0"/>
              <a:t>int</a:t>
            </a:r>
            <a:r>
              <a:rPr lang="en-US" altLang="zh-TW" sz="1400" dirty="0" smtClean="0"/>
              <a:t>(X[:, 1].max() + 1), 1.0)))</a:t>
            </a:r>
          </a:p>
          <a:p>
            <a:r>
              <a:rPr lang="en-US" altLang="zh-TW" sz="1400" dirty="0" err="1" smtClean="0"/>
              <a:t>plt.show</a:t>
            </a:r>
            <a:r>
              <a:rPr lang="en-US" altLang="zh-TW" sz="1400" dirty="0" smtClean="0"/>
              <a:t>()</a:t>
            </a:r>
            <a:endParaRPr lang="en-US" altLang="zh-TW" sz="1400"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45</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6.4 Logistic Regression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b="1" dirty="0" smtClean="0"/>
              <a:t>The result is as follow:</a:t>
            </a:r>
            <a:endParaRPr lang="en-US" altLang="zh-TW" dirty="0"/>
          </a:p>
        </p:txBody>
      </p:sp>
      <p:pic>
        <p:nvPicPr>
          <p:cNvPr id="1026" name="Picture 2"/>
          <p:cNvPicPr>
            <a:picLocks noChangeAspect="1" noChangeArrowheads="1"/>
          </p:cNvPicPr>
          <p:nvPr/>
        </p:nvPicPr>
        <p:blipFill>
          <a:blip r:embed="rId3" cstate="print"/>
          <a:srcRect/>
          <a:stretch>
            <a:fillRect/>
          </a:stretch>
        </p:blipFill>
        <p:spPr bwMode="auto">
          <a:xfrm>
            <a:off x="1701800" y="1609213"/>
            <a:ext cx="5056188" cy="4310575"/>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46</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6.5 Decision Tree Classifier</a:t>
            </a:r>
            <a:endParaRPr lang="en-US" sz="40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47</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6.5 Decision Tree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369331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b="1" dirty="0" smtClean="0"/>
              <a:t>Decision </a:t>
            </a:r>
            <a:r>
              <a:rPr lang="en-US" altLang="zh-TW" b="1" dirty="0" smtClean="0"/>
              <a:t>tree learning</a:t>
            </a:r>
            <a:r>
              <a:rPr lang="en-US" altLang="zh-TW" dirty="0" smtClean="0"/>
              <a:t> uses a </a:t>
            </a:r>
            <a:r>
              <a:rPr lang="en-US" altLang="zh-TW" dirty="0" smtClean="0">
                <a:hlinkClick r:id="rId3" tooltip="Decision tree"/>
              </a:rPr>
              <a:t>decision tree</a:t>
            </a:r>
            <a:r>
              <a:rPr lang="en-US" altLang="zh-TW" dirty="0" smtClean="0"/>
              <a:t> (as a </a:t>
            </a:r>
            <a:r>
              <a:rPr lang="en-US" altLang="zh-TW" dirty="0" smtClean="0">
                <a:hlinkClick r:id="rId4" tooltip="Predictive modelling"/>
              </a:rPr>
              <a:t>predictive model</a:t>
            </a:r>
            <a:r>
              <a:rPr lang="en-US" altLang="zh-TW" dirty="0" smtClean="0"/>
              <a:t>) to go from observations about an item (represented in the branches) to conclusions about the item's target value (represented in the leaves). </a:t>
            </a:r>
            <a:endParaRPr lang="en-US" altLang="zh-TW" dirty="0" smtClean="0"/>
          </a:p>
          <a:p>
            <a:pPr marL="465138" indent="-465138">
              <a:buClr>
                <a:srgbClr val="00B0F0"/>
              </a:buClr>
              <a:buFont typeface="Wingdings" pitchFamily="2" charset="2"/>
              <a:buChar char="u"/>
            </a:pPr>
            <a:r>
              <a:rPr lang="en-US" altLang="zh-TW" dirty="0" smtClean="0"/>
              <a:t>It </a:t>
            </a:r>
            <a:r>
              <a:rPr lang="en-US" altLang="zh-TW" dirty="0" smtClean="0"/>
              <a:t>is one of the predictive </a:t>
            </a:r>
            <a:r>
              <a:rPr lang="en-US" altLang="zh-TW" dirty="0" smtClean="0"/>
              <a:t>modeling </a:t>
            </a:r>
            <a:r>
              <a:rPr lang="en-US" altLang="zh-TW" dirty="0" smtClean="0"/>
              <a:t>approaches used in </a:t>
            </a:r>
            <a:r>
              <a:rPr lang="en-US" altLang="zh-TW" dirty="0" smtClean="0">
                <a:hlinkClick r:id="rId5" tooltip="Statistics"/>
              </a:rPr>
              <a:t>statistics</a:t>
            </a:r>
            <a:r>
              <a:rPr lang="en-US" altLang="zh-TW" dirty="0" smtClean="0"/>
              <a:t>, </a:t>
            </a:r>
            <a:r>
              <a:rPr lang="en-US" altLang="zh-TW" dirty="0" smtClean="0">
                <a:hlinkClick r:id="rId6" tooltip="Data mining"/>
              </a:rPr>
              <a:t>data mining</a:t>
            </a:r>
            <a:r>
              <a:rPr lang="en-US" altLang="zh-TW" dirty="0" smtClean="0"/>
              <a:t> and </a:t>
            </a:r>
            <a:r>
              <a:rPr lang="en-US" altLang="zh-TW" dirty="0" smtClean="0">
                <a:hlinkClick r:id="rId7" tooltip="Machine learning"/>
              </a:rPr>
              <a:t>machine learning</a:t>
            </a:r>
            <a:r>
              <a:rPr lang="en-US" altLang="zh-TW" dirty="0" smtClean="0"/>
              <a:t>. </a:t>
            </a:r>
            <a:endParaRPr lang="en-US" altLang="zh-TW" dirty="0" smtClean="0"/>
          </a:p>
          <a:p>
            <a:pPr marL="465138" indent="-465138">
              <a:buClr>
                <a:srgbClr val="00B0F0"/>
              </a:buClr>
              <a:buFont typeface="Wingdings" pitchFamily="2" charset="2"/>
              <a:buChar char="u"/>
            </a:pPr>
            <a:r>
              <a:rPr lang="en-US" altLang="zh-TW" dirty="0" smtClean="0"/>
              <a:t>Tree </a:t>
            </a:r>
            <a:r>
              <a:rPr lang="en-US" altLang="zh-TW" dirty="0" smtClean="0"/>
              <a:t>models where the target variable can take a discrete set of values are called </a:t>
            </a:r>
            <a:r>
              <a:rPr lang="en-US" altLang="zh-TW" b="1" dirty="0" smtClean="0"/>
              <a:t>classification trees</a:t>
            </a:r>
            <a:r>
              <a:rPr lang="en-US" altLang="zh-TW" dirty="0" smtClean="0"/>
              <a:t>; in these tree structures, </a:t>
            </a:r>
            <a:r>
              <a:rPr lang="en-US" altLang="zh-TW" dirty="0" smtClean="0">
                <a:hlinkClick r:id="rId8" tooltip="Leaf node"/>
              </a:rPr>
              <a:t>leaves</a:t>
            </a:r>
            <a:r>
              <a:rPr lang="en-US" altLang="zh-TW" dirty="0" smtClean="0"/>
              <a:t> represent </a:t>
            </a:r>
            <a:r>
              <a:rPr lang="en-US" altLang="zh-TW" dirty="0" smtClean="0"/>
              <a:t>class labels and branches represent </a:t>
            </a:r>
            <a:r>
              <a:rPr lang="en-US" altLang="zh-TW" dirty="0" smtClean="0">
                <a:hlinkClick r:id="rId9" tooltip="Logical conjunction"/>
              </a:rPr>
              <a:t>conjunctions</a:t>
            </a:r>
            <a:r>
              <a:rPr lang="en-US" altLang="zh-TW" dirty="0" smtClean="0"/>
              <a:t> of features that lead to those class labels. </a:t>
            </a:r>
            <a:endParaRPr lang="en-US" altLang="zh-TW" dirty="0" smtClean="0"/>
          </a:p>
          <a:p>
            <a:pPr marL="465138" indent="-465138">
              <a:buClr>
                <a:srgbClr val="00B0F0"/>
              </a:buClr>
              <a:buFont typeface="Wingdings" pitchFamily="2" charset="2"/>
              <a:buChar char="u"/>
            </a:pPr>
            <a:r>
              <a:rPr lang="en-US" altLang="zh-TW" dirty="0" smtClean="0"/>
              <a:t>Decision </a:t>
            </a:r>
            <a:r>
              <a:rPr lang="en-US" altLang="zh-TW" dirty="0" smtClean="0"/>
              <a:t>trees where the target variable can take continuous values (typically </a:t>
            </a:r>
            <a:r>
              <a:rPr lang="en-US" altLang="zh-TW" dirty="0" smtClean="0">
                <a:hlinkClick r:id="rId10" tooltip="Real numbers"/>
              </a:rPr>
              <a:t>real numbers</a:t>
            </a:r>
            <a:r>
              <a:rPr lang="en-US" altLang="zh-TW" dirty="0" smtClean="0"/>
              <a:t>) are called </a:t>
            </a:r>
            <a:r>
              <a:rPr lang="en-US" altLang="zh-TW" b="1" dirty="0" smtClean="0"/>
              <a:t>regression </a:t>
            </a:r>
            <a:r>
              <a:rPr lang="en-US" altLang="zh-TW" b="1" dirty="0" smtClean="0"/>
              <a:t>trees</a:t>
            </a:r>
            <a:r>
              <a:rPr lang="en-US" altLang="zh-TW" dirty="0" smtClean="0"/>
              <a:t>.</a:t>
            </a:r>
          </a:p>
          <a:p>
            <a:pPr marL="465138" indent="-465138">
              <a:buClr>
                <a:srgbClr val="00B0F0"/>
              </a:buClr>
              <a:buFont typeface="Wingdings" pitchFamily="2" charset="2"/>
              <a:buChar char="u"/>
            </a:pPr>
            <a:r>
              <a:rPr lang="en-US" altLang="zh-TW" dirty="0" smtClean="0"/>
              <a:t>In </a:t>
            </a:r>
            <a:r>
              <a:rPr lang="en-US" altLang="zh-TW" dirty="0" smtClean="0"/>
              <a:t>decision analysis, a decision tree can be used to visually and explicitly represent decisions and </a:t>
            </a:r>
            <a:r>
              <a:rPr lang="en-US" altLang="zh-TW" dirty="0" smtClean="0">
                <a:hlinkClick r:id="rId11" tooltip="Decision making"/>
              </a:rPr>
              <a:t>decision making</a:t>
            </a:r>
            <a:r>
              <a:rPr lang="en-US" altLang="zh-TW" dirty="0" smtClean="0"/>
              <a:t>. In </a:t>
            </a:r>
            <a:r>
              <a:rPr lang="en-US" altLang="zh-TW" dirty="0" smtClean="0">
                <a:hlinkClick r:id="rId6" tooltip="Data mining"/>
              </a:rPr>
              <a:t>data mining</a:t>
            </a:r>
            <a:r>
              <a:rPr lang="en-US" altLang="zh-TW" dirty="0" smtClean="0"/>
              <a:t>, a decision tree describes data (but the resulting classification tree can be an input for </a:t>
            </a:r>
            <a:r>
              <a:rPr lang="en-US" altLang="zh-TW" dirty="0" smtClean="0">
                <a:hlinkClick r:id="rId11" tooltip="Decision making"/>
              </a:rPr>
              <a:t>decision making</a:t>
            </a:r>
            <a:r>
              <a:rPr lang="en-US" altLang="zh-TW" dirty="0" smtClean="0"/>
              <a:t>).</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48</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6.5 Decision Tree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313932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A </a:t>
            </a:r>
            <a:r>
              <a:rPr lang="en-US" altLang="zh-TW" dirty="0" smtClean="0"/>
              <a:t>decision tree is </a:t>
            </a:r>
            <a:r>
              <a:rPr lang="en-US" altLang="zh-TW" dirty="0" smtClean="0"/>
              <a:t>a </a:t>
            </a:r>
            <a:r>
              <a:rPr lang="en-US" altLang="zh-TW" dirty="0" smtClean="0"/>
              <a:t>binary tree flowchart where each node splits a group of observations according to some feature </a:t>
            </a:r>
            <a:r>
              <a:rPr lang="en-US" altLang="zh-TW" dirty="0" smtClean="0"/>
              <a:t>variable.</a:t>
            </a:r>
          </a:p>
          <a:p>
            <a:pPr marL="465138" indent="-465138">
              <a:buClr>
                <a:srgbClr val="00B0F0"/>
              </a:buClr>
              <a:buFont typeface="Wingdings" pitchFamily="2" charset="2"/>
              <a:buChar char="u"/>
            </a:pPr>
            <a:r>
              <a:rPr lang="en-US" altLang="zh-TW" dirty="0" smtClean="0"/>
              <a:t>Here</a:t>
            </a:r>
            <a:r>
              <a:rPr lang="en-US" altLang="zh-TW" dirty="0" smtClean="0"/>
              <a:t>, we are building a Decision Tree classifier for predicting male or female. </a:t>
            </a:r>
            <a:endParaRPr lang="en-US" altLang="zh-TW" dirty="0" smtClean="0"/>
          </a:p>
          <a:p>
            <a:pPr marL="465138" indent="-465138">
              <a:buClr>
                <a:srgbClr val="00B0F0"/>
              </a:buClr>
              <a:buFont typeface="Wingdings" pitchFamily="2" charset="2"/>
              <a:buChar char="u"/>
            </a:pPr>
            <a:r>
              <a:rPr lang="en-US" altLang="zh-TW" dirty="0" smtClean="0"/>
              <a:t>We </a:t>
            </a:r>
            <a:r>
              <a:rPr lang="en-US" altLang="zh-TW" dirty="0" smtClean="0"/>
              <a:t>will take a very small data set having 19 samples. </a:t>
            </a:r>
            <a:endParaRPr lang="en-US" altLang="zh-TW" dirty="0" smtClean="0"/>
          </a:p>
          <a:p>
            <a:pPr marL="465138" indent="-465138">
              <a:buClr>
                <a:srgbClr val="00B0F0"/>
              </a:buClr>
              <a:buFont typeface="Wingdings" pitchFamily="2" charset="2"/>
              <a:buChar char="u"/>
            </a:pPr>
            <a:r>
              <a:rPr lang="en-US" altLang="zh-TW" dirty="0" smtClean="0"/>
              <a:t>These </a:t>
            </a:r>
            <a:r>
              <a:rPr lang="en-US" altLang="zh-TW" dirty="0" smtClean="0"/>
              <a:t>samples would consist of two features – ‘height’ and ‘length of hair</a:t>
            </a:r>
            <a:r>
              <a:rPr lang="en-US" altLang="zh-TW" dirty="0" smtClean="0"/>
              <a:t>’.</a:t>
            </a:r>
          </a:p>
          <a:p>
            <a:pPr marL="465138" indent="-465138">
              <a:buClr>
                <a:srgbClr val="00B0F0"/>
              </a:buClr>
              <a:buFont typeface="Wingdings" pitchFamily="2" charset="2"/>
              <a:buChar char="u"/>
            </a:pPr>
            <a:r>
              <a:rPr lang="en-US" altLang="zh-TW" b="1" dirty="0" smtClean="0"/>
              <a:t>Prerequisite</a:t>
            </a:r>
          </a:p>
          <a:p>
            <a:pPr marL="922338" lvl="1" indent="-465138">
              <a:buClr>
                <a:srgbClr val="00B0F0"/>
              </a:buClr>
              <a:buFont typeface="Wingdings" pitchFamily="2" charset="2"/>
              <a:buChar char="u"/>
            </a:pPr>
            <a:r>
              <a:rPr lang="en-US" altLang="zh-TW" dirty="0" smtClean="0"/>
              <a:t>For </a:t>
            </a:r>
            <a:r>
              <a:rPr lang="en-US" altLang="zh-TW" dirty="0" smtClean="0"/>
              <a:t>building the following classifier, we need to install </a:t>
            </a:r>
            <a:r>
              <a:rPr lang="en-US" altLang="zh-TW" b="1" dirty="0" err="1" smtClean="0"/>
              <a:t>pydotplus</a:t>
            </a:r>
            <a:r>
              <a:rPr lang="en-US" altLang="zh-TW" dirty="0" smtClean="0"/>
              <a:t> and </a:t>
            </a:r>
            <a:r>
              <a:rPr lang="en-US" altLang="zh-TW" b="1" dirty="0" err="1" smtClean="0"/>
              <a:t>graphviz</a:t>
            </a:r>
            <a:r>
              <a:rPr lang="en-US" altLang="zh-TW" dirty="0" smtClean="0"/>
              <a:t>.</a:t>
            </a:r>
          </a:p>
          <a:p>
            <a:pPr marL="922338" lvl="1" indent="-465138">
              <a:buClr>
                <a:srgbClr val="00B0F0"/>
              </a:buClr>
              <a:buFont typeface="Wingdings" pitchFamily="2" charset="2"/>
              <a:buChar char="u"/>
            </a:pPr>
            <a:r>
              <a:rPr lang="en-US" altLang="zh-TW" dirty="0" smtClean="0"/>
              <a:t>Basically</a:t>
            </a:r>
            <a:r>
              <a:rPr lang="en-US" altLang="zh-TW" dirty="0" smtClean="0"/>
              <a:t>, </a:t>
            </a:r>
            <a:r>
              <a:rPr lang="en-US" altLang="zh-TW" dirty="0" err="1" smtClean="0"/>
              <a:t>graphviz</a:t>
            </a:r>
            <a:r>
              <a:rPr lang="en-US" altLang="zh-TW" dirty="0" smtClean="0"/>
              <a:t> is a tool for drawing graphics using dot files and </a:t>
            </a:r>
            <a:r>
              <a:rPr lang="en-US" altLang="zh-TW" b="1" dirty="0" err="1" smtClean="0"/>
              <a:t>pydotplus</a:t>
            </a:r>
            <a:r>
              <a:rPr lang="en-US" altLang="zh-TW" dirty="0" smtClean="0"/>
              <a:t> is a module to </a:t>
            </a:r>
            <a:r>
              <a:rPr lang="en-US" altLang="zh-TW" dirty="0" err="1" smtClean="0"/>
              <a:t>Graphviz’s</a:t>
            </a:r>
            <a:r>
              <a:rPr lang="en-US" altLang="zh-TW" dirty="0" smtClean="0"/>
              <a:t> Dot language. </a:t>
            </a:r>
            <a:endParaRPr lang="en-US" altLang="zh-TW" dirty="0" smtClean="0"/>
          </a:p>
          <a:p>
            <a:pPr marL="922338" lvl="1" indent="-465138">
              <a:buClr>
                <a:srgbClr val="00B0F0"/>
              </a:buClr>
              <a:buFont typeface="Wingdings" pitchFamily="2" charset="2"/>
              <a:buChar char="u"/>
            </a:pPr>
            <a:r>
              <a:rPr lang="en-US" altLang="zh-TW" dirty="0" smtClean="0"/>
              <a:t>It </a:t>
            </a:r>
            <a:r>
              <a:rPr lang="en-US" altLang="zh-TW" dirty="0" smtClean="0"/>
              <a:t>can be installed with the package manager or </a:t>
            </a:r>
            <a:r>
              <a:rPr lang="en-US" altLang="zh-TW" dirty="0" smtClean="0"/>
              <a:t>pip.</a:t>
            </a:r>
          </a:p>
          <a:p>
            <a:pPr marL="465138" indent="-465138">
              <a:buClr>
                <a:srgbClr val="00B0F0"/>
              </a:buClr>
              <a:buFont typeface="Wingdings" pitchFamily="2" charset="2"/>
              <a:buChar char="u"/>
            </a:pPr>
            <a:r>
              <a:rPr lang="en-US" altLang="zh-TW" dirty="0" smtClean="0"/>
              <a:t>To </a:t>
            </a:r>
            <a:r>
              <a:rPr lang="en-US" altLang="zh-TW" dirty="0" smtClean="0"/>
              <a:t>begin with, let us import some important libraries as follows </a:t>
            </a:r>
            <a:r>
              <a:rPr lang="en-US" altLang="zh-TW" dirty="0" smtClean="0"/>
              <a:t>:</a:t>
            </a:r>
            <a:endParaRPr lang="en-US" altLang="zh-TW" dirty="0" smtClean="0"/>
          </a:p>
        </p:txBody>
      </p:sp>
      <p:sp>
        <p:nvSpPr>
          <p:cNvPr id="9" name="TextBox 1"/>
          <p:cNvSpPr txBox="1"/>
          <p:nvPr/>
        </p:nvSpPr>
        <p:spPr>
          <a:xfrm>
            <a:off x="838200" y="4306977"/>
            <a:ext cx="6609442" cy="646331"/>
          </a:xfrm>
          <a:prstGeom prst="rect">
            <a:avLst/>
          </a:prstGeom>
          <a:noFill/>
          <a:ln>
            <a:solidFill>
              <a:srgbClr val="C00000"/>
            </a:solidFill>
          </a:ln>
        </p:spPr>
        <p:txBody>
          <a:bodyPr wrap="square" rtlCol="0">
            <a:spAutoFit/>
          </a:bodyPr>
          <a:lstStyle/>
          <a:p>
            <a:pPr>
              <a:buClr>
                <a:srgbClr val="00B0F0"/>
              </a:buClr>
            </a:pPr>
            <a:r>
              <a:rPr lang="en-US" altLang="zh-TW" dirty="0" smtClean="0"/>
              <a:t>C:\ &gt; pip3 install </a:t>
            </a:r>
            <a:r>
              <a:rPr lang="en-US" altLang="zh-TW" dirty="0" err="1" smtClean="0"/>
              <a:t>pydotplus</a:t>
            </a:r>
            <a:endParaRPr lang="en-US" altLang="zh-TW" dirty="0" smtClean="0"/>
          </a:p>
          <a:p>
            <a:pPr>
              <a:buClr>
                <a:srgbClr val="00B0F0"/>
              </a:buClr>
            </a:pPr>
            <a:r>
              <a:rPr lang="en-US" altLang="zh-TW" dirty="0" smtClean="0"/>
              <a:t>C:\&gt; pip3 </a:t>
            </a:r>
            <a:r>
              <a:rPr lang="en-US" altLang="zh-TW" dirty="0" err="1" smtClean="0"/>
              <a:t>graphviz</a:t>
            </a:r>
            <a:endParaRPr lang="en-US" altLang="zh-TW"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49</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6.5 Decision Tree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242300" cy="175432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a:t>
            </a:r>
            <a:r>
              <a:rPr lang="en-US" altLang="zh-TW" dirty="0" err="1" smtClean="0"/>
              <a:t>GraphViz</a:t>
            </a:r>
            <a:r>
              <a:rPr lang="en-US" altLang="zh-TW" dirty="0" smtClean="0"/>
              <a:t>\'s executables not found</a:t>
            </a:r>
            <a:r>
              <a:rPr lang="en-US" altLang="zh-TW" dirty="0" smtClean="0"/>
              <a:t>'</a:t>
            </a:r>
          </a:p>
          <a:p>
            <a:pPr marL="922338" lvl="1" indent="-465138">
              <a:buClr>
                <a:srgbClr val="00B0F0"/>
              </a:buClr>
              <a:buFont typeface="Wingdings" pitchFamily="2" charset="2"/>
              <a:buChar char="u"/>
            </a:pPr>
            <a:r>
              <a:rPr lang="en-US" altLang="zh-TW" dirty="0" smtClean="0"/>
              <a:t>I </a:t>
            </a:r>
            <a:r>
              <a:rPr lang="en-US" altLang="zh-TW" dirty="0" smtClean="0"/>
              <a:t>solved this problem on my windows 7 machine by adding the </a:t>
            </a:r>
            <a:r>
              <a:rPr lang="en-US" altLang="zh-TW" dirty="0" err="1" smtClean="0"/>
              <a:t>GraphViz</a:t>
            </a:r>
            <a:r>
              <a:rPr lang="en-US" altLang="zh-TW" dirty="0" smtClean="0"/>
              <a:t> bin directory to my computer's PATH. Then restarting my python IDE to use the updated </a:t>
            </a:r>
            <a:r>
              <a:rPr lang="en-US" altLang="zh-TW" dirty="0" smtClean="0"/>
              <a:t>path.</a:t>
            </a:r>
          </a:p>
          <a:p>
            <a:pPr marL="922338" lvl="1" indent="-465138">
              <a:buClr>
                <a:srgbClr val="00B0F0"/>
              </a:buClr>
              <a:buFont typeface="Wingdings" pitchFamily="2" charset="2"/>
              <a:buChar char="u"/>
            </a:pPr>
            <a:r>
              <a:rPr lang="en-US" altLang="zh-TW" dirty="0" smtClean="0">
                <a:hlinkClick r:id="rId3"/>
              </a:rPr>
              <a:t>https</a:t>
            </a:r>
            <a:r>
              <a:rPr lang="en-US" altLang="zh-TW" dirty="0" smtClean="0">
                <a:hlinkClick r:id="rId3"/>
              </a:rPr>
              <a:t>://graphviz.gitlab.io/_</a:t>
            </a:r>
            <a:r>
              <a:rPr lang="en-US" altLang="zh-TW" dirty="0" smtClean="0">
                <a:hlinkClick r:id="rId3"/>
              </a:rPr>
              <a:t>pages/Download/Download_windows.html</a:t>
            </a:r>
            <a:endParaRPr lang="en-US" altLang="zh-TW" dirty="0" smtClean="0"/>
          </a:p>
          <a:p>
            <a:pPr marL="922338" lvl="1" indent="-465138">
              <a:buClr>
                <a:srgbClr val="00B0F0"/>
              </a:buClr>
              <a:buFont typeface="Wingdings" pitchFamily="2" charset="2"/>
              <a:buChar char="u"/>
            </a:pPr>
            <a:r>
              <a:rPr lang="en-US" altLang="zh-TW" dirty="0" smtClean="0"/>
              <a:t>Restart command window.</a:t>
            </a:r>
            <a:endParaRPr lang="en-US" altLang="zh-TW" dirty="0"/>
          </a:p>
        </p:txBody>
      </p:sp>
      <p:pic>
        <p:nvPicPr>
          <p:cNvPr id="3074" name="Picture 2"/>
          <p:cNvPicPr>
            <a:picLocks noChangeAspect="1" noChangeArrowheads="1"/>
          </p:cNvPicPr>
          <p:nvPr/>
        </p:nvPicPr>
        <p:blipFill>
          <a:blip r:embed="rId4" cstate="print"/>
          <a:srcRect/>
          <a:stretch>
            <a:fillRect/>
          </a:stretch>
        </p:blipFill>
        <p:spPr bwMode="auto">
          <a:xfrm>
            <a:off x="393115" y="3215246"/>
            <a:ext cx="2692985" cy="1549595"/>
          </a:xfrm>
          <a:prstGeom prst="rect">
            <a:avLst/>
          </a:prstGeom>
          <a:noFill/>
          <a:ln w="9525">
            <a:solidFill>
              <a:srgbClr val="C00000"/>
            </a:solidFill>
            <a:miter lim="800000"/>
            <a:headEnd/>
            <a:tailEnd/>
          </a:ln>
        </p:spPr>
      </p:pic>
      <p:pic>
        <p:nvPicPr>
          <p:cNvPr id="3075" name="Picture 3"/>
          <p:cNvPicPr>
            <a:picLocks noChangeAspect="1" noChangeArrowheads="1"/>
          </p:cNvPicPr>
          <p:nvPr/>
        </p:nvPicPr>
        <p:blipFill>
          <a:blip r:embed="rId5" cstate="print"/>
          <a:srcRect/>
          <a:stretch>
            <a:fillRect/>
          </a:stretch>
        </p:blipFill>
        <p:spPr bwMode="auto">
          <a:xfrm>
            <a:off x="3188167" y="3314700"/>
            <a:ext cx="2858495" cy="1549400"/>
          </a:xfrm>
          <a:prstGeom prst="rect">
            <a:avLst/>
          </a:prstGeom>
          <a:noFill/>
          <a:ln w="9525">
            <a:solidFill>
              <a:srgbClr val="C00000"/>
            </a:solidFill>
            <a:miter lim="800000"/>
            <a:headEnd/>
            <a:tailEnd/>
          </a:ln>
        </p:spPr>
      </p:pic>
      <p:pic>
        <p:nvPicPr>
          <p:cNvPr id="3076" name="Picture 4"/>
          <p:cNvPicPr>
            <a:picLocks noChangeAspect="1" noChangeArrowheads="1"/>
          </p:cNvPicPr>
          <p:nvPr/>
        </p:nvPicPr>
        <p:blipFill>
          <a:blip r:embed="rId6" cstate="print"/>
          <a:srcRect/>
          <a:stretch>
            <a:fillRect/>
          </a:stretch>
        </p:blipFill>
        <p:spPr bwMode="auto">
          <a:xfrm>
            <a:off x="6256641" y="3289300"/>
            <a:ext cx="2111072" cy="1712913"/>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6.1 Steps of Building a Classifier</a:t>
            </a:r>
            <a:endParaRPr lang="en-US" sz="40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50</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6.5 Decision Tree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64633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Now</a:t>
            </a:r>
            <a:r>
              <a:rPr lang="en-US" altLang="zh-TW" dirty="0" smtClean="0"/>
              <a:t>, we can build the decision tree classifier with the help of the following Python code </a:t>
            </a:r>
            <a:r>
              <a:rPr lang="en-US" altLang="zh-TW" dirty="0" smtClean="0"/>
              <a:t>−</a:t>
            </a:r>
          </a:p>
        </p:txBody>
      </p:sp>
      <p:sp>
        <p:nvSpPr>
          <p:cNvPr id="9" name="TextBox 1"/>
          <p:cNvSpPr txBox="1"/>
          <p:nvPr/>
        </p:nvSpPr>
        <p:spPr>
          <a:xfrm>
            <a:off x="1041400" y="1868577"/>
            <a:ext cx="6609442" cy="1754326"/>
          </a:xfrm>
          <a:prstGeom prst="rect">
            <a:avLst/>
          </a:prstGeom>
          <a:noFill/>
          <a:ln>
            <a:solidFill>
              <a:srgbClr val="C00000"/>
            </a:solidFill>
          </a:ln>
        </p:spPr>
        <p:txBody>
          <a:bodyPr wrap="square" rtlCol="0">
            <a:spAutoFit/>
          </a:bodyPr>
          <a:lstStyle/>
          <a:p>
            <a:pPr>
              <a:buClr>
                <a:srgbClr val="00B0F0"/>
              </a:buClr>
            </a:pPr>
            <a:r>
              <a:rPr lang="en-US" altLang="zh-TW" dirty="0" smtClean="0"/>
              <a:t>import </a:t>
            </a:r>
            <a:r>
              <a:rPr lang="en-US" altLang="zh-TW" dirty="0" err="1" smtClean="0"/>
              <a:t>pydotplus</a:t>
            </a:r>
            <a:r>
              <a:rPr lang="en-US" altLang="zh-TW" dirty="0" smtClean="0"/>
              <a:t> </a:t>
            </a:r>
            <a:endParaRPr lang="en-US" altLang="zh-TW" dirty="0" smtClean="0"/>
          </a:p>
          <a:p>
            <a:pPr>
              <a:buClr>
                <a:srgbClr val="00B0F0"/>
              </a:buClr>
            </a:pPr>
            <a:r>
              <a:rPr lang="en-US" altLang="zh-TW" dirty="0" smtClean="0"/>
              <a:t>from </a:t>
            </a:r>
            <a:r>
              <a:rPr lang="en-US" altLang="zh-TW" dirty="0" err="1" smtClean="0"/>
              <a:t>sklearn</a:t>
            </a:r>
            <a:r>
              <a:rPr lang="en-US" altLang="zh-TW" dirty="0" smtClean="0"/>
              <a:t> import tree </a:t>
            </a:r>
            <a:endParaRPr lang="en-US" altLang="zh-TW" dirty="0" smtClean="0"/>
          </a:p>
          <a:p>
            <a:pPr>
              <a:buClr>
                <a:srgbClr val="00B0F0"/>
              </a:buClr>
            </a:pPr>
            <a:r>
              <a:rPr lang="en-US" altLang="zh-TW" dirty="0" smtClean="0"/>
              <a:t>from </a:t>
            </a:r>
            <a:r>
              <a:rPr lang="en-US" altLang="zh-TW" dirty="0" err="1" smtClean="0"/>
              <a:t>sklearn.datasets</a:t>
            </a:r>
            <a:r>
              <a:rPr lang="en-US" altLang="zh-TW" dirty="0" smtClean="0"/>
              <a:t> import </a:t>
            </a:r>
            <a:r>
              <a:rPr lang="en-US" altLang="zh-TW" dirty="0" err="1" smtClean="0"/>
              <a:t>load_iris</a:t>
            </a:r>
            <a:r>
              <a:rPr lang="en-US" altLang="zh-TW" dirty="0" smtClean="0"/>
              <a:t> </a:t>
            </a:r>
            <a:endParaRPr lang="en-US" altLang="zh-TW" dirty="0" smtClean="0"/>
          </a:p>
          <a:p>
            <a:pPr>
              <a:buClr>
                <a:srgbClr val="00B0F0"/>
              </a:buClr>
            </a:pPr>
            <a:r>
              <a:rPr lang="en-US" altLang="zh-TW" dirty="0" smtClean="0"/>
              <a:t>from </a:t>
            </a:r>
            <a:r>
              <a:rPr lang="en-US" altLang="zh-TW" dirty="0" err="1" smtClean="0"/>
              <a:t>sklearn.metrics</a:t>
            </a:r>
            <a:r>
              <a:rPr lang="en-US" altLang="zh-TW" dirty="0" smtClean="0"/>
              <a:t> import </a:t>
            </a:r>
            <a:r>
              <a:rPr lang="en-US" altLang="zh-TW" dirty="0" err="1" smtClean="0"/>
              <a:t>classification_report</a:t>
            </a:r>
            <a:r>
              <a:rPr lang="en-US" altLang="zh-TW" dirty="0" smtClean="0"/>
              <a:t> </a:t>
            </a:r>
            <a:endParaRPr lang="en-US" altLang="zh-TW" dirty="0" smtClean="0"/>
          </a:p>
          <a:p>
            <a:pPr>
              <a:buClr>
                <a:srgbClr val="00B0F0"/>
              </a:buClr>
            </a:pPr>
            <a:r>
              <a:rPr lang="en-US" altLang="zh-TW" dirty="0" smtClean="0"/>
              <a:t>from </a:t>
            </a:r>
            <a:r>
              <a:rPr lang="en-US" altLang="zh-TW" dirty="0" err="1" smtClean="0"/>
              <a:t>sklearn</a:t>
            </a:r>
            <a:r>
              <a:rPr lang="en-US" altLang="zh-TW" dirty="0" smtClean="0"/>
              <a:t> import </a:t>
            </a:r>
            <a:r>
              <a:rPr lang="en-US" altLang="zh-TW" dirty="0" err="1" smtClean="0"/>
              <a:t>cross_validation</a:t>
            </a:r>
            <a:r>
              <a:rPr lang="en-US" altLang="zh-TW" dirty="0" smtClean="0"/>
              <a:t> </a:t>
            </a:r>
            <a:endParaRPr lang="en-US" altLang="zh-TW" dirty="0" smtClean="0"/>
          </a:p>
          <a:p>
            <a:pPr>
              <a:buClr>
                <a:srgbClr val="00B0F0"/>
              </a:buClr>
            </a:pPr>
            <a:r>
              <a:rPr lang="en-US" altLang="zh-TW" dirty="0" smtClean="0"/>
              <a:t>import </a:t>
            </a:r>
            <a:r>
              <a:rPr lang="en-US" altLang="zh-TW" dirty="0" smtClean="0"/>
              <a:t>collections</a:t>
            </a:r>
            <a:endParaRPr lang="en-US" altLang="zh-TW"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51</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6.5 Decision Tree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Now</a:t>
            </a:r>
            <a:r>
              <a:rPr lang="en-US" altLang="zh-TW" dirty="0" smtClean="0"/>
              <a:t>, we need to provide the dataset as follows −</a:t>
            </a:r>
            <a:endParaRPr lang="en-US" altLang="zh-TW" dirty="0" smtClean="0"/>
          </a:p>
        </p:txBody>
      </p:sp>
      <p:sp>
        <p:nvSpPr>
          <p:cNvPr id="9" name="TextBox 1"/>
          <p:cNvSpPr txBox="1"/>
          <p:nvPr/>
        </p:nvSpPr>
        <p:spPr>
          <a:xfrm>
            <a:off x="622300" y="1601877"/>
            <a:ext cx="8089900" cy="3693319"/>
          </a:xfrm>
          <a:prstGeom prst="rect">
            <a:avLst/>
          </a:prstGeom>
          <a:noFill/>
          <a:ln>
            <a:solidFill>
              <a:srgbClr val="C00000"/>
            </a:solidFill>
          </a:ln>
        </p:spPr>
        <p:txBody>
          <a:bodyPr wrap="square" rtlCol="0">
            <a:spAutoFit/>
          </a:bodyPr>
          <a:lstStyle/>
          <a:p>
            <a:r>
              <a:rPr lang="en-US" altLang="zh-TW" dirty="0" smtClean="0"/>
              <a:t>X = [[165,19],[175,32],[136,35],[174,65],[141,28],[176,15],[131,32],</a:t>
            </a:r>
          </a:p>
          <a:p>
            <a:r>
              <a:rPr lang="en-US" altLang="zh-TW" dirty="0" smtClean="0"/>
              <a:t>[166,6],[128,32],[179,10],[136,34],[186,2],[126,25],[176,28],[112,38],</a:t>
            </a:r>
          </a:p>
          <a:p>
            <a:r>
              <a:rPr lang="en-US" altLang="zh-TW" dirty="0" smtClean="0"/>
              <a:t>[169,9],[171,36],[116,25],[196,25]]</a:t>
            </a:r>
          </a:p>
          <a:p>
            <a:r>
              <a:rPr lang="en-US" altLang="zh-TW" dirty="0" smtClean="0"/>
              <a:t>print ('\n')</a:t>
            </a:r>
          </a:p>
          <a:p>
            <a:r>
              <a:rPr lang="en-US" altLang="zh-TW" dirty="0" smtClean="0"/>
              <a:t>print ('X: ', X)</a:t>
            </a:r>
          </a:p>
          <a:p>
            <a:r>
              <a:rPr lang="en-US" altLang="zh-TW" dirty="0" smtClean="0"/>
              <a:t>print ('\n')</a:t>
            </a:r>
          </a:p>
          <a:p>
            <a:r>
              <a:rPr lang="en-US" altLang="zh-TW" dirty="0" smtClean="0"/>
              <a:t>Y = ['</a:t>
            </a:r>
            <a:r>
              <a:rPr lang="en-US" altLang="zh-TW" dirty="0" err="1" smtClean="0"/>
              <a:t>Man','Woman','Woman','Man','Woman','Man','Woman','Man','Woman</a:t>
            </a:r>
            <a:r>
              <a:rPr lang="en-US" altLang="zh-TW" dirty="0" smtClean="0"/>
              <a:t>',</a:t>
            </a:r>
          </a:p>
          <a:p>
            <a:r>
              <a:rPr lang="en-US" altLang="zh-TW" dirty="0" smtClean="0"/>
              <a:t>'Man','Woman','Man','Woman','Woman','Woman','Man','Woman','Woman','Man']</a:t>
            </a:r>
          </a:p>
          <a:p>
            <a:r>
              <a:rPr lang="en-US" altLang="zh-TW" dirty="0" err="1" smtClean="0"/>
              <a:t>data_feature_names</a:t>
            </a:r>
            <a:r>
              <a:rPr lang="en-US" altLang="zh-TW" dirty="0" smtClean="0"/>
              <a:t> = ['</a:t>
            </a:r>
            <a:r>
              <a:rPr lang="en-US" altLang="zh-TW" dirty="0" err="1" smtClean="0"/>
              <a:t>height','length</a:t>
            </a:r>
            <a:r>
              <a:rPr lang="en-US" altLang="zh-TW" dirty="0" smtClean="0"/>
              <a:t> of hair']</a:t>
            </a:r>
          </a:p>
          <a:p>
            <a:r>
              <a:rPr lang="en-US" altLang="zh-TW" dirty="0" smtClean="0"/>
              <a:t>print ('Y:', Y)</a:t>
            </a:r>
          </a:p>
          <a:p>
            <a:r>
              <a:rPr lang="en-US" altLang="zh-TW" dirty="0" smtClean="0"/>
              <a:t>print ('\n')</a:t>
            </a:r>
          </a:p>
          <a:p>
            <a:r>
              <a:rPr lang="en-US" altLang="zh-TW" dirty="0" err="1" smtClean="0"/>
              <a:t>X_train</a:t>
            </a:r>
            <a:r>
              <a:rPr lang="en-US" altLang="zh-TW" dirty="0" smtClean="0"/>
              <a:t>, </a:t>
            </a:r>
            <a:r>
              <a:rPr lang="en-US" altLang="zh-TW" dirty="0" err="1" smtClean="0"/>
              <a:t>X_test</a:t>
            </a:r>
            <a:r>
              <a:rPr lang="en-US" altLang="zh-TW" dirty="0" smtClean="0"/>
              <a:t>, </a:t>
            </a:r>
            <a:r>
              <a:rPr lang="en-US" altLang="zh-TW" dirty="0" err="1" smtClean="0"/>
              <a:t>Y_train</a:t>
            </a:r>
            <a:r>
              <a:rPr lang="en-US" altLang="zh-TW" dirty="0" smtClean="0"/>
              <a:t>, </a:t>
            </a:r>
            <a:r>
              <a:rPr lang="en-US" altLang="zh-TW" dirty="0" err="1" smtClean="0"/>
              <a:t>Y_test</a:t>
            </a:r>
            <a:r>
              <a:rPr lang="en-US" altLang="zh-TW" dirty="0" smtClean="0"/>
              <a:t> = \</a:t>
            </a:r>
          </a:p>
          <a:p>
            <a:r>
              <a:rPr lang="en-US" altLang="zh-TW" dirty="0" err="1" smtClean="0"/>
              <a:t>cross_validation.train_test_split</a:t>
            </a:r>
            <a:r>
              <a:rPr lang="en-US" altLang="zh-TW" dirty="0" smtClean="0"/>
              <a:t> (X, Y, </a:t>
            </a:r>
            <a:r>
              <a:rPr lang="en-US" altLang="zh-TW" dirty="0" err="1" smtClean="0"/>
              <a:t>test_size</a:t>
            </a:r>
            <a:r>
              <a:rPr lang="en-US" altLang="zh-TW" dirty="0" smtClean="0"/>
              <a:t>=0.40, </a:t>
            </a:r>
            <a:r>
              <a:rPr lang="en-US" altLang="zh-TW" dirty="0" err="1" smtClean="0"/>
              <a:t>random_state</a:t>
            </a:r>
            <a:r>
              <a:rPr lang="en-US" altLang="zh-TW" dirty="0" smtClean="0"/>
              <a:t>=5)</a:t>
            </a:r>
            <a:endParaRPr lang="en-US" altLang="zh-TW"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52</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6.5 Decision Tree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After </a:t>
            </a:r>
            <a:r>
              <a:rPr lang="en-US" altLang="zh-TW" dirty="0" smtClean="0"/>
              <a:t>providing the dataset, we need to fit the model which can be done as follows</a:t>
            </a:r>
            <a:r>
              <a:rPr lang="en-US" altLang="zh-TW" dirty="0" smtClean="0"/>
              <a:t>−</a:t>
            </a:r>
          </a:p>
        </p:txBody>
      </p:sp>
      <p:sp>
        <p:nvSpPr>
          <p:cNvPr id="9" name="TextBox 1"/>
          <p:cNvSpPr txBox="1"/>
          <p:nvPr/>
        </p:nvSpPr>
        <p:spPr>
          <a:xfrm>
            <a:off x="622300" y="1601877"/>
            <a:ext cx="8089900" cy="646331"/>
          </a:xfrm>
          <a:prstGeom prst="rect">
            <a:avLst/>
          </a:prstGeom>
          <a:noFill/>
          <a:ln>
            <a:solidFill>
              <a:srgbClr val="C00000"/>
            </a:solidFill>
          </a:ln>
        </p:spPr>
        <p:txBody>
          <a:bodyPr wrap="square" rtlCol="0">
            <a:spAutoFit/>
          </a:bodyPr>
          <a:lstStyle/>
          <a:p>
            <a:r>
              <a:rPr lang="en-US" altLang="zh-TW" dirty="0" err="1" smtClean="0"/>
              <a:t>clf</a:t>
            </a:r>
            <a:r>
              <a:rPr lang="en-US" altLang="zh-TW" dirty="0" smtClean="0"/>
              <a:t> = </a:t>
            </a:r>
            <a:r>
              <a:rPr lang="en-US" altLang="zh-TW" dirty="0" err="1" smtClean="0"/>
              <a:t>tree.DecisionTreeClassifier</a:t>
            </a:r>
            <a:r>
              <a:rPr lang="en-US" altLang="zh-TW" dirty="0" smtClean="0"/>
              <a:t>()</a:t>
            </a:r>
          </a:p>
          <a:p>
            <a:r>
              <a:rPr lang="en-US" altLang="zh-TW" dirty="0" err="1" smtClean="0"/>
              <a:t>clf</a:t>
            </a:r>
            <a:r>
              <a:rPr lang="en-US" altLang="zh-TW" dirty="0" smtClean="0"/>
              <a:t> = clf.fit(X,Y)</a:t>
            </a:r>
            <a:endParaRPr lang="en-US" altLang="zh-TW" dirty="0"/>
          </a:p>
        </p:txBody>
      </p:sp>
      <p:sp>
        <p:nvSpPr>
          <p:cNvPr id="11" name="TextBox 1"/>
          <p:cNvSpPr txBox="1"/>
          <p:nvPr/>
        </p:nvSpPr>
        <p:spPr>
          <a:xfrm>
            <a:off x="355600" y="24146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Prediction </a:t>
            </a:r>
            <a:r>
              <a:rPr lang="en-US" altLang="zh-TW" dirty="0" smtClean="0"/>
              <a:t>can be made with the help of the following Python code</a:t>
            </a:r>
            <a:endParaRPr lang="en-US" altLang="zh-TW" dirty="0" smtClean="0"/>
          </a:p>
        </p:txBody>
      </p:sp>
      <p:sp>
        <p:nvSpPr>
          <p:cNvPr id="12" name="TextBox 1"/>
          <p:cNvSpPr txBox="1"/>
          <p:nvPr/>
        </p:nvSpPr>
        <p:spPr>
          <a:xfrm>
            <a:off x="647700" y="2935377"/>
            <a:ext cx="8089900" cy="646331"/>
          </a:xfrm>
          <a:prstGeom prst="rect">
            <a:avLst/>
          </a:prstGeom>
          <a:noFill/>
          <a:ln>
            <a:solidFill>
              <a:srgbClr val="C00000"/>
            </a:solidFill>
          </a:ln>
        </p:spPr>
        <p:txBody>
          <a:bodyPr wrap="square" rtlCol="0">
            <a:spAutoFit/>
          </a:bodyPr>
          <a:lstStyle/>
          <a:p>
            <a:r>
              <a:rPr lang="en-US" altLang="zh-TW" dirty="0" smtClean="0"/>
              <a:t>prediction = </a:t>
            </a:r>
            <a:r>
              <a:rPr lang="en-US" altLang="zh-TW" dirty="0" err="1" smtClean="0"/>
              <a:t>clf.predict</a:t>
            </a:r>
            <a:r>
              <a:rPr lang="en-US" altLang="zh-TW" dirty="0" smtClean="0"/>
              <a:t>([[133,37]]) </a:t>
            </a:r>
            <a:endParaRPr lang="en-US" altLang="zh-TW" dirty="0" smtClean="0"/>
          </a:p>
          <a:p>
            <a:r>
              <a:rPr lang="en-US" altLang="zh-TW" dirty="0" smtClean="0"/>
              <a:t>print(prediction</a:t>
            </a:r>
            <a:r>
              <a:rPr lang="en-US" altLang="zh-TW" dirty="0" smtClean="0"/>
              <a:t>)</a:t>
            </a:r>
            <a:endParaRPr lang="en-US" altLang="zh-TW"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53</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6.5 Decision Tree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We </a:t>
            </a:r>
            <a:r>
              <a:rPr lang="en-US" altLang="zh-TW" dirty="0" smtClean="0"/>
              <a:t>can visualize the decision tree with the help of the following Python code</a:t>
            </a:r>
            <a:endParaRPr lang="en-US" altLang="zh-TW" dirty="0" smtClean="0"/>
          </a:p>
        </p:txBody>
      </p:sp>
      <p:sp>
        <p:nvSpPr>
          <p:cNvPr id="9" name="TextBox 1"/>
          <p:cNvSpPr txBox="1"/>
          <p:nvPr/>
        </p:nvSpPr>
        <p:spPr>
          <a:xfrm>
            <a:off x="622300" y="1627277"/>
            <a:ext cx="8089900" cy="4524315"/>
          </a:xfrm>
          <a:prstGeom prst="rect">
            <a:avLst/>
          </a:prstGeom>
          <a:noFill/>
          <a:ln>
            <a:solidFill>
              <a:srgbClr val="C00000"/>
            </a:solidFill>
          </a:ln>
        </p:spPr>
        <p:txBody>
          <a:bodyPr wrap="square" rtlCol="0">
            <a:spAutoFit/>
          </a:bodyPr>
          <a:lstStyle/>
          <a:p>
            <a:r>
              <a:rPr lang="en-US" altLang="zh-TW" dirty="0" smtClean="0"/>
              <a:t># We can visualize the decision tree</a:t>
            </a:r>
          </a:p>
          <a:p>
            <a:r>
              <a:rPr lang="en-US" altLang="zh-TW" dirty="0" err="1" smtClean="0"/>
              <a:t>dot_data</a:t>
            </a:r>
            <a:r>
              <a:rPr lang="en-US" altLang="zh-TW" dirty="0" smtClean="0"/>
              <a:t> = </a:t>
            </a:r>
            <a:r>
              <a:rPr lang="en-US" altLang="zh-TW" dirty="0" err="1" smtClean="0"/>
              <a:t>tree.export_graphviz</a:t>
            </a:r>
            <a:r>
              <a:rPr lang="en-US" altLang="zh-TW" dirty="0" smtClean="0"/>
              <a:t>(</a:t>
            </a:r>
            <a:r>
              <a:rPr lang="en-US" altLang="zh-TW" dirty="0" err="1" smtClean="0"/>
              <a:t>clf,feature_names</a:t>
            </a:r>
            <a:r>
              <a:rPr lang="en-US" altLang="zh-TW" dirty="0" smtClean="0"/>
              <a:t> = </a:t>
            </a:r>
            <a:r>
              <a:rPr lang="en-US" altLang="zh-TW" dirty="0" err="1" smtClean="0"/>
              <a:t>data_feature_names</a:t>
            </a:r>
            <a:r>
              <a:rPr lang="en-US" altLang="zh-TW" dirty="0" smtClean="0"/>
              <a:t>,</a:t>
            </a:r>
          </a:p>
          <a:p>
            <a:r>
              <a:rPr lang="en-US" altLang="zh-TW" dirty="0" err="1" smtClean="0"/>
              <a:t>out_file</a:t>
            </a:r>
            <a:r>
              <a:rPr lang="en-US" altLang="zh-TW" dirty="0" smtClean="0"/>
              <a:t> = </a:t>
            </a:r>
            <a:r>
              <a:rPr lang="en-US" altLang="zh-TW" dirty="0" err="1" smtClean="0"/>
              <a:t>None,filled</a:t>
            </a:r>
            <a:r>
              <a:rPr lang="en-US" altLang="zh-TW" dirty="0" smtClean="0"/>
              <a:t> = </a:t>
            </a:r>
            <a:r>
              <a:rPr lang="en-US" altLang="zh-TW" dirty="0" err="1" smtClean="0"/>
              <a:t>True,rounded</a:t>
            </a:r>
            <a:r>
              <a:rPr lang="en-US" altLang="zh-TW" dirty="0" smtClean="0"/>
              <a:t> = True)</a:t>
            </a:r>
          </a:p>
          <a:p>
            <a:r>
              <a:rPr lang="en-US" altLang="zh-TW" dirty="0" smtClean="0"/>
              <a:t>graph = </a:t>
            </a:r>
            <a:r>
              <a:rPr lang="en-US" altLang="zh-TW" dirty="0" err="1" smtClean="0"/>
              <a:t>pydotplus.graph_from_dot_data</a:t>
            </a:r>
            <a:r>
              <a:rPr lang="en-US" altLang="zh-TW" dirty="0" smtClean="0"/>
              <a:t>(</a:t>
            </a:r>
            <a:r>
              <a:rPr lang="en-US" altLang="zh-TW" dirty="0" err="1" smtClean="0"/>
              <a:t>dot_data</a:t>
            </a:r>
            <a:r>
              <a:rPr lang="en-US" altLang="zh-TW" dirty="0" smtClean="0"/>
              <a:t>)</a:t>
            </a:r>
          </a:p>
          <a:p>
            <a:r>
              <a:rPr lang="en-US" altLang="zh-TW" dirty="0" smtClean="0"/>
              <a:t>colors = ('orange', 'yellow')</a:t>
            </a:r>
          </a:p>
          <a:p>
            <a:r>
              <a:rPr lang="en-US" altLang="zh-TW" dirty="0" smtClean="0"/>
              <a:t>edges = </a:t>
            </a:r>
            <a:r>
              <a:rPr lang="en-US" altLang="zh-TW" dirty="0" err="1" smtClean="0"/>
              <a:t>collections.defaultdict</a:t>
            </a:r>
            <a:r>
              <a:rPr lang="en-US" altLang="zh-TW" dirty="0" smtClean="0"/>
              <a:t>(list)</a:t>
            </a:r>
          </a:p>
          <a:p>
            <a:r>
              <a:rPr lang="en-US" altLang="zh-TW" dirty="0" smtClean="0"/>
              <a:t>for edge in </a:t>
            </a:r>
            <a:r>
              <a:rPr lang="en-US" altLang="zh-TW" dirty="0" err="1" smtClean="0"/>
              <a:t>graph.get_edge_list</a:t>
            </a:r>
            <a:r>
              <a:rPr lang="en-US" altLang="zh-TW" dirty="0" smtClean="0"/>
              <a:t>():</a:t>
            </a:r>
          </a:p>
          <a:p>
            <a:r>
              <a:rPr lang="en-US" altLang="zh-TW" dirty="0" smtClean="0"/>
              <a:t>edges[</a:t>
            </a:r>
            <a:r>
              <a:rPr lang="en-US" altLang="zh-TW" dirty="0" err="1" smtClean="0"/>
              <a:t>edge.get_source</a:t>
            </a:r>
            <a:r>
              <a:rPr lang="en-US" altLang="zh-TW" dirty="0" smtClean="0"/>
              <a:t>()].append(</a:t>
            </a:r>
            <a:r>
              <a:rPr lang="en-US" altLang="zh-TW" dirty="0" err="1" smtClean="0"/>
              <a:t>int</a:t>
            </a:r>
            <a:r>
              <a:rPr lang="en-US" altLang="zh-TW" dirty="0" smtClean="0"/>
              <a:t>(</a:t>
            </a:r>
            <a:r>
              <a:rPr lang="en-US" altLang="zh-TW" dirty="0" err="1" smtClean="0"/>
              <a:t>edge.get_destination</a:t>
            </a:r>
            <a:r>
              <a:rPr lang="en-US" altLang="zh-TW" dirty="0" smtClean="0"/>
              <a:t>()))</a:t>
            </a:r>
          </a:p>
          <a:p>
            <a:r>
              <a:rPr lang="en-US" altLang="zh-TW" dirty="0" smtClean="0"/>
              <a:t/>
            </a:r>
            <a:br>
              <a:rPr lang="en-US" altLang="zh-TW" dirty="0" smtClean="0"/>
            </a:br>
            <a:r>
              <a:rPr lang="en-US" altLang="zh-TW" dirty="0" smtClean="0"/>
              <a:t>for edge in edges: edges[edge].sort()</a:t>
            </a:r>
          </a:p>
          <a:p>
            <a:r>
              <a:rPr lang="en-US" altLang="zh-TW" dirty="0" smtClean="0"/>
              <a:t/>
            </a:r>
            <a:br>
              <a:rPr lang="en-US" altLang="zh-TW" dirty="0" smtClean="0"/>
            </a:br>
            <a:r>
              <a:rPr lang="en-US" altLang="zh-TW" dirty="0" smtClean="0"/>
              <a:t>for i in range(2):</a:t>
            </a:r>
          </a:p>
          <a:p>
            <a:r>
              <a:rPr lang="en-US" altLang="zh-TW" dirty="0" err="1" smtClean="0"/>
              <a:t>dest</a:t>
            </a:r>
            <a:r>
              <a:rPr lang="en-US" altLang="zh-TW" dirty="0" smtClean="0"/>
              <a:t> = </a:t>
            </a:r>
            <a:r>
              <a:rPr lang="en-US" altLang="zh-TW" dirty="0" err="1" smtClean="0"/>
              <a:t>graph.get_node</a:t>
            </a:r>
            <a:r>
              <a:rPr lang="en-US" altLang="zh-TW" dirty="0" smtClean="0"/>
              <a:t>(str(edges[edge][i]))[0]</a:t>
            </a:r>
          </a:p>
          <a:p>
            <a:r>
              <a:rPr lang="en-US" altLang="zh-TW" dirty="0" smtClean="0"/>
              <a:t/>
            </a:r>
            <a:br>
              <a:rPr lang="en-US" altLang="zh-TW" dirty="0" smtClean="0"/>
            </a:br>
            <a:r>
              <a:rPr lang="en-US" altLang="zh-TW" dirty="0" err="1" smtClean="0"/>
              <a:t>dest.set_fillcolor</a:t>
            </a:r>
            <a:r>
              <a:rPr lang="en-US" altLang="zh-TW" dirty="0" smtClean="0"/>
              <a:t>(colors[i])</a:t>
            </a:r>
          </a:p>
          <a:p>
            <a:r>
              <a:rPr lang="en-US" altLang="zh-TW" dirty="0" err="1" smtClean="0"/>
              <a:t>graph.write_png</a:t>
            </a:r>
            <a:r>
              <a:rPr lang="en-US" altLang="zh-TW" dirty="0" smtClean="0"/>
              <a:t>('decision_tree_classifier.png')</a:t>
            </a:r>
            <a:endParaRPr lang="en-US" altLang="zh-TW"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54</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6.5 Decision Tree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242300" cy="92333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C:\&gt; Python ch0606_decision_tree_classifier.py</a:t>
            </a:r>
          </a:p>
          <a:p>
            <a:pPr marL="465138" indent="-465138">
              <a:buClr>
                <a:srgbClr val="00B0F0"/>
              </a:buClr>
              <a:buFont typeface="Wingdings" pitchFamily="2" charset="2"/>
              <a:buChar char="u"/>
            </a:pPr>
            <a:r>
              <a:rPr lang="en-US" altLang="zh-TW" dirty="0" smtClean="0"/>
              <a:t>It </a:t>
            </a:r>
            <a:r>
              <a:rPr lang="en-US" altLang="zh-TW" dirty="0" smtClean="0"/>
              <a:t>will give the </a:t>
            </a:r>
            <a:r>
              <a:rPr lang="en-US" altLang="zh-TW" dirty="0" smtClean="0"/>
              <a:t>prediction:</a:t>
            </a:r>
            <a:r>
              <a:rPr lang="en-US" altLang="zh-TW" dirty="0" smtClean="0"/>
              <a:t> </a:t>
            </a:r>
            <a:r>
              <a:rPr lang="en-US" altLang="zh-TW" b="1" dirty="0" smtClean="0"/>
              <a:t>[‘Woman’]</a:t>
            </a:r>
            <a:r>
              <a:rPr lang="en-US" altLang="zh-TW" dirty="0" smtClean="0"/>
              <a:t> and create the following decision </a:t>
            </a:r>
            <a:r>
              <a:rPr lang="en-US" altLang="zh-TW" dirty="0" smtClean="0"/>
              <a:t>tree as next page.</a:t>
            </a:r>
            <a:endParaRPr lang="en-US" altLang="zh-TW" dirty="0"/>
          </a:p>
        </p:txBody>
      </p:sp>
      <p:sp>
        <p:nvSpPr>
          <p:cNvPr id="13" name="矩形 12"/>
          <p:cNvSpPr/>
          <p:nvPr/>
        </p:nvSpPr>
        <p:spPr>
          <a:xfrm>
            <a:off x="1625600" y="3454400"/>
            <a:ext cx="1168400" cy="203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103" name="Picture 7"/>
          <p:cNvPicPr>
            <a:picLocks noChangeAspect="1" noChangeArrowheads="1"/>
          </p:cNvPicPr>
          <p:nvPr/>
        </p:nvPicPr>
        <p:blipFill>
          <a:blip r:embed="rId3" cstate="print"/>
          <a:srcRect/>
          <a:stretch>
            <a:fillRect/>
          </a:stretch>
        </p:blipFill>
        <p:spPr bwMode="auto">
          <a:xfrm>
            <a:off x="1103313" y="2154238"/>
            <a:ext cx="6429375" cy="3514725"/>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55</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6.5 Decision Tree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242300" cy="92333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B</a:t>
            </a:r>
            <a:r>
              <a:rPr lang="en-US" altLang="zh-TW" dirty="0" smtClean="0"/>
              <a:t>rowse current directory. </a:t>
            </a:r>
          </a:p>
          <a:p>
            <a:pPr marL="465138" indent="-465138">
              <a:buClr>
                <a:srgbClr val="00B0F0"/>
              </a:buClr>
              <a:buFont typeface="Wingdings" pitchFamily="2" charset="2"/>
              <a:buChar char="u"/>
            </a:pPr>
            <a:r>
              <a:rPr lang="en-US" altLang="zh-TW" dirty="0" smtClean="0"/>
              <a:t>You will find “decisiontree16.png”.</a:t>
            </a:r>
          </a:p>
          <a:p>
            <a:pPr marL="465138" indent="-465138">
              <a:buClr>
                <a:srgbClr val="00B0F0"/>
              </a:buClr>
              <a:buFont typeface="Wingdings" pitchFamily="2" charset="2"/>
              <a:buChar char="u"/>
            </a:pPr>
            <a:r>
              <a:rPr lang="en-US" altLang="zh-TW" dirty="0" smtClean="0"/>
              <a:t> Double click to view.</a:t>
            </a:r>
            <a:endParaRPr lang="en-US" altLang="zh-TW" dirty="0"/>
          </a:p>
        </p:txBody>
      </p:sp>
      <p:pic>
        <p:nvPicPr>
          <p:cNvPr id="4099" name="Picture 3"/>
          <p:cNvPicPr>
            <a:picLocks noChangeAspect="1" noChangeArrowheads="1"/>
          </p:cNvPicPr>
          <p:nvPr/>
        </p:nvPicPr>
        <p:blipFill>
          <a:blip r:embed="rId3" cstate="print"/>
          <a:srcRect/>
          <a:stretch>
            <a:fillRect/>
          </a:stretch>
        </p:blipFill>
        <p:spPr bwMode="auto">
          <a:xfrm>
            <a:off x="428625" y="2022475"/>
            <a:ext cx="3559175" cy="1583178"/>
          </a:xfrm>
          <a:prstGeom prst="rect">
            <a:avLst/>
          </a:prstGeom>
          <a:noFill/>
          <a:ln w="9525">
            <a:solidFill>
              <a:srgbClr val="C00000"/>
            </a:solid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2895600" y="3207400"/>
            <a:ext cx="5840412" cy="3283887"/>
          </a:xfrm>
          <a:prstGeom prst="rect">
            <a:avLst/>
          </a:prstGeom>
          <a:noFill/>
          <a:ln w="9525">
            <a:solidFill>
              <a:srgbClr val="C00000"/>
            </a:solidFill>
            <a:miter lim="800000"/>
            <a:headEnd/>
            <a:tailEnd/>
          </a:ln>
        </p:spPr>
      </p:pic>
      <p:sp>
        <p:nvSpPr>
          <p:cNvPr id="13" name="矩形 12"/>
          <p:cNvSpPr/>
          <p:nvPr/>
        </p:nvSpPr>
        <p:spPr>
          <a:xfrm>
            <a:off x="1625600" y="3454400"/>
            <a:ext cx="1168400" cy="203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56</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6.6 Random Forest Classifier</a:t>
            </a:r>
            <a:endParaRPr lang="en-US" sz="40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57</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6.6 Random Forest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452431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b="1" dirty="0" smtClean="0"/>
              <a:t>Random </a:t>
            </a:r>
            <a:r>
              <a:rPr lang="en-US" altLang="zh-TW" b="1" dirty="0" smtClean="0"/>
              <a:t>forests</a:t>
            </a:r>
            <a:r>
              <a:rPr lang="en-US" altLang="zh-TW" dirty="0" smtClean="0"/>
              <a:t> or </a:t>
            </a:r>
            <a:r>
              <a:rPr lang="en-US" altLang="zh-TW" b="1" dirty="0" smtClean="0"/>
              <a:t>random decision forests</a:t>
            </a:r>
            <a:r>
              <a:rPr lang="en-US" altLang="zh-TW" dirty="0" smtClean="0"/>
              <a:t> are an </a:t>
            </a:r>
            <a:r>
              <a:rPr lang="en-US" altLang="zh-TW" dirty="0" smtClean="0">
                <a:hlinkClick r:id="rId3" tooltip="Ensemble learning"/>
              </a:rPr>
              <a:t>ensemble learning</a:t>
            </a:r>
            <a:r>
              <a:rPr lang="en-US" altLang="zh-TW" dirty="0" smtClean="0"/>
              <a:t> method for </a:t>
            </a:r>
            <a:r>
              <a:rPr lang="en-US" altLang="zh-TW" dirty="0" smtClean="0">
                <a:hlinkClick r:id="rId4" tooltip="Statistical classification"/>
              </a:rPr>
              <a:t>classification</a:t>
            </a:r>
            <a:r>
              <a:rPr lang="en-US" altLang="zh-TW" dirty="0" smtClean="0"/>
              <a:t>, </a:t>
            </a:r>
            <a:r>
              <a:rPr lang="en-US" altLang="zh-TW" dirty="0" smtClean="0">
                <a:hlinkClick r:id="rId5" tooltip="Regression analysis"/>
              </a:rPr>
              <a:t>regression</a:t>
            </a:r>
            <a:r>
              <a:rPr lang="en-US" altLang="zh-TW" dirty="0" smtClean="0"/>
              <a:t> and other tasks, that operate by constructing a multitude of </a:t>
            </a:r>
            <a:r>
              <a:rPr lang="en-US" altLang="zh-TW" dirty="0" smtClean="0">
                <a:hlinkClick r:id="rId6" tooltip="Decision tree learning"/>
              </a:rPr>
              <a:t>decision trees</a:t>
            </a:r>
            <a:r>
              <a:rPr lang="en-US" altLang="zh-TW" dirty="0" smtClean="0"/>
              <a:t> at training time and outputting the class that is the </a:t>
            </a:r>
            <a:r>
              <a:rPr lang="en-US" altLang="zh-TW" dirty="0" smtClean="0">
                <a:hlinkClick r:id="rId7" tooltip="Mode (statistics)"/>
              </a:rPr>
              <a:t>mode</a:t>
            </a:r>
            <a:r>
              <a:rPr lang="en-US" altLang="zh-TW" dirty="0" smtClean="0"/>
              <a:t> of the classes (classification) or mean prediction (regression) of the individual trees</a:t>
            </a:r>
            <a:r>
              <a:rPr lang="en-US" altLang="zh-TW" dirty="0" smtClean="0"/>
              <a:t>.</a:t>
            </a:r>
            <a:endParaRPr lang="en-US" altLang="zh-TW" baseline="30000" dirty="0" smtClean="0"/>
          </a:p>
          <a:p>
            <a:pPr marL="465138" indent="-465138">
              <a:buClr>
                <a:srgbClr val="00B0F0"/>
              </a:buClr>
              <a:buFont typeface="Wingdings" pitchFamily="2" charset="2"/>
              <a:buChar char="u"/>
            </a:pPr>
            <a:r>
              <a:rPr lang="en-US" altLang="zh-TW" dirty="0" smtClean="0"/>
              <a:t>Random </a:t>
            </a:r>
            <a:r>
              <a:rPr lang="en-US" altLang="zh-TW" dirty="0" smtClean="0"/>
              <a:t>decision forests correct for decision trees' habit of </a:t>
            </a:r>
            <a:r>
              <a:rPr lang="en-US" altLang="zh-TW" dirty="0" err="1" smtClean="0">
                <a:hlinkClick r:id="rId8" tooltip="Overfitting"/>
              </a:rPr>
              <a:t>overfitting</a:t>
            </a:r>
            <a:r>
              <a:rPr lang="en-US" altLang="zh-TW" dirty="0" smtClean="0"/>
              <a:t> to their </a:t>
            </a:r>
            <a:r>
              <a:rPr lang="en-US" altLang="zh-TW" dirty="0" smtClean="0">
                <a:hlinkClick r:id="rId9" tooltip="Test set"/>
              </a:rPr>
              <a:t>training </a:t>
            </a:r>
            <a:r>
              <a:rPr lang="en-US" altLang="zh-TW" dirty="0" smtClean="0">
                <a:hlinkClick r:id="rId9" tooltip="Test set"/>
              </a:rPr>
              <a:t>set</a:t>
            </a:r>
            <a:r>
              <a:rPr lang="en-US" altLang="zh-TW" dirty="0" smtClean="0"/>
              <a:t>.</a:t>
            </a:r>
            <a:endParaRPr lang="en-US" altLang="zh-TW" dirty="0" smtClean="0"/>
          </a:p>
          <a:p>
            <a:pPr marL="465138" indent="-465138">
              <a:buClr>
                <a:srgbClr val="00B0F0"/>
              </a:buClr>
              <a:buFont typeface="Wingdings" pitchFamily="2" charset="2"/>
              <a:buChar char="u"/>
            </a:pPr>
            <a:r>
              <a:rPr lang="en-US" altLang="zh-TW" dirty="0" smtClean="0"/>
              <a:t>The </a:t>
            </a:r>
            <a:r>
              <a:rPr lang="en-US" altLang="zh-TW" dirty="0" smtClean="0"/>
              <a:t>first algorithm for random decision forests was created by </a:t>
            </a:r>
            <a:r>
              <a:rPr lang="en-US" altLang="zh-TW" dirty="0" smtClean="0">
                <a:hlinkClick r:id="rId10" tooltip="Tin Kam Ho"/>
              </a:rPr>
              <a:t>Tin </a:t>
            </a:r>
            <a:r>
              <a:rPr lang="en-US" altLang="zh-TW" dirty="0" err="1" smtClean="0">
                <a:hlinkClick r:id="rId10" tooltip="Tin Kam Ho"/>
              </a:rPr>
              <a:t>Kam</a:t>
            </a:r>
            <a:r>
              <a:rPr lang="en-US" altLang="zh-TW" dirty="0" smtClean="0">
                <a:hlinkClick r:id="rId10" tooltip="Tin Kam Ho"/>
              </a:rPr>
              <a:t> Ho</a:t>
            </a:r>
            <a:r>
              <a:rPr lang="en-US" altLang="zh-TW" baseline="30000" dirty="0" smtClean="0">
                <a:hlinkClick r:id="rId11"/>
              </a:rPr>
              <a:t>[1]</a:t>
            </a:r>
            <a:r>
              <a:rPr lang="en-US" altLang="zh-TW" dirty="0" smtClean="0"/>
              <a:t> using the </a:t>
            </a:r>
            <a:r>
              <a:rPr lang="en-US" altLang="zh-TW" dirty="0" smtClean="0">
                <a:hlinkClick r:id="rId12" tooltip="Random subspace method"/>
              </a:rPr>
              <a:t>random subspace method</a:t>
            </a:r>
            <a:r>
              <a:rPr lang="en-US" altLang="zh-TW" dirty="0" smtClean="0"/>
              <a:t>,</a:t>
            </a:r>
            <a:r>
              <a:rPr lang="en-US" altLang="zh-TW" baseline="30000" dirty="0" smtClean="0">
                <a:hlinkClick r:id="rId11"/>
              </a:rPr>
              <a:t>[2]</a:t>
            </a:r>
            <a:r>
              <a:rPr lang="en-US" altLang="zh-TW" dirty="0" smtClean="0"/>
              <a:t>which, in Ho's formulation, is a way to implement the "stochastic discrimination" approach to classification proposed by Eugene </a:t>
            </a:r>
            <a:r>
              <a:rPr lang="en-US" altLang="zh-TW" dirty="0" smtClean="0"/>
              <a:t>Kleinberg.</a:t>
            </a:r>
            <a:endParaRPr lang="en-US" altLang="zh-TW" dirty="0" smtClean="0"/>
          </a:p>
          <a:p>
            <a:pPr marL="465138" indent="-465138">
              <a:buClr>
                <a:srgbClr val="00B0F0"/>
              </a:buClr>
              <a:buFont typeface="Wingdings" pitchFamily="2" charset="2"/>
              <a:buChar char="u"/>
            </a:pPr>
            <a:r>
              <a:rPr lang="en-US" altLang="zh-TW" dirty="0" smtClean="0"/>
              <a:t>An </a:t>
            </a:r>
            <a:r>
              <a:rPr lang="en-US" altLang="zh-TW" dirty="0" smtClean="0"/>
              <a:t>extension of the algorithm was developed by </a:t>
            </a:r>
            <a:r>
              <a:rPr lang="en-US" altLang="zh-TW" dirty="0" smtClean="0">
                <a:hlinkClick r:id="rId13" tooltip="Leo Breiman"/>
              </a:rPr>
              <a:t>Leo </a:t>
            </a:r>
            <a:r>
              <a:rPr lang="en-US" altLang="zh-TW" dirty="0" err="1" smtClean="0">
                <a:hlinkClick r:id="rId13" tooltip="Leo Breiman"/>
              </a:rPr>
              <a:t>Breiman</a:t>
            </a:r>
            <a:r>
              <a:rPr lang="en-US" altLang="zh-TW" dirty="0" smtClean="0"/>
              <a:t> and Adele Cutler</a:t>
            </a:r>
            <a:r>
              <a:rPr lang="en-US" altLang="zh-TW" dirty="0" smtClean="0"/>
              <a:t>,</a:t>
            </a:r>
            <a:r>
              <a:rPr lang="en-US" altLang="zh-TW" dirty="0" smtClean="0"/>
              <a:t> and "Random Forests" is their </a:t>
            </a:r>
            <a:r>
              <a:rPr lang="en-US" altLang="zh-TW" dirty="0" smtClean="0">
                <a:hlinkClick r:id="rId14" tooltip="Trademark"/>
              </a:rPr>
              <a:t>trademark</a:t>
            </a:r>
            <a:r>
              <a:rPr lang="en-US" altLang="zh-TW" dirty="0" smtClean="0"/>
              <a:t>.</a:t>
            </a:r>
            <a:endParaRPr lang="en-US" altLang="zh-TW" baseline="30000" dirty="0" smtClean="0"/>
          </a:p>
          <a:p>
            <a:pPr marL="465138" indent="-465138">
              <a:buClr>
                <a:srgbClr val="00B0F0"/>
              </a:buClr>
              <a:buFont typeface="Wingdings" pitchFamily="2" charset="2"/>
              <a:buChar char="u"/>
            </a:pPr>
            <a:r>
              <a:rPr lang="en-US" altLang="zh-TW" dirty="0" smtClean="0"/>
              <a:t>The </a:t>
            </a:r>
            <a:r>
              <a:rPr lang="en-US" altLang="zh-TW" dirty="0" smtClean="0"/>
              <a:t>extension combines </a:t>
            </a:r>
            <a:r>
              <a:rPr lang="en-US" altLang="zh-TW" dirty="0" err="1" smtClean="0"/>
              <a:t>Breiman's</a:t>
            </a:r>
            <a:r>
              <a:rPr lang="en-US" altLang="zh-TW" dirty="0" smtClean="0"/>
              <a:t> "</a:t>
            </a:r>
            <a:r>
              <a:rPr lang="en-US" altLang="zh-TW" dirty="0" smtClean="0">
                <a:hlinkClick r:id="rId15" tooltip="Bootstrap aggregating"/>
              </a:rPr>
              <a:t>bagging</a:t>
            </a:r>
            <a:r>
              <a:rPr lang="en-US" altLang="zh-TW" dirty="0" smtClean="0"/>
              <a:t>" idea and random selection of features, introduced first by </a:t>
            </a:r>
            <a:r>
              <a:rPr lang="en-US" altLang="zh-TW" dirty="0" smtClean="0"/>
              <a:t>Ho</a:t>
            </a:r>
            <a:r>
              <a:rPr lang="en-US" altLang="zh-TW" baseline="30000" dirty="0" smtClean="0"/>
              <a:t> </a:t>
            </a:r>
            <a:r>
              <a:rPr lang="en-US" altLang="zh-TW" dirty="0" smtClean="0"/>
              <a:t>and </a:t>
            </a:r>
            <a:r>
              <a:rPr lang="en-US" altLang="zh-TW" dirty="0" smtClean="0"/>
              <a:t>later independently by </a:t>
            </a:r>
            <a:r>
              <a:rPr lang="en-US" altLang="zh-TW" dirty="0" err="1" smtClean="0"/>
              <a:t>Amit</a:t>
            </a:r>
            <a:r>
              <a:rPr lang="en-US" altLang="zh-TW" dirty="0" smtClean="0"/>
              <a:t> and </a:t>
            </a:r>
            <a:r>
              <a:rPr lang="en-US" altLang="zh-TW" dirty="0" err="1" smtClean="0">
                <a:hlinkClick r:id="rId16" tooltip="Donald Geman"/>
              </a:rPr>
              <a:t>Geman</a:t>
            </a:r>
            <a:r>
              <a:rPr lang="en-US" altLang="zh-TW" dirty="0" smtClean="0"/>
              <a:t> in order to construct a collection of decision trees with controlled variance</a:t>
            </a:r>
            <a:endParaRPr lang="en-US" altLang="zh-TW"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58</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6.6 Random Forest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203132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As </a:t>
            </a:r>
            <a:r>
              <a:rPr lang="en-US" altLang="zh-TW" dirty="0" smtClean="0"/>
              <a:t>we know that ensemble methods are the methods which combine machine learning models into a more powerful machine learning model. </a:t>
            </a:r>
            <a:endParaRPr lang="en-US" altLang="zh-TW" dirty="0" smtClean="0"/>
          </a:p>
          <a:p>
            <a:pPr marL="465138" indent="-465138">
              <a:buClr>
                <a:srgbClr val="00B0F0"/>
              </a:buClr>
              <a:buFont typeface="Wingdings" pitchFamily="2" charset="2"/>
              <a:buChar char="u"/>
            </a:pPr>
            <a:r>
              <a:rPr lang="en-US" altLang="zh-TW" dirty="0" smtClean="0"/>
              <a:t>Random </a:t>
            </a:r>
            <a:r>
              <a:rPr lang="en-US" altLang="zh-TW" dirty="0" smtClean="0"/>
              <a:t>Forest, a collection of decision trees, is one of them. </a:t>
            </a:r>
            <a:endParaRPr lang="en-US" altLang="zh-TW" dirty="0" smtClean="0"/>
          </a:p>
          <a:p>
            <a:pPr marL="465138" indent="-465138">
              <a:buClr>
                <a:srgbClr val="00B0F0"/>
              </a:buClr>
              <a:buFont typeface="Wingdings" pitchFamily="2" charset="2"/>
              <a:buChar char="u"/>
            </a:pPr>
            <a:r>
              <a:rPr lang="en-US" altLang="zh-TW" dirty="0" smtClean="0"/>
              <a:t>It </a:t>
            </a:r>
            <a:r>
              <a:rPr lang="en-US" altLang="zh-TW" dirty="0" smtClean="0"/>
              <a:t>is better than single decision tree because while retaining the predictive powers it can reduce over-fitting by averaging the results. </a:t>
            </a:r>
            <a:endParaRPr lang="en-US" altLang="zh-TW" dirty="0" smtClean="0"/>
          </a:p>
          <a:p>
            <a:pPr marL="465138" indent="-465138">
              <a:buClr>
                <a:srgbClr val="00B0F0"/>
              </a:buClr>
              <a:buFont typeface="Wingdings" pitchFamily="2" charset="2"/>
              <a:buChar char="u"/>
            </a:pPr>
            <a:r>
              <a:rPr lang="en-US" altLang="zh-TW" dirty="0" smtClean="0"/>
              <a:t>Here</a:t>
            </a:r>
            <a:r>
              <a:rPr lang="en-US" altLang="zh-TW" dirty="0" smtClean="0"/>
              <a:t>, we are going to implement the random forest model on </a:t>
            </a:r>
            <a:r>
              <a:rPr lang="en-US" altLang="zh-TW" dirty="0" err="1" smtClean="0"/>
              <a:t>scikit</a:t>
            </a:r>
            <a:r>
              <a:rPr lang="en-US" altLang="zh-TW" dirty="0" smtClean="0"/>
              <a:t> learn cancer </a:t>
            </a:r>
            <a:r>
              <a:rPr lang="en-US" altLang="zh-TW" dirty="0" smtClean="0"/>
              <a:t>dataset.</a:t>
            </a:r>
          </a:p>
        </p:txBody>
      </p:sp>
      <p:sp>
        <p:nvSpPr>
          <p:cNvPr id="9" name="TextBox 1"/>
          <p:cNvSpPr txBox="1"/>
          <p:nvPr/>
        </p:nvSpPr>
        <p:spPr>
          <a:xfrm>
            <a:off x="909548" y="3174537"/>
            <a:ext cx="6609442" cy="646331"/>
          </a:xfrm>
          <a:prstGeom prst="rect">
            <a:avLst/>
          </a:prstGeom>
          <a:noFill/>
          <a:ln>
            <a:solidFill>
              <a:srgbClr val="C00000"/>
            </a:solidFill>
          </a:ln>
        </p:spPr>
        <p:txBody>
          <a:bodyPr wrap="square" rtlCol="0">
            <a:spAutoFit/>
          </a:bodyPr>
          <a:lstStyle/>
          <a:p>
            <a:pPr>
              <a:buClr>
                <a:srgbClr val="00B0F0"/>
              </a:buClr>
            </a:pPr>
            <a:r>
              <a:rPr lang="en-US" altLang="zh-TW" dirty="0" smtClean="0"/>
              <a:t>C:\ &gt; pip3 install </a:t>
            </a:r>
            <a:r>
              <a:rPr lang="en-US" altLang="zh-TW" dirty="0" err="1" smtClean="0"/>
              <a:t>pydotplus</a:t>
            </a:r>
            <a:endParaRPr lang="en-US" altLang="zh-TW" dirty="0" smtClean="0"/>
          </a:p>
          <a:p>
            <a:pPr>
              <a:buClr>
                <a:srgbClr val="00B0F0"/>
              </a:buClr>
            </a:pPr>
            <a:r>
              <a:rPr lang="en-US" altLang="zh-TW" dirty="0" smtClean="0"/>
              <a:t>C:\&gt; pip3 </a:t>
            </a:r>
            <a:r>
              <a:rPr lang="en-US" altLang="zh-TW" dirty="0" err="1" smtClean="0"/>
              <a:t>graphviz</a:t>
            </a:r>
            <a:endParaRPr lang="en-US" altLang="zh-TW"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59</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6.6 Random Forest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Import the necessary packages </a:t>
            </a:r>
            <a:endParaRPr lang="en-US" altLang="zh-TW" dirty="0"/>
          </a:p>
        </p:txBody>
      </p:sp>
      <p:sp>
        <p:nvSpPr>
          <p:cNvPr id="9" name="TextBox 1"/>
          <p:cNvSpPr txBox="1"/>
          <p:nvPr/>
        </p:nvSpPr>
        <p:spPr>
          <a:xfrm>
            <a:off x="745162" y="1612864"/>
            <a:ext cx="6609442" cy="1015663"/>
          </a:xfrm>
          <a:prstGeom prst="rect">
            <a:avLst/>
          </a:prstGeom>
          <a:noFill/>
          <a:ln>
            <a:solidFill>
              <a:srgbClr val="C00000"/>
            </a:solidFill>
          </a:ln>
        </p:spPr>
        <p:txBody>
          <a:bodyPr wrap="square" rtlCol="0">
            <a:spAutoFit/>
          </a:bodyPr>
          <a:lstStyle/>
          <a:p>
            <a:r>
              <a:rPr lang="en-US" altLang="zh-TW" sz="1200" dirty="0" smtClean="0"/>
              <a:t>from </a:t>
            </a:r>
            <a:r>
              <a:rPr lang="en-US" altLang="zh-TW" sz="1200" dirty="0" err="1" smtClean="0"/>
              <a:t>sklearn.ensemble</a:t>
            </a:r>
            <a:r>
              <a:rPr lang="en-US" altLang="zh-TW" sz="1200" dirty="0" smtClean="0"/>
              <a:t> import </a:t>
            </a:r>
            <a:r>
              <a:rPr lang="en-US" altLang="zh-TW" sz="1200" dirty="0" err="1" smtClean="0"/>
              <a:t>RandomForestClassifier</a:t>
            </a:r>
            <a:r>
              <a:rPr lang="en-US" altLang="zh-TW" sz="1200" dirty="0" smtClean="0"/>
              <a:t> </a:t>
            </a:r>
            <a:endParaRPr lang="en-US" altLang="zh-TW" sz="1200" dirty="0" smtClean="0"/>
          </a:p>
          <a:p>
            <a:r>
              <a:rPr lang="en-US" altLang="zh-TW" sz="1200" dirty="0" smtClean="0"/>
              <a:t>from </a:t>
            </a:r>
            <a:r>
              <a:rPr lang="en-US" altLang="zh-TW" sz="1200" dirty="0" err="1" smtClean="0"/>
              <a:t>sklearn.model_selection</a:t>
            </a:r>
            <a:r>
              <a:rPr lang="en-US" altLang="zh-TW" sz="1200" dirty="0" smtClean="0"/>
              <a:t> import </a:t>
            </a:r>
            <a:r>
              <a:rPr lang="en-US" altLang="zh-TW" sz="1200" dirty="0" err="1" smtClean="0"/>
              <a:t>train_test_split</a:t>
            </a:r>
            <a:r>
              <a:rPr lang="en-US" altLang="zh-TW" sz="1200" dirty="0" smtClean="0"/>
              <a:t> </a:t>
            </a:r>
            <a:endParaRPr lang="en-US" altLang="zh-TW" sz="1200" dirty="0" smtClean="0"/>
          </a:p>
          <a:p>
            <a:r>
              <a:rPr lang="en-US" altLang="zh-TW" sz="1200" dirty="0" smtClean="0"/>
              <a:t>from </a:t>
            </a:r>
            <a:r>
              <a:rPr lang="en-US" altLang="zh-TW" sz="1200" dirty="0" err="1" smtClean="0"/>
              <a:t>sklearn.datasets</a:t>
            </a:r>
            <a:r>
              <a:rPr lang="en-US" altLang="zh-TW" sz="1200" dirty="0" smtClean="0"/>
              <a:t> import </a:t>
            </a:r>
            <a:r>
              <a:rPr lang="en-US" altLang="zh-TW" sz="1200" dirty="0" err="1" smtClean="0"/>
              <a:t>load_breast_cancer</a:t>
            </a:r>
            <a:r>
              <a:rPr lang="en-US" altLang="zh-TW" sz="1200" dirty="0" smtClean="0"/>
              <a:t> cancer = </a:t>
            </a:r>
            <a:r>
              <a:rPr lang="en-US" altLang="zh-TW" sz="1200" dirty="0" err="1" smtClean="0"/>
              <a:t>load_breast_cancer</a:t>
            </a:r>
            <a:r>
              <a:rPr lang="en-US" altLang="zh-TW" sz="1200" dirty="0" smtClean="0"/>
              <a:t>() </a:t>
            </a:r>
            <a:endParaRPr lang="en-US" altLang="zh-TW" sz="1200" dirty="0" smtClean="0"/>
          </a:p>
          <a:p>
            <a:r>
              <a:rPr lang="en-US" altLang="zh-TW" sz="1200" dirty="0" smtClean="0"/>
              <a:t>import </a:t>
            </a:r>
            <a:r>
              <a:rPr lang="en-US" altLang="zh-TW" sz="1200" dirty="0" err="1" smtClean="0"/>
              <a:t>matplotlib.pyplot</a:t>
            </a:r>
            <a:r>
              <a:rPr lang="en-US" altLang="zh-TW" sz="1200" dirty="0" smtClean="0"/>
              <a:t> as </a:t>
            </a:r>
            <a:r>
              <a:rPr lang="en-US" altLang="zh-TW" sz="1200" dirty="0" err="1" smtClean="0"/>
              <a:t>plt</a:t>
            </a:r>
            <a:r>
              <a:rPr lang="en-US" altLang="zh-TW" sz="1200" dirty="0" smtClean="0"/>
              <a:t> </a:t>
            </a:r>
            <a:endParaRPr lang="en-US" altLang="zh-TW" sz="1200" dirty="0" smtClean="0"/>
          </a:p>
          <a:p>
            <a:r>
              <a:rPr lang="en-US" altLang="zh-TW" sz="1200" dirty="0" smtClean="0"/>
              <a:t>import </a:t>
            </a:r>
            <a:r>
              <a:rPr lang="en-US" altLang="zh-TW" sz="1200" dirty="0" err="1" smtClean="0"/>
              <a:t>numpy</a:t>
            </a:r>
            <a:r>
              <a:rPr lang="en-US" altLang="zh-TW" sz="1200" dirty="0" smtClean="0"/>
              <a:t> as </a:t>
            </a:r>
            <a:r>
              <a:rPr lang="en-US" altLang="zh-TW" sz="1200" dirty="0" err="1" smtClean="0"/>
              <a:t>np</a:t>
            </a:r>
            <a:endParaRPr lang="en-US" altLang="zh-TW" sz="12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6.1 Steps of Building a Classifier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255454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For building a classifier in Python, we are going to use Python 3 and </a:t>
            </a:r>
            <a:r>
              <a:rPr lang="en-US" altLang="zh-TW" sz="2000" dirty="0" err="1" smtClean="0"/>
              <a:t>Scikit</a:t>
            </a:r>
            <a:r>
              <a:rPr lang="en-US" altLang="zh-TW" sz="2000" dirty="0" smtClean="0"/>
              <a:t>-learn which is a tool for machine learning. Follow these steps to build a classifier in Python.</a:t>
            </a:r>
          </a:p>
          <a:p>
            <a:pPr marL="465138" indent="-465138">
              <a:buClr>
                <a:srgbClr val="00B0F0"/>
              </a:buClr>
              <a:buFont typeface="Wingdings" pitchFamily="2" charset="2"/>
              <a:buChar char="u"/>
            </a:pPr>
            <a:r>
              <a:rPr lang="en-US" altLang="zh-TW" sz="2000" b="1" dirty="0" smtClean="0"/>
              <a:t>Step 1 − Import </a:t>
            </a:r>
            <a:r>
              <a:rPr lang="en-US" altLang="zh-TW" sz="2000" b="1" dirty="0" err="1" smtClean="0"/>
              <a:t>Scikit</a:t>
            </a:r>
            <a:r>
              <a:rPr lang="en-US" altLang="zh-TW" sz="2000" b="1" dirty="0" smtClean="0"/>
              <a:t>-learn</a:t>
            </a:r>
          </a:p>
          <a:p>
            <a:pPr marL="922338" lvl="1" indent="-465138">
              <a:buClr>
                <a:srgbClr val="00B0F0"/>
              </a:buClr>
              <a:buFont typeface="Wingdings" pitchFamily="2" charset="2"/>
              <a:buChar char="u"/>
            </a:pPr>
            <a:r>
              <a:rPr lang="en-US" altLang="zh-TW" sz="2000" dirty="0" smtClean="0"/>
              <a:t>This would be very first step for building a classifier in Python. In this step, we will install a Python package called </a:t>
            </a:r>
            <a:r>
              <a:rPr lang="en-US" altLang="zh-TW" sz="2000" dirty="0" err="1" smtClean="0"/>
              <a:t>Scikit</a:t>
            </a:r>
            <a:r>
              <a:rPr lang="en-US" altLang="zh-TW" sz="2000" dirty="0" smtClean="0"/>
              <a:t>-learn which is one of the best machine learning modules in Python. The following command will help us import the package.</a:t>
            </a:r>
          </a:p>
        </p:txBody>
      </p:sp>
      <p:sp>
        <p:nvSpPr>
          <p:cNvPr id="9" name="TextBox 1"/>
          <p:cNvSpPr txBox="1"/>
          <p:nvPr/>
        </p:nvSpPr>
        <p:spPr>
          <a:xfrm>
            <a:off x="355600" y="3913277"/>
            <a:ext cx="8577942" cy="400110"/>
          </a:xfrm>
          <a:prstGeom prst="rect">
            <a:avLst/>
          </a:prstGeom>
          <a:noFill/>
          <a:ln>
            <a:solidFill>
              <a:srgbClr val="C00000"/>
            </a:solidFill>
          </a:ln>
        </p:spPr>
        <p:txBody>
          <a:bodyPr wrap="square" rtlCol="0">
            <a:spAutoFit/>
          </a:bodyPr>
          <a:lstStyle/>
          <a:p>
            <a:pPr>
              <a:buClr>
                <a:srgbClr val="00B0F0"/>
              </a:buClr>
            </a:pPr>
            <a:r>
              <a:rPr lang="en-US" altLang="zh-TW" sz="2000" dirty="0" smtClean="0"/>
              <a:t>import </a:t>
            </a:r>
            <a:r>
              <a:rPr lang="en-US" altLang="zh-TW" sz="2000" dirty="0" err="1" smtClean="0"/>
              <a:t>sklearn</a:t>
            </a:r>
            <a:endParaRPr lang="en-US" altLang="zh-TW" sz="2000"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60</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6.6 Random Forest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After </a:t>
            </a:r>
            <a:r>
              <a:rPr lang="en-US" altLang="zh-TW" dirty="0" smtClean="0"/>
              <a:t>providing the dataset, we need to fit the model which can be done as follows</a:t>
            </a:r>
            <a:endParaRPr lang="en-US" altLang="zh-TW" dirty="0"/>
          </a:p>
        </p:txBody>
      </p:sp>
      <p:sp>
        <p:nvSpPr>
          <p:cNvPr id="9" name="TextBox 1"/>
          <p:cNvSpPr txBox="1"/>
          <p:nvPr/>
        </p:nvSpPr>
        <p:spPr>
          <a:xfrm>
            <a:off x="745162" y="1612864"/>
            <a:ext cx="6609442" cy="461665"/>
          </a:xfrm>
          <a:prstGeom prst="rect">
            <a:avLst/>
          </a:prstGeom>
          <a:noFill/>
          <a:ln>
            <a:solidFill>
              <a:srgbClr val="C00000"/>
            </a:solidFill>
          </a:ln>
        </p:spPr>
        <p:txBody>
          <a:bodyPr wrap="square" rtlCol="0">
            <a:spAutoFit/>
          </a:bodyPr>
          <a:lstStyle/>
          <a:p>
            <a:r>
              <a:rPr lang="en-US" altLang="zh-TW" sz="1200" dirty="0" smtClean="0"/>
              <a:t>forest = </a:t>
            </a:r>
            <a:r>
              <a:rPr lang="en-US" altLang="zh-TW" sz="1200" dirty="0" err="1" smtClean="0"/>
              <a:t>RandomForestClassifier</a:t>
            </a:r>
            <a:r>
              <a:rPr lang="en-US" altLang="zh-TW" sz="1200" dirty="0" smtClean="0"/>
              <a:t>(</a:t>
            </a:r>
            <a:r>
              <a:rPr lang="en-US" altLang="zh-TW" sz="1200" dirty="0" err="1" smtClean="0"/>
              <a:t>n_estimators</a:t>
            </a:r>
            <a:r>
              <a:rPr lang="en-US" altLang="zh-TW" sz="1200" dirty="0" smtClean="0"/>
              <a:t> = 50, </a:t>
            </a:r>
            <a:r>
              <a:rPr lang="en-US" altLang="zh-TW" sz="1200" dirty="0" err="1" smtClean="0"/>
              <a:t>random_state</a:t>
            </a:r>
            <a:r>
              <a:rPr lang="en-US" altLang="zh-TW" sz="1200" dirty="0" smtClean="0"/>
              <a:t> = 0</a:t>
            </a:r>
            <a:r>
              <a:rPr lang="en-US" altLang="zh-TW" sz="1200" dirty="0" smtClean="0"/>
              <a:t>)</a:t>
            </a:r>
          </a:p>
          <a:p>
            <a:r>
              <a:rPr lang="en-US" altLang="zh-TW" sz="1200" dirty="0" smtClean="0"/>
              <a:t>forest.fit(</a:t>
            </a:r>
            <a:r>
              <a:rPr lang="en-US" altLang="zh-TW" sz="1200" dirty="0" err="1" smtClean="0"/>
              <a:t>X_train,y_train</a:t>
            </a:r>
            <a:r>
              <a:rPr lang="en-US" altLang="zh-TW" sz="1200" dirty="0" smtClean="0"/>
              <a:t>)</a:t>
            </a:r>
            <a:endParaRPr lang="en-US" altLang="zh-TW" sz="12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61</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6.6 Random Forest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64633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Now</a:t>
            </a:r>
            <a:r>
              <a:rPr lang="en-US" altLang="zh-TW" dirty="0" smtClean="0"/>
              <a:t>, get the accuracy on training as well as testing subset: if we will increase the number of estimators then, the accuracy of testing subset would also be increased</a:t>
            </a:r>
            <a:endParaRPr lang="en-US" altLang="zh-TW" dirty="0"/>
          </a:p>
        </p:txBody>
      </p:sp>
      <p:sp>
        <p:nvSpPr>
          <p:cNvPr id="9" name="TextBox 1"/>
          <p:cNvSpPr txBox="1"/>
          <p:nvPr/>
        </p:nvSpPr>
        <p:spPr>
          <a:xfrm>
            <a:off x="868452" y="1879992"/>
            <a:ext cx="6609442" cy="646331"/>
          </a:xfrm>
          <a:prstGeom prst="rect">
            <a:avLst/>
          </a:prstGeom>
          <a:noFill/>
          <a:ln>
            <a:solidFill>
              <a:srgbClr val="C00000"/>
            </a:solidFill>
          </a:ln>
        </p:spPr>
        <p:txBody>
          <a:bodyPr wrap="square" rtlCol="0">
            <a:spAutoFit/>
          </a:bodyPr>
          <a:lstStyle/>
          <a:p>
            <a:r>
              <a:rPr lang="en-US" altLang="zh-TW" sz="1200" dirty="0" smtClean="0"/>
              <a:t># </a:t>
            </a:r>
            <a:r>
              <a:rPr lang="en-US" altLang="zh-TW" sz="1200" dirty="0" smtClean="0"/>
              <a:t>print the accuracy of training set and test data.</a:t>
            </a:r>
          </a:p>
          <a:p>
            <a:r>
              <a:rPr lang="en-US" altLang="zh-TW" sz="1200" dirty="0" smtClean="0"/>
              <a:t>print('Accuracy on the training subset:(:.3f): ',format(</a:t>
            </a:r>
            <a:r>
              <a:rPr lang="en-US" altLang="zh-TW" sz="1200" dirty="0" err="1" smtClean="0"/>
              <a:t>forest.score</a:t>
            </a:r>
            <a:r>
              <a:rPr lang="en-US" altLang="zh-TW" sz="1200" dirty="0" smtClean="0"/>
              <a:t>(</a:t>
            </a:r>
            <a:r>
              <a:rPr lang="en-US" altLang="zh-TW" sz="1200" dirty="0" err="1" smtClean="0"/>
              <a:t>X_train,y_train</a:t>
            </a:r>
            <a:r>
              <a:rPr lang="en-US" altLang="zh-TW" sz="1200" dirty="0" smtClean="0"/>
              <a:t>)))</a:t>
            </a:r>
          </a:p>
          <a:p>
            <a:r>
              <a:rPr lang="en-US" altLang="zh-TW" sz="1200" dirty="0" smtClean="0"/>
              <a:t>print('Accuracy on the training subset:(:.3f): ',format(</a:t>
            </a:r>
            <a:r>
              <a:rPr lang="en-US" altLang="zh-TW" sz="1200" dirty="0" err="1" smtClean="0"/>
              <a:t>forest.score</a:t>
            </a:r>
            <a:r>
              <a:rPr lang="en-US" altLang="zh-TW" sz="1200" dirty="0" smtClean="0"/>
              <a:t>(</a:t>
            </a:r>
            <a:r>
              <a:rPr lang="en-US" altLang="zh-TW" sz="1200" dirty="0" err="1" smtClean="0"/>
              <a:t>X_test,y_test</a:t>
            </a:r>
            <a:r>
              <a:rPr lang="en-US" altLang="zh-TW" sz="1200" dirty="0" smtClean="0"/>
              <a:t>)))</a:t>
            </a:r>
            <a:endParaRPr lang="en-US" altLang="zh-TW" sz="1200"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62</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6.6 Random Forest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92333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Now</a:t>
            </a:r>
            <a:r>
              <a:rPr lang="en-US" altLang="zh-TW" dirty="0" smtClean="0"/>
              <a:t>, like the decision tree, random forest has the </a:t>
            </a:r>
            <a:r>
              <a:rPr lang="en-US" altLang="zh-TW" b="1" dirty="0" err="1" smtClean="0"/>
              <a:t>feature_importance</a:t>
            </a:r>
            <a:r>
              <a:rPr lang="en-US" altLang="zh-TW" dirty="0" err="1" smtClean="0"/>
              <a:t>module</a:t>
            </a:r>
            <a:r>
              <a:rPr lang="en-US" altLang="zh-TW" dirty="0" smtClean="0"/>
              <a:t> which will provide a better view of feature weight than decision tree. It can be plot and visualize as follows</a:t>
            </a:r>
            <a:endParaRPr lang="en-US" altLang="zh-TW" dirty="0"/>
          </a:p>
        </p:txBody>
      </p:sp>
      <p:sp>
        <p:nvSpPr>
          <p:cNvPr id="9" name="TextBox 1"/>
          <p:cNvSpPr txBox="1"/>
          <p:nvPr/>
        </p:nvSpPr>
        <p:spPr>
          <a:xfrm>
            <a:off x="796533" y="2290959"/>
            <a:ext cx="6609442" cy="1569660"/>
          </a:xfrm>
          <a:prstGeom prst="rect">
            <a:avLst/>
          </a:prstGeom>
          <a:noFill/>
          <a:ln>
            <a:solidFill>
              <a:srgbClr val="C00000"/>
            </a:solidFill>
          </a:ln>
        </p:spPr>
        <p:txBody>
          <a:bodyPr wrap="square" rtlCol="0">
            <a:spAutoFit/>
          </a:bodyPr>
          <a:lstStyle/>
          <a:p>
            <a:r>
              <a:rPr lang="en-US" altLang="zh-TW" sz="1200" dirty="0" err="1" smtClean="0"/>
              <a:t>n_features</a:t>
            </a:r>
            <a:r>
              <a:rPr lang="en-US" altLang="zh-TW" sz="1200" dirty="0" smtClean="0"/>
              <a:t> </a:t>
            </a:r>
            <a:r>
              <a:rPr lang="en-US" altLang="zh-TW" sz="1200" dirty="0" smtClean="0"/>
              <a:t>= </a:t>
            </a:r>
            <a:r>
              <a:rPr lang="en-US" altLang="zh-TW" sz="1200" dirty="0" err="1" smtClean="0"/>
              <a:t>cancer.data.shape</a:t>
            </a:r>
            <a:r>
              <a:rPr lang="en-US" altLang="zh-TW" sz="1200" dirty="0" smtClean="0"/>
              <a:t>[1]</a:t>
            </a:r>
          </a:p>
          <a:p>
            <a:r>
              <a:rPr lang="en-US" altLang="zh-TW" sz="1200" dirty="0" smtClean="0"/>
              <a:t>print ('</a:t>
            </a:r>
            <a:r>
              <a:rPr lang="en-US" altLang="zh-TW" sz="1200" dirty="0" err="1" smtClean="0"/>
              <a:t>n_features</a:t>
            </a:r>
            <a:r>
              <a:rPr lang="en-US" altLang="zh-TW" sz="1200" dirty="0" smtClean="0"/>
              <a:t>: ', </a:t>
            </a:r>
            <a:r>
              <a:rPr lang="en-US" altLang="zh-TW" sz="1200" dirty="0" err="1" smtClean="0"/>
              <a:t>n_features</a:t>
            </a:r>
            <a:r>
              <a:rPr lang="en-US" altLang="zh-TW" sz="1200" dirty="0" smtClean="0"/>
              <a:t>)</a:t>
            </a:r>
          </a:p>
          <a:p>
            <a:r>
              <a:rPr lang="en-US" altLang="zh-TW" sz="1200" dirty="0" err="1" smtClean="0"/>
              <a:t>plt.barh</a:t>
            </a:r>
            <a:r>
              <a:rPr lang="en-US" altLang="zh-TW" sz="1200" dirty="0" smtClean="0"/>
              <a:t>(range(</a:t>
            </a:r>
            <a:r>
              <a:rPr lang="en-US" altLang="zh-TW" sz="1200" dirty="0" err="1" smtClean="0"/>
              <a:t>n_features</a:t>
            </a:r>
            <a:r>
              <a:rPr lang="en-US" altLang="zh-TW" sz="1200" dirty="0" smtClean="0"/>
              <a:t>),</a:t>
            </a:r>
            <a:r>
              <a:rPr lang="en-US" altLang="zh-TW" sz="1200" dirty="0" err="1" smtClean="0"/>
              <a:t>forest.feature_importances</a:t>
            </a:r>
            <a:r>
              <a:rPr lang="en-US" altLang="zh-TW" sz="1200" dirty="0" smtClean="0"/>
              <a:t>_, align='center')</a:t>
            </a:r>
          </a:p>
          <a:p>
            <a:r>
              <a:rPr lang="en-US" altLang="zh-TW" sz="1200" dirty="0" err="1" smtClean="0"/>
              <a:t>plt.yticks</a:t>
            </a:r>
            <a:r>
              <a:rPr lang="en-US" altLang="zh-TW" sz="1200" dirty="0" smtClean="0"/>
              <a:t>(</a:t>
            </a:r>
            <a:r>
              <a:rPr lang="en-US" altLang="zh-TW" sz="1200" dirty="0" err="1" smtClean="0"/>
              <a:t>np.arange</a:t>
            </a:r>
            <a:r>
              <a:rPr lang="en-US" altLang="zh-TW" sz="1200" dirty="0" smtClean="0"/>
              <a:t>(</a:t>
            </a:r>
            <a:r>
              <a:rPr lang="en-US" altLang="zh-TW" sz="1200" dirty="0" err="1" smtClean="0"/>
              <a:t>n_features</a:t>
            </a:r>
            <a:r>
              <a:rPr lang="en-US" altLang="zh-TW" sz="1200" dirty="0" smtClean="0"/>
              <a:t>), </a:t>
            </a:r>
            <a:r>
              <a:rPr lang="en-US" altLang="zh-TW" sz="1200" dirty="0" err="1" smtClean="0"/>
              <a:t>cancer.feature_names</a:t>
            </a:r>
            <a:r>
              <a:rPr lang="en-US" altLang="zh-TW" sz="1200" dirty="0" smtClean="0"/>
              <a:t>)</a:t>
            </a:r>
          </a:p>
          <a:p>
            <a:r>
              <a:rPr lang="en-US" altLang="zh-TW" sz="1200" dirty="0" smtClean="0"/>
              <a:t>#</a:t>
            </a:r>
            <a:r>
              <a:rPr lang="en-US" altLang="zh-TW" sz="1200" dirty="0" err="1" smtClean="0"/>
              <a:t>plt.yticks</a:t>
            </a:r>
            <a:r>
              <a:rPr lang="en-US" altLang="zh-TW" sz="1200" dirty="0" smtClean="0"/>
              <a:t>(</a:t>
            </a:r>
            <a:r>
              <a:rPr lang="en-US" altLang="zh-TW" sz="1200" dirty="0" err="1" smtClean="0"/>
              <a:t>np.arange</a:t>
            </a:r>
            <a:r>
              <a:rPr lang="en-US" altLang="zh-TW" sz="1200" dirty="0" smtClean="0"/>
              <a:t>(</a:t>
            </a:r>
            <a:r>
              <a:rPr lang="en-US" altLang="zh-TW" sz="1200" dirty="0" err="1" smtClean="0"/>
              <a:t>n_features</a:t>
            </a:r>
            <a:r>
              <a:rPr lang="en-US" altLang="zh-TW" sz="1200" dirty="0" smtClean="0"/>
              <a:t>), </a:t>
            </a:r>
            <a:r>
              <a:rPr lang="en-US" altLang="zh-TW" sz="1200" dirty="0" err="1" smtClean="0"/>
              <a:t>feature_names</a:t>
            </a:r>
            <a:r>
              <a:rPr lang="en-US" altLang="zh-TW" sz="1200" dirty="0" smtClean="0"/>
              <a:t>)</a:t>
            </a:r>
          </a:p>
          <a:p>
            <a:r>
              <a:rPr lang="en-US" altLang="zh-TW" sz="1200" dirty="0" err="1" smtClean="0"/>
              <a:t>plt.xlabel</a:t>
            </a:r>
            <a:r>
              <a:rPr lang="en-US" altLang="zh-TW" sz="1200" dirty="0" smtClean="0"/>
              <a:t>('Feature Importance')</a:t>
            </a:r>
          </a:p>
          <a:p>
            <a:r>
              <a:rPr lang="en-US" altLang="zh-TW" sz="1200" dirty="0" err="1" smtClean="0"/>
              <a:t>plt.ylabel</a:t>
            </a:r>
            <a:r>
              <a:rPr lang="en-US" altLang="zh-TW" sz="1200" dirty="0" smtClean="0"/>
              <a:t>('Feature')</a:t>
            </a:r>
          </a:p>
          <a:p>
            <a:r>
              <a:rPr lang="en-US" altLang="zh-TW" sz="1200" dirty="0" err="1" smtClean="0"/>
              <a:t>plt.show</a:t>
            </a:r>
            <a:r>
              <a:rPr lang="en-US" altLang="zh-TW" sz="1200" dirty="0" smtClean="0"/>
              <a:t>()</a:t>
            </a:r>
            <a:endParaRPr lang="en-US" altLang="zh-TW" sz="12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63</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6.6 Random Forest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Code as follow (1):</a:t>
            </a:r>
            <a:endParaRPr lang="en-US" altLang="zh-TW" dirty="0"/>
          </a:p>
        </p:txBody>
      </p:sp>
      <p:sp>
        <p:nvSpPr>
          <p:cNvPr id="9" name="TextBox 1"/>
          <p:cNvSpPr txBox="1"/>
          <p:nvPr/>
        </p:nvSpPr>
        <p:spPr>
          <a:xfrm>
            <a:off x="673243" y="1592316"/>
            <a:ext cx="6609442" cy="2308324"/>
          </a:xfrm>
          <a:prstGeom prst="rect">
            <a:avLst/>
          </a:prstGeom>
          <a:noFill/>
          <a:ln>
            <a:solidFill>
              <a:srgbClr val="C00000"/>
            </a:solidFill>
          </a:ln>
        </p:spPr>
        <p:txBody>
          <a:bodyPr wrap="square" rtlCol="0">
            <a:spAutoFit/>
          </a:bodyPr>
          <a:lstStyle/>
          <a:p>
            <a:r>
              <a:rPr lang="en-US" altLang="zh-TW" sz="1200" dirty="0" smtClean="0"/>
              <a:t># import packages</a:t>
            </a:r>
          </a:p>
          <a:p>
            <a:r>
              <a:rPr lang="en-US" altLang="zh-TW" sz="1200" dirty="0" smtClean="0"/>
              <a:t>from </a:t>
            </a:r>
            <a:r>
              <a:rPr lang="en-US" altLang="zh-TW" sz="1200" dirty="0" err="1" smtClean="0"/>
              <a:t>sklearn.ensemble</a:t>
            </a:r>
            <a:r>
              <a:rPr lang="en-US" altLang="zh-TW" sz="1200" dirty="0" smtClean="0"/>
              <a:t> import </a:t>
            </a:r>
            <a:r>
              <a:rPr lang="en-US" altLang="zh-TW" sz="1200" dirty="0" err="1" smtClean="0"/>
              <a:t>RandomForestClassifier</a:t>
            </a:r>
            <a:endParaRPr lang="en-US" altLang="zh-TW" sz="1200" dirty="0" smtClean="0"/>
          </a:p>
          <a:p>
            <a:r>
              <a:rPr lang="en-US" altLang="zh-TW" sz="1200" dirty="0" smtClean="0"/>
              <a:t>from </a:t>
            </a:r>
            <a:r>
              <a:rPr lang="en-US" altLang="zh-TW" sz="1200" dirty="0" err="1" smtClean="0"/>
              <a:t>sklearn.model_selection</a:t>
            </a:r>
            <a:r>
              <a:rPr lang="en-US" altLang="zh-TW" sz="1200" dirty="0" smtClean="0"/>
              <a:t> import </a:t>
            </a:r>
            <a:r>
              <a:rPr lang="en-US" altLang="zh-TW" sz="1200" dirty="0" err="1" smtClean="0"/>
              <a:t>train_test_split</a:t>
            </a:r>
            <a:endParaRPr lang="en-US" altLang="zh-TW" sz="1200" dirty="0" smtClean="0"/>
          </a:p>
          <a:p>
            <a:r>
              <a:rPr lang="en-US" altLang="zh-TW" sz="1200" dirty="0" smtClean="0"/>
              <a:t>from </a:t>
            </a:r>
            <a:r>
              <a:rPr lang="en-US" altLang="zh-TW" sz="1200" dirty="0" err="1" smtClean="0"/>
              <a:t>sklearn.datasets</a:t>
            </a:r>
            <a:r>
              <a:rPr lang="en-US" altLang="zh-TW" sz="1200" dirty="0" smtClean="0"/>
              <a:t> import </a:t>
            </a:r>
            <a:r>
              <a:rPr lang="en-US" altLang="zh-TW" sz="1200" dirty="0" err="1" smtClean="0"/>
              <a:t>load_breast_cancer</a:t>
            </a:r>
            <a:endParaRPr lang="en-US" altLang="zh-TW" sz="1200" dirty="0" smtClean="0"/>
          </a:p>
          <a:p>
            <a:r>
              <a:rPr lang="en-US" altLang="zh-TW" sz="1200" dirty="0" smtClean="0"/>
              <a:t>cancer = </a:t>
            </a:r>
            <a:r>
              <a:rPr lang="en-US" altLang="zh-TW" sz="1200" dirty="0" err="1" smtClean="0"/>
              <a:t>load_breast_cancer</a:t>
            </a:r>
            <a:r>
              <a:rPr lang="en-US" altLang="zh-TW" sz="1200" dirty="0" smtClean="0"/>
              <a:t>()</a:t>
            </a:r>
          </a:p>
          <a:p>
            <a:r>
              <a:rPr lang="en-US" altLang="zh-TW" sz="1200" dirty="0" smtClean="0"/>
              <a:t>import </a:t>
            </a:r>
            <a:r>
              <a:rPr lang="en-US" altLang="zh-TW" sz="1200" dirty="0" err="1" smtClean="0"/>
              <a:t>matplotlib.pyplot</a:t>
            </a:r>
            <a:r>
              <a:rPr lang="en-US" altLang="zh-TW" sz="1200" dirty="0" smtClean="0"/>
              <a:t> as </a:t>
            </a:r>
            <a:r>
              <a:rPr lang="en-US" altLang="zh-TW" sz="1200" dirty="0" err="1" smtClean="0"/>
              <a:t>plt</a:t>
            </a:r>
            <a:endParaRPr lang="en-US" altLang="zh-TW" sz="1200" dirty="0" smtClean="0"/>
          </a:p>
          <a:p>
            <a:r>
              <a:rPr lang="en-US" altLang="zh-TW" sz="1200" dirty="0" smtClean="0"/>
              <a:t>import </a:t>
            </a:r>
            <a:r>
              <a:rPr lang="en-US" altLang="zh-TW" sz="1200" dirty="0" err="1" smtClean="0"/>
              <a:t>numpy</a:t>
            </a:r>
            <a:r>
              <a:rPr lang="en-US" altLang="zh-TW" sz="1200" dirty="0" smtClean="0"/>
              <a:t> as </a:t>
            </a:r>
            <a:r>
              <a:rPr lang="en-US" altLang="zh-TW" sz="1200" dirty="0" err="1" smtClean="0"/>
              <a:t>np</a:t>
            </a:r>
            <a:endParaRPr lang="en-US" altLang="zh-TW" sz="1200" dirty="0" smtClean="0"/>
          </a:p>
          <a:p>
            <a:r>
              <a:rPr lang="en-US" altLang="zh-TW" sz="1200" dirty="0" smtClean="0"/>
              <a:t/>
            </a:r>
            <a:br>
              <a:rPr lang="en-US" altLang="zh-TW" sz="1200" dirty="0" smtClean="0"/>
            </a:br>
            <a:r>
              <a:rPr lang="en-US" altLang="zh-TW" sz="1200" dirty="0" smtClean="0"/>
              <a:t># load datasets</a:t>
            </a:r>
          </a:p>
          <a:p>
            <a:r>
              <a:rPr lang="en-US" altLang="zh-TW" sz="1200" dirty="0" smtClean="0"/>
              <a:t>cancer = </a:t>
            </a:r>
            <a:r>
              <a:rPr lang="en-US" altLang="zh-TW" sz="1200" dirty="0" err="1" smtClean="0"/>
              <a:t>load_breast_cancer</a:t>
            </a:r>
            <a:r>
              <a:rPr lang="en-US" altLang="zh-TW" sz="1200" dirty="0" smtClean="0"/>
              <a:t>()</a:t>
            </a:r>
          </a:p>
          <a:p>
            <a:r>
              <a:rPr lang="en-US" altLang="zh-TW" sz="1200" dirty="0" err="1" smtClean="0"/>
              <a:t>X_train</a:t>
            </a:r>
            <a:r>
              <a:rPr lang="en-US" altLang="zh-TW" sz="1200" dirty="0" smtClean="0"/>
              <a:t>, </a:t>
            </a:r>
            <a:r>
              <a:rPr lang="en-US" altLang="zh-TW" sz="1200" dirty="0" err="1" smtClean="0"/>
              <a:t>X_test</a:t>
            </a:r>
            <a:r>
              <a:rPr lang="en-US" altLang="zh-TW" sz="1200" dirty="0" smtClean="0"/>
              <a:t>, </a:t>
            </a:r>
            <a:r>
              <a:rPr lang="en-US" altLang="zh-TW" sz="1200" dirty="0" err="1" smtClean="0"/>
              <a:t>y_train,y_test</a:t>
            </a:r>
            <a:r>
              <a:rPr lang="en-US" altLang="zh-TW" sz="1200" dirty="0" smtClean="0"/>
              <a:t> = \</a:t>
            </a:r>
          </a:p>
          <a:p>
            <a:r>
              <a:rPr lang="en-US" altLang="zh-TW" sz="1200" dirty="0" err="1" smtClean="0"/>
              <a:t>train_test_split</a:t>
            </a:r>
            <a:r>
              <a:rPr lang="en-US" altLang="zh-TW" sz="1200" dirty="0" smtClean="0"/>
              <a:t>(</a:t>
            </a:r>
            <a:r>
              <a:rPr lang="en-US" altLang="zh-TW" sz="1200" dirty="0" err="1" smtClean="0"/>
              <a:t>cancer.data</a:t>
            </a:r>
            <a:r>
              <a:rPr lang="en-US" altLang="zh-TW" sz="1200" dirty="0" smtClean="0"/>
              <a:t>, </a:t>
            </a:r>
            <a:r>
              <a:rPr lang="en-US" altLang="zh-TW" sz="1200" dirty="0" err="1" smtClean="0"/>
              <a:t>cancer.target</a:t>
            </a:r>
            <a:r>
              <a:rPr lang="en-US" altLang="zh-TW" sz="1200" dirty="0" smtClean="0"/>
              <a:t>, </a:t>
            </a:r>
            <a:r>
              <a:rPr lang="en-US" altLang="zh-TW" sz="1200" dirty="0" err="1" smtClean="0"/>
              <a:t>random_state</a:t>
            </a:r>
            <a:r>
              <a:rPr lang="en-US" altLang="zh-TW" sz="1200" dirty="0" smtClean="0"/>
              <a:t> = 0</a:t>
            </a:r>
            <a:r>
              <a:rPr lang="en-US" altLang="zh-TW" sz="1200" dirty="0" smtClean="0"/>
              <a:t>)</a:t>
            </a:r>
            <a:endParaRPr lang="en-US" altLang="zh-TW" sz="1200"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64</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6.6 Random Forest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Code as follow (2):</a:t>
            </a:r>
            <a:endParaRPr lang="en-US" altLang="zh-TW" dirty="0"/>
          </a:p>
        </p:txBody>
      </p:sp>
      <p:sp>
        <p:nvSpPr>
          <p:cNvPr id="9" name="TextBox 1"/>
          <p:cNvSpPr txBox="1"/>
          <p:nvPr/>
        </p:nvSpPr>
        <p:spPr>
          <a:xfrm>
            <a:off x="673243" y="1592316"/>
            <a:ext cx="6609442" cy="3046988"/>
          </a:xfrm>
          <a:prstGeom prst="rect">
            <a:avLst/>
          </a:prstGeom>
          <a:noFill/>
          <a:ln>
            <a:solidFill>
              <a:srgbClr val="C00000"/>
            </a:solidFill>
          </a:ln>
        </p:spPr>
        <p:txBody>
          <a:bodyPr wrap="square" rtlCol="0">
            <a:spAutoFit/>
          </a:bodyPr>
          <a:lstStyle/>
          <a:p>
            <a:r>
              <a:rPr lang="en-US" altLang="zh-TW" sz="1200" dirty="0" smtClean="0"/>
              <a:t># </a:t>
            </a:r>
            <a:r>
              <a:rPr lang="en-US" altLang="zh-TW" sz="1200" dirty="0" smtClean="0"/>
              <a:t>fit the Random Forest </a:t>
            </a:r>
            <a:r>
              <a:rPr lang="en-US" altLang="zh-TW" sz="1200" dirty="0" err="1" smtClean="0"/>
              <a:t>Classifer</a:t>
            </a:r>
            <a:r>
              <a:rPr lang="en-US" altLang="zh-TW" sz="1200" dirty="0" smtClean="0"/>
              <a:t> Model</a:t>
            </a:r>
          </a:p>
          <a:p>
            <a:r>
              <a:rPr lang="en-US" altLang="zh-TW" sz="1200" dirty="0" smtClean="0"/>
              <a:t>forest = </a:t>
            </a:r>
            <a:r>
              <a:rPr lang="en-US" altLang="zh-TW" sz="1200" dirty="0" err="1" smtClean="0"/>
              <a:t>RandomForestClassifier</a:t>
            </a:r>
            <a:r>
              <a:rPr lang="en-US" altLang="zh-TW" sz="1200" dirty="0" smtClean="0"/>
              <a:t>(</a:t>
            </a:r>
            <a:r>
              <a:rPr lang="en-US" altLang="zh-TW" sz="1200" dirty="0" err="1" smtClean="0"/>
              <a:t>n_estimators</a:t>
            </a:r>
            <a:r>
              <a:rPr lang="en-US" altLang="zh-TW" sz="1200" dirty="0" smtClean="0"/>
              <a:t> = 50, </a:t>
            </a:r>
            <a:r>
              <a:rPr lang="en-US" altLang="zh-TW" sz="1200" dirty="0" err="1" smtClean="0"/>
              <a:t>random_state</a:t>
            </a:r>
            <a:r>
              <a:rPr lang="en-US" altLang="zh-TW" sz="1200" dirty="0" smtClean="0"/>
              <a:t> = 0)</a:t>
            </a:r>
          </a:p>
          <a:p>
            <a:r>
              <a:rPr lang="en-US" altLang="zh-TW" sz="1200" dirty="0" smtClean="0"/>
              <a:t>forest.fit(</a:t>
            </a:r>
            <a:r>
              <a:rPr lang="en-US" altLang="zh-TW" sz="1200" dirty="0" err="1" smtClean="0"/>
              <a:t>X_train,y_train</a:t>
            </a:r>
            <a:r>
              <a:rPr lang="en-US" altLang="zh-TW" sz="1200" dirty="0" smtClean="0"/>
              <a:t>)</a:t>
            </a:r>
          </a:p>
          <a:p>
            <a:r>
              <a:rPr lang="en-US" altLang="zh-TW" sz="1200" dirty="0" smtClean="0"/>
              <a:t/>
            </a:r>
            <a:br>
              <a:rPr lang="en-US" altLang="zh-TW" sz="1200" dirty="0" smtClean="0"/>
            </a:br>
            <a:r>
              <a:rPr lang="en-US" altLang="zh-TW" sz="1200" dirty="0" smtClean="0"/>
              <a:t># print the accuracy of training set and test data.</a:t>
            </a:r>
          </a:p>
          <a:p>
            <a:r>
              <a:rPr lang="en-US" altLang="zh-TW" sz="1200" dirty="0" smtClean="0"/>
              <a:t>print('Accuracy on the training subset:(:.3f): ',format(</a:t>
            </a:r>
            <a:r>
              <a:rPr lang="en-US" altLang="zh-TW" sz="1200" dirty="0" err="1" smtClean="0"/>
              <a:t>forest.score</a:t>
            </a:r>
            <a:r>
              <a:rPr lang="en-US" altLang="zh-TW" sz="1200" dirty="0" smtClean="0"/>
              <a:t>(</a:t>
            </a:r>
            <a:r>
              <a:rPr lang="en-US" altLang="zh-TW" sz="1200" dirty="0" err="1" smtClean="0"/>
              <a:t>X_train,y_train</a:t>
            </a:r>
            <a:r>
              <a:rPr lang="en-US" altLang="zh-TW" sz="1200" dirty="0" smtClean="0"/>
              <a:t>)))</a:t>
            </a:r>
          </a:p>
          <a:p>
            <a:r>
              <a:rPr lang="en-US" altLang="zh-TW" sz="1200" dirty="0" smtClean="0"/>
              <a:t>print('Accuracy on the training subset:(:.3f): ',format(</a:t>
            </a:r>
            <a:r>
              <a:rPr lang="en-US" altLang="zh-TW" sz="1200" dirty="0" err="1" smtClean="0"/>
              <a:t>forest.score</a:t>
            </a:r>
            <a:r>
              <a:rPr lang="en-US" altLang="zh-TW" sz="1200" dirty="0" smtClean="0"/>
              <a:t>(</a:t>
            </a:r>
            <a:r>
              <a:rPr lang="en-US" altLang="zh-TW" sz="1200" dirty="0" err="1" smtClean="0"/>
              <a:t>X_test,y_test</a:t>
            </a:r>
            <a:r>
              <a:rPr lang="en-US" altLang="zh-TW" sz="1200" dirty="0" smtClean="0"/>
              <a:t>)))</a:t>
            </a:r>
          </a:p>
          <a:p>
            <a:r>
              <a:rPr lang="en-US" altLang="zh-TW" sz="1200" dirty="0" smtClean="0"/>
              <a:t/>
            </a:r>
            <a:br>
              <a:rPr lang="en-US" altLang="zh-TW" sz="1200" dirty="0" smtClean="0"/>
            </a:br>
            <a:r>
              <a:rPr lang="en-US" altLang="zh-TW" sz="1200" dirty="0" err="1" smtClean="0"/>
              <a:t>n_features</a:t>
            </a:r>
            <a:r>
              <a:rPr lang="en-US" altLang="zh-TW" sz="1200" dirty="0" smtClean="0"/>
              <a:t> = </a:t>
            </a:r>
            <a:r>
              <a:rPr lang="en-US" altLang="zh-TW" sz="1200" dirty="0" err="1" smtClean="0"/>
              <a:t>cancer.data.shape</a:t>
            </a:r>
            <a:r>
              <a:rPr lang="en-US" altLang="zh-TW" sz="1200" dirty="0" smtClean="0"/>
              <a:t>[1]</a:t>
            </a:r>
          </a:p>
          <a:p>
            <a:r>
              <a:rPr lang="en-US" altLang="zh-TW" sz="1200" dirty="0" smtClean="0"/>
              <a:t>print ('</a:t>
            </a:r>
            <a:r>
              <a:rPr lang="en-US" altLang="zh-TW" sz="1200" dirty="0" err="1" smtClean="0"/>
              <a:t>n_features</a:t>
            </a:r>
            <a:r>
              <a:rPr lang="en-US" altLang="zh-TW" sz="1200" dirty="0" smtClean="0"/>
              <a:t>: ', </a:t>
            </a:r>
            <a:r>
              <a:rPr lang="en-US" altLang="zh-TW" sz="1200" dirty="0" err="1" smtClean="0"/>
              <a:t>n_features</a:t>
            </a:r>
            <a:r>
              <a:rPr lang="en-US" altLang="zh-TW" sz="1200" dirty="0" smtClean="0"/>
              <a:t>)</a:t>
            </a:r>
          </a:p>
          <a:p>
            <a:r>
              <a:rPr lang="en-US" altLang="zh-TW" sz="1200" dirty="0" err="1" smtClean="0"/>
              <a:t>plt.barh</a:t>
            </a:r>
            <a:r>
              <a:rPr lang="en-US" altLang="zh-TW" sz="1200" dirty="0" smtClean="0"/>
              <a:t>(range(</a:t>
            </a:r>
            <a:r>
              <a:rPr lang="en-US" altLang="zh-TW" sz="1200" dirty="0" err="1" smtClean="0"/>
              <a:t>n_features</a:t>
            </a:r>
            <a:r>
              <a:rPr lang="en-US" altLang="zh-TW" sz="1200" dirty="0" smtClean="0"/>
              <a:t>),</a:t>
            </a:r>
            <a:r>
              <a:rPr lang="en-US" altLang="zh-TW" sz="1200" dirty="0" err="1" smtClean="0"/>
              <a:t>forest.feature_importances</a:t>
            </a:r>
            <a:r>
              <a:rPr lang="en-US" altLang="zh-TW" sz="1200" dirty="0" smtClean="0"/>
              <a:t>_, align='center')</a:t>
            </a:r>
          </a:p>
          <a:p>
            <a:r>
              <a:rPr lang="en-US" altLang="zh-TW" sz="1200" dirty="0" err="1" smtClean="0"/>
              <a:t>plt.yticks</a:t>
            </a:r>
            <a:r>
              <a:rPr lang="en-US" altLang="zh-TW" sz="1200" dirty="0" smtClean="0"/>
              <a:t>(</a:t>
            </a:r>
            <a:r>
              <a:rPr lang="en-US" altLang="zh-TW" sz="1200" dirty="0" err="1" smtClean="0"/>
              <a:t>np.arange</a:t>
            </a:r>
            <a:r>
              <a:rPr lang="en-US" altLang="zh-TW" sz="1200" dirty="0" smtClean="0"/>
              <a:t>(</a:t>
            </a:r>
            <a:r>
              <a:rPr lang="en-US" altLang="zh-TW" sz="1200" dirty="0" err="1" smtClean="0"/>
              <a:t>n_features</a:t>
            </a:r>
            <a:r>
              <a:rPr lang="en-US" altLang="zh-TW" sz="1200" dirty="0" smtClean="0"/>
              <a:t>), </a:t>
            </a:r>
            <a:r>
              <a:rPr lang="en-US" altLang="zh-TW" sz="1200" dirty="0" err="1" smtClean="0"/>
              <a:t>cancer.feature_names</a:t>
            </a:r>
            <a:r>
              <a:rPr lang="en-US" altLang="zh-TW" sz="1200" dirty="0" smtClean="0"/>
              <a:t>)</a:t>
            </a:r>
          </a:p>
          <a:p>
            <a:r>
              <a:rPr lang="en-US" altLang="zh-TW" sz="1200" dirty="0" smtClean="0"/>
              <a:t>#</a:t>
            </a:r>
            <a:r>
              <a:rPr lang="en-US" altLang="zh-TW" sz="1200" dirty="0" err="1" smtClean="0"/>
              <a:t>plt.yticks</a:t>
            </a:r>
            <a:r>
              <a:rPr lang="en-US" altLang="zh-TW" sz="1200" dirty="0" smtClean="0"/>
              <a:t>(</a:t>
            </a:r>
            <a:r>
              <a:rPr lang="en-US" altLang="zh-TW" sz="1200" dirty="0" err="1" smtClean="0"/>
              <a:t>np.arange</a:t>
            </a:r>
            <a:r>
              <a:rPr lang="en-US" altLang="zh-TW" sz="1200" dirty="0" smtClean="0"/>
              <a:t>(</a:t>
            </a:r>
            <a:r>
              <a:rPr lang="en-US" altLang="zh-TW" sz="1200" dirty="0" err="1" smtClean="0"/>
              <a:t>n_features</a:t>
            </a:r>
            <a:r>
              <a:rPr lang="en-US" altLang="zh-TW" sz="1200" dirty="0" smtClean="0"/>
              <a:t>), </a:t>
            </a:r>
            <a:r>
              <a:rPr lang="en-US" altLang="zh-TW" sz="1200" dirty="0" err="1" smtClean="0"/>
              <a:t>feature_names</a:t>
            </a:r>
            <a:r>
              <a:rPr lang="en-US" altLang="zh-TW" sz="1200" dirty="0" smtClean="0"/>
              <a:t>)</a:t>
            </a:r>
          </a:p>
          <a:p>
            <a:r>
              <a:rPr lang="en-US" altLang="zh-TW" sz="1200" dirty="0" err="1" smtClean="0"/>
              <a:t>plt.xlabel</a:t>
            </a:r>
            <a:r>
              <a:rPr lang="en-US" altLang="zh-TW" sz="1200" dirty="0" smtClean="0"/>
              <a:t>('Feature Importance')</a:t>
            </a:r>
          </a:p>
          <a:p>
            <a:r>
              <a:rPr lang="en-US" altLang="zh-TW" sz="1200" dirty="0" err="1" smtClean="0"/>
              <a:t>plt.ylabel</a:t>
            </a:r>
            <a:r>
              <a:rPr lang="en-US" altLang="zh-TW" sz="1200" dirty="0" smtClean="0"/>
              <a:t>('Feature')</a:t>
            </a:r>
          </a:p>
          <a:p>
            <a:r>
              <a:rPr lang="en-US" altLang="zh-TW" sz="1200" dirty="0" err="1" smtClean="0"/>
              <a:t>plt.show</a:t>
            </a:r>
            <a:r>
              <a:rPr lang="en-US" altLang="zh-TW" sz="1200" dirty="0" smtClean="0"/>
              <a:t>()</a:t>
            </a:r>
            <a:endParaRPr lang="en-US" altLang="zh-TW" sz="12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65</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6.6 Random Forest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92333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Output:</a:t>
            </a:r>
          </a:p>
          <a:p>
            <a:pPr marL="922338" lvl="1" indent="-465138">
              <a:buClr>
                <a:srgbClr val="00B0F0"/>
              </a:buClr>
              <a:buFont typeface="Wingdings" pitchFamily="2" charset="2"/>
              <a:buChar char="u"/>
            </a:pPr>
            <a:r>
              <a:rPr lang="en-US" altLang="zh-TW" dirty="0" smtClean="0"/>
              <a:t>Accuracy on the training subset:(:.3f) </a:t>
            </a:r>
            <a:r>
              <a:rPr lang="en-US" altLang="zh-TW" dirty="0" smtClean="0"/>
              <a:t>1.0</a:t>
            </a:r>
          </a:p>
          <a:p>
            <a:pPr marL="922338" lvl="1" indent="-465138">
              <a:buClr>
                <a:srgbClr val="00B0F0"/>
              </a:buClr>
              <a:buFont typeface="Wingdings" pitchFamily="2" charset="2"/>
              <a:buChar char="u"/>
            </a:pPr>
            <a:r>
              <a:rPr lang="en-US" altLang="zh-TW" dirty="0" smtClean="0"/>
              <a:t>Accuracy </a:t>
            </a:r>
            <a:r>
              <a:rPr lang="en-US" altLang="zh-TW" dirty="0" smtClean="0"/>
              <a:t>on the training subset:(:.3f) 0.965034965034965</a:t>
            </a:r>
            <a:endParaRPr lang="en-US" altLang="zh-TW" dirty="0"/>
          </a:p>
        </p:txBody>
      </p:sp>
      <p:pic>
        <p:nvPicPr>
          <p:cNvPr id="5122" name="Picture 2"/>
          <p:cNvPicPr>
            <a:picLocks noChangeAspect="1" noChangeArrowheads="1"/>
          </p:cNvPicPr>
          <p:nvPr/>
        </p:nvPicPr>
        <p:blipFill>
          <a:blip r:embed="rId3" cstate="print"/>
          <a:srcRect/>
          <a:stretch>
            <a:fillRect/>
          </a:stretch>
        </p:blipFill>
        <p:spPr bwMode="auto">
          <a:xfrm>
            <a:off x="1084263" y="2395538"/>
            <a:ext cx="6391275" cy="2066925"/>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6150" name="Picture 6"/>
          <p:cNvPicPr>
            <a:picLocks noChangeAspect="1" noChangeArrowheads="1"/>
          </p:cNvPicPr>
          <p:nvPr/>
        </p:nvPicPr>
        <p:blipFill>
          <a:blip r:embed="rId3" cstate="print"/>
          <a:srcRect/>
          <a:stretch>
            <a:fillRect/>
          </a:stretch>
        </p:blipFill>
        <p:spPr bwMode="auto">
          <a:xfrm>
            <a:off x="2578813" y="2149507"/>
            <a:ext cx="2994189" cy="1641658"/>
          </a:xfrm>
          <a:prstGeom prst="rect">
            <a:avLst/>
          </a:prstGeom>
          <a:noFill/>
          <a:ln w="9525">
            <a:solidFill>
              <a:srgbClr val="C00000"/>
            </a:solidFill>
            <a:miter lim="800000"/>
            <a:headEnd/>
            <a:tailEnd/>
          </a:ln>
        </p:spPr>
      </p:pic>
      <p:sp>
        <p:nvSpPr>
          <p:cNvPr id="4" name="Slide Number Placeholder 3"/>
          <p:cNvSpPr>
            <a:spLocks noGrp="1"/>
          </p:cNvSpPr>
          <p:nvPr>
            <p:ph type="sldNum" sz="quarter" idx="12"/>
          </p:nvPr>
        </p:nvSpPr>
        <p:spPr/>
        <p:txBody>
          <a:bodyPr/>
          <a:lstStyle/>
          <a:p>
            <a:fld id="{82D8CA79-CFB9-4279-B9A0-482A5CF91A62}" type="slidenum">
              <a:rPr lang="en-US" smtClean="0"/>
              <a:pPr/>
              <a:t>66</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6.6 Random Forest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64633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Cannot see the Vertical labels on the left hand side. </a:t>
            </a:r>
          </a:p>
          <a:p>
            <a:pPr marL="465138" indent="-465138">
              <a:buClr>
                <a:srgbClr val="00B0F0"/>
              </a:buClr>
              <a:buFont typeface="Wingdings" pitchFamily="2" charset="2"/>
              <a:buChar char="u"/>
            </a:pPr>
            <a:r>
              <a:rPr lang="en-US" altLang="zh-TW" dirty="0" smtClean="0"/>
              <a:t>Click configuration to enlarge the space for label display.</a:t>
            </a:r>
            <a:endParaRPr lang="en-US" altLang="zh-TW" dirty="0"/>
          </a:p>
        </p:txBody>
      </p:sp>
      <p:pic>
        <p:nvPicPr>
          <p:cNvPr id="6146" name="Picture 2"/>
          <p:cNvPicPr>
            <a:picLocks noChangeAspect="1" noChangeArrowheads="1"/>
          </p:cNvPicPr>
          <p:nvPr/>
        </p:nvPicPr>
        <p:blipFill>
          <a:blip r:embed="rId4" cstate="print"/>
          <a:srcRect/>
          <a:stretch>
            <a:fillRect/>
          </a:stretch>
        </p:blipFill>
        <p:spPr bwMode="auto">
          <a:xfrm>
            <a:off x="393701" y="2141487"/>
            <a:ext cx="1986908" cy="1668513"/>
          </a:xfrm>
          <a:prstGeom prst="rect">
            <a:avLst/>
          </a:prstGeom>
          <a:noFill/>
          <a:ln w="9525">
            <a:solidFill>
              <a:srgbClr val="C00000"/>
            </a:solidFill>
            <a:miter lim="800000"/>
            <a:headEnd/>
            <a:tailEnd/>
          </a:ln>
        </p:spPr>
      </p:pic>
      <p:pic>
        <p:nvPicPr>
          <p:cNvPr id="6148" name="Picture 4"/>
          <p:cNvPicPr>
            <a:picLocks noChangeAspect="1" noChangeArrowheads="1"/>
          </p:cNvPicPr>
          <p:nvPr/>
        </p:nvPicPr>
        <p:blipFill>
          <a:blip r:embed="rId5" cstate="print"/>
          <a:srcRect/>
          <a:stretch>
            <a:fillRect/>
          </a:stretch>
        </p:blipFill>
        <p:spPr bwMode="auto">
          <a:xfrm>
            <a:off x="5664200" y="2176606"/>
            <a:ext cx="3076564" cy="1696893"/>
          </a:xfrm>
          <a:prstGeom prst="rect">
            <a:avLst/>
          </a:prstGeom>
          <a:noFill/>
          <a:ln w="9525">
            <a:solidFill>
              <a:srgbClr val="C00000"/>
            </a:solidFill>
            <a:miter lim="800000"/>
            <a:headEnd/>
            <a:tailEnd/>
          </a:ln>
        </p:spPr>
      </p:pic>
      <p:pic>
        <p:nvPicPr>
          <p:cNvPr id="6149" name="Picture 5"/>
          <p:cNvPicPr>
            <a:picLocks noChangeAspect="1" noChangeArrowheads="1"/>
          </p:cNvPicPr>
          <p:nvPr/>
        </p:nvPicPr>
        <p:blipFill>
          <a:blip r:embed="rId6" cstate="print"/>
          <a:srcRect/>
          <a:stretch>
            <a:fillRect/>
          </a:stretch>
        </p:blipFill>
        <p:spPr bwMode="auto">
          <a:xfrm>
            <a:off x="1858495" y="3886200"/>
            <a:ext cx="2981792" cy="2514600"/>
          </a:xfrm>
          <a:prstGeom prst="rect">
            <a:avLst/>
          </a:prstGeom>
          <a:noFill/>
          <a:ln w="9525">
            <a:solidFill>
              <a:srgbClr val="C00000"/>
            </a:solidFill>
            <a:miter lim="800000"/>
            <a:headEnd/>
            <a:tailEnd/>
          </a:ln>
        </p:spPr>
      </p:pic>
      <p:sp>
        <p:nvSpPr>
          <p:cNvPr id="12" name="矩形 11"/>
          <p:cNvSpPr/>
          <p:nvPr/>
        </p:nvSpPr>
        <p:spPr>
          <a:xfrm>
            <a:off x="1828800" y="4229100"/>
            <a:ext cx="1028700" cy="1701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342900" y="2438400"/>
            <a:ext cx="3302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線單箭頭接點 14"/>
          <p:cNvCxnSpPr>
            <a:stCxn id="13" idx="2"/>
            <a:endCxn id="12" idx="1"/>
          </p:cNvCxnSpPr>
          <p:nvPr/>
        </p:nvCxnSpPr>
        <p:spPr>
          <a:xfrm>
            <a:off x="508000" y="3505200"/>
            <a:ext cx="1320800" cy="1574800"/>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19" idx="3"/>
            <a:endCxn id="6150" idx="1"/>
          </p:cNvCxnSpPr>
          <p:nvPr/>
        </p:nvCxnSpPr>
        <p:spPr>
          <a:xfrm flipV="1">
            <a:off x="1026695" y="2970336"/>
            <a:ext cx="1552118" cy="775495"/>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869615" y="3657599"/>
            <a:ext cx="157080" cy="17646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3041151" y="2383605"/>
            <a:ext cx="482885" cy="246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p:nvSpPr>
        <p:spPr>
          <a:xfrm>
            <a:off x="6076690" y="2422988"/>
            <a:ext cx="1002203" cy="2277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5" name="直線單箭頭接點 24"/>
          <p:cNvCxnSpPr>
            <a:stCxn id="21" idx="3"/>
            <a:endCxn id="24" idx="1"/>
          </p:cNvCxnSpPr>
          <p:nvPr/>
        </p:nvCxnSpPr>
        <p:spPr>
          <a:xfrm>
            <a:off x="3524036" y="2506895"/>
            <a:ext cx="2552654" cy="29966"/>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a:stCxn id="24" idx="2"/>
            <a:endCxn id="12" idx="0"/>
          </p:cNvCxnSpPr>
          <p:nvPr/>
        </p:nvCxnSpPr>
        <p:spPr>
          <a:xfrm flipH="1">
            <a:off x="2343150" y="2650733"/>
            <a:ext cx="4234642" cy="1578367"/>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67</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6.7 </a:t>
            </a:r>
            <a:r>
              <a:rPr lang="en-US" sz="4000" b="1" dirty="0" smtClean="0">
                <a:solidFill>
                  <a:srgbClr val="FFC000"/>
                </a:solidFill>
                <a:effectLst>
                  <a:outerShdw blurRad="38100" dist="38100" dir="2700000" algn="tl">
                    <a:srgbClr val="000000">
                      <a:alpha val="43137"/>
                    </a:srgbClr>
                  </a:outerShdw>
                </a:effectLst>
              </a:rPr>
              <a:t>Performance of </a:t>
            </a:r>
            <a:r>
              <a:rPr lang="en-US" sz="4000" b="1" dirty="0" smtClean="0">
                <a:solidFill>
                  <a:srgbClr val="FFC000"/>
                </a:solidFill>
                <a:effectLst>
                  <a:outerShdw blurRad="38100" dist="38100" dir="2700000" algn="tl">
                    <a:srgbClr val="000000">
                      <a:alpha val="43137"/>
                    </a:srgbClr>
                  </a:outerShdw>
                </a:effectLst>
              </a:rPr>
              <a:t>Classifier</a:t>
            </a:r>
            <a:endParaRPr lang="en-US" sz="40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68</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6.7 Performance of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341632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After </a:t>
            </a:r>
            <a:r>
              <a:rPr lang="en-US" altLang="zh-TW" dirty="0" smtClean="0"/>
              <a:t>implementing a machine learning algorithm, we need to find out how effective the model is. </a:t>
            </a:r>
            <a:endParaRPr lang="en-US" altLang="zh-TW" dirty="0" smtClean="0"/>
          </a:p>
          <a:p>
            <a:pPr marL="465138" indent="-465138">
              <a:buClr>
                <a:srgbClr val="00B0F0"/>
              </a:buClr>
              <a:buFont typeface="Wingdings" pitchFamily="2" charset="2"/>
              <a:buChar char="u"/>
            </a:pPr>
            <a:r>
              <a:rPr lang="en-US" altLang="zh-TW" dirty="0" smtClean="0"/>
              <a:t>The </a:t>
            </a:r>
            <a:r>
              <a:rPr lang="en-US" altLang="zh-TW" dirty="0" smtClean="0"/>
              <a:t>criteria for measuring the effectiveness may be based upon datasets and metric. </a:t>
            </a:r>
            <a:endParaRPr lang="en-US" altLang="zh-TW" dirty="0" smtClean="0"/>
          </a:p>
          <a:p>
            <a:pPr marL="465138" indent="-465138">
              <a:buClr>
                <a:srgbClr val="00B0F0"/>
              </a:buClr>
              <a:buFont typeface="Wingdings" pitchFamily="2" charset="2"/>
              <a:buChar char="u"/>
            </a:pPr>
            <a:r>
              <a:rPr lang="en-US" altLang="zh-TW" dirty="0" smtClean="0"/>
              <a:t>For </a:t>
            </a:r>
            <a:r>
              <a:rPr lang="en-US" altLang="zh-TW" dirty="0" smtClean="0"/>
              <a:t>evaluating different machine learning algorithms, we can use different performance metrics. </a:t>
            </a:r>
            <a:endParaRPr lang="en-US" altLang="zh-TW" dirty="0" smtClean="0"/>
          </a:p>
          <a:p>
            <a:pPr marL="465138" indent="-465138">
              <a:buClr>
                <a:srgbClr val="00B0F0"/>
              </a:buClr>
              <a:buFont typeface="Wingdings" pitchFamily="2" charset="2"/>
              <a:buChar char="u"/>
            </a:pPr>
            <a:r>
              <a:rPr lang="en-US" altLang="zh-TW" dirty="0" smtClean="0"/>
              <a:t>For </a:t>
            </a:r>
            <a:r>
              <a:rPr lang="en-US" altLang="zh-TW" dirty="0" smtClean="0"/>
              <a:t>example, suppose if a classifier is used to distinguish between images of different objects, we can use the classification performance metrics such as average accuracy, AUC, etc. </a:t>
            </a:r>
            <a:endParaRPr lang="en-US" altLang="zh-TW" dirty="0" smtClean="0"/>
          </a:p>
          <a:p>
            <a:pPr marL="465138" indent="-465138">
              <a:buClr>
                <a:srgbClr val="00B0F0"/>
              </a:buClr>
              <a:buFont typeface="Wingdings" pitchFamily="2" charset="2"/>
              <a:buChar char="u"/>
            </a:pPr>
            <a:r>
              <a:rPr lang="en-US" altLang="zh-TW" dirty="0" smtClean="0"/>
              <a:t>In </a:t>
            </a:r>
            <a:r>
              <a:rPr lang="en-US" altLang="zh-TW" dirty="0" smtClean="0"/>
              <a:t>one or other sense, the metric we choose to evaluate our machine learning model is very important because the choice of metrics influences how the performance of a machine learning algorithm is measured and compared. </a:t>
            </a:r>
            <a:endParaRPr lang="en-US" altLang="zh-TW" dirty="0" smtClean="0"/>
          </a:p>
          <a:p>
            <a:pPr marL="465138" indent="-465138">
              <a:buClr>
                <a:srgbClr val="00B0F0"/>
              </a:buClr>
              <a:buFont typeface="Wingdings" pitchFamily="2" charset="2"/>
              <a:buChar char="u"/>
            </a:pPr>
            <a:r>
              <a:rPr lang="en-US" altLang="zh-TW" dirty="0" smtClean="0"/>
              <a:t>Following </a:t>
            </a:r>
            <a:r>
              <a:rPr lang="en-US" altLang="zh-TW" dirty="0" smtClean="0"/>
              <a:t>are some of the metrics </a:t>
            </a:r>
            <a:endParaRPr lang="en-US" altLang="zh-TW"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69</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6.7 Performance of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2308324"/>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b="1" dirty="0" smtClean="0"/>
              <a:t>Confusion Matrix</a:t>
            </a:r>
          </a:p>
          <a:p>
            <a:pPr marL="922338" lvl="1" indent="-465138">
              <a:buClr>
                <a:srgbClr val="00B0F0"/>
              </a:buClr>
              <a:buFont typeface="Wingdings" pitchFamily="2" charset="2"/>
              <a:buChar char="u"/>
            </a:pPr>
            <a:r>
              <a:rPr lang="en-US" altLang="zh-TW" dirty="0" smtClean="0"/>
              <a:t>Basically </a:t>
            </a:r>
            <a:r>
              <a:rPr lang="en-US" altLang="zh-TW" dirty="0" smtClean="0"/>
              <a:t>it is used for classification problem where the output can be of two or more types of classes. </a:t>
            </a:r>
            <a:endParaRPr lang="en-US" altLang="zh-TW" dirty="0" smtClean="0"/>
          </a:p>
          <a:p>
            <a:pPr marL="922338" lvl="1" indent="-465138">
              <a:buClr>
                <a:srgbClr val="00B0F0"/>
              </a:buClr>
              <a:buFont typeface="Wingdings" pitchFamily="2" charset="2"/>
              <a:buChar char="u"/>
            </a:pPr>
            <a:r>
              <a:rPr lang="en-US" altLang="zh-TW" dirty="0" smtClean="0"/>
              <a:t>It </a:t>
            </a:r>
            <a:r>
              <a:rPr lang="en-US" altLang="zh-TW" dirty="0" smtClean="0"/>
              <a:t>is the easiest way to measure the performance of a classifier. </a:t>
            </a:r>
            <a:endParaRPr lang="en-US" altLang="zh-TW" dirty="0" smtClean="0"/>
          </a:p>
          <a:p>
            <a:pPr marL="922338" lvl="1" indent="-465138">
              <a:buClr>
                <a:srgbClr val="00B0F0"/>
              </a:buClr>
              <a:buFont typeface="Wingdings" pitchFamily="2" charset="2"/>
              <a:buChar char="u"/>
            </a:pPr>
            <a:r>
              <a:rPr lang="en-US" altLang="zh-TW" dirty="0" smtClean="0"/>
              <a:t>A </a:t>
            </a:r>
            <a:r>
              <a:rPr lang="en-US" altLang="zh-TW" dirty="0" smtClean="0"/>
              <a:t>confusion matrix is basically a table with two dimensions namely “Actual” and “Predicted”. </a:t>
            </a:r>
            <a:endParaRPr lang="en-US" altLang="zh-TW" dirty="0" smtClean="0"/>
          </a:p>
          <a:p>
            <a:pPr marL="922338" lvl="1" indent="-465138">
              <a:buClr>
                <a:srgbClr val="00B0F0"/>
              </a:buClr>
              <a:buFont typeface="Wingdings" pitchFamily="2" charset="2"/>
              <a:buChar char="u"/>
            </a:pPr>
            <a:r>
              <a:rPr lang="en-US" altLang="zh-TW" dirty="0" smtClean="0"/>
              <a:t>Both </a:t>
            </a:r>
            <a:r>
              <a:rPr lang="en-US" altLang="zh-TW" dirty="0" smtClean="0"/>
              <a:t>the dimensions have “True Positives (TP)”, “True Negatives (TN)”, “False Positives (FP)”, “False Negatives (FN</a:t>
            </a:r>
            <a:r>
              <a:rPr lang="en-US" altLang="zh-TW" dirty="0" smtClean="0"/>
              <a:t>)”.</a:t>
            </a:r>
            <a:endParaRPr lang="en-US" altLang="zh-TW" dirty="0" smtClean="0"/>
          </a:p>
        </p:txBody>
      </p:sp>
      <p:graphicFrame>
        <p:nvGraphicFramePr>
          <p:cNvPr id="9" name="表格 8"/>
          <p:cNvGraphicFramePr>
            <a:graphicFrameLocks noGrp="1"/>
          </p:cNvGraphicFramePr>
          <p:nvPr/>
        </p:nvGraphicFramePr>
        <p:xfrm>
          <a:off x="1719209" y="3616218"/>
          <a:ext cx="5452682" cy="1483360"/>
        </p:xfrm>
        <a:graphic>
          <a:graphicData uri="http://schemas.openxmlformats.org/drawingml/2006/table">
            <a:tbl>
              <a:tblPr firstRow="1" bandRow="1">
                <a:tableStyleId>{5C22544A-7EE6-4342-B048-85BDC9FD1C3A}</a:tableStyleId>
              </a:tblPr>
              <a:tblGrid>
                <a:gridCol w="1121982"/>
                <a:gridCol w="351155"/>
                <a:gridCol w="2012823"/>
                <a:gridCol w="1966722"/>
              </a:tblGrid>
              <a:tr h="370840">
                <a:tc rowSpan="2" gridSpan="2">
                  <a:txBody>
                    <a:bodyPr/>
                    <a:lstStyle/>
                    <a:p>
                      <a:endParaRPr lang="zh-TW" altLang="en-US" dirty="0"/>
                    </a:p>
                  </a:txBody>
                  <a:tcPr/>
                </a:tc>
                <a:tc rowSpan="2" hMerge="1">
                  <a:txBody>
                    <a:bodyPr/>
                    <a:lstStyle/>
                    <a:p>
                      <a:endParaRPr lang="zh-TW" altLang="en-US" dirty="0"/>
                    </a:p>
                  </a:txBody>
                  <a:tcPr/>
                </a:tc>
                <a:tc gridSpan="2">
                  <a:txBody>
                    <a:bodyPr/>
                    <a:lstStyle/>
                    <a:p>
                      <a:pPr algn="ctr"/>
                      <a:r>
                        <a:rPr lang="en-US" altLang="zh-TW" dirty="0" smtClean="0"/>
                        <a:t>Actual</a:t>
                      </a:r>
                      <a:endParaRPr lang="zh-TW" altLang="en-US" dirty="0"/>
                    </a:p>
                  </a:txBody>
                  <a:tcPr/>
                </a:tc>
                <a:tc hMerge="1">
                  <a:txBody>
                    <a:bodyPr/>
                    <a:lstStyle/>
                    <a:p>
                      <a:endParaRPr lang="zh-TW" altLang="en-US" dirty="0"/>
                    </a:p>
                  </a:txBody>
                  <a:tcPr/>
                </a:tc>
              </a:tr>
              <a:tr h="3708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smtClean="0"/>
                    </a:p>
                  </a:txBody>
                  <a:tcPr/>
                </a:tc>
                <a:tc hMerge="1" vMerge="1">
                  <a:txBody>
                    <a:bodyPr/>
                    <a:lstStyle/>
                    <a:p>
                      <a:endParaRPr lang="zh-TW" altLang="en-US" dirty="0"/>
                    </a:p>
                  </a:txBody>
                  <a:tcPr/>
                </a:tc>
                <a:tc>
                  <a:txBody>
                    <a:bodyPr/>
                    <a:lstStyle/>
                    <a:p>
                      <a:pPr algn="ctr"/>
                      <a:r>
                        <a:rPr lang="en-US" altLang="zh-TW" dirty="0" smtClean="0"/>
                        <a:t>1</a:t>
                      </a:r>
                      <a:endParaRPr lang="zh-TW" altLang="en-US" dirty="0"/>
                    </a:p>
                  </a:txBody>
                  <a:tcPr/>
                </a:tc>
                <a:tc>
                  <a:txBody>
                    <a:bodyPr/>
                    <a:lstStyle/>
                    <a:p>
                      <a:pPr algn="ctr"/>
                      <a:r>
                        <a:rPr lang="en-US" altLang="zh-TW" dirty="0" smtClean="0"/>
                        <a:t>0</a:t>
                      </a:r>
                      <a:endParaRPr lang="zh-TW" altLang="en-US" dirty="0"/>
                    </a:p>
                  </a:txBody>
                  <a:tcPr/>
                </a:tc>
              </a:tr>
              <a:tr h="370840">
                <a:tc rowSpan="2">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altLang="zh-TW" dirty="0" smtClean="0"/>
                        <a:t>Predicted</a:t>
                      </a:r>
                      <a:endParaRPr lang="zh-TW" altLang="en-US" dirty="0" smtClean="0"/>
                    </a:p>
                  </a:txBody>
                  <a:tcPr/>
                </a:tc>
                <a:tc>
                  <a:txBody>
                    <a:bodyPr/>
                    <a:lstStyle/>
                    <a:p>
                      <a:pPr algn="ctr"/>
                      <a:r>
                        <a:rPr lang="en-US" altLang="zh-TW" dirty="0" smtClean="0"/>
                        <a:t>1</a:t>
                      </a:r>
                      <a:endParaRPr lang="zh-TW" altLang="en-US" dirty="0"/>
                    </a:p>
                  </a:txBody>
                  <a:tcPr/>
                </a:tc>
                <a:tc>
                  <a:txBody>
                    <a:bodyPr/>
                    <a:lstStyle/>
                    <a:p>
                      <a:r>
                        <a:rPr lang="en-US" altLang="zh-TW" dirty="0" smtClean="0"/>
                        <a:t>True Positive (TP)</a:t>
                      </a:r>
                      <a:endParaRPr lang="zh-TW" altLang="en-US" dirty="0"/>
                    </a:p>
                  </a:txBody>
                  <a:tcPr/>
                </a:tc>
                <a:tc>
                  <a:txBody>
                    <a:bodyPr/>
                    <a:lstStyle/>
                    <a:p>
                      <a:r>
                        <a:rPr lang="en-US" altLang="zh-TW" dirty="0" smtClean="0"/>
                        <a:t>False</a:t>
                      </a:r>
                      <a:r>
                        <a:rPr lang="en-US" altLang="zh-TW" baseline="0" dirty="0" smtClean="0"/>
                        <a:t> Positive (FP)</a:t>
                      </a:r>
                      <a:endParaRPr lang="zh-TW" altLang="en-US" dirty="0"/>
                    </a:p>
                  </a:txBody>
                  <a:tcPr/>
                </a:tc>
              </a:tr>
              <a:tr h="370840">
                <a:tc vMerge="1">
                  <a:txBody>
                    <a:bodyPr/>
                    <a:lstStyle/>
                    <a:p>
                      <a:endParaRPr lang="zh-TW" altLang="en-US" dirty="0"/>
                    </a:p>
                  </a:txBody>
                  <a:tcPr/>
                </a:tc>
                <a:tc>
                  <a:txBody>
                    <a:bodyPr/>
                    <a:lstStyle/>
                    <a:p>
                      <a:pPr algn="ctr"/>
                      <a:r>
                        <a:rPr lang="en-US" altLang="zh-TW" dirty="0" smtClean="0"/>
                        <a:t>0</a:t>
                      </a:r>
                      <a:endParaRPr lang="zh-TW" altLang="en-US" dirty="0"/>
                    </a:p>
                  </a:txBody>
                  <a:tcPr/>
                </a:tc>
                <a:tc>
                  <a:txBody>
                    <a:bodyPr/>
                    <a:lstStyle/>
                    <a:p>
                      <a:r>
                        <a:rPr lang="en-US" altLang="zh-TW" dirty="0" smtClean="0"/>
                        <a:t>False Negative (FN)</a:t>
                      </a:r>
                      <a:endParaRPr lang="zh-TW" altLang="en-US" dirty="0"/>
                    </a:p>
                  </a:txBody>
                  <a:tcPr/>
                </a:tc>
                <a:tc>
                  <a:txBody>
                    <a:bodyPr/>
                    <a:lstStyle/>
                    <a:p>
                      <a:r>
                        <a:rPr lang="en-US" altLang="zh-TW" dirty="0" smtClean="0"/>
                        <a:t>True Negative (TN)</a:t>
                      </a:r>
                      <a:endParaRPr lang="zh-TW" altLang="en-US" dirty="0"/>
                    </a:p>
                  </a:txBody>
                  <a:tcPr/>
                </a:tc>
              </a:tr>
            </a:tbl>
          </a:graphicData>
        </a:graphic>
      </p:graphicFrame>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7</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6.1 Steps of Building a Classifier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378565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Step 2 − Import </a:t>
            </a:r>
            <a:r>
              <a:rPr lang="en-US" altLang="zh-TW" sz="2000" b="1" dirty="0" err="1" smtClean="0"/>
              <a:t>Scikit-learn’s</a:t>
            </a:r>
            <a:r>
              <a:rPr lang="en-US" altLang="zh-TW" sz="2000" b="1" dirty="0" smtClean="0"/>
              <a:t> dataset</a:t>
            </a:r>
          </a:p>
          <a:p>
            <a:pPr marL="922338" lvl="1" indent="-465138">
              <a:buClr>
                <a:srgbClr val="00B0F0"/>
              </a:buClr>
              <a:buFont typeface="Wingdings" pitchFamily="2" charset="2"/>
              <a:buChar char="u"/>
            </a:pPr>
            <a:r>
              <a:rPr lang="en-US" altLang="zh-TW" sz="2000" dirty="0" smtClean="0"/>
              <a:t>In this step, we can begin working with the dataset for our machine learning model. </a:t>
            </a:r>
          </a:p>
          <a:p>
            <a:pPr marL="922338" lvl="1" indent="-465138">
              <a:buClr>
                <a:srgbClr val="00B0F0"/>
              </a:buClr>
              <a:buFont typeface="Wingdings" pitchFamily="2" charset="2"/>
              <a:buChar char="u"/>
            </a:pPr>
            <a:r>
              <a:rPr lang="en-US" altLang="zh-TW" sz="2000" dirty="0" smtClean="0"/>
              <a:t>Here, we are going to use </a:t>
            </a:r>
            <a:r>
              <a:rPr lang="en-US" altLang="zh-TW" sz="2000" b="1" dirty="0" smtClean="0"/>
              <a:t>the </a:t>
            </a:r>
            <a:r>
              <a:rPr lang="en-US" altLang="zh-TW" sz="2000" dirty="0" smtClean="0">
                <a:hlinkClick r:id="rId3"/>
              </a:rPr>
              <a:t>Breast Cancer Wisconsin Diagnostic Database.</a:t>
            </a:r>
            <a:r>
              <a:rPr lang="en-US" altLang="zh-TW" sz="2000" dirty="0" smtClean="0"/>
              <a:t> </a:t>
            </a:r>
          </a:p>
          <a:p>
            <a:pPr marL="922338" lvl="1" indent="-465138">
              <a:buClr>
                <a:srgbClr val="00B0F0"/>
              </a:buClr>
              <a:buFont typeface="Wingdings" pitchFamily="2" charset="2"/>
              <a:buChar char="u"/>
            </a:pPr>
            <a:r>
              <a:rPr lang="en-US" altLang="zh-TW" sz="2000" dirty="0" smtClean="0"/>
              <a:t>The dataset includes various information about breast cancer tumors, as well as classification labels of </a:t>
            </a:r>
            <a:r>
              <a:rPr lang="en-US" altLang="zh-TW" sz="2000" b="1" dirty="0" smtClean="0"/>
              <a:t>malignant</a:t>
            </a:r>
            <a:r>
              <a:rPr lang="en-US" altLang="zh-TW" sz="2000" dirty="0" smtClean="0"/>
              <a:t> or </a:t>
            </a:r>
            <a:r>
              <a:rPr lang="en-US" altLang="zh-TW" sz="2000" b="1" dirty="0" smtClean="0"/>
              <a:t>benign</a:t>
            </a:r>
            <a:r>
              <a:rPr lang="en-US" altLang="zh-TW" sz="2000" dirty="0" smtClean="0"/>
              <a:t>. </a:t>
            </a:r>
          </a:p>
          <a:p>
            <a:pPr marL="922338" lvl="1" indent="-465138">
              <a:buClr>
                <a:srgbClr val="00B0F0"/>
              </a:buClr>
              <a:buFont typeface="Wingdings" pitchFamily="2" charset="2"/>
              <a:buChar char="u"/>
            </a:pPr>
            <a:r>
              <a:rPr lang="en-US" altLang="zh-TW" sz="2000" dirty="0" smtClean="0"/>
              <a:t>The dataset has 569 instances, or data, on 569 tumors and includes information on 30 attributes, or features, such as the radius of the tumor, texture, smoothness, and area. </a:t>
            </a:r>
          </a:p>
          <a:p>
            <a:pPr marL="922338" lvl="1" indent="-465138">
              <a:buClr>
                <a:srgbClr val="00B0F0"/>
              </a:buClr>
              <a:buFont typeface="Wingdings" pitchFamily="2" charset="2"/>
              <a:buChar char="u"/>
            </a:pPr>
            <a:r>
              <a:rPr lang="en-US" altLang="zh-TW" sz="2000" dirty="0" smtClean="0"/>
              <a:t>With the help of the following command, we can import the </a:t>
            </a:r>
            <a:r>
              <a:rPr lang="en-US" altLang="zh-TW" sz="2000" dirty="0" err="1" smtClean="0"/>
              <a:t>Scikit-learn’s</a:t>
            </a:r>
            <a:r>
              <a:rPr lang="en-US" altLang="zh-TW" sz="2000" dirty="0" smtClean="0"/>
              <a:t> breast cancer dataset </a:t>
            </a:r>
            <a:endParaRPr lang="en-US" altLang="zh-TW" sz="2000" dirty="0"/>
          </a:p>
        </p:txBody>
      </p:sp>
      <p:sp>
        <p:nvSpPr>
          <p:cNvPr id="9" name="TextBox 1"/>
          <p:cNvSpPr txBox="1"/>
          <p:nvPr/>
        </p:nvSpPr>
        <p:spPr>
          <a:xfrm>
            <a:off x="622300" y="5043577"/>
            <a:ext cx="8184242" cy="400110"/>
          </a:xfrm>
          <a:prstGeom prst="rect">
            <a:avLst/>
          </a:prstGeom>
          <a:noFill/>
          <a:ln>
            <a:solidFill>
              <a:srgbClr val="C00000"/>
            </a:solidFill>
          </a:ln>
        </p:spPr>
        <p:txBody>
          <a:bodyPr wrap="square" rtlCol="0">
            <a:spAutoFit/>
          </a:bodyPr>
          <a:lstStyle/>
          <a:p>
            <a:pPr>
              <a:buClr>
                <a:srgbClr val="00B0F0"/>
              </a:buClr>
            </a:pPr>
            <a:r>
              <a:rPr lang="en-US" altLang="zh-TW" sz="2000" dirty="0" smtClean="0"/>
              <a:t>from </a:t>
            </a:r>
            <a:r>
              <a:rPr lang="en-US" altLang="zh-TW" sz="2000" dirty="0" err="1" smtClean="0"/>
              <a:t>sklearn.datasets</a:t>
            </a:r>
            <a:r>
              <a:rPr lang="en-US" altLang="zh-TW" sz="2000" dirty="0" smtClean="0"/>
              <a:t> import </a:t>
            </a:r>
            <a:r>
              <a:rPr lang="en-US" altLang="zh-TW" sz="2000" dirty="0" err="1" smtClean="0"/>
              <a:t>load_breast_cancer</a:t>
            </a:r>
            <a:endParaRPr lang="en-US" altLang="zh-TW" sz="2000"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70</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6.7 Performance of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286232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In </a:t>
            </a:r>
            <a:r>
              <a:rPr lang="en-US" altLang="zh-TW" dirty="0" smtClean="0"/>
              <a:t>the confusion matrix above, 1 is for positive class and 0 is for negative </a:t>
            </a:r>
            <a:r>
              <a:rPr lang="en-US" altLang="zh-TW" dirty="0" smtClean="0"/>
              <a:t>class.</a:t>
            </a:r>
          </a:p>
          <a:p>
            <a:pPr marL="465138" indent="-465138">
              <a:buClr>
                <a:srgbClr val="00B0F0"/>
              </a:buClr>
              <a:buFont typeface="Wingdings" pitchFamily="2" charset="2"/>
              <a:buChar char="u"/>
            </a:pPr>
            <a:r>
              <a:rPr lang="en-US" altLang="zh-TW" dirty="0" smtClean="0"/>
              <a:t>Following </a:t>
            </a:r>
            <a:r>
              <a:rPr lang="en-US" altLang="zh-TW" dirty="0" smtClean="0"/>
              <a:t>are the terms associated with Confusion </a:t>
            </a:r>
            <a:r>
              <a:rPr lang="en-US" altLang="zh-TW" dirty="0" smtClean="0"/>
              <a:t>matrix:</a:t>
            </a:r>
          </a:p>
          <a:p>
            <a:pPr marL="922338" lvl="1" indent="-465138">
              <a:buClr>
                <a:srgbClr val="00B0F0"/>
              </a:buClr>
              <a:buFont typeface="Wingdings" pitchFamily="2" charset="2"/>
              <a:buChar char="u"/>
            </a:pPr>
            <a:r>
              <a:rPr lang="en-US" altLang="zh-TW" b="1" dirty="0" smtClean="0"/>
              <a:t>True </a:t>
            </a:r>
            <a:r>
              <a:rPr lang="en-US" altLang="zh-TW" b="1" dirty="0" smtClean="0"/>
              <a:t>Positives −</a:t>
            </a:r>
            <a:r>
              <a:rPr lang="en-US" altLang="zh-TW" dirty="0" smtClean="0"/>
              <a:t> TPs are the cases when the actual class of data point was 1 and the predicted is also </a:t>
            </a:r>
            <a:r>
              <a:rPr lang="en-US" altLang="zh-TW" dirty="0" smtClean="0"/>
              <a:t>1.</a:t>
            </a:r>
          </a:p>
          <a:p>
            <a:pPr marL="922338" lvl="1" indent="-465138">
              <a:buClr>
                <a:srgbClr val="00B0F0"/>
              </a:buClr>
              <a:buFont typeface="Wingdings" pitchFamily="2" charset="2"/>
              <a:buChar char="u"/>
            </a:pPr>
            <a:r>
              <a:rPr lang="en-US" altLang="zh-TW" b="1" dirty="0" smtClean="0"/>
              <a:t>True </a:t>
            </a:r>
            <a:r>
              <a:rPr lang="en-US" altLang="zh-TW" b="1" dirty="0" smtClean="0"/>
              <a:t>Negatives −</a:t>
            </a:r>
            <a:r>
              <a:rPr lang="en-US" altLang="zh-TW" dirty="0" smtClean="0"/>
              <a:t> TNs are the cases when the actual class of the data point was 0 and the predicted is also </a:t>
            </a:r>
            <a:r>
              <a:rPr lang="en-US" altLang="zh-TW" dirty="0" smtClean="0"/>
              <a:t>0.</a:t>
            </a:r>
          </a:p>
          <a:p>
            <a:pPr marL="922338" lvl="1" indent="-465138">
              <a:buClr>
                <a:srgbClr val="00B0F0"/>
              </a:buClr>
              <a:buFont typeface="Wingdings" pitchFamily="2" charset="2"/>
              <a:buChar char="u"/>
            </a:pPr>
            <a:r>
              <a:rPr lang="en-US" altLang="zh-TW" b="1" dirty="0" smtClean="0"/>
              <a:t>False </a:t>
            </a:r>
            <a:r>
              <a:rPr lang="en-US" altLang="zh-TW" b="1" dirty="0" smtClean="0"/>
              <a:t>Positives −</a:t>
            </a:r>
            <a:r>
              <a:rPr lang="en-US" altLang="zh-TW" dirty="0" smtClean="0"/>
              <a:t> FPs are the cases when the actual class of data point was 0 and the predicted is also </a:t>
            </a:r>
            <a:r>
              <a:rPr lang="en-US" altLang="zh-TW" dirty="0" smtClean="0"/>
              <a:t>1.</a:t>
            </a:r>
          </a:p>
          <a:p>
            <a:pPr marL="922338" lvl="1" indent="-465138">
              <a:buClr>
                <a:srgbClr val="00B0F0"/>
              </a:buClr>
              <a:buFont typeface="Wingdings" pitchFamily="2" charset="2"/>
              <a:buChar char="u"/>
            </a:pPr>
            <a:r>
              <a:rPr lang="en-US" altLang="zh-TW" b="1" dirty="0" smtClean="0"/>
              <a:t>False </a:t>
            </a:r>
            <a:r>
              <a:rPr lang="en-US" altLang="zh-TW" b="1" dirty="0" smtClean="0"/>
              <a:t>Negatives −</a:t>
            </a:r>
            <a:r>
              <a:rPr lang="en-US" altLang="zh-TW" dirty="0" smtClean="0"/>
              <a:t> FNs are the cases when the actual class of the data point was 1 and the predicted is also 0.</a:t>
            </a:r>
            <a:endParaRPr lang="en-US" altLang="zh-TW"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71</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6.7 Performance of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203132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b="1" dirty="0" smtClean="0"/>
              <a:t>Accuracy</a:t>
            </a:r>
          </a:p>
          <a:p>
            <a:pPr marL="922338" lvl="1" indent="-465138">
              <a:buClr>
                <a:srgbClr val="00B0F0"/>
              </a:buClr>
              <a:buFont typeface="Wingdings" pitchFamily="2" charset="2"/>
              <a:buChar char="u"/>
            </a:pPr>
            <a:r>
              <a:rPr lang="en-US" altLang="zh-TW" dirty="0" smtClean="0"/>
              <a:t>The </a:t>
            </a:r>
            <a:r>
              <a:rPr lang="en-US" altLang="zh-TW" dirty="0" smtClean="0"/>
              <a:t>confusion matrix itself is not a performance measure as such but almost all the performance matrices are based on the confusion matrix</a:t>
            </a:r>
            <a:r>
              <a:rPr lang="en-US" altLang="zh-TW" dirty="0" smtClean="0"/>
              <a:t>.</a:t>
            </a:r>
          </a:p>
          <a:p>
            <a:pPr marL="922338" lvl="1" indent="-465138">
              <a:buClr>
                <a:srgbClr val="00B0F0"/>
              </a:buClr>
              <a:buFont typeface="Wingdings" pitchFamily="2" charset="2"/>
              <a:buChar char="u"/>
            </a:pPr>
            <a:r>
              <a:rPr lang="en-US" altLang="zh-TW" dirty="0" smtClean="0"/>
              <a:t>One </a:t>
            </a:r>
            <a:r>
              <a:rPr lang="en-US" altLang="zh-TW" dirty="0" smtClean="0"/>
              <a:t>of them is accuracy. </a:t>
            </a:r>
            <a:endParaRPr lang="en-US" altLang="zh-TW" dirty="0" smtClean="0"/>
          </a:p>
          <a:p>
            <a:pPr marL="922338" lvl="1" indent="-465138">
              <a:buClr>
                <a:srgbClr val="00B0F0"/>
              </a:buClr>
              <a:buFont typeface="Wingdings" pitchFamily="2" charset="2"/>
              <a:buChar char="u"/>
            </a:pPr>
            <a:r>
              <a:rPr lang="en-US" altLang="zh-TW" dirty="0" smtClean="0"/>
              <a:t>In </a:t>
            </a:r>
            <a:r>
              <a:rPr lang="en-US" altLang="zh-TW" dirty="0" smtClean="0"/>
              <a:t>classification problems, it may be defined as the number of correct predictions made by the model over all kinds of predictions made. </a:t>
            </a:r>
            <a:endParaRPr lang="en-US" altLang="zh-TW" dirty="0" smtClean="0"/>
          </a:p>
          <a:p>
            <a:pPr marL="922338" lvl="1" indent="-465138">
              <a:buClr>
                <a:srgbClr val="00B0F0"/>
              </a:buClr>
              <a:buFont typeface="Wingdings" pitchFamily="2" charset="2"/>
              <a:buChar char="u"/>
            </a:pPr>
            <a:r>
              <a:rPr lang="en-US" altLang="zh-TW" dirty="0" smtClean="0"/>
              <a:t>The </a:t>
            </a:r>
            <a:r>
              <a:rPr lang="en-US" altLang="zh-TW" dirty="0" smtClean="0"/>
              <a:t>formula for calculating the accuracy is as follows </a:t>
            </a:r>
            <a:endParaRPr lang="en-US" altLang="zh-TW" dirty="0"/>
          </a:p>
        </p:txBody>
      </p:sp>
      <p:pic>
        <p:nvPicPr>
          <p:cNvPr id="7170" name="Picture 2"/>
          <p:cNvPicPr>
            <a:picLocks noChangeAspect="1" noChangeArrowheads="1"/>
          </p:cNvPicPr>
          <p:nvPr/>
        </p:nvPicPr>
        <p:blipFill>
          <a:blip r:embed="rId3" cstate="print"/>
          <a:srcRect/>
          <a:stretch>
            <a:fillRect/>
          </a:stretch>
        </p:blipFill>
        <p:spPr bwMode="auto">
          <a:xfrm>
            <a:off x="2547618" y="3200883"/>
            <a:ext cx="2733675" cy="600075"/>
          </a:xfrm>
          <a:prstGeom prst="rect">
            <a:avLst/>
          </a:prstGeom>
          <a:noFill/>
          <a:ln w="9525">
            <a:solidFill>
              <a:srgbClr val="C00000"/>
            </a:solidFill>
            <a:miter lim="800000"/>
            <a:headEnd/>
            <a:tailEnd/>
          </a:ln>
        </p:spPr>
      </p:pic>
      <p:sp>
        <p:nvSpPr>
          <p:cNvPr id="9" name="TextBox 1"/>
          <p:cNvSpPr txBox="1"/>
          <p:nvPr/>
        </p:nvSpPr>
        <p:spPr>
          <a:xfrm>
            <a:off x="381571" y="3927118"/>
            <a:ext cx="8577942" cy="120032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b="1" dirty="0" smtClean="0"/>
              <a:t>Precision</a:t>
            </a:r>
          </a:p>
          <a:p>
            <a:pPr marL="922338" lvl="1" indent="-465138">
              <a:buClr>
                <a:srgbClr val="00B0F0"/>
              </a:buClr>
              <a:buFont typeface="Wingdings" pitchFamily="2" charset="2"/>
              <a:buChar char="u"/>
            </a:pPr>
            <a:r>
              <a:rPr lang="en-US" altLang="zh-TW" dirty="0" smtClean="0"/>
              <a:t>It </a:t>
            </a:r>
            <a:r>
              <a:rPr lang="en-US" altLang="zh-TW" dirty="0" smtClean="0"/>
              <a:t>is mostly used in document retrievals. </a:t>
            </a:r>
            <a:endParaRPr lang="en-US" altLang="zh-TW" dirty="0" smtClean="0"/>
          </a:p>
          <a:p>
            <a:pPr marL="922338" lvl="1" indent="-465138">
              <a:buClr>
                <a:srgbClr val="00B0F0"/>
              </a:buClr>
              <a:buFont typeface="Wingdings" pitchFamily="2" charset="2"/>
              <a:buChar char="u"/>
            </a:pPr>
            <a:r>
              <a:rPr lang="en-US" altLang="zh-TW" dirty="0" smtClean="0"/>
              <a:t>It </a:t>
            </a:r>
            <a:r>
              <a:rPr lang="en-US" altLang="zh-TW" dirty="0" smtClean="0"/>
              <a:t>may be defined as how many of the returned documents are correct. </a:t>
            </a:r>
            <a:endParaRPr lang="en-US" altLang="zh-TW" dirty="0" smtClean="0"/>
          </a:p>
          <a:p>
            <a:pPr marL="922338" lvl="1" indent="-465138">
              <a:buClr>
                <a:srgbClr val="00B0F0"/>
              </a:buClr>
              <a:buFont typeface="Wingdings" pitchFamily="2" charset="2"/>
              <a:buChar char="u"/>
            </a:pPr>
            <a:r>
              <a:rPr lang="en-US" altLang="zh-TW" dirty="0" smtClean="0"/>
              <a:t>Following </a:t>
            </a:r>
            <a:r>
              <a:rPr lang="en-US" altLang="zh-TW" dirty="0" smtClean="0"/>
              <a:t>is the formula for calculating the precision</a:t>
            </a:r>
            <a:endParaRPr lang="en-US" altLang="zh-TW" dirty="0"/>
          </a:p>
        </p:txBody>
      </p:sp>
      <p:pic>
        <p:nvPicPr>
          <p:cNvPr id="11" name="Picture 2"/>
          <p:cNvPicPr>
            <a:picLocks noChangeAspect="1" noChangeArrowheads="1"/>
          </p:cNvPicPr>
          <p:nvPr/>
        </p:nvPicPr>
        <p:blipFill>
          <a:blip r:embed="rId4" cstate="print"/>
          <a:srcRect/>
          <a:stretch>
            <a:fillRect/>
          </a:stretch>
        </p:blipFill>
        <p:spPr bwMode="auto">
          <a:xfrm>
            <a:off x="2860230" y="5221626"/>
            <a:ext cx="1800225" cy="647700"/>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72</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6.7 Performance of Classifier</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92333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b="1" dirty="0" smtClean="0"/>
              <a:t>Recall </a:t>
            </a:r>
            <a:r>
              <a:rPr lang="en-US" altLang="zh-TW" b="1" dirty="0" smtClean="0"/>
              <a:t>or </a:t>
            </a:r>
            <a:r>
              <a:rPr lang="en-US" altLang="zh-TW" b="1" dirty="0" smtClean="0"/>
              <a:t>Sensitivity</a:t>
            </a:r>
          </a:p>
          <a:p>
            <a:pPr marL="922338" lvl="1" indent="-465138">
              <a:buClr>
                <a:srgbClr val="00B0F0"/>
              </a:buClr>
              <a:buFont typeface="Wingdings" pitchFamily="2" charset="2"/>
              <a:buChar char="u"/>
            </a:pPr>
            <a:r>
              <a:rPr lang="en-US" altLang="zh-TW" dirty="0" smtClean="0"/>
              <a:t>It </a:t>
            </a:r>
            <a:r>
              <a:rPr lang="en-US" altLang="zh-TW" dirty="0" smtClean="0"/>
              <a:t>may be defined as how many of the positives do the model return. </a:t>
            </a:r>
            <a:endParaRPr lang="en-US" altLang="zh-TW" dirty="0" smtClean="0"/>
          </a:p>
          <a:p>
            <a:pPr marL="922338" lvl="1" indent="-465138">
              <a:buClr>
                <a:srgbClr val="00B0F0"/>
              </a:buClr>
              <a:buFont typeface="Wingdings" pitchFamily="2" charset="2"/>
              <a:buChar char="u"/>
            </a:pPr>
            <a:r>
              <a:rPr lang="en-US" altLang="zh-TW" dirty="0" smtClean="0"/>
              <a:t>Following </a:t>
            </a:r>
            <a:r>
              <a:rPr lang="en-US" altLang="zh-TW" dirty="0" smtClean="0"/>
              <a:t>is the formula for calculating the recall/sensitivity of the model</a:t>
            </a:r>
            <a:endParaRPr lang="en-US" altLang="zh-TW" dirty="0"/>
          </a:p>
        </p:txBody>
      </p:sp>
      <p:pic>
        <p:nvPicPr>
          <p:cNvPr id="9218" name="Picture 2"/>
          <p:cNvPicPr>
            <a:picLocks noChangeAspect="1" noChangeArrowheads="1"/>
          </p:cNvPicPr>
          <p:nvPr/>
        </p:nvPicPr>
        <p:blipFill>
          <a:blip r:embed="rId3" cstate="print"/>
          <a:srcRect/>
          <a:stretch>
            <a:fillRect/>
          </a:stretch>
        </p:blipFill>
        <p:spPr bwMode="auto">
          <a:xfrm>
            <a:off x="2850490" y="2072489"/>
            <a:ext cx="1552575" cy="514350"/>
          </a:xfrm>
          <a:prstGeom prst="rect">
            <a:avLst/>
          </a:prstGeom>
          <a:noFill/>
          <a:ln w="9525">
            <a:solidFill>
              <a:srgbClr val="C00000"/>
            </a:solidFill>
            <a:miter lim="800000"/>
            <a:headEnd/>
            <a:tailEnd/>
          </a:ln>
        </p:spPr>
      </p:pic>
      <p:sp>
        <p:nvSpPr>
          <p:cNvPr id="9" name="TextBox 1"/>
          <p:cNvSpPr txBox="1"/>
          <p:nvPr/>
        </p:nvSpPr>
        <p:spPr>
          <a:xfrm>
            <a:off x="369585" y="2713056"/>
            <a:ext cx="8577942" cy="120032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b="1" dirty="0" smtClean="0"/>
              <a:t>Specificity</a:t>
            </a:r>
            <a:endParaRPr lang="en-US" altLang="zh-TW" b="1" dirty="0" smtClean="0"/>
          </a:p>
          <a:p>
            <a:pPr marL="922338" lvl="1" indent="-465138">
              <a:buClr>
                <a:srgbClr val="00B0F0"/>
              </a:buClr>
              <a:buFont typeface="Wingdings" pitchFamily="2" charset="2"/>
              <a:buChar char="u"/>
            </a:pPr>
            <a:r>
              <a:rPr lang="en-US" altLang="zh-TW" dirty="0" smtClean="0"/>
              <a:t>It </a:t>
            </a:r>
            <a:r>
              <a:rPr lang="en-US" altLang="zh-TW" dirty="0" smtClean="0"/>
              <a:t>may be defined as how many of the negatives do the model return. It is exactly opposite to recall. </a:t>
            </a:r>
            <a:endParaRPr lang="en-US" altLang="zh-TW" dirty="0" smtClean="0"/>
          </a:p>
          <a:p>
            <a:pPr marL="922338" lvl="1" indent="-465138">
              <a:buClr>
                <a:srgbClr val="00B0F0"/>
              </a:buClr>
              <a:buFont typeface="Wingdings" pitchFamily="2" charset="2"/>
              <a:buChar char="u"/>
            </a:pPr>
            <a:r>
              <a:rPr lang="en-US" altLang="zh-TW" dirty="0" smtClean="0"/>
              <a:t>Following </a:t>
            </a:r>
            <a:r>
              <a:rPr lang="en-US" altLang="zh-TW" dirty="0" smtClean="0"/>
              <a:t>is the formula for calculating the specificity of the model </a:t>
            </a:r>
            <a:endParaRPr lang="en-US" altLang="zh-TW" dirty="0"/>
          </a:p>
        </p:txBody>
      </p:sp>
      <p:pic>
        <p:nvPicPr>
          <p:cNvPr id="9219" name="Picture 3"/>
          <p:cNvPicPr>
            <a:picLocks noChangeAspect="1" noChangeArrowheads="1"/>
          </p:cNvPicPr>
          <p:nvPr/>
        </p:nvPicPr>
        <p:blipFill>
          <a:blip r:embed="rId4" cstate="print"/>
          <a:srcRect/>
          <a:stretch>
            <a:fillRect/>
          </a:stretch>
        </p:blipFill>
        <p:spPr bwMode="auto">
          <a:xfrm>
            <a:off x="2702853" y="4139843"/>
            <a:ext cx="1847850" cy="571500"/>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73</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6.8 Class Imbalance Problem</a:t>
            </a:r>
            <a:endParaRPr lang="en-US" sz="40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74</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6.8 Class Imbalance Problem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https://www.analyticsvidhya.com/blog/2017/03/imbalanced-classification-problem</a:t>
            </a:r>
            <a:r>
              <a:rPr lang="en-US" sz="1000" b="1" i="1" dirty="0" smtClean="0"/>
              <a:t>/</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175432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b="1" dirty="0" smtClean="0"/>
              <a:t>Ensemble Techniques</a:t>
            </a:r>
          </a:p>
          <a:p>
            <a:pPr marL="922338" lvl="1" indent="-465138">
              <a:buClr>
                <a:srgbClr val="00B0F0"/>
              </a:buClr>
              <a:buFont typeface="Wingdings" pitchFamily="2" charset="2"/>
              <a:buChar char="u"/>
            </a:pPr>
            <a:r>
              <a:rPr lang="en-US" altLang="zh-TW" dirty="0" smtClean="0"/>
              <a:t>This </a:t>
            </a:r>
            <a:r>
              <a:rPr lang="en-US" altLang="zh-TW" dirty="0" smtClean="0"/>
              <a:t>methodology basically is used to modify existing classification algorithms to make them appropriate for imbalanced data sets. </a:t>
            </a:r>
            <a:endParaRPr lang="en-US" altLang="zh-TW" dirty="0" smtClean="0"/>
          </a:p>
          <a:p>
            <a:pPr marL="922338" lvl="1" indent="-465138">
              <a:buClr>
                <a:srgbClr val="00B0F0"/>
              </a:buClr>
              <a:buFont typeface="Wingdings" pitchFamily="2" charset="2"/>
              <a:buChar char="u"/>
            </a:pPr>
            <a:r>
              <a:rPr lang="en-US" altLang="zh-TW" dirty="0" smtClean="0"/>
              <a:t>In </a:t>
            </a:r>
            <a:r>
              <a:rPr lang="en-US" altLang="zh-TW" dirty="0" smtClean="0"/>
              <a:t>this approach we construct several two stage classifier from the original data and then aggregate their predictions. </a:t>
            </a:r>
            <a:endParaRPr lang="en-US" altLang="zh-TW" dirty="0" smtClean="0"/>
          </a:p>
          <a:p>
            <a:pPr marL="922338" lvl="1" indent="-465138">
              <a:buClr>
                <a:srgbClr val="00B0F0"/>
              </a:buClr>
              <a:buFont typeface="Wingdings" pitchFamily="2" charset="2"/>
              <a:buChar char="u"/>
            </a:pPr>
            <a:r>
              <a:rPr lang="en-US" altLang="zh-TW" dirty="0" smtClean="0"/>
              <a:t>Random </a:t>
            </a:r>
            <a:r>
              <a:rPr lang="en-US" altLang="zh-TW" dirty="0" smtClean="0"/>
              <a:t>forest classifier is an example of ensemble based classifier.</a:t>
            </a:r>
            <a:endParaRPr lang="en-US" altLang="zh-TW" dirty="0"/>
          </a:p>
        </p:txBody>
      </p:sp>
      <p:pic>
        <p:nvPicPr>
          <p:cNvPr id="10242" name="Picture 2"/>
          <p:cNvPicPr>
            <a:picLocks noChangeAspect="1" noChangeArrowheads="1"/>
          </p:cNvPicPr>
          <p:nvPr/>
        </p:nvPicPr>
        <p:blipFill>
          <a:blip r:embed="rId3" cstate="print"/>
          <a:srcRect/>
          <a:stretch>
            <a:fillRect/>
          </a:stretch>
        </p:blipFill>
        <p:spPr bwMode="auto">
          <a:xfrm>
            <a:off x="1630191" y="3036157"/>
            <a:ext cx="5438775" cy="3009900"/>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75</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6.8 Class Imbalance Problem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081177"/>
            <a:ext cx="8577942" cy="4801314"/>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If </a:t>
            </a:r>
            <a:r>
              <a:rPr lang="en-US" altLang="zh-TW" dirty="0" smtClean="0"/>
              <a:t>you have spent some time in machine learning and data science, you would have definitely come across imbalanced class distribution. </a:t>
            </a:r>
            <a:endParaRPr lang="en-US" altLang="zh-TW" dirty="0" smtClean="0"/>
          </a:p>
          <a:p>
            <a:pPr marL="465138" indent="-465138">
              <a:buClr>
                <a:srgbClr val="00B0F0"/>
              </a:buClr>
              <a:buFont typeface="Wingdings" pitchFamily="2" charset="2"/>
              <a:buChar char="u"/>
            </a:pPr>
            <a:r>
              <a:rPr lang="en-US" altLang="zh-TW" dirty="0" smtClean="0"/>
              <a:t>This </a:t>
            </a:r>
            <a:r>
              <a:rPr lang="en-US" altLang="zh-TW" dirty="0" smtClean="0"/>
              <a:t>is a scenario where the number of </a:t>
            </a:r>
            <a:r>
              <a:rPr lang="en-US" altLang="zh-TW" b="1" dirty="0" smtClean="0"/>
              <a:t>observations belonging to one class is significantly lower than those belonging to the other </a:t>
            </a:r>
            <a:r>
              <a:rPr lang="en-US" altLang="zh-TW" b="1" dirty="0" smtClean="0"/>
              <a:t>classes</a:t>
            </a:r>
            <a:r>
              <a:rPr lang="en-US" altLang="zh-TW" dirty="0" smtClean="0"/>
              <a:t>.</a:t>
            </a:r>
          </a:p>
          <a:p>
            <a:pPr marL="465138" indent="-465138">
              <a:buClr>
                <a:srgbClr val="00B0F0"/>
              </a:buClr>
              <a:buFont typeface="Wingdings" pitchFamily="2" charset="2"/>
              <a:buChar char="u"/>
            </a:pPr>
            <a:r>
              <a:rPr lang="en-US" altLang="zh-TW" dirty="0" smtClean="0"/>
              <a:t>This </a:t>
            </a:r>
            <a:r>
              <a:rPr lang="en-US" altLang="zh-TW" dirty="0" smtClean="0"/>
              <a:t>problem is predominant in scenarios where anomaly detection is crucial like electricity pilferage, fraudulent transactions in banks, identification of rare diseases, etc. </a:t>
            </a:r>
            <a:endParaRPr lang="en-US" altLang="zh-TW" dirty="0" smtClean="0"/>
          </a:p>
          <a:p>
            <a:pPr marL="465138" indent="-465138">
              <a:buClr>
                <a:srgbClr val="00B0F0"/>
              </a:buClr>
              <a:buFont typeface="Wingdings" pitchFamily="2" charset="2"/>
              <a:buChar char="u"/>
            </a:pPr>
            <a:r>
              <a:rPr lang="en-US" altLang="zh-TW" dirty="0" smtClean="0"/>
              <a:t>In </a:t>
            </a:r>
            <a:r>
              <a:rPr lang="en-US" altLang="zh-TW" dirty="0" smtClean="0"/>
              <a:t>this situation, the predictive model developed using conventional machine learning algorithms could be biased and </a:t>
            </a:r>
            <a:r>
              <a:rPr lang="en-US" altLang="zh-TW" dirty="0" smtClean="0"/>
              <a:t>inaccurate.</a:t>
            </a:r>
          </a:p>
          <a:p>
            <a:pPr marL="465138" indent="-465138">
              <a:buClr>
                <a:srgbClr val="00B0F0"/>
              </a:buClr>
              <a:buFont typeface="Wingdings" pitchFamily="2" charset="2"/>
              <a:buChar char="u"/>
            </a:pPr>
            <a:r>
              <a:rPr lang="en-US" altLang="zh-TW" dirty="0" smtClean="0"/>
              <a:t>This </a:t>
            </a:r>
            <a:r>
              <a:rPr lang="en-US" altLang="zh-TW" dirty="0" smtClean="0"/>
              <a:t>happens because Machine Learning Algorithms are usually designed to improve accuracy by reducing the error. Thus, they do not take into account the class distribution / proportion or balance of </a:t>
            </a:r>
            <a:r>
              <a:rPr lang="en-US" altLang="zh-TW" dirty="0" smtClean="0"/>
              <a:t>classes.</a:t>
            </a:r>
          </a:p>
          <a:p>
            <a:pPr marL="465138" indent="-465138">
              <a:buClr>
                <a:srgbClr val="00B0F0"/>
              </a:buClr>
              <a:buFont typeface="Wingdings" pitchFamily="2" charset="2"/>
              <a:buChar char="u"/>
            </a:pPr>
            <a:r>
              <a:rPr lang="en-US" altLang="zh-TW" dirty="0" smtClean="0"/>
              <a:t>This </a:t>
            </a:r>
            <a:r>
              <a:rPr lang="en-US" altLang="zh-TW" dirty="0" smtClean="0"/>
              <a:t>guide describes various approaches for solving such class imbalance problems using various sampling techniques. </a:t>
            </a:r>
            <a:endParaRPr lang="en-US" altLang="zh-TW" dirty="0" smtClean="0"/>
          </a:p>
          <a:p>
            <a:pPr marL="465138" indent="-465138">
              <a:buClr>
                <a:srgbClr val="00B0F0"/>
              </a:buClr>
              <a:buFont typeface="Wingdings" pitchFamily="2" charset="2"/>
              <a:buChar char="u"/>
            </a:pPr>
            <a:r>
              <a:rPr lang="en-US" altLang="zh-TW" dirty="0" smtClean="0"/>
              <a:t>We </a:t>
            </a:r>
            <a:r>
              <a:rPr lang="en-US" altLang="zh-TW" dirty="0" smtClean="0"/>
              <a:t>also weigh each technique for its pros and cons. Finally, I reveal an approach using which you can create a balanced class distribution and apply ensemble learning technique designed especially for this purpose.</a:t>
            </a:r>
            <a:endParaRPr lang="en-US" altLang="zh-TW"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9A68FB-3CE7-4FDB-80DF-25BB60F8A625}" type="slidenum">
              <a:rPr lang="en-US" smtClean="0">
                <a:solidFill>
                  <a:prstClr val="black"/>
                </a:solidFill>
              </a:rPr>
              <a:pPr/>
              <a:t>76</a:t>
            </a:fld>
            <a:endParaRPr lang="en-US" dirty="0">
              <a:solidFill>
                <a:prstClr val="black"/>
              </a:solidFill>
            </a:endParaRPr>
          </a:p>
        </p:txBody>
      </p:sp>
      <p:sp>
        <p:nvSpPr>
          <p:cNvPr id="6" name="Rectangle 5"/>
          <p:cNvSpPr/>
          <p:nvPr/>
        </p:nvSpPr>
        <p:spPr>
          <a:xfrm>
            <a:off x="1791018" y="4332495"/>
            <a:ext cx="5742277" cy="923330"/>
          </a:xfrm>
          <a:prstGeom prst="rect">
            <a:avLst/>
          </a:prstGeom>
          <a:noFill/>
        </p:spPr>
        <p:txBody>
          <a:bodyPr wrap="none" lIns="91440" tIns="45720" rIns="91440" bIns="45720">
            <a:spAutoFit/>
          </a:bodyPr>
          <a:lstStyle/>
          <a:p>
            <a:pPr algn="ctr"/>
            <a:r>
              <a:rPr lang="en-US" sz="5400" b="1" dirty="0" smtClean="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rPr>
              <a:t>END of CHAPTER</a:t>
            </a:r>
            <a:endParaRPr lang="en-US" sz="5400" b="1" dirty="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endParaRPr>
          </a:p>
        </p:txBody>
      </p:sp>
    </p:spTree>
    <p:extLst>
      <p:ext uri="{BB962C8B-B14F-4D97-AF65-F5344CB8AC3E}">
        <p14:creationId xmlns:p14="http://schemas.microsoft.com/office/powerpoint/2010/main" xmlns="" val="938457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8</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6.1 Steps of Building a Classifier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Now, the following command will load the dataset</a:t>
            </a:r>
            <a:endParaRPr lang="en-US" altLang="zh-TW" sz="2000" dirty="0"/>
          </a:p>
        </p:txBody>
      </p:sp>
      <p:sp>
        <p:nvSpPr>
          <p:cNvPr id="9" name="TextBox 1"/>
          <p:cNvSpPr txBox="1"/>
          <p:nvPr/>
        </p:nvSpPr>
        <p:spPr>
          <a:xfrm>
            <a:off x="977900" y="1690777"/>
            <a:ext cx="7327900" cy="338554"/>
          </a:xfrm>
          <a:prstGeom prst="rect">
            <a:avLst/>
          </a:prstGeom>
          <a:noFill/>
          <a:ln>
            <a:solidFill>
              <a:srgbClr val="C00000"/>
            </a:solidFill>
          </a:ln>
        </p:spPr>
        <p:txBody>
          <a:bodyPr wrap="square" rtlCol="0">
            <a:spAutoFit/>
          </a:bodyPr>
          <a:lstStyle/>
          <a:p>
            <a:pPr>
              <a:buClr>
                <a:srgbClr val="00B0F0"/>
              </a:buClr>
            </a:pPr>
            <a:r>
              <a:rPr lang="en-US" altLang="zh-TW" sz="1600" dirty="0" smtClean="0"/>
              <a:t>data = </a:t>
            </a:r>
            <a:r>
              <a:rPr lang="en-US" altLang="zh-TW" sz="1600" dirty="0" err="1" smtClean="0"/>
              <a:t>load_breast_cancer</a:t>
            </a:r>
            <a:r>
              <a:rPr lang="en-US" altLang="zh-TW" sz="1600" dirty="0" smtClean="0"/>
              <a:t>()</a:t>
            </a:r>
          </a:p>
        </p:txBody>
      </p:sp>
      <p:sp>
        <p:nvSpPr>
          <p:cNvPr id="10" name="TextBox 1"/>
          <p:cNvSpPr txBox="1"/>
          <p:nvPr/>
        </p:nvSpPr>
        <p:spPr>
          <a:xfrm>
            <a:off x="317500" y="2236877"/>
            <a:ext cx="8577942" cy="255454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Following is a list of important dictionary keys −</a:t>
            </a:r>
          </a:p>
          <a:p>
            <a:pPr marL="922338" lvl="1" indent="-465138">
              <a:buClr>
                <a:srgbClr val="00B0F0"/>
              </a:buClr>
              <a:buFont typeface="Wingdings" pitchFamily="2" charset="2"/>
              <a:buChar char="u"/>
            </a:pPr>
            <a:r>
              <a:rPr lang="en-US" altLang="zh-TW" sz="2000" dirty="0" smtClean="0"/>
              <a:t>Classification label names(</a:t>
            </a:r>
            <a:r>
              <a:rPr lang="en-US" altLang="zh-TW" sz="2000" dirty="0" err="1" smtClean="0"/>
              <a:t>target_names</a:t>
            </a:r>
            <a:r>
              <a:rPr lang="en-US" altLang="zh-TW" sz="2000" dirty="0" smtClean="0"/>
              <a:t>)</a:t>
            </a:r>
          </a:p>
          <a:p>
            <a:pPr marL="922338" lvl="1" indent="-465138">
              <a:buClr>
                <a:srgbClr val="00B0F0"/>
              </a:buClr>
              <a:buFont typeface="Wingdings" pitchFamily="2" charset="2"/>
              <a:buChar char="u"/>
            </a:pPr>
            <a:r>
              <a:rPr lang="en-US" altLang="zh-TW" sz="2000" dirty="0" smtClean="0"/>
              <a:t>The actual labels(target)</a:t>
            </a:r>
          </a:p>
          <a:p>
            <a:pPr marL="922338" lvl="1" indent="-465138">
              <a:buClr>
                <a:srgbClr val="00B0F0"/>
              </a:buClr>
              <a:buFont typeface="Wingdings" pitchFamily="2" charset="2"/>
              <a:buChar char="u"/>
            </a:pPr>
            <a:r>
              <a:rPr lang="en-US" altLang="zh-TW" sz="2000" dirty="0" smtClean="0"/>
              <a:t>The attribute/feature names(</a:t>
            </a:r>
            <a:r>
              <a:rPr lang="en-US" altLang="zh-TW" sz="2000" dirty="0" err="1" smtClean="0"/>
              <a:t>feature_names</a:t>
            </a:r>
            <a:r>
              <a:rPr lang="en-US" altLang="zh-TW" sz="2000" dirty="0" smtClean="0"/>
              <a:t>)</a:t>
            </a:r>
          </a:p>
          <a:p>
            <a:pPr marL="922338" lvl="1" indent="-465138">
              <a:buClr>
                <a:srgbClr val="00B0F0"/>
              </a:buClr>
              <a:buFont typeface="Wingdings" pitchFamily="2" charset="2"/>
              <a:buChar char="u"/>
            </a:pPr>
            <a:r>
              <a:rPr lang="en-US" altLang="zh-TW" sz="2000" dirty="0" smtClean="0"/>
              <a:t>The attribute (data)</a:t>
            </a:r>
          </a:p>
          <a:p>
            <a:pPr marL="465138" indent="-465138">
              <a:buClr>
                <a:srgbClr val="00B0F0"/>
              </a:buClr>
              <a:buFont typeface="Wingdings" pitchFamily="2" charset="2"/>
              <a:buChar char="u"/>
            </a:pPr>
            <a:r>
              <a:rPr lang="en-US" altLang="zh-TW" sz="2000" dirty="0" smtClean="0"/>
              <a:t>Now, with the help of the following command, we can create new variables for each important set of information and assign the data. In other words, we can organize the data with the following commands</a:t>
            </a:r>
          </a:p>
        </p:txBody>
      </p:sp>
      <p:sp>
        <p:nvSpPr>
          <p:cNvPr id="11" name="TextBox 1"/>
          <p:cNvSpPr txBox="1"/>
          <p:nvPr/>
        </p:nvSpPr>
        <p:spPr>
          <a:xfrm>
            <a:off x="965200" y="4853077"/>
            <a:ext cx="7353300" cy="1200329"/>
          </a:xfrm>
          <a:prstGeom prst="rect">
            <a:avLst/>
          </a:prstGeom>
          <a:noFill/>
          <a:ln>
            <a:solidFill>
              <a:srgbClr val="C00000"/>
            </a:solidFill>
          </a:ln>
        </p:spPr>
        <p:txBody>
          <a:bodyPr wrap="square" rtlCol="0">
            <a:spAutoFit/>
          </a:bodyPr>
          <a:lstStyle/>
          <a:p>
            <a:pPr>
              <a:buClr>
                <a:srgbClr val="00B0F0"/>
              </a:buClr>
            </a:pPr>
            <a:r>
              <a:rPr lang="en-US" altLang="zh-TW" dirty="0" err="1" smtClean="0"/>
              <a:t>label_names</a:t>
            </a:r>
            <a:r>
              <a:rPr lang="en-US" altLang="zh-TW" dirty="0" smtClean="0"/>
              <a:t> = data['</a:t>
            </a:r>
            <a:r>
              <a:rPr lang="en-US" altLang="zh-TW" dirty="0" err="1" smtClean="0"/>
              <a:t>target_names</a:t>
            </a:r>
            <a:r>
              <a:rPr lang="en-US" altLang="zh-TW" dirty="0" smtClean="0"/>
              <a:t>'] </a:t>
            </a:r>
          </a:p>
          <a:p>
            <a:pPr>
              <a:buClr>
                <a:srgbClr val="00B0F0"/>
              </a:buClr>
            </a:pPr>
            <a:r>
              <a:rPr lang="en-US" altLang="zh-TW" dirty="0" smtClean="0"/>
              <a:t>labels = data['target'] </a:t>
            </a:r>
          </a:p>
          <a:p>
            <a:pPr>
              <a:buClr>
                <a:srgbClr val="00B0F0"/>
              </a:buClr>
            </a:pPr>
            <a:r>
              <a:rPr lang="en-US" altLang="zh-TW" dirty="0" err="1" smtClean="0"/>
              <a:t>feature_names</a:t>
            </a:r>
            <a:r>
              <a:rPr lang="en-US" altLang="zh-TW" dirty="0" smtClean="0"/>
              <a:t> = data['</a:t>
            </a:r>
            <a:r>
              <a:rPr lang="en-US" altLang="zh-TW" dirty="0" err="1" smtClean="0"/>
              <a:t>feature_names</a:t>
            </a:r>
            <a:r>
              <a:rPr lang="en-US" altLang="zh-TW" dirty="0" smtClean="0"/>
              <a:t>'] </a:t>
            </a:r>
          </a:p>
          <a:p>
            <a:pPr>
              <a:buClr>
                <a:srgbClr val="00B0F0"/>
              </a:buClr>
            </a:pPr>
            <a:r>
              <a:rPr lang="en-US" altLang="zh-TW" dirty="0" smtClean="0"/>
              <a:t>features = data['data']</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9</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6.1 Steps of Building a Classifier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https://www.tutorialspoint.com/artificial_intelligence_with_python/artificial_intelligence_with_python_supervised_learning_classification.htm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10" name="TextBox 1"/>
          <p:cNvSpPr txBox="1"/>
          <p:nvPr/>
        </p:nvSpPr>
        <p:spPr>
          <a:xfrm>
            <a:off x="330200" y="1182777"/>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Now, to make it clearer we can print the class labels, the first data instance’s label, our feature names and the feature’s value with the help of the following commands</a:t>
            </a:r>
          </a:p>
        </p:txBody>
      </p:sp>
      <p:sp>
        <p:nvSpPr>
          <p:cNvPr id="11" name="TextBox 1"/>
          <p:cNvSpPr txBox="1"/>
          <p:nvPr/>
        </p:nvSpPr>
        <p:spPr>
          <a:xfrm>
            <a:off x="749300" y="2376577"/>
            <a:ext cx="7353300" cy="369332"/>
          </a:xfrm>
          <a:prstGeom prst="rect">
            <a:avLst/>
          </a:prstGeom>
          <a:noFill/>
          <a:ln>
            <a:solidFill>
              <a:srgbClr val="C00000"/>
            </a:solidFill>
          </a:ln>
        </p:spPr>
        <p:txBody>
          <a:bodyPr wrap="square" rtlCol="0">
            <a:spAutoFit/>
          </a:bodyPr>
          <a:lstStyle/>
          <a:p>
            <a:pPr>
              <a:buClr>
                <a:srgbClr val="00B0F0"/>
              </a:buClr>
            </a:pPr>
            <a:r>
              <a:rPr lang="en-US" altLang="zh-TW" dirty="0" smtClean="0"/>
              <a:t>print(</a:t>
            </a:r>
            <a:r>
              <a:rPr lang="en-US" altLang="zh-TW" dirty="0" err="1" smtClean="0"/>
              <a:t>label_names</a:t>
            </a:r>
            <a:r>
              <a:rPr lang="en-US" altLang="zh-TW" dirty="0" smtClean="0"/>
              <a:t>)</a:t>
            </a:r>
          </a:p>
        </p:txBody>
      </p:sp>
      <p:sp>
        <p:nvSpPr>
          <p:cNvPr id="12" name="TextBox 1"/>
          <p:cNvSpPr txBox="1"/>
          <p:nvPr/>
        </p:nvSpPr>
        <p:spPr>
          <a:xfrm>
            <a:off x="330200" y="2909977"/>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above command will print the class names which are malignant and benign respectively. It is shown as the output below</a:t>
            </a:r>
          </a:p>
        </p:txBody>
      </p:sp>
      <p:sp>
        <p:nvSpPr>
          <p:cNvPr id="13" name="TextBox 1"/>
          <p:cNvSpPr txBox="1"/>
          <p:nvPr/>
        </p:nvSpPr>
        <p:spPr>
          <a:xfrm>
            <a:off x="723900" y="3786277"/>
            <a:ext cx="7353300" cy="369332"/>
          </a:xfrm>
          <a:prstGeom prst="rect">
            <a:avLst/>
          </a:prstGeom>
          <a:noFill/>
          <a:ln>
            <a:solidFill>
              <a:srgbClr val="C00000"/>
            </a:solidFill>
          </a:ln>
        </p:spPr>
        <p:txBody>
          <a:bodyPr wrap="square" rtlCol="0">
            <a:spAutoFit/>
          </a:bodyPr>
          <a:lstStyle/>
          <a:p>
            <a:pPr>
              <a:buClr>
                <a:srgbClr val="00B0F0"/>
              </a:buClr>
            </a:pPr>
            <a:r>
              <a:rPr lang="en-US" altLang="zh-TW" dirty="0" smtClean="0"/>
              <a:t>['malignant' 'benign']</a:t>
            </a:r>
          </a:p>
        </p:txBody>
      </p:sp>
      <p:sp>
        <p:nvSpPr>
          <p:cNvPr id="14" name="TextBox 1"/>
          <p:cNvSpPr txBox="1"/>
          <p:nvPr/>
        </p:nvSpPr>
        <p:spPr>
          <a:xfrm>
            <a:off x="317500" y="4268877"/>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Now, the command below will show that they are mapped to binary values 0 and 1. Here 0 represents malignant cancer and 1 represents benign cancer. You will receive the following </a:t>
            </a:r>
            <a:r>
              <a:rPr lang="en-US" altLang="zh-TW" sz="2000" dirty="0" err="1" smtClean="0"/>
              <a:t>outpu</a:t>
            </a:r>
            <a:endParaRPr lang="en-US" altLang="zh-TW" sz="2000" dirty="0" smtClean="0"/>
          </a:p>
        </p:txBody>
      </p:sp>
      <p:sp>
        <p:nvSpPr>
          <p:cNvPr id="15" name="TextBox 1"/>
          <p:cNvSpPr txBox="1"/>
          <p:nvPr/>
        </p:nvSpPr>
        <p:spPr>
          <a:xfrm>
            <a:off x="698500" y="5373777"/>
            <a:ext cx="7353300" cy="646331"/>
          </a:xfrm>
          <a:prstGeom prst="rect">
            <a:avLst/>
          </a:prstGeom>
          <a:noFill/>
          <a:ln>
            <a:solidFill>
              <a:srgbClr val="C00000"/>
            </a:solidFill>
          </a:ln>
        </p:spPr>
        <p:txBody>
          <a:bodyPr wrap="square" rtlCol="0">
            <a:spAutoFit/>
          </a:bodyPr>
          <a:lstStyle/>
          <a:p>
            <a:pPr>
              <a:buClr>
                <a:srgbClr val="00B0F0"/>
              </a:buClr>
            </a:pPr>
            <a:r>
              <a:rPr lang="en-US" altLang="zh-TW" dirty="0" smtClean="0"/>
              <a:t>print(labels[0]) </a:t>
            </a:r>
          </a:p>
          <a:p>
            <a:pPr>
              <a:buClr>
                <a:srgbClr val="00B0F0"/>
              </a:buClr>
            </a:pPr>
            <a:r>
              <a:rPr lang="en-US" altLang="zh-TW" dirty="0" smtClean="0"/>
              <a:t>0</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emplate.potx" id="{E80F494D-E271-464E-886B-3BA5D5541D0D}" vid="{81EB598E-8E2C-439E-AC78-BC692462472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6252</TotalTime>
  <Words>5517</Words>
  <Application>Microsoft Office PowerPoint</Application>
  <PresentationFormat>如螢幕大小 (4:3)</PresentationFormat>
  <Paragraphs>856</Paragraphs>
  <Slides>76</Slides>
  <Notes>1</Notes>
  <HiddenSlides>0</HiddenSlides>
  <MMClips>0</MMClips>
  <ScaleCrop>false</ScaleCrop>
  <HeadingPairs>
    <vt:vector size="4" baseType="variant">
      <vt:variant>
        <vt:lpstr>佈景主題</vt:lpstr>
      </vt:variant>
      <vt:variant>
        <vt:i4>2</vt:i4>
      </vt:variant>
      <vt:variant>
        <vt:lpstr>投影片標題</vt:lpstr>
      </vt:variant>
      <vt:variant>
        <vt:i4>76</vt:i4>
      </vt:variant>
    </vt:vector>
  </HeadingPairs>
  <TitlesOfParts>
    <vt:vector size="78" baseType="lpstr">
      <vt:lpstr>Office Theme</vt:lpstr>
      <vt:lpstr>Facet</vt:lpstr>
      <vt:lpstr>投影片 1</vt:lpstr>
      <vt:lpstr>投影片 2</vt:lpstr>
      <vt:lpstr>6 Supervised Learning Classification</vt:lpstr>
      <vt:lpstr>6 Supervised Learning Classification</vt:lpstr>
      <vt:lpstr>投影片 5</vt:lpstr>
      <vt:lpstr>6.1 Steps of Building a Classifier in Python</vt:lpstr>
      <vt:lpstr>6.1 Steps of Building a Classifier in Python</vt:lpstr>
      <vt:lpstr>6.1 Steps of Building a Classifier in Python</vt:lpstr>
      <vt:lpstr>6.1 Steps of Building a Classifier in Python</vt:lpstr>
      <vt:lpstr>6.1 Steps of Building a Classifier in Python</vt:lpstr>
      <vt:lpstr>6.1 Steps of Building a Classifier in Python</vt:lpstr>
      <vt:lpstr>6.1 Steps of Building a Classifier in Python</vt:lpstr>
      <vt:lpstr>6.1 Steps of Building a Classifier in Python</vt:lpstr>
      <vt:lpstr>6.1 Steps of Building a Classifier in Python</vt:lpstr>
      <vt:lpstr>投影片 15</vt:lpstr>
      <vt:lpstr>6.2 Building a Classifier in Python</vt:lpstr>
      <vt:lpstr>6.2 Building a Classifier in Python</vt:lpstr>
      <vt:lpstr>6.2 Building a Classifier in Python</vt:lpstr>
      <vt:lpstr>6.2 Building a Classifier in Python</vt:lpstr>
      <vt:lpstr>6.2 Building a Classifier in Python</vt:lpstr>
      <vt:lpstr>6.2 Building a Classifier in Python</vt:lpstr>
      <vt:lpstr>6.2 Building a Classifier in Python</vt:lpstr>
      <vt:lpstr>6.2 Building a Classifier in Python</vt:lpstr>
      <vt:lpstr>6.2 Building a Classifier in Python</vt:lpstr>
      <vt:lpstr>6.2 Building a Classifier in Python</vt:lpstr>
      <vt:lpstr>投影片 26</vt:lpstr>
      <vt:lpstr>6.3 Support Vector Machine (SVM)</vt:lpstr>
      <vt:lpstr>6.3 Support Vector Machine (SVM)</vt:lpstr>
      <vt:lpstr>6.3 Support Vector Machine (SVM)</vt:lpstr>
      <vt:lpstr>6.3 Support Vector Machine (SVM)</vt:lpstr>
      <vt:lpstr>6.3 Support Vector Machine (SVM)</vt:lpstr>
      <vt:lpstr>6.3 Support Vector Machine (SVM)</vt:lpstr>
      <vt:lpstr>6.3 Support Vector Machine (SVM)</vt:lpstr>
      <vt:lpstr>投影片 34</vt:lpstr>
      <vt:lpstr>6.4 Logistic Regression</vt:lpstr>
      <vt:lpstr>6.4 Logistic Regression</vt:lpstr>
      <vt:lpstr>6.4 Logistic Regression</vt:lpstr>
      <vt:lpstr>6.4 Logistic Regression</vt:lpstr>
      <vt:lpstr>6.4 Logistic Regression</vt:lpstr>
      <vt:lpstr>6.4 Logistic Regression</vt:lpstr>
      <vt:lpstr>6.4 Logistic Regression</vt:lpstr>
      <vt:lpstr>6.4 Logistic Regression</vt:lpstr>
      <vt:lpstr>6.4 Logistic Regression</vt:lpstr>
      <vt:lpstr>6.4 Logistic Regression</vt:lpstr>
      <vt:lpstr>6.4 Logistic Regression</vt:lpstr>
      <vt:lpstr>投影片 46</vt:lpstr>
      <vt:lpstr>6.5 Decision Tree Classifier</vt:lpstr>
      <vt:lpstr>6.5 Decision Tree Classifier</vt:lpstr>
      <vt:lpstr>6.5 Decision Tree Classifier</vt:lpstr>
      <vt:lpstr>6.5 Decision Tree Classifier</vt:lpstr>
      <vt:lpstr>6.5 Decision Tree Classifier</vt:lpstr>
      <vt:lpstr>6.5 Decision Tree Classifier</vt:lpstr>
      <vt:lpstr>6.5 Decision Tree Classifier</vt:lpstr>
      <vt:lpstr>6.5 Decision Tree Classifier</vt:lpstr>
      <vt:lpstr>6.5 Decision Tree Classifier</vt:lpstr>
      <vt:lpstr>投影片 56</vt:lpstr>
      <vt:lpstr>6.6 Random Forest Classifier</vt:lpstr>
      <vt:lpstr>6.6 Random Forest Classifier</vt:lpstr>
      <vt:lpstr>6.6 Random Forest Classifier</vt:lpstr>
      <vt:lpstr>6.6 Random Forest Classifier</vt:lpstr>
      <vt:lpstr>6.6 Random Forest Classifier</vt:lpstr>
      <vt:lpstr>6.6 Random Forest Classifier</vt:lpstr>
      <vt:lpstr>6.6 Random Forest Classifier</vt:lpstr>
      <vt:lpstr>6.6 Random Forest Classifier</vt:lpstr>
      <vt:lpstr>6.6 Random Forest Classifier</vt:lpstr>
      <vt:lpstr>6.6 Random Forest Classifier</vt:lpstr>
      <vt:lpstr>投影片 67</vt:lpstr>
      <vt:lpstr>6.7 Performance of Classifier</vt:lpstr>
      <vt:lpstr>6.7 Performance of Classifier</vt:lpstr>
      <vt:lpstr>6.7 Performance of Classifier</vt:lpstr>
      <vt:lpstr>6.7 Performance of Classifier</vt:lpstr>
      <vt:lpstr>6.7 Performance of Classifier</vt:lpstr>
      <vt:lpstr>投影片 73</vt:lpstr>
      <vt:lpstr>6.8 Class Imbalance Problem</vt:lpstr>
      <vt:lpstr>6.8 Class Imbalance Problem</vt:lpstr>
      <vt:lpstr>投影片 76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1241</cp:revision>
  <dcterms:created xsi:type="dcterms:W3CDTF">2015-10-11T19:53:33Z</dcterms:created>
  <dcterms:modified xsi:type="dcterms:W3CDTF">2018-09-24T03:23:38Z</dcterms:modified>
</cp:coreProperties>
</file>