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8"/>
  </p:notesMasterIdLst>
  <p:sldIdLst>
    <p:sldId id="256" r:id="rId3"/>
    <p:sldId id="257" r:id="rId4"/>
    <p:sldId id="336" r:id="rId5"/>
    <p:sldId id="337" r:id="rId6"/>
    <p:sldId id="339" r:id="rId7"/>
    <p:sldId id="340" r:id="rId8"/>
    <p:sldId id="342" r:id="rId9"/>
    <p:sldId id="341" r:id="rId10"/>
    <p:sldId id="338" r:id="rId11"/>
    <p:sldId id="343" r:id="rId12"/>
    <p:sldId id="344" r:id="rId13"/>
    <p:sldId id="345" r:id="rId14"/>
    <p:sldId id="346" r:id="rId15"/>
    <p:sldId id="347"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77" d="100"/>
          <a:sy n="77" d="100"/>
        </p:scale>
        <p:origin x="-606" y="21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9/23/2018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9/23/2018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9/23/2018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9/23/2018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9/23/2018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AI with Python</a:t>
            </a:r>
            <a:r>
              <a:rPr lang="en-US" altLang="zh-TW" b="1" dirty="0" smtClean="0"/>
              <a:t/>
            </a:r>
            <a:br>
              <a:rPr lang="en-US" altLang="zh-TW" b="1" dirty="0" smtClean="0"/>
            </a:br>
            <a:r>
              <a:rPr lang="en-US" altLang="zh-TW" b="1" dirty="0" smtClean="0"/>
              <a:t/>
            </a:r>
            <a:br>
              <a:rPr lang="en-US" altLang="zh-TW" b="1" dirty="0" smtClean="0"/>
            </a:br>
            <a:r>
              <a:rPr lang="en-US" altLang="zh-TW" sz="3600" b="1" dirty="0" smtClean="0">
                <a:solidFill>
                  <a:srgbClr val="7030A0"/>
                </a:solidFill>
              </a:rPr>
              <a:t>Chapter 7: Supervised Learning Regression</a:t>
            </a:r>
            <a:endParaRPr lang="en-US" sz="3600" b="1" dirty="0">
              <a:solidFill>
                <a:srgbClr val="7030A0"/>
              </a:solidFill>
            </a:endParaRPr>
          </a:p>
        </p:txBody>
      </p:sp>
      <p:sp>
        <p:nvSpPr>
          <p:cNvPr id="6" name="矩形 5"/>
          <p:cNvSpPr/>
          <p:nvPr/>
        </p:nvSpPr>
        <p:spPr>
          <a:xfrm>
            <a:off x="3138934" y="3792974"/>
            <a:ext cx="2548968"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a:t>
            </a:r>
            <a:r>
              <a:rPr lang="en-US" altLang="en-US" b="1" dirty="0" err="1" smtClean="0">
                <a:solidFill>
                  <a:srgbClr val="002060"/>
                </a:solidFill>
                <a:effectLst>
                  <a:outerShdw blurRad="38100" dist="38100" dir="2700000" algn="tl">
                    <a:srgbClr val="000000">
                      <a:alpha val="43137"/>
                    </a:srgbClr>
                  </a:outerShdw>
                </a:effectLst>
              </a:rPr>
              <a:t>PhDCS</a:t>
            </a:r>
            <a:r>
              <a:rPr lang="en-US" altLang="en-US" b="1" dirty="0" smtClean="0">
                <a:solidFill>
                  <a:srgbClr val="002060"/>
                </a:solidFill>
                <a:effectLst>
                  <a:outerShdw blurRad="38100" dist="38100" dir="2700000" algn="tl">
                    <a:srgbClr val="000000">
                      <a:alpha val="43137"/>
                    </a:srgbClr>
                  </a:outerShdw>
                </a:effectLst>
              </a:rPr>
              <a:t>/EE</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552825" y="2738439"/>
            <a:ext cx="1866140" cy="804862"/>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7.2 Building Multiple Regressors</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7.2 Building Multiple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http://www.scipy-lectures.org/packages/statistics/auto_examples/plot_regression_3d.html</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example uses the only the first feature of the diabetes dataset, in order to illustrate a two-dimensional plot of this regression technique. </a:t>
            </a:r>
          </a:p>
          <a:p>
            <a:pPr marL="465138" indent="-465138">
              <a:buClr>
                <a:srgbClr val="00B0F0"/>
              </a:buClr>
              <a:buFont typeface="Wingdings" pitchFamily="2" charset="2"/>
              <a:buChar char="u"/>
            </a:pPr>
            <a:r>
              <a:rPr lang="en-US" altLang="zh-TW" sz="2000" dirty="0" smtClean="0"/>
              <a:t>The straight line can be seen in the plot, showing how linear regression attempts to draw a straight line that will best minimize the residual sum of squares between the observed responses in the dataset, and the responses predicted by the linear approximation.</a:t>
            </a:r>
          </a:p>
          <a:p>
            <a:pPr marL="465138" indent="-465138">
              <a:buClr>
                <a:srgbClr val="00B0F0"/>
              </a:buClr>
              <a:buFont typeface="Wingdings" pitchFamily="2" charset="2"/>
              <a:buChar char="u"/>
            </a:pPr>
            <a:r>
              <a:rPr lang="en-US" altLang="zh-TW" sz="2000" dirty="0" smtClean="0"/>
              <a:t>The coefficients, the residual sum of squares and the variance score are also calculated.</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7.2 Building Multiple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altLang="zh-TW" sz="1000" b="1" i="1" dirty="0" smtClean="0"/>
              <a:t>http://www.scipy-lectures.org/packages/statistics/auto_examples/plot_regression_3d.html</a:t>
            </a:r>
            <a:endParaRPr lang="en-US" altLang="zh-TW"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Code (1):</a:t>
            </a:r>
            <a:endParaRPr lang="en-US" altLang="zh-TW" sz="2000" dirty="0"/>
          </a:p>
        </p:txBody>
      </p:sp>
      <p:sp>
        <p:nvSpPr>
          <p:cNvPr id="9" name="TextBox 1"/>
          <p:cNvSpPr txBox="1"/>
          <p:nvPr/>
        </p:nvSpPr>
        <p:spPr>
          <a:xfrm>
            <a:off x="333632" y="1692876"/>
            <a:ext cx="8377881" cy="4031873"/>
          </a:xfrm>
          <a:prstGeom prst="rect">
            <a:avLst/>
          </a:prstGeom>
          <a:noFill/>
          <a:ln>
            <a:solidFill>
              <a:srgbClr val="C00000"/>
            </a:solidFill>
          </a:ln>
        </p:spPr>
        <p:txBody>
          <a:bodyPr wrap="square" rtlCol="0">
            <a:spAutoFit/>
          </a:bodyPr>
          <a:lstStyle/>
          <a:p>
            <a:r>
              <a:rPr lang="en-US" altLang="zh-TW" sz="1600" dirty="0" smtClean="0"/>
              <a:t>import </a:t>
            </a:r>
            <a:r>
              <a:rPr lang="en-US" altLang="zh-TW" sz="1600" dirty="0" err="1" smtClean="0"/>
              <a:t>numpy</a:t>
            </a:r>
            <a:r>
              <a:rPr lang="en-US" altLang="zh-TW" sz="1600" dirty="0" smtClean="0"/>
              <a:t> as </a:t>
            </a:r>
            <a:r>
              <a:rPr lang="en-US" altLang="zh-TW" sz="1600" dirty="0" err="1" smtClean="0"/>
              <a:t>np</a:t>
            </a:r>
            <a:endParaRPr lang="en-US" altLang="zh-TW" sz="1600" dirty="0" smtClean="0"/>
          </a:p>
          <a:p>
            <a:r>
              <a:rPr lang="en-US" altLang="zh-TW" sz="1600" dirty="0" smtClean="0"/>
              <a:t>import </a:t>
            </a:r>
            <a:r>
              <a:rPr lang="en-US" altLang="zh-TW" sz="1600" dirty="0" err="1" smtClean="0"/>
              <a:t>matplotlib.pyplot</a:t>
            </a:r>
            <a:r>
              <a:rPr lang="en-US" altLang="zh-TW" sz="1600" dirty="0" smtClean="0"/>
              <a:t> as </a:t>
            </a:r>
            <a:r>
              <a:rPr lang="en-US" altLang="zh-TW" sz="1600" dirty="0" err="1" smtClean="0"/>
              <a:t>plt</a:t>
            </a:r>
            <a:endParaRPr lang="en-US" altLang="zh-TW" sz="1600" dirty="0" smtClean="0"/>
          </a:p>
          <a:p>
            <a:r>
              <a:rPr lang="en-US" altLang="zh-TW" sz="1600" dirty="0" smtClean="0"/>
              <a:t>import pandas</a:t>
            </a:r>
          </a:p>
          <a:p>
            <a:r>
              <a:rPr lang="en-US" altLang="zh-TW" sz="1600" dirty="0" smtClean="0"/>
              <a:t/>
            </a:r>
            <a:br>
              <a:rPr lang="en-US" altLang="zh-TW" sz="1600" dirty="0" smtClean="0"/>
            </a:br>
            <a:r>
              <a:rPr lang="en-US" altLang="zh-TW" sz="1600" dirty="0" smtClean="0"/>
              <a:t># For 3d plots. This import is necessary to have 3D plotting below</a:t>
            </a:r>
          </a:p>
          <a:p>
            <a:r>
              <a:rPr lang="en-US" altLang="zh-TW" sz="1600" dirty="0" smtClean="0"/>
              <a:t>from mpl_toolkits.mplot3d import Axes3D</a:t>
            </a:r>
          </a:p>
          <a:p>
            <a:r>
              <a:rPr lang="en-US" altLang="zh-TW" sz="1600" dirty="0" smtClean="0"/>
              <a:t/>
            </a:r>
            <a:br>
              <a:rPr lang="en-US" altLang="zh-TW" sz="1600" dirty="0" smtClean="0"/>
            </a:br>
            <a:r>
              <a:rPr lang="en-US" altLang="zh-TW" sz="1600" dirty="0" smtClean="0"/>
              <a:t># For statistics. Requires </a:t>
            </a:r>
            <a:r>
              <a:rPr lang="en-US" altLang="zh-TW" sz="1600" dirty="0" err="1" smtClean="0"/>
              <a:t>statsmodels</a:t>
            </a:r>
            <a:r>
              <a:rPr lang="en-US" altLang="zh-TW" sz="1600" dirty="0" smtClean="0"/>
              <a:t> 5.0 or more</a:t>
            </a:r>
          </a:p>
          <a:p>
            <a:r>
              <a:rPr lang="en-US" altLang="zh-TW" sz="1600" dirty="0" smtClean="0"/>
              <a:t>from </a:t>
            </a:r>
            <a:r>
              <a:rPr lang="en-US" altLang="zh-TW" sz="1600" dirty="0" err="1" smtClean="0"/>
              <a:t>statsmodels.formula.api</a:t>
            </a:r>
            <a:r>
              <a:rPr lang="en-US" altLang="zh-TW" sz="1600" dirty="0" smtClean="0"/>
              <a:t> import </a:t>
            </a:r>
            <a:r>
              <a:rPr lang="en-US" altLang="zh-TW" sz="1600" dirty="0" err="1" smtClean="0"/>
              <a:t>ols</a:t>
            </a:r>
            <a:endParaRPr lang="en-US" altLang="zh-TW" sz="1600" dirty="0" smtClean="0"/>
          </a:p>
          <a:p>
            <a:r>
              <a:rPr lang="en-US" altLang="zh-TW" sz="1600" dirty="0" smtClean="0"/>
              <a:t># Analysis of Variance (ANOVA) on linear models</a:t>
            </a:r>
          </a:p>
          <a:p>
            <a:r>
              <a:rPr lang="en-US" altLang="zh-TW" sz="1600" dirty="0" smtClean="0"/>
              <a:t>from </a:t>
            </a:r>
            <a:r>
              <a:rPr lang="en-US" altLang="zh-TW" sz="1600" dirty="0" err="1" smtClean="0"/>
              <a:t>statsmodels.stats.anova</a:t>
            </a:r>
            <a:r>
              <a:rPr lang="en-US" altLang="zh-TW" sz="1600" dirty="0" smtClean="0"/>
              <a:t> import </a:t>
            </a:r>
            <a:r>
              <a:rPr lang="en-US" altLang="zh-TW" sz="1600" dirty="0" err="1" smtClean="0"/>
              <a:t>anova_lm</a:t>
            </a:r>
            <a:endParaRPr lang="en-US" altLang="zh-TW" sz="1600" dirty="0" smtClean="0"/>
          </a:p>
          <a:p>
            <a:r>
              <a:rPr lang="en-US" altLang="zh-TW" sz="1600" dirty="0" smtClean="0"/>
              <a:t># Generate and show the data</a:t>
            </a:r>
          </a:p>
          <a:p>
            <a:r>
              <a:rPr lang="en-US" altLang="zh-TW" sz="1600" dirty="0" smtClean="0"/>
              <a:t/>
            </a:r>
            <a:br>
              <a:rPr lang="en-US" altLang="zh-TW" sz="1600" dirty="0" smtClean="0"/>
            </a:br>
            <a:r>
              <a:rPr lang="en-US" altLang="zh-TW" sz="1600" dirty="0" smtClean="0"/>
              <a:t>x = </a:t>
            </a:r>
            <a:r>
              <a:rPr lang="en-US" altLang="zh-TW" sz="1600" dirty="0" err="1" smtClean="0"/>
              <a:t>np.linspace</a:t>
            </a:r>
            <a:r>
              <a:rPr lang="en-US" altLang="zh-TW" sz="1600" dirty="0" smtClean="0"/>
              <a:t>(-5, 5, 21)</a:t>
            </a:r>
          </a:p>
          <a:p>
            <a:r>
              <a:rPr lang="en-US" altLang="zh-TW" sz="1600" dirty="0" smtClean="0"/>
              <a:t># We generate a 2D grid</a:t>
            </a:r>
          </a:p>
          <a:p>
            <a:r>
              <a:rPr lang="en-US" altLang="zh-TW" sz="1600" dirty="0" smtClean="0"/>
              <a:t>X, Y = </a:t>
            </a:r>
            <a:r>
              <a:rPr lang="en-US" altLang="zh-TW" sz="1600" dirty="0" err="1" smtClean="0"/>
              <a:t>np.meshgrid</a:t>
            </a:r>
            <a:r>
              <a:rPr lang="en-US" altLang="zh-TW" sz="1600" dirty="0" smtClean="0"/>
              <a:t>(x, x)</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7.2 Building Multiple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altLang="zh-TW" sz="1000" b="1" i="1" dirty="0" smtClean="0"/>
              <a:t>http://www.scipy-lectures.org/packages/statistics/auto_examples/plot_regression_3d.html</a:t>
            </a:r>
            <a:endParaRPr lang="en-US" altLang="zh-TW"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Code (2):</a:t>
            </a:r>
            <a:endParaRPr lang="en-US" altLang="zh-TW" sz="2000" dirty="0"/>
          </a:p>
        </p:txBody>
      </p:sp>
      <p:sp>
        <p:nvSpPr>
          <p:cNvPr id="9" name="TextBox 1"/>
          <p:cNvSpPr txBox="1"/>
          <p:nvPr/>
        </p:nvSpPr>
        <p:spPr>
          <a:xfrm>
            <a:off x="333632" y="1692876"/>
            <a:ext cx="8377881" cy="4031873"/>
          </a:xfrm>
          <a:prstGeom prst="rect">
            <a:avLst/>
          </a:prstGeom>
          <a:noFill/>
          <a:ln>
            <a:solidFill>
              <a:srgbClr val="C00000"/>
            </a:solidFill>
          </a:ln>
        </p:spPr>
        <p:txBody>
          <a:bodyPr wrap="square" rtlCol="0">
            <a:spAutoFit/>
          </a:bodyPr>
          <a:lstStyle/>
          <a:p>
            <a:r>
              <a:rPr lang="en-US" altLang="zh-TW" sz="1600" dirty="0" smtClean="0"/>
              <a:t># To get </a:t>
            </a:r>
            <a:r>
              <a:rPr lang="en-US" altLang="zh-TW" sz="1600" dirty="0" err="1" smtClean="0"/>
              <a:t>reproducable</a:t>
            </a:r>
            <a:r>
              <a:rPr lang="en-US" altLang="zh-TW" sz="1600" dirty="0" smtClean="0"/>
              <a:t> values, provide a seed value</a:t>
            </a:r>
          </a:p>
          <a:p>
            <a:r>
              <a:rPr lang="en-US" altLang="zh-TW" sz="1600" dirty="0" err="1" smtClean="0"/>
              <a:t>np.random.seed</a:t>
            </a:r>
            <a:r>
              <a:rPr lang="en-US" altLang="zh-TW" sz="1600" dirty="0" smtClean="0"/>
              <a:t>(1)</a:t>
            </a:r>
          </a:p>
          <a:p>
            <a:r>
              <a:rPr lang="en-US" altLang="zh-TW" sz="1600" dirty="0" smtClean="0"/>
              <a:t/>
            </a:r>
            <a:br>
              <a:rPr lang="en-US" altLang="zh-TW" sz="1600" dirty="0" smtClean="0"/>
            </a:br>
            <a:r>
              <a:rPr lang="en-US" altLang="zh-TW" sz="1600" dirty="0" smtClean="0"/>
              <a:t># Z is the elevation of this 2D grid</a:t>
            </a:r>
          </a:p>
          <a:p>
            <a:r>
              <a:rPr lang="en-US" altLang="zh-TW" sz="1600" dirty="0" smtClean="0"/>
              <a:t>Z = -5 + 3*X - 0.5*Y + 8 * </a:t>
            </a:r>
            <a:r>
              <a:rPr lang="en-US" altLang="zh-TW" sz="1600" dirty="0" err="1" smtClean="0"/>
              <a:t>np.random.normal</a:t>
            </a:r>
            <a:r>
              <a:rPr lang="en-US" altLang="zh-TW" sz="1600" dirty="0" smtClean="0"/>
              <a:t>(size=</a:t>
            </a:r>
            <a:r>
              <a:rPr lang="en-US" altLang="zh-TW" sz="1600" dirty="0" err="1" smtClean="0"/>
              <a:t>X.shape</a:t>
            </a:r>
            <a:r>
              <a:rPr lang="en-US" altLang="zh-TW" sz="1600" dirty="0" smtClean="0"/>
              <a:t>)</a:t>
            </a:r>
          </a:p>
          <a:p>
            <a:r>
              <a:rPr lang="en-US" altLang="zh-TW" sz="1600" dirty="0" smtClean="0"/>
              <a:t/>
            </a:r>
            <a:br>
              <a:rPr lang="en-US" altLang="zh-TW" sz="1600" dirty="0" smtClean="0"/>
            </a:br>
            <a:r>
              <a:rPr lang="en-US" altLang="zh-TW" sz="1600" dirty="0" smtClean="0"/>
              <a:t># Plot the data</a:t>
            </a:r>
          </a:p>
          <a:p>
            <a:r>
              <a:rPr lang="en-US" altLang="zh-TW" sz="1600" dirty="0" smtClean="0"/>
              <a:t>fig = </a:t>
            </a:r>
            <a:r>
              <a:rPr lang="en-US" altLang="zh-TW" sz="1600" dirty="0" err="1" smtClean="0"/>
              <a:t>plt.figure</a:t>
            </a:r>
            <a:r>
              <a:rPr lang="en-US" altLang="zh-TW" sz="1600" dirty="0" smtClean="0"/>
              <a:t>()</a:t>
            </a:r>
          </a:p>
          <a:p>
            <a:r>
              <a:rPr lang="en-US" altLang="zh-TW" sz="1600" dirty="0" smtClean="0"/>
              <a:t>ax = fig.gca(projection='3d')</a:t>
            </a:r>
          </a:p>
          <a:p>
            <a:r>
              <a:rPr lang="en-US" altLang="zh-TW" sz="1600" dirty="0" smtClean="0"/>
              <a:t>surf = </a:t>
            </a:r>
            <a:r>
              <a:rPr lang="en-US" altLang="zh-TW" sz="1600" dirty="0" err="1" smtClean="0"/>
              <a:t>ax.plot_surface</a:t>
            </a:r>
            <a:r>
              <a:rPr lang="en-US" altLang="zh-TW" sz="1600" dirty="0" smtClean="0"/>
              <a:t>(X, Y, Z, </a:t>
            </a:r>
            <a:r>
              <a:rPr lang="en-US" altLang="zh-TW" sz="1600" dirty="0" err="1" smtClean="0"/>
              <a:t>cmap</a:t>
            </a:r>
            <a:r>
              <a:rPr lang="en-US" altLang="zh-TW" sz="1600" dirty="0" smtClean="0"/>
              <a:t>=</a:t>
            </a:r>
            <a:r>
              <a:rPr lang="en-US" altLang="zh-TW" sz="1600" dirty="0" err="1" smtClean="0"/>
              <a:t>plt.cm.coolwarm</a:t>
            </a:r>
            <a:r>
              <a:rPr lang="en-US" altLang="zh-TW" sz="1600" dirty="0" smtClean="0"/>
              <a:t>,</a:t>
            </a:r>
          </a:p>
          <a:p>
            <a:r>
              <a:rPr lang="en-US" altLang="zh-TW" sz="1600" dirty="0" err="1" smtClean="0"/>
              <a:t>rstride</a:t>
            </a:r>
            <a:r>
              <a:rPr lang="en-US" altLang="zh-TW" sz="1600" dirty="0" smtClean="0"/>
              <a:t>=1, </a:t>
            </a:r>
            <a:r>
              <a:rPr lang="en-US" altLang="zh-TW" sz="1600" dirty="0" err="1" smtClean="0"/>
              <a:t>cstride</a:t>
            </a:r>
            <a:r>
              <a:rPr lang="en-US" altLang="zh-TW" sz="1600" dirty="0" smtClean="0"/>
              <a:t>=1)</a:t>
            </a:r>
          </a:p>
          <a:p>
            <a:r>
              <a:rPr lang="en-US" altLang="zh-TW" sz="1600" dirty="0" err="1" smtClean="0"/>
              <a:t>ax.view_init</a:t>
            </a:r>
            <a:r>
              <a:rPr lang="en-US" altLang="zh-TW" sz="1600" dirty="0" smtClean="0"/>
              <a:t>(20, -120)</a:t>
            </a:r>
          </a:p>
          <a:p>
            <a:r>
              <a:rPr lang="en-US" altLang="zh-TW" sz="1600" dirty="0" err="1" smtClean="0"/>
              <a:t>ax.set_xlabel</a:t>
            </a:r>
            <a:r>
              <a:rPr lang="en-US" altLang="zh-TW" sz="1600" dirty="0" smtClean="0"/>
              <a:t>('X')</a:t>
            </a:r>
          </a:p>
          <a:p>
            <a:r>
              <a:rPr lang="en-US" altLang="zh-TW" sz="1600" dirty="0" err="1" smtClean="0"/>
              <a:t>ax.set_ylabel</a:t>
            </a:r>
            <a:r>
              <a:rPr lang="en-US" altLang="zh-TW" sz="1600" dirty="0" smtClean="0"/>
              <a:t>('Y')</a:t>
            </a:r>
          </a:p>
          <a:p>
            <a:r>
              <a:rPr lang="en-US" altLang="zh-TW" sz="1600" dirty="0" err="1" smtClean="0"/>
              <a:t>ax.set_zlabel</a:t>
            </a:r>
            <a:r>
              <a:rPr lang="en-US" altLang="zh-TW" sz="1600" dirty="0" smtClean="0"/>
              <a:t>('Z')</a:t>
            </a:r>
          </a:p>
          <a:p>
            <a:r>
              <a:rPr lang="en-US" altLang="zh-TW" sz="1600" dirty="0" err="1" smtClean="0"/>
              <a:t>plt.show</a:t>
            </a:r>
            <a:r>
              <a:rPr lang="en-US" altLang="zh-TW" sz="1600" dirty="0" smtClean="0"/>
              <a:t>()</a:t>
            </a:r>
            <a:endParaRPr lang="en-US" altLang="zh-TW"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7.2 Building Multiple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altLang="zh-TW" sz="1000" b="1" i="1" dirty="0" smtClean="0"/>
              <a:t>http://www.scipy-lectures.org/packages/statistics/auto_examples/plot_regression_3d.html</a:t>
            </a:r>
            <a:endParaRPr lang="en-US" altLang="zh-TW"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smtClean="0"/>
              <a:t>Result</a:t>
            </a:r>
            <a:endParaRPr lang="en-US" altLang="zh-TW" sz="2000" dirty="0"/>
          </a:p>
        </p:txBody>
      </p:sp>
      <p:pic>
        <p:nvPicPr>
          <p:cNvPr id="3074" name="Picture 2"/>
          <p:cNvPicPr>
            <a:picLocks noChangeAspect="1" noChangeArrowheads="1"/>
          </p:cNvPicPr>
          <p:nvPr/>
        </p:nvPicPr>
        <p:blipFill>
          <a:blip r:embed="rId3" cstate="print"/>
          <a:srcRect/>
          <a:stretch>
            <a:fillRect/>
          </a:stretch>
        </p:blipFill>
        <p:spPr bwMode="auto">
          <a:xfrm>
            <a:off x="948381" y="1709223"/>
            <a:ext cx="5715000" cy="276225"/>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779372" y="2183405"/>
            <a:ext cx="4633656" cy="3860208"/>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15</a:t>
            </a:fld>
            <a:endParaRPr lang="en-US" dirty="0">
              <a:solidFill>
                <a:prstClr val="black"/>
              </a:solidFill>
            </a:endParaRPr>
          </a:p>
        </p:txBody>
      </p:sp>
      <p:sp>
        <p:nvSpPr>
          <p:cNvPr id="6" name="Rectangle 5"/>
          <p:cNvSpPr/>
          <p:nvPr/>
        </p:nvSpPr>
        <p:spPr>
          <a:xfrm>
            <a:off x="1791018" y="4332495"/>
            <a:ext cx="574227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7 Supervised Learning Regression</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 Supervised Learning Regression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https://www.tutorialspoint.com/artificial_intelligence_with_python/artificial_intelligence_with_python_supervised_learning_regression.htm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70898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Regression is one of the most important statistical and machine learning tools. </a:t>
            </a:r>
          </a:p>
          <a:p>
            <a:pPr marL="465138" indent="-465138">
              <a:buClr>
                <a:srgbClr val="00B0F0"/>
              </a:buClr>
              <a:buFont typeface="Wingdings" pitchFamily="2" charset="2"/>
              <a:buChar char="u"/>
            </a:pPr>
            <a:r>
              <a:rPr lang="en-US" altLang="zh-TW" sz="2000" dirty="0" smtClean="0"/>
              <a:t>We would not be wrong to say that the journey of machine learning starts from regression. </a:t>
            </a:r>
          </a:p>
          <a:p>
            <a:pPr marL="465138" indent="-465138">
              <a:buClr>
                <a:srgbClr val="00B0F0"/>
              </a:buClr>
              <a:buFont typeface="Wingdings" pitchFamily="2" charset="2"/>
              <a:buChar char="u"/>
            </a:pPr>
            <a:r>
              <a:rPr lang="en-US" altLang="zh-TW" sz="2000" dirty="0" smtClean="0"/>
              <a:t>It may be defined as the parametric technique that allows us to make decisions based upon data or in other words allows us to make predictions based upon data by learning the relationship between input and output variables. </a:t>
            </a:r>
          </a:p>
          <a:p>
            <a:pPr marL="465138" indent="-465138">
              <a:buClr>
                <a:srgbClr val="00B0F0"/>
              </a:buClr>
              <a:buFont typeface="Wingdings" pitchFamily="2" charset="2"/>
              <a:buChar char="u"/>
            </a:pPr>
            <a:r>
              <a:rPr lang="en-US" altLang="zh-TW" sz="2000" dirty="0" smtClean="0"/>
              <a:t>Here, the output variables dependent on the input variables, are continuous-valued real numbers. </a:t>
            </a:r>
          </a:p>
          <a:p>
            <a:pPr marL="465138" indent="-465138">
              <a:buClr>
                <a:srgbClr val="00B0F0"/>
              </a:buClr>
              <a:buFont typeface="Wingdings" pitchFamily="2" charset="2"/>
              <a:buChar char="u"/>
            </a:pPr>
            <a:r>
              <a:rPr lang="en-US" altLang="zh-TW" sz="2000" dirty="0" smtClean="0"/>
              <a:t>In regression, the relationship between input and output variables matters and it helps us in understanding how the value of the output variable changes with the change of input variable. </a:t>
            </a:r>
          </a:p>
          <a:p>
            <a:pPr marL="465138" indent="-465138">
              <a:buClr>
                <a:srgbClr val="00B0F0"/>
              </a:buClr>
              <a:buFont typeface="Wingdings" pitchFamily="2" charset="2"/>
              <a:buChar char="u"/>
            </a:pPr>
            <a:r>
              <a:rPr lang="en-US" altLang="zh-TW" sz="2000" dirty="0" smtClean="0"/>
              <a:t>Regression is frequently used for prediction of prices, economics, variations, and so on.</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7.1 Building Regressors in Python</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7.1 Building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http://scikit-learn.org/stable/auto_examples/linear_model/plot_ols.html</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This example uses the only the first feature of the diabetes dataset, in order to illustrate a two-dimensional plot of this regression technique. </a:t>
            </a:r>
          </a:p>
          <a:p>
            <a:pPr marL="465138" indent="-465138">
              <a:buClr>
                <a:srgbClr val="00B0F0"/>
              </a:buClr>
              <a:buFont typeface="Wingdings" pitchFamily="2" charset="2"/>
              <a:buChar char="u"/>
            </a:pPr>
            <a:r>
              <a:rPr lang="en-US" altLang="zh-TW" sz="2000" dirty="0" smtClean="0"/>
              <a:t>The straight line can be seen in the plot, showing how linear regression attempts to draw a straight line that will best minimize the residual sum of squares between the observed responses in the dataset, and the responses predicted by the linear approximation.</a:t>
            </a:r>
          </a:p>
          <a:p>
            <a:pPr marL="465138" indent="-465138">
              <a:buClr>
                <a:srgbClr val="00B0F0"/>
              </a:buClr>
              <a:buFont typeface="Wingdings" pitchFamily="2" charset="2"/>
              <a:buChar char="u"/>
            </a:pPr>
            <a:r>
              <a:rPr lang="en-US" altLang="zh-TW" sz="2000" dirty="0" smtClean="0"/>
              <a:t>The coefficients, the residual sum of squares and the variance score are also calculated.</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7.1 Building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http://scikit-learn.org/stable/auto_examples/linear_model/plot_ols.html</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Code (1):</a:t>
            </a:r>
            <a:endParaRPr lang="en-US" altLang="zh-TW" sz="2000" dirty="0"/>
          </a:p>
        </p:txBody>
      </p:sp>
      <p:sp>
        <p:nvSpPr>
          <p:cNvPr id="9" name="TextBox 1"/>
          <p:cNvSpPr txBox="1"/>
          <p:nvPr/>
        </p:nvSpPr>
        <p:spPr>
          <a:xfrm>
            <a:off x="1297459" y="1667437"/>
            <a:ext cx="5671752" cy="4770537"/>
          </a:xfrm>
          <a:prstGeom prst="rect">
            <a:avLst/>
          </a:prstGeom>
          <a:noFill/>
          <a:ln>
            <a:solidFill>
              <a:srgbClr val="C00000"/>
            </a:solidFill>
          </a:ln>
        </p:spPr>
        <p:txBody>
          <a:bodyPr wrap="square" rtlCol="0">
            <a:spAutoFit/>
          </a:bodyPr>
          <a:lstStyle/>
          <a:p>
            <a:r>
              <a:rPr lang="en-US" altLang="zh-TW" sz="1600" dirty="0" smtClean="0"/>
              <a:t>import </a:t>
            </a:r>
            <a:r>
              <a:rPr lang="en-US" altLang="zh-TW" sz="1600" dirty="0" err="1" smtClean="0"/>
              <a:t>matplotlib.pyplot</a:t>
            </a:r>
            <a:r>
              <a:rPr lang="en-US" altLang="zh-TW" sz="1600" dirty="0" smtClean="0"/>
              <a:t> as </a:t>
            </a:r>
            <a:r>
              <a:rPr lang="en-US" altLang="zh-TW" sz="1600" dirty="0" err="1" smtClean="0"/>
              <a:t>plt</a:t>
            </a:r>
            <a:endParaRPr lang="en-US" altLang="zh-TW" sz="1600" dirty="0" smtClean="0"/>
          </a:p>
          <a:p>
            <a:r>
              <a:rPr lang="en-US" altLang="zh-TW" sz="1600" dirty="0" smtClean="0"/>
              <a:t>import </a:t>
            </a:r>
            <a:r>
              <a:rPr lang="en-US" altLang="zh-TW" sz="1600" dirty="0" err="1" smtClean="0"/>
              <a:t>numpy</a:t>
            </a:r>
            <a:r>
              <a:rPr lang="en-US" altLang="zh-TW" sz="1600" dirty="0" smtClean="0"/>
              <a:t> as </a:t>
            </a:r>
            <a:r>
              <a:rPr lang="en-US" altLang="zh-TW" sz="1600" dirty="0" err="1" smtClean="0"/>
              <a:t>np</a:t>
            </a:r>
            <a:endParaRPr lang="en-US" altLang="zh-TW" sz="1600" dirty="0" smtClean="0"/>
          </a:p>
          <a:p>
            <a:r>
              <a:rPr lang="en-US" altLang="zh-TW" sz="1600" dirty="0" smtClean="0"/>
              <a:t>from </a:t>
            </a:r>
            <a:r>
              <a:rPr lang="en-US" altLang="zh-TW" sz="1600" dirty="0" err="1" smtClean="0"/>
              <a:t>sklearn</a:t>
            </a:r>
            <a:r>
              <a:rPr lang="en-US" altLang="zh-TW" sz="1600" dirty="0" smtClean="0"/>
              <a:t> import datasets, </a:t>
            </a:r>
            <a:r>
              <a:rPr lang="en-US" altLang="zh-TW" sz="1600" dirty="0" err="1" smtClean="0"/>
              <a:t>linear_model</a:t>
            </a:r>
            <a:endParaRPr lang="en-US" altLang="zh-TW" sz="1600" dirty="0" smtClean="0"/>
          </a:p>
          <a:p>
            <a:r>
              <a:rPr lang="en-US" altLang="zh-TW" sz="1600" dirty="0" smtClean="0"/>
              <a:t>from </a:t>
            </a:r>
            <a:r>
              <a:rPr lang="en-US" altLang="zh-TW" sz="1600" dirty="0" err="1" smtClean="0"/>
              <a:t>sklearn.metrics</a:t>
            </a:r>
            <a:r>
              <a:rPr lang="en-US" altLang="zh-TW" sz="1600" dirty="0" smtClean="0"/>
              <a:t> import </a:t>
            </a:r>
            <a:r>
              <a:rPr lang="en-US" altLang="zh-TW" sz="1600" dirty="0" err="1" smtClean="0"/>
              <a:t>mean_squared_error</a:t>
            </a:r>
            <a:r>
              <a:rPr lang="en-US" altLang="zh-TW" sz="1600" dirty="0" smtClean="0"/>
              <a:t>, r2_score</a:t>
            </a:r>
          </a:p>
          <a:p>
            <a:r>
              <a:rPr lang="en-US" altLang="zh-TW" sz="1600" dirty="0" smtClean="0"/>
              <a:t># Load the diabetes dataset</a:t>
            </a:r>
          </a:p>
          <a:p>
            <a:r>
              <a:rPr lang="en-US" altLang="zh-TW" sz="1600" dirty="0" smtClean="0"/>
              <a:t>diabetes = </a:t>
            </a:r>
            <a:r>
              <a:rPr lang="en-US" altLang="zh-TW" sz="1600" dirty="0" err="1" smtClean="0"/>
              <a:t>datasets.load_diabetes</a:t>
            </a:r>
            <a:r>
              <a:rPr lang="en-US" altLang="zh-TW" sz="1600" dirty="0" smtClean="0"/>
              <a:t>()</a:t>
            </a:r>
          </a:p>
          <a:p>
            <a:r>
              <a:rPr lang="en-US" altLang="zh-TW" sz="1600" dirty="0" smtClean="0"/>
              <a:t># Use only one feature</a:t>
            </a:r>
          </a:p>
          <a:p>
            <a:r>
              <a:rPr lang="en-US" altLang="zh-TW" sz="1600" dirty="0" err="1" smtClean="0"/>
              <a:t>diabetes_X</a:t>
            </a:r>
            <a:r>
              <a:rPr lang="en-US" altLang="zh-TW" sz="1600" dirty="0" smtClean="0"/>
              <a:t> = </a:t>
            </a:r>
            <a:r>
              <a:rPr lang="en-US" altLang="zh-TW" sz="1600" dirty="0" err="1" smtClean="0"/>
              <a:t>diabetes.data</a:t>
            </a:r>
            <a:r>
              <a:rPr lang="en-US" altLang="zh-TW" sz="1600" dirty="0" smtClean="0"/>
              <a:t>[:, </a:t>
            </a:r>
            <a:r>
              <a:rPr lang="en-US" altLang="zh-TW" sz="1600" dirty="0" err="1" smtClean="0"/>
              <a:t>np.newaxis</a:t>
            </a:r>
            <a:r>
              <a:rPr lang="en-US" altLang="zh-TW" sz="1600" dirty="0" smtClean="0"/>
              <a:t>, 2]</a:t>
            </a:r>
          </a:p>
          <a:p>
            <a:r>
              <a:rPr lang="en-US" altLang="zh-TW" sz="1600" dirty="0" smtClean="0"/>
              <a:t># Split the data into training/testing sets</a:t>
            </a:r>
          </a:p>
          <a:p>
            <a:r>
              <a:rPr lang="en-US" altLang="zh-TW" sz="1600" dirty="0" err="1" smtClean="0"/>
              <a:t>diabetes_X_train</a:t>
            </a:r>
            <a:r>
              <a:rPr lang="en-US" altLang="zh-TW" sz="1600" dirty="0" smtClean="0"/>
              <a:t> = </a:t>
            </a:r>
            <a:r>
              <a:rPr lang="en-US" altLang="zh-TW" sz="1600" dirty="0" err="1" smtClean="0"/>
              <a:t>diabetes_X</a:t>
            </a:r>
            <a:r>
              <a:rPr lang="en-US" altLang="zh-TW" sz="1600" dirty="0" smtClean="0"/>
              <a:t>[:-20]</a:t>
            </a:r>
          </a:p>
          <a:p>
            <a:r>
              <a:rPr lang="en-US" altLang="zh-TW" sz="1600" dirty="0" err="1" smtClean="0"/>
              <a:t>diabetes_X_test</a:t>
            </a:r>
            <a:r>
              <a:rPr lang="en-US" altLang="zh-TW" sz="1600" dirty="0" smtClean="0"/>
              <a:t> = </a:t>
            </a:r>
            <a:r>
              <a:rPr lang="en-US" altLang="zh-TW" sz="1600" dirty="0" err="1" smtClean="0"/>
              <a:t>diabetes_X</a:t>
            </a:r>
            <a:r>
              <a:rPr lang="en-US" altLang="zh-TW" sz="1600" dirty="0" smtClean="0"/>
              <a:t>[-20:]</a:t>
            </a:r>
          </a:p>
          <a:p>
            <a:r>
              <a:rPr lang="en-US" altLang="zh-TW" sz="1600" dirty="0" smtClean="0"/>
              <a:t># Split the targets into training/testing sets</a:t>
            </a:r>
          </a:p>
          <a:p>
            <a:r>
              <a:rPr lang="en-US" altLang="zh-TW" sz="1600" dirty="0" err="1" smtClean="0"/>
              <a:t>diabetes_y_train</a:t>
            </a:r>
            <a:r>
              <a:rPr lang="en-US" altLang="zh-TW" sz="1600" dirty="0" smtClean="0"/>
              <a:t> = </a:t>
            </a:r>
            <a:r>
              <a:rPr lang="en-US" altLang="zh-TW" sz="1600" dirty="0" err="1" smtClean="0"/>
              <a:t>diabetes.target</a:t>
            </a:r>
            <a:r>
              <a:rPr lang="en-US" altLang="zh-TW" sz="1600" dirty="0" smtClean="0"/>
              <a:t>[:-20]</a:t>
            </a:r>
          </a:p>
          <a:p>
            <a:r>
              <a:rPr lang="en-US" altLang="zh-TW" sz="1600" dirty="0" err="1" smtClean="0"/>
              <a:t>diabetes_y_test</a:t>
            </a:r>
            <a:r>
              <a:rPr lang="en-US" altLang="zh-TW" sz="1600" dirty="0" smtClean="0"/>
              <a:t> = </a:t>
            </a:r>
            <a:r>
              <a:rPr lang="en-US" altLang="zh-TW" sz="1600" dirty="0" err="1" smtClean="0"/>
              <a:t>diabetes.target</a:t>
            </a:r>
            <a:r>
              <a:rPr lang="en-US" altLang="zh-TW" sz="1600" dirty="0" smtClean="0"/>
              <a:t>[-20:]</a:t>
            </a:r>
          </a:p>
          <a:p>
            <a:r>
              <a:rPr lang="en-US" altLang="zh-TW" sz="1600" dirty="0" smtClean="0"/>
              <a:t/>
            </a:r>
            <a:br>
              <a:rPr lang="en-US" altLang="zh-TW" sz="1600" dirty="0" smtClean="0"/>
            </a:br>
            <a:r>
              <a:rPr lang="en-US" altLang="zh-TW" sz="1600" dirty="0" smtClean="0"/>
              <a:t># Create linear regression object</a:t>
            </a:r>
          </a:p>
          <a:p>
            <a:r>
              <a:rPr lang="en-US" altLang="zh-TW" sz="1600" dirty="0" err="1" smtClean="0"/>
              <a:t>regr</a:t>
            </a:r>
            <a:r>
              <a:rPr lang="en-US" altLang="zh-TW" sz="1600" dirty="0" smtClean="0"/>
              <a:t> = </a:t>
            </a:r>
            <a:r>
              <a:rPr lang="en-US" altLang="zh-TW" sz="1600" dirty="0" err="1" smtClean="0"/>
              <a:t>linear_model.LinearRegression</a:t>
            </a:r>
            <a:r>
              <a:rPr lang="en-US" altLang="zh-TW" sz="1600" dirty="0" smtClean="0"/>
              <a:t>()</a:t>
            </a:r>
          </a:p>
          <a:p>
            <a:r>
              <a:rPr lang="en-US" altLang="zh-TW" sz="1600" dirty="0" smtClean="0"/>
              <a:t># Train the model using the training sets</a:t>
            </a:r>
          </a:p>
          <a:p>
            <a:r>
              <a:rPr lang="en-US" altLang="zh-TW" sz="1600" dirty="0" smtClean="0"/>
              <a:t>regr.fit(</a:t>
            </a:r>
            <a:r>
              <a:rPr lang="en-US" altLang="zh-TW" sz="1600" dirty="0" err="1" smtClean="0"/>
              <a:t>diabetes_X_train</a:t>
            </a:r>
            <a:r>
              <a:rPr lang="en-US" altLang="zh-TW" sz="1600" dirty="0" smtClean="0"/>
              <a:t>, </a:t>
            </a:r>
            <a:r>
              <a:rPr lang="en-US" altLang="zh-TW" sz="1600" dirty="0" err="1" smtClean="0"/>
              <a:t>diabetes_y_train</a:t>
            </a:r>
            <a:r>
              <a:rPr lang="en-US" altLang="zh-TW" sz="1600" dirty="0" smtClean="0"/>
              <a: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7.1 Building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http://scikit-learn.org/stable/auto_examples/linear_model/plot_ols.html</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Code (2):</a:t>
            </a:r>
            <a:endParaRPr lang="en-US" altLang="zh-TW" sz="2000" dirty="0"/>
          </a:p>
        </p:txBody>
      </p:sp>
      <p:sp>
        <p:nvSpPr>
          <p:cNvPr id="10" name="TextBox 1"/>
          <p:cNvSpPr txBox="1"/>
          <p:nvPr/>
        </p:nvSpPr>
        <p:spPr>
          <a:xfrm>
            <a:off x="1000897" y="1683914"/>
            <a:ext cx="6363730" cy="4278094"/>
          </a:xfrm>
          <a:prstGeom prst="rect">
            <a:avLst/>
          </a:prstGeom>
          <a:solidFill>
            <a:schemeClr val="bg1"/>
          </a:solidFill>
          <a:ln>
            <a:solidFill>
              <a:srgbClr val="C00000"/>
            </a:solidFill>
          </a:ln>
        </p:spPr>
        <p:txBody>
          <a:bodyPr wrap="square" rtlCol="0">
            <a:spAutoFit/>
          </a:bodyPr>
          <a:lstStyle/>
          <a:p>
            <a:r>
              <a:rPr lang="en-US" altLang="zh-TW" sz="1600" dirty="0" smtClean="0"/>
              <a:t># Make predictions using the testing set</a:t>
            </a:r>
          </a:p>
          <a:p>
            <a:r>
              <a:rPr lang="en-US" altLang="zh-TW" sz="1600" dirty="0" err="1" smtClean="0"/>
              <a:t>diabetes_y_pred</a:t>
            </a:r>
            <a:r>
              <a:rPr lang="en-US" altLang="zh-TW" sz="1600" dirty="0" smtClean="0"/>
              <a:t> = </a:t>
            </a:r>
            <a:r>
              <a:rPr lang="en-US" altLang="zh-TW" sz="1600" dirty="0" err="1" smtClean="0"/>
              <a:t>regr.predict</a:t>
            </a:r>
            <a:r>
              <a:rPr lang="en-US" altLang="zh-TW" sz="1600" dirty="0" smtClean="0"/>
              <a:t>(</a:t>
            </a:r>
            <a:r>
              <a:rPr lang="en-US" altLang="zh-TW" sz="1600" dirty="0" err="1" smtClean="0"/>
              <a:t>diabetes_X_test</a:t>
            </a:r>
            <a:r>
              <a:rPr lang="en-US" altLang="zh-TW" sz="1600" dirty="0" smtClean="0"/>
              <a:t>)</a:t>
            </a:r>
          </a:p>
          <a:p>
            <a:r>
              <a:rPr lang="en-US" altLang="zh-TW" sz="1600" dirty="0" smtClean="0"/>
              <a:t/>
            </a:r>
            <a:br>
              <a:rPr lang="en-US" altLang="zh-TW" sz="1600" dirty="0" smtClean="0"/>
            </a:br>
            <a:r>
              <a:rPr lang="en-US" altLang="zh-TW" sz="1600" dirty="0" smtClean="0"/>
              <a:t># The coefficients</a:t>
            </a:r>
          </a:p>
          <a:p>
            <a:r>
              <a:rPr lang="en-US" altLang="zh-TW" sz="1600" dirty="0" smtClean="0"/>
              <a:t>print('Coefficients: \n', </a:t>
            </a:r>
            <a:r>
              <a:rPr lang="en-US" altLang="zh-TW" sz="1600" dirty="0" err="1" smtClean="0"/>
              <a:t>regr.coef</a:t>
            </a:r>
            <a:r>
              <a:rPr lang="en-US" altLang="zh-TW" sz="1600" dirty="0" smtClean="0"/>
              <a:t>_)</a:t>
            </a:r>
          </a:p>
          <a:p>
            <a:r>
              <a:rPr lang="en-US" altLang="zh-TW" sz="1600" dirty="0" smtClean="0"/>
              <a:t># The mean squared error</a:t>
            </a:r>
          </a:p>
          <a:p>
            <a:r>
              <a:rPr lang="en-US" altLang="zh-TW" sz="1600" dirty="0" smtClean="0"/>
              <a:t>print("Mean squared error: %.2f"</a:t>
            </a:r>
          </a:p>
          <a:p>
            <a:r>
              <a:rPr lang="en-US" altLang="zh-TW" sz="1600" dirty="0" smtClean="0"/>
              <a:t>% </a:t>
            </a:r>
            <a:r>
              <a:rPr lang="en-US" altLang="zh-TW" sz="1600" dirty="0" err="1" smtClean="0"/>
              <a:t>mean_squared_error</a:t>
            </a:r>
            <a:r>
              <a:rPr lang="en-US" altLang="zh-TW" sz="1600" dirty="0" smtClean="0"/>
              <a:t>(</a:t>
            </a:r>
            <a:r>
              <a:rPr lang="en-US" altLang="zh-TW" sz="1600" dirty="0" err="1" smtClean="0"/>
              <a:t>diabetes_y_test</a:t>
            </a:r>
            <a:r>
              <a:rPr lang="en-US" altLang="zh-TW" sz="1600" dirty="0" smtClean="0"/>
              <a:t>, </a:t>
            </a:r>
            <a:r>
              <a:rPr lang="en-US" altLang="zh-TW" sz="1600" dirty="0" err="1" smtClean="0"/>
              <a:t>diabetes_y_pred</a:t>
            </a:r>
            <a:r>
              <a:rPr lang="en-US" altLang="zh-TW" sz="1600" dirty="0" smtClean="0"/>
              <a:t>))</a:t>
            </a:r>
          </a:p>
          <a:p>
            <a:r>
              <a:rPr lang="en-US" altLang="zh-TW" sz="1600" dirty="0" smtClean="0"/>
              <a:t># Explained variance score: 1 is perfect prediction</a:t>
            </a:r>
          </a:p>
          <a:p>
            <a:r>
              <a:rPr lang="en-US" altLang="zh-TW" sz="1600" dirty="0" smtClean="0"/>
              <a:t>print('Variance score: %.2f' % r2_score(</a:t>
            </a:r>
            <a:r>
              <a:rPr lang="en-US" altLang="zh-TW" sz="1600" dirty="0" err="1" smtClean="0"/>
              <a:t>diabetes_y_test</a:t>
            </a:r>
            <a:r>
              <a:rPr lang="en-US" altLang="zh-TW" sz="1600" dirty="0" smtClean="0"/>
              <a:t>, </a:t>
            </a:r>
            <a:r>
              <a:rPr lang="en-US" altLang="zh-TW" sz="1600" dirty="0" err="1" smtClean="0"/>
              <a:t>diabetes_y_pred</a:t>
            </a:r>
            <a:r>
              <a:rPr lang="en-US" altLang="zh-TW" sz="1600" dirty="0" smtClean="0"/>
              <a:t>))</a:t>
            </a:r>
          </a:p>
          <a:p>
            <a:r>
              <a:rPr lang="en-US" altLang="zh-TW" sz="1600" dirty="0" smtClean="0"/>
              <a:t/>
            </a:r>
            <a:br>
              <a:rPr lang="en-US" altLang="zh-TW" sz="1600" dirty="0" smtClean="0"/>
            </a:br>
            <a:r>
              <a:rPr lang="en-US" altLang="zh-TW" sz="1600" dirty="0" smtClean="0"/>
              <a:t># Plot outputs</a:t>
            </a:r>
          </a:p>
          <a:p>
            <a:r>
              <a:rPr lang="en-US" altLang="zh-TW" sz="1600" dirty="0" err="1" smtClean="0"/>
              <a:t>plt.scatter</a:t>
            </a:r>
            <a:r>
              <a:rPr lang="en-US" altLang="zh-TW" sz="1600" dirty="0" smtClean="0"/>
              <a:t>(</a:t>
            </a:r>
            <a:r>
              <a:rPr lang="en-US" altLang="zh-TW" sz="1600" dirty="0" err="1" smtClean="0"/>
              <a:t>diabetes_X_test</a:t>
            </a:r>
            <a:r>
              <a:rPr lang="en-US" altLang="zh-TW" sz="1600" dirty="0" smtClean="0"/>
              <a:t>, </a:t>
            </a:r>
            <a:r>
              <a:rPr lang="en-US" altLang="zh-TW" sz="1600" dirty="0" err="1" smtClean="0"/>
              <a:t>diabetes_y_test</a:t>
            </a:r>
            <a:r>
              <a:rPr lang="en-US" altLang="zh-TW" sz="1600" dirty="0" smtClean="0"/>
              <a:t>, color='black')</a:t>
            </a:r>
          </a:p>
          <a:p>
            <a:r>
              <a:rPr lang="en-US" altLang="zh-TW" sz="1600" dirty="0" err="1" smtClean="0"/>
              <a:t>plt.plot</a:t>
            </a:r>
            <a:r>
              <a:rPr lang="en-US" altLang="zh-TW" sz="1600" dirty="0" smtClean="0"/>
              <a:t>(</a:t>
            </a:r>
            <a:r>
              <a:rPr lang="en-US" altLang="zh-TW" sz="1600" dirty="0" err="1" smtClean="0"/>
              <a:t>diabetes_X_test</a:t>
            </a:r>
            <a:r>
              <a:rPr lang="en-US" altLang="zh-TW" sz="1600" dirty="0" smtClean="0"/>
              <a:t>, </a:t>
            </a:r>
            <a:r>
              <a:rPr lang="en-US" altLang="zh-TW" sz="1600" dirty="0" err="1" smtClean="0"/>
              <a:t>diabetes_y_pred</a:t>
            </a:r>
            <a:r>
              <a:rPr lang="en-US" altLang="zh-TW" sz="1600" dirty="0" smtClean="0"/>
              <a:t>, color='blue', </a:t>
            </a:r>
            <a:r>
              <a:rPr lang="en-US" altLang="zh-TW" sz="1600" dirty="0" err="1" smtClean="0"/>
              <a:t>linewidth</a:t>
            </a:r>
            <a:r>
              <a:rPr lang="en-US" altLang="zh-TW" sz="1600" dirty="0" smtClean="0"/>
              <a:t>=3)</a:t>
            </a:r>
          </a:p>
          <a:p>
            <a:r>
              <a:rPr lang="en-US" altLang="zh-TW" sz="1600" dirty="0" err="1" smtClean="0"/>
              <a:t>plt.xticks</a:t>
            </a:r>
            <a:r>
              <a:rPr lang="en-US" altLang="zh-TW" sz="1600" dirty="0" smtClean="0"/>
              <a:t>(())</a:t>
            </a:r>
          </a:p>
          <a:p>
            <a:r>
              <a:rPr lang="en-US" altLang="zh-TW" sz="1600" dirty="0" err="1" smtClean="0"/>
              <a:t>plt.yticks</a:t>
            </a:r>
            <a:r>
              <a:rPr lang="en-US" altLang="zh-TW" sz="1600" dirty="0" smtClean="0"/>
              <a:t>(())</a:t>
            </a:r>
          </a:p>
          <a:p>
            <a:r>
              <a:rPr lang="en-US" altLang="zh-TW" sz="1600" dirty="0" err="1" smtClean="0"/>
              <a:t>plt.show</a:t>
            </a:r>
            <a:r>
              <a:rPr lang="en-US" altLang="zh-TW" sz="1600" dirty="0" smtClean="0"/>
              <a:t>()</a:t>
            </a:r>
            <a:endParaRPr lang="en-US" altLang="zh-TW"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7.1 Building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http://scikit-learn.org/stable/auto_examples/linear_model/plot_ols.html</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Output:</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1018017" y="1752472"/>
            <a:ext cx="6391275" cy="16478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7.1 Building Regressors in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http://scikit-learn.org/stable/auto_examples/linear_model/plot_ols.html</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Result:</a:t>
            </a:r>
            <a:endParaRPr lang="en-US" altLang="zh-TW" sz="2000" dirty="0"/>
          </a:p>
        </p:txBody>
      </p:sp>
      <p:pic>
        <p:nvPicPr>
          <p:cNvPr id="1026" name="Picture 2"/>
          <p:cNvPicPr>
            <a:picLocks noChangeAspect="1" noChangeArrowheads="1"/>
          </p:cNvPicPr>
          <p:nvPr/>
        </p:nvPicPr>
        <p:blipFill>
          <a:blip r:embed="rId3" cstate="print"/>
          <a:srcRect/>
          <a:stretch>
            <a:fillRect/>
          </a:stretch>
        </p:blipFill>
        <p:spPr bwMode="auto">
          <a:xfrm>
            <a:off x="1534157" y="1692876"/>
            <a:ext cx="5289477" cy="4436076"/>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6456</TotalTime>
  <Words>471</Words>
  <Application>Microsoft Office PowerPoint</Application>
  <PresentationFormat>如螢幕大小 (4:3)</PresentationFormat>
  <Paragraphs>140</Paragraphs>
  <Slides>15</Slides>
  <Notes>1</Notes>
  <HiddenSlides>0</HiddenSlides>
  <MMClips>0</MMClips>
  <ScaleCrop>false</ScaleCrop>
  <HeadingPairs>
    <vt:vector size="4" baseType="variant">
      <vt:variant>
        <vt:lpstr>佈景主題</vt:lpstr>
      </vt:variant>
      <vt:variant>
        <vt:i4>2</vt:i4>
      </vt:variant>
      <vt:variant>
        <vt:lpstr>投影片標題</vt:lpstr>
      </vt:variant>
      <vt:variant>
        <vt:i4>15</vt:i4>
      </vt:variant>
    </vt:vector>
  </HeadingPairs>
  <TitlesOfParts>
    <vt:vector size="17" baseType="lpstr">
      <vt:lpstr>Office Theme</vt:lpstr>
      <vt:lpstr>Facet</vt:lpstr>
      <vt:lpstr>投影片 1</vt:lpstr>
      <vt:lpstr>投影片 2</vt:lpstr>
      <vt:lpstr>7 Supervised Learning Regression</vt:lpstr>
      <vt:lpstr>投影片 4</vt:lpstr>
      <vt:lpstr>7.1 Building Regressors in Python</vt:lpstr>
      <vt:lpstr>7.1 Building Regressors in Python</vt:lpstr>
      <vt:lpstr>7.1 Building Regressors in Python</vt:lpstr>
      <vt:lpstr>7.1 Building Regressors in Python</vt:lpstr>
      <vt:lpstr>7.1 Building Regressors in Python</vt:lpstr>
      <vt:lpstr>投影片 10</vt:lpstr>
      <vt:lpstr>7.2 Building Multiple Regressors in Python</vt:lpstr>
      <vt:lpstr>7.2 Building Multiple Regressors in Python</vt:lpstr>
      <vt:lpstr>7.2 Building Multiple Regressors in Python</vt:lpstr>
      <vt:lpstr>7.2 Building Multiple Regressors in Python</vt:lpstr>
      <vt:lpstr>投影片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1270</cp:revision>
  <dcterms:created xsi:type="dcterms:W3CDTF">2015-10-11T19:53:33Z</dcterms:created>
  <dcterms:modified xsi:type="dcterms:W3CDTF">2018-09-24T06:58:10Z</dcterms:modified>
</cp:coreProperties>
</file>