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4"/>
  </p:notesMasterIdLst>
  <p:sldIdLst>
    <p:sldId id="256" r:id="rId3"/>
    <p:sldId id="257" r:id="rId4"/>
    <p:sldId id="336" r:id="rId5"/>
    <p:sldId id="337" r:id="rId6"/>
    <p:sldId id="338" r:id="rId7"/>
    <p:sldId id="339" r:id="rId8"/>
    <p:sldId id="340" r:id="rId9"/>
    <p:sldId id="341" r:id="rId10"/>
    <p:sldId id="342" r:id="rId11"/>
    <p:sldId id="343" r:id="rId12"/>
    <p:sldId id="344" r:id="rId13"/>
    <p:sldId id="346" r:id="rId14"/>
    <p:sldId id="345" r:id="rId15"/>
    <p:sldId id="348" r:id="rId16"/>
    <p:sldId id="347" r:id="rId17"/>
    <p:sldId id="355" r:id="rId18"/>
    <p:sldId id="360" r:id="rId19"/>
    <p:sldId id="361" r:id="rId20"/>
    <p:sldId id="362" r:id="rId21"/>
    <p:sldId id="363" r:id="rId22"/>
    <p:sldId id="358" r:id="rId23"/>
    <p:sldId id="359" r:id="rId24"/>
    <p:sldId id="356" r:id="rId25"/>
    <p:sldId id="357" r:id="rId26"/>
    <p:sldId id="364" r:id="rId27"/>
    <p:sldId id="366" r:id="rId28"/>
    <p:sldId id="365" r:id="rId29"/>
    <p:sldId id="367" r:id="rId30"/>
    <p:sldId id="371" r:id="rId31"/>
    <p:sldId id="373" r:id="rId32"/>
    <p:sldId id="372" r:id="rId33"/>
    <p:sldId id="374" r:id="rId34"/>
    <p:sldId id="375" r:id="rId35"/>
    <p:sldId id="368" r:id="rId36"/>
    <p:sldId id="370" r:id="rId37"/>
    <p:sldId id="369" r:id="rId38"/>
    <p:sldId id="376" r:id="rId39"/>
    <p:sldId id="377" r:id="rId40"/>
    <p:sldId id="382" r:id="rId41"/>
    <p:sldId id="383" r:id="rId42"/>
    <p:sldId id="384" r:id="rId43"/>
    <p:sldId id="380" r:id="rId44"/>
    <p:sldId id="379" r:id="rId45"/>
    <p:sldId id="378" r:id="rId46"/>
    <p:sldId id="381" r:id="rId47"/>
    <p:sldId id="385" r:id="rId48"/>
    <p:sldId id="386" r:id="rId49"/>
    <p:sldId id="387" r:id="rId50"/>
    <p:sldId id="388" r:id="rId51"/>
    <p:sldId id="389" r:id="rId52"/>
    <p:sldId id="283"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7" d="100"/>
          <a:sy n="77" d="100"/>
        </p:scale>
        <p:origin x="-60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9/25/2018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sz="3600" b="1" dirty="0" smtClean="0">
                <a:solidFill>
                  <a:srgbClr val="7030A0"/>
                </a:solidFill>
              </a:rPr>
              <a:t>Chapter 9: Supervised Learning: Clustering</a:t>
            </a:r>
            <a:endParaRPr lang="en-US" sz="3600"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can visualize the dataset by using the following code</a:t>
            </a:r>
          </a:p>
        </p:txBody>
      </p:sp>
      <p:sp>
        <p:nvSpPr>
          <p:cNvPr id="9" name="TextBox 1"/>
          <p:cNvSpPr txBox="1"/>
          <p:nvPr/>
        </p:nvSpPr>
        <p:spPr>
          <a:xfrm>
            <a:off x="803189" y="1667436"/>
            <a:ext cx="7352271" cy="646331"/>
          </a:xfrm>
          <a:prstGeom prst="rect">
            <a:avLst/>
          </a:prstGeom>
          <a:noFill/>
          <a:ln>
            <a:solidFill>
              <a:srgbClr val="C00000"/>
            </a:solidFill>
          </a:ln>
        </p:spPr>
        <p:txBody>
          <a:bodyPr wrap="square" rtlCol="0">
            <a:spAutoFit/>
          </a:bodyPr>
          <a:lstStyle/>
          <a:p>
            <a:pPr marL="0" lvl="1">
              <a:buClr>
                <a:srgbClr val="00B0F0"/>
              </a:buClr>
            </a:pPr>
            <a:r>
              <a:rPr lang="en-US" altLang="zh-TW" dirty="0" err="1" smtClean="0"/>
              <a:t>plt.scatter</a:t>
            </a:r>
            <a:r>
              <a:rPr lang="en-US" altLang="zh-TW" dirty="0" smtClean="0"/>
              <a:t>(X[:, 0], X[:, 1], s = 50); </a:t>
            </a:r>
          </a:p>
          <a:p>
            <a:pPr marL="0" lvl="1">
              <a:buClr>
                <a:srgbClr val="00B0F0"/>
              </a:buClr>
            </a:pPr>
            <a:r>
              <a:rPr lang="en-US" altLang="zh-TW" dirty="0" err="1" smtClean="0"/>
              <a:t>plt.show</a:t>
            </a:r>
            <a:r>
              <a:rPr lang="en-US" altLang="zh-TW" dirty="0" smtClean="0"/>
              <a:t>()</a:t>
            </a:r>
          </a:p>
        </p:txBody>
      </p:sp>
      <p:pic>
        <p:nvPicPr>
          <p:cNvPr id="2050" name="Picture 2"/>
          <p:cNvPicPr>
            <a:picLocks noChangeAspect="1" noChangeArrowheads="1"/>
          </p:cNvPicPr>
          <p:nvPr/>
        </p:nvPicPr>
        <p:blipFill>
          <a:blip r:embed="rId3" cstate="print"/>
          <a:srcRect/>
          <a:stretch>
            <a:fillRect/>
          </a:stretch>
        </p:blipFill>
        <p:spPr bwMode="auto">
          <a:xfrm>
            <a:off x="2372496" y="2522933"/>
            <a:ext cx="3669958" cy="3106217"/>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we are initializing </a:t>
            </a:r>
            <a:r>
              <a:rPr lang="en-US" altLang="zh-TW" sz="2000" dirty="0" err="1" smtClean="0"/>
              <a:t>kmeans</a:t>
            </a:r>
            <a:r>
              <a:rPr lang="en-US" altLang="zh-TW" sz="2000" dirty="0" smtClean="0"/>
              <a:t> to be the </a:t>
            </a:r>
            <a:r>
              <a:rPr lang="en-US" altLang="zh-TW" sz="2000" dirty="0" err="1" smtClean="0"/>
              <a:t>KMeans</a:t>
            </a:r>
            <a:r>
              <a:rPr lang="en-US" altLang="zh-TW" sz="2000" dirty="0" smtClean="0"/>
              <a:t> algorithm, with the required parameter of how many clusters (</a:t>
            </a:r>
            <a:r>
              <a:rPr lang="en-US" altLang="zh-TW" sz="2000" dirty="0" err="1" smtClean="0"/>
              <a:t>n_clusters</a:t>
            </a:r>
            <a:r>
              <a:rPr lang="en-US" altLang="zh-TW" sz="2000" dirty="0" smtClean="0"/>
              <a:t>).</a:t>
            </a:r>
          </a:p>
        </p:txBody>
      </p:sp>
      <p:sp>
        <p:nvSpPr>
          <p:cNvPr id="9" name="TextBox 1"/>
          <p:cNvSpPr txBox="1"/>
          <p:nvPr/>
        </p:nvSpPr>
        <p:spPr>
          <a:xfrm>
            <a:off x="852616" y="1889858"/>
            <a:ext cx="7352271" cy="369332"/>
          </a:xfrm>
          <a:prstGeom prst="rect">
            <a:avLst/>
          </a:prstGeom>
          <a:noFill/>
          <a:ln>
            <a:solidFill>
              <a:srgbClr val="C00000"/>
            </a:solidFill>
          </a:ln>
        </p:spPr>
        <p:txBody>
          <a:bodyPr wrap="square" rtlCol="0">
            <a:spAutoFit/>
          </a:bodyPr>
          <a:lstStyle/>
          <a:p>
            <a:pPr marL="0" lvl="1">
              <a:buClr>
                <a:srgbClr val="00B0F0"/>
              </a:buClr>
            </a:pPr>
            <a:r>
              <a:rPr lang="en-US" altLang="zh-TW" dirty="0" err="1" smtClean="0"/>
              <a:t>kmeans</a:t>
            </a:r>
            <a:r>
              <a:rPr lang="en-US" altLang="zh-TW" dirty="0" smtClean="0"/>
              <a:t> = </a:t>
            </a:r>
            <a:r>
              <a:rPr lang="en-US" altLang="zh-TW" dirty="0" err="1" smtClean="0"/>
              <a:t>KMeans</a:t>
            </a:r>
            <a:r>
              <a:rPr lang="en-US" altLang="zh-TW" dirty="0" smtClean="0"/>
              <a:t>(</a:t>
            </a:r>
            <a:r>
              <a:rPr lang="en-US" altLang="zh-TW" dirty="0" err="1" smtClean="0"/>
              <a:t>n_clusters</a:t>
            </a:r>
            <a:r>
              <a:rPr lang="en-US" altLang="zh-TW" dirty="0" smtClean="0"/>
              <a:t> = 4)</a:t>
            </a:r>
          </a:p>
        </p:txBody>
      </p:sp>
      <p:sp>
        <p:nvSpPr>
          <p:cNvPr id="11" name="TextBox 1"/>
          <p:cNvSpPr txBox="1"/>
          <p:nvPr/>
        </p:nvSpPr>
        <p:spPr>
          <a:xfrm>
            <a:off x="296562" y="2359415"/>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need to train the K-means model with the input data.</a:t>
            </a:r>
          </a:p>
        </p:txBody>
      </p:sp>
      <p:sp>
        <p:nvSpPr>
          <p:cNvPr id="12" name="TextBox 1"/>
          <p:cNvSpPr txBox="1"/>
          <p:nvPr/>
        </p:nvSpPr>
        <p:spPr>
          <a:xfrm>
            <a:off x="844378" y="2845448"/>
            <a:ext cx="7352271" cy="1200329"/>
          </a:xfrm>
          <a:prstGeom prst="rect">
            <a:avLst/>
          </a:prstGeom>
          <a:noFill/>
          <a:ln>
            <a:solidFill>
              <a:srgbClr val="C00000"/>
            </a:solidFill>
          </a:ln>
        </p:spPr>
        <p:txBody>
          <a:bodyPr wrap="square" rtlCol="0">
            <a:spAutoFit/>
          </a:bodyPr>
          <a:lstStyle/>
          <a:p>
            <a:pPr marL="0" lvl="1">
              <a:buClr>
                <a:srgbClr val="00B0F0"/>
              </a:buClr>
            </a:pPr>
            <a:r>
              <a:rPr lang="en-US" altLang="zh-TW" dirty="0" smtClean="0"/>
              <a:t>kmeans.fit(X) </a:t>
            </a:r>
          </a:p>
          <a:p>
            <a:pPr marL="0" lvl="1">
              <a:buClr>
                <a:srgbClr val="00B0F0"/>
              </a:buClr>
            </a:pPr>
            <a:r>
              <a:rPr lang="en-US" altLang="zh-TW" dirty="0" err="1" smtClean="0"/>
              <a:t>y_kmeans</a:t>
            </a:r>
            <a:r>
              <a:rPr lang="en-US" altLang="zh-TW" dirty="0" smtClean="0"/>
              <a:t> = </a:t>
            </a:r>
            <a:r>
              <a:rPr lang="en-US" altLang="zh-TW" dirty="0" err="1" smtClean="0"/>
              <a:t>kmeans.predict</a:t>
            </a:r>
            <a:r>
              <a:rPr lang="en-US" altLang="zh-TW" dirty="0" smtClean="0"/>
              <a:t>(X) </a:t>
            </a:r>
          </a:p>
          <a:p>
            <a:pPr marL="0" lvl="1">
              <a:buClr>
                <a:srgbClr val="00B0F0"/>
              </a:buClr>
            </a:pPr>
            <a:r>
              <a:rPr lang="en-US" altLang="zh-TW" dirty="0" err="1" smtClean="0"/>
              <a:t>plt.scatter</a:t>
            </a:r>
            <a:r>
              <a:rPr lang="en-US" altLang="zh-TW" dirty="0" smtClean="0"/>
              <a:t>(X[:, 0], X[:, 1], c = </a:t>
            </a:r>
            <a:r>
              <a:rPr lang="en-US" altLang="zh-TW" dirty="0" err="1" smtClean="0"/>
              <a:t>y_kmeans</a:t>
            </a:r>
            <a:r>
              <a:rPr lang="en-US" altLang="zh-TW" dirty="0" smtClean="0"/>
              <a:t>, s = 50, </a:t>
            </a:r>
            <a:r>
              <a:rPr lang="en-US" altLang="zh-TW" dirty="0" err="1" smtClean="0"/>
              <a:t>cmap</a:t>
            </a:r>
            <a:r>
              <a:rPr lang="en-US" altLang="zh-TW" dirty="0" smtClean="0"/>
              <a:t> = '</a:t>
            </a:r>
            <a:r>
              <a:rPr lang="en-US" altLang="zh-TW" dirty="0" err="1" smtClean="0"/>
              <a:t>viridis</a:t>
            </a:r>
            <a:r>
              <a:rPr lang="en-US" altLang="zh-TW" dirty="0" smtClean="0"/>
              <a:t>') </a:t>
            </a:r>
          </a:p>
          <a:p>
            <a:pPr marL="0" lvl="1">
              <a:buClr>
                <a:srgbClr val="00B0F0"/>
              </a:buClr>
            </a:pPr>
            <a:r>
              <a:rPr lang="en-US" altLang="zh-TW" dirty="0" smtClean="0"/>
              <a:t>centers = </a:t>
            </a:r>
            <a:r>
              <a:rPr lang="en-US" altLang="zh-TW" dirty="0" err="1" smtClean="0"/>
              <a:t>kmeans.cluster_centers</a:t>
            </a:r>
            <a:r>
              <a:rPr lang="en-US" altLang="zh-TW" dirty="0" smtClean="0"/>
              <a:t>_</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3" name="TextBox 1"/>
          <p:cNvSpPr txBox="1"/>
          <p:nvPr/>
        </p:nvSpPr>
        <p:spPr>
          <a:xfrm>
            <a:off x="251254" y="116492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code given below will help us plot and visualize the machine's findings based on our data, and the fitment according to the number of clusters that are to be found.</a:t>
            </a:r>
          </a:p>
        </p:txBody>
      </p:sp>
      <p:sp>
        <p:nvSpPr>
          <p:cNvPr id="14" name="TextBox 1"/>
          <p:cNvSpPr txBox="1"/>
          <p:nvPr/>
        </p:nvSpPr>
        <p:spPr>
          <a:xfrm>
            <a:off x="848496" y="2342939"/>
            <a:ext cx="7352271" cy="646331"/>
          </a:xfrm>
          <a:prstGeom prst="rect">
            <a:avLst/>
          </a:prstGeom>
          <a:noFill/>
          <a:ln>
            <a:solidFill>
              <a:srgbClr val="C00000"/>
            </a:solidFill>
          </a:ln>
        </p:spPr>
        <p:txBody>
          <a:bodyPr wrap="square" rtlCol="0">
            <a:spAutoFit/>
          </a:bodyPr>
          <a:lstStyle/>
          <a:p>
            <a:pPr marL="0" lvl="1">
              <a:buClr>
                <a:srgbClr val="00B0F0"/>
              </a:buClr>
            </a:pPr>
            <a:r>
              <a:rPr lang="en-US" altLang="zh-TW" dirty="0" err="1" smtClean="0"/>
              <a:t>plt.scatter</a:t>
            </a:r>
            <a:r>
              <a:rPr lang="en-US" altLang="zh-TW" dirty="0" smtClean="0"/>
              <a:t>(centers[:, 0], centers[:, 1], c = 'black', s = 200, alpha = 0.5); </a:t>
            </a:r>
          </a:p>
          <a:p>
            <a:pPr marL="0" lvl="1">
              <a:buClr>
                <a:srgbClr val="00B0F0"/>
              </a:buClr>
            </a:pPr>
            <a:r>
              <a:rPr lang="en-US" altLang="zh-TW" dirty="0" err="1" smtClean="0"/>
              <a:t>plt.show</a:t>
            </a:r>
            <a:r>
              <a:rPr lang="en-US" altLang="zh-TW"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code given below will help us plot and visualize the machine's findings based on our data, and the fitment according to the number of clusters that are to be found.</a:t>
            </a:r>
          </a:p>
        </p:txBody>
      </p:sp>
      <p:sp>
        <p:nvSpPr>
          <p:cNvPr id="9" name="TextBox 1"/>
          <p:cNvSpPr txBox="1"/>
          <p:nvPr/>
        </p:nvSpPr>
        <p:spPr>
          <a:xfrm>
            <a:off x="1025610" y="2211133"/>
            <a:ext cx="7352271" cy="646331"/>
          </a:xfrm>
          <a:prstGeom prst="rect">
            <a:avLst/>
          </a:prstGeom>
          <a:noFill/>
          <a:ln>
            <a:solidFill>
              <a:srgbClr val="C00000"/>
            </a:solidFill>
          </a:ln>
        </p:spPr>
        <p:txBody>
          <a:bodyPr wrap="square" rtlCol="0">
            <a:spAutoFit/>
          </a:bodyPr>
          <a:lstStyle/>
          <a:p>
            <a:pPr marL="0" lvl="1">
              <a:buClr>
                <a:srgbClr val="00B0F0"/>
              </a:buClr>
            </a:pPr>
            <a:r>
              <a:rPr lang="en-US" altLang="zh-TW" dirty="0" err="1" smtClean="0"/>
              <a:t>plt.scatter</a:t>
            </a:r>
            <a:r>
              <a:rPr lang="en-US" altLang="zh-TW" dirty="0" smtClean="0"/>
              <a:t>(centers[:, 0], centers[:, 1], c = 'black', s = 200, alpha = 0.5); </a:t>
            </a:r>
          </a:p>
          <a:p>
            <a:pPr marL="0" lvl="1">
              <a:buClr>
                <a:srgbClr val="00B0F0"/>
              </a:buClr>
            </a:pPr>
            <a:r>
              <a:rPr lang="en-US" altLang="zh-TW" dirty="0" err="1" smtClean="0"/>
              <a:t>plt.show</a:t>
            </a:r>
            <a:r>
              <a:rPr lang="en-US" altLang="zh-TW" dirty="0" smtClean="0"/>
              <a:t>()</a:t>
            </a:r>
          </a:p>
        </p:txBody>
      </p:sp>
      <p:pic>
        <p:nvPicPr>
          <p:cNvPr id="3074" name="Picture 2"/>
          <p:cNvPicPr>
            <a:picLocks noChangeAspect="1" noChangeArrowheads="1"/>
          </p:cNvPicPr>
          <p:nvPr/>
        </p:nvPicPr>
        <p:blipFill>
          <a:blip r:embed="rId3" cstate="print"/>
          <a:srcRect/>
          <a:stretch>
            <a:fillRect/>
          </a:stretch>
        </p:blipFill>
        <p:spPr bwMode="auto">
          <a:xfrm>
            <a:off x="2261286" y="2978184"/>
            <a:ext cx="3786701" cy="3150766"/>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are a few common algorithms for clustering the data :</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9.2 Mean Shift Algorithm</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It is another popular and powerful clustering algorithm used in unsupervised learning. </a:t>
            </a:r>
          </a:p>
          <a:p>
            <a:pPr marL="465138" indent="-465138">
              <a:buClr>
                <a:srgbClr val="00B0F0"/>
              </a:buClr>
              <a:buFont typeface="Wingdings" pitchFamily="2" charset="2"/>
              <a:buChar char="u"/>
            </a:pPr>
            <a:r>
              <a:rPr lang="en-US" altLang="zh-TW" sz="2000" dirty="0" smtClean="0"/>
              <a:t>It does not make any assumptions hence it is a non-parametric algorithm. </a:t>
            </a:r>
          </a:p>
          <a:p>
            <a:pPr marL="465138" indent="-465138">
              <a:buClr>
                <a:srgbClr val="00B0F0"/>
              </a:buClr>
              <a:buFont typeface="Wingdings" pitchFamily="2" charset="2"/>
              <a:buChar char="u"/>
            </a:pPr>
            <a:r>
              <a:rPr lang="en-US" altLang="zh-TW" sz="2000" dirty="0" smtClean="0"/>
              <a:t>It is also called hierarchical clustering or mean shift cluster analysis. </a:t>
            </a:r>
          </a:p>
          <a:p>
            <a:pPr marL="465138" indent="-465138">
              <a:buClr>
                <a:srgbClr val="00B0F0"/>
              </a:buClr>
              <a:buFont typeface="Wingdings" pitchFamily="2" charset="2"/>
              <a:buChar char="u"/>
            </a:pPr>
            <a:r>
              <a:rPr lang="en-US" altLang="zh-TW" sz="2000" dirty="0" smtClean="0"/>
              <a:t>Followings would be the basic steps of this algorithm −</a:t>
            </a:r>
          </a:p>
          <a:p>
            <a:pPr marL="922338" lvl="1" indent="-465138">
              <a:buClr>
                <a:srgbClr val="00B0F0"/>
              </a:buClr>
              <a:buFont typeface="Wingdings" pitchFamily="2" charset="2"/>
              <a:buChar char="u"/>
            </a:pPr>
            <a:r>
              <a:rPr lang="en-US" altLang="zh-TW" sz="2000" dirty="0" smtClean="0"/>
              <a:t>First of all, we need to start with the data points assigned to a cluster of their own.</a:t>
            </a:r>
          </a:p>
          <a:p>
            <a:pPr marL="922338" lvl="1" indent="-465138">
              <a:buClr>
                <a:srgbClr val="00B0F0"/>
              </a:buClr>
              <a:buFont typeface="Wingdings" pitchFamily="2" charset="2"/>
              <a:buChar char="u"/>
            </a:pPr>
            <a:r>
              <a:rPr lang="en-US" altLang="zh-TW" sz="2000" dirty="0" smtClean="0"/>
              <a:t>Now, it computes the </a:t>
            </a:r>
            <a:r>
              <a:rPr lang="en-US" altLang="zh-TW" sz="2000" dirty="0" err="1" smtClean="0"/>
              <a:t>centroids</a:t>
            </a:r>
            <a:r>
              <a:rPr lang="en-US" altLang="zh-TW" sz="2000" dirty="0" smtClean="0"/>
              <a:t> and update the location of new </a:t>
            </a:r>
            <a:r>
              <a:rPr lang="en-US" altLang="zh-TW" sz="2000" dirty="0" err="1" smtClean="0"/>
              <a:t>centroids</a:t>
            </a:r>
            <a:r>
              <a:rPr lang="en-US" altLang="zh-TW" sz="2000" dirty="0" smtClean="0"/>
              <a:t>.</a:t>
            </a:r>
          </a:p>
          <a:p>
            <a:pPr marL="922338" lvl="1" indent="-465138">
              <a:buClr>
                <a:srgbClr val="00B0F0"/>
              </a:buClr>
              <a:buFont typeface="Wingdings" pitchFamily="2" charset="2"/>
              <a:buChar char="u"/>
            </a:pPr>
            <a:r>
              <a:rPr lang="en-US" altLang="zh-TW" sz="2000" dirty="0" smtClean="0"/>
              <a:t>By repeating this process, we move closer the peak of cluster i.e. towards the region of higher density.</a:t>
            </a:r>
          </a:p>
          <a:p>
            <a:pPr marL="922338" lvl="1" indent="-465138">
              <a:buClr>
                <a:srgbClr val="00B0F0"/>
              </a:buClr>
              <a:buFont typeface="Wingdings" pitchFamily="2" charset="2"/>
              <a:buChar char="u"/>
            </a:pPr>
            <a:r>
              <a:rPr lang="en-US" altLang="zh-TW" sz="2000" dirty="0" smtClean="0"/>
              <a:t>This algorithm stops at the stage where </a:t>
            </a:r>
            <a:r>
              <a:rPr lang="en-US" altLang="zh-TW" sz="2000" dirty="0" err="1" smtClean="0"/>
              <a:t>centroids</a:t>
            </a:r>
            <a:r>
              <a:rPr lang="en-US" altLang="zh-TW" sz="2000" dirty="0" smtClean="0"/>
              <a:t> do not move anymore.</a:t>
            </a:r>
          </a:p>
          <a:p>
            <a:pPr marL="465138" indent="-465138">
              <a:buClr>
                <a:srgbClr val="00B0F0"/>
              </a:buClr>
              <a:buFont typeface="Wingdings" pitchFamily="2" charset="2"/>
              <a:buChar char="u"/>
            </a:pPr>
            <a:r>
              <a:rPr lang="en-US" altLang="zh-TW" sz="2000" dirty="0" smtClean="0"/>
              <a:t>With the help of following code we are implementing Mean Shift clustering algorithm in Python. </a:t>
            </a:r>
          </a:p>
          <a:p>
            <a:pPr marL="465138" indent="-465138">
              <a:buClr>
                <a:srgbClr val="00B0F0"/>
              </a:buClr>
              <a:buFont typeface="Wingdings" pitchFamily="2" charset="2"/>
              <a:buChar char="u"/>
            </a:pPr>
            <a:r>
              <a:rPr lang="en-US" altLang="zh-TW" sz="2000" dirty="0" smtClean="0"/>
              <a:t>We are going to use </a:t>
            </a:r>
            <a:r>
              <a:rPr lang="en-US" altLang="zh-TW" sz="2000" dirty="0" err="1" smtClean="0"/>
              <a:t>Scikit</a:t>
            </a:r>
            <a:r>
              <a:rPr lang="en-US" altLang="zh-TW" sz="2000" dirty="0" smtClean="0"/>
              <a:t>-learn module.</a:t>
            </a:r>
          </a:p>
          <a:p>
            <a:pPr marL="465138" indent="-465138">
              <a:buClr>
                <a:srgbClr val="00B0F0"/>
              </a:buClr>
              <a:buFont typeface="Wingdings" pitchFamily="2" charset="2"/>
              <a:buChar char="u"/>
            </a:pPr>
            <a:r>
              <a:rPr lang="en-US" altLang="zh-TW" sz="2000" dirty="0" smtClean="0"/>
              <a:t>Let us import the necessary packages</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Let us import the necessary packages</a:t>
            </a:r>
          </a:p>
        </p:txBody>
      </p:sp>
      <p:sp>
        <p:nvSpPr>
          <p:cNvPr id="9" name="TextBox 1"/>
          <p:cNvSpPr txBox="1"/>
          <p:nvPr/>
        </p:nvSpPr>
        <p:spPr>
          <a:xfrm>
            <a:off x="951469" y="1667437"/>
            <a:ext cx="7463482" cy="1631216"/>
          </a:xfrm>
          <a:prstGeom prst="rect">
            <a:avLst/>
          </a:prstGeom>
          <a:noFill/>
          <a:ln>
            <a:solidFill>
              <a:srgbClr val="C00000"/>
            </a:solidFill>
          </a:ln>
        </p:spPr>
        <p:txBody>
          <a:bodyPr wrap="square" rtlCol="0">
            <a:spAutoFit/>
          </a:bodyPr>
          <a:lstStyle/>
          <a:p>
            <a:r>
              <a:rPr lang="en-US" altLang="zh-TW" sz="2000" dirty="0" smtClean="0"/>
              <a:t>import </a:t>
            </a:r>
            <a:r>
              <a:rPr lang="en-US" altLang="zh-TW" sz="2000" dirty="0" err="1" smtClean="0"/>
              <a:t>numpy</a:t>
            </a:r>
            <a:r>
              <a:rPr lang="en-US" altLang="zh-TW" sz="2000" dirty="0" smtClean="0"/>
              <a:t> as </a:t>
            </a:r>
            <a:r>
              <a:rPr lang="en-US" altLang="zh-TW" sz="2000" dirty="0" err="1" smtClean="0"/>
              <a:t>np</a:t>
            </a:r>
            <a:endParaRPr lang="en-US" altLang="zh-TW" sz="2000" dirty="0" smtClean="0"/>
          </a:p>
          <a:p>
            <a:r>
              <a:rPr lang="en-US" altLang="zh-TW" sz="2000" dirty="0" smtClean="0"/>
              <a:t>from </a:t>
            </a:r>
            <a:r>
              <a:rPr lang="en-US" altLang="zh-TW" sz="2000" dirty="0" err="1" smtClean="0"/>
              <a:t>sklearn.cluster</a:t>
            </a:r>
            <a:r>
              <a:rPr lang="en-US" altLang="zh-TW" sz="2000" dirty="0" smtClean="0"/>
              <a:t> import </a:t>
            </a:r>
            <a:r>
              <a:rPr lang="en-US" altLang="zh-TW" sz="2000" dirty="0" err="1" smtClean="0"/>
              <a:t>MeanShift</a:t>
            </a:r>
            <a:endParaRPr lang="en-US" altLang="zh-TW" sz="2000" dirty="0" smtClean="0"/>
          </a:p>
          <a:p>
            <a:r>
              <a:rPr lang="en-US" altLang="zh-TW" sz="2000" dirty="0" smtClean="0"/>
              <a:t>import </a:t>
            </a:r>
            <a:r>
              <a:rPr lang="en-US" altLang="zh-TW" sz="2000" dirty="0" err="1" smtClean="0"/>
              <a:t>matplotlib.pyplot</a:t>
            </a:r>
            <a:r>
              <a:rPr lang="en-US" altLang="zh-TW" sz="2000" dirty="0" smtClean="0"/>
              <a:t> as </a:t>
            </a:r>
            <a:r>
              <a:rPr lang="en-US" altLang="zh-TW" sz="2000" dirty="0" err="1" smtClean="0"/>
              <a:t>plt</a:t>
            </a:r>
            <a:endParaRPr lang="en-US" altLang="zh-TW" sz="2000" dirty="0" smtClean="0"/>
          </a:p>
          <a:p>
            <a:r>
              <a:rPr lang="en-US" altLang="zh-TW" sz="2000" dirty="0" smtClean="0"/>
              <a:t>from </a:t>
            </a:r>
            <a:r>
              <a:rPr lang="en-US" altLang="zh-TW" sz="2000" dirty="0" err="1" smtClean="0"/>
              <a:t>matplotlib</a:t>
            </a:r>
            <a:r>
              <a:rPr lang="en-US" altLang="zh-TW" sz="2000" dirty="0" smtClean="0"/>
              <a:t> import style</a:t>
            </a:r>
          </a:p>
          <a:p>
            <a:r>
              <a:rPr lang="en-US" altLang="zh-TW" sz="2000" dirty="0" err="1" smtClean="0"/>
              <a:t>style.use</a:t>
            </a:r>
            <a:r>
              <a:rPr lang="en-US" altLang="zh-TW" sz="2000" dirty="0" smtClean="0"/>
              <a:t>("</a:t>
            </a:r>
            <a:r>
              <a:rPr lang="en-US" altLang="zh-TW" sz="2000" dirty="0" err="1" smtClean="0"/>
              <a:t>ggplot</a:t>
            </a:r>
            <a:r>
              <a:rPr lang="en-US" altLang="zh-TW" sz="2000" dirty="0" smtClean="0"/>
              <a:t>")</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following code will help in generating the two-dimensional dataset, containing three blobs, by using </a:t>
            </a:r>
            <a:r>
              <a:rPr lang="en-US" altLang="zh-TW" sz="2000" b="1" dirty="0" err="1" smtClean="0"/>
              <a:t>make_blob</a:t>
            </a:r>
            <a:r>
              <a:rPr lang="en-US" altLang="zh-TW" sz="2000" dirty="0" smtClean="0"/>
              <a:t> from the </a:t>
            </a:r>
            <a:r>
              <a:rPr lang="en-US" altLang="zh-TW" sz="2000" b="1" dirty="0" err="1" smtClean="0"/>
              <a:t>sklearn.dataset</a:t>
            </a:r>
            <a:r>
              <a:rPr lang="en-US" altLang="zh-TW" sz="2000" dirty="0" smtClean="0"/>
              <a:t> package.</a:t>
            </a:r>
          </a:p>
        </p:txBody>
      </p:sp>
      <p:sp>
        <p:nvSpPr>
          <p:cNvPr id="9" name="TextBox 1"/>
          <p:cNvSpPr txBox="1"/>
          <p:nvPr/>
        </p:nvSpPr>
        <p:spPr>
          <a:xfrm>
            <a:off x="753762" y="2384130"/>
            <a:ext cx="7463482" cy="400110"/>
          </a:xfrm>
          <a:prstGeom prst="rect">
            <a:avLst/>
          </a:prstGeom>
          <a:noFill/>
          <a:ln>
            <a:solidFill>
              <a:srgbClr val="C00000"/>
            </a:solidFill>
          </a:ln>
        </p:spPr>
        <p:txBody>
          <a:bodyPr wrap="square" rtlCol="0">
            <a:spAutoFit/>
          </a:bodyPr>
          <a:lstStyle/>
          <a:p>
            <a:r>
              <a:rPr lang="en-US" altLang="zh-TW" sz="2000" dirty="0" smtClean="0"/>
              <a:t>from </a:t>
            </a:r>
            <a:r>
              <a:rPr lang="en-US" altLang="zh-TW" sz="2000" dirty="0" err="1" smtClean="0"/>
              <a:t>sklearn.datasets.samples_generator</a:t>
            </a:r>
            <a:r>
              <a:rPr lang="en-US" altLang="zh-TW" sz="2000" dirty="0" smtClean="0"/>
              <a:t> import </a:t>
            </a:r>
            <a:r>
              <a:rPr lang="en-US" altLang="zh-TW" sz="2000" dirty="0" err="1" smtClean="0"/>
              <a:t>make_blobs</a:t>
            </a:r>
            <a:endParaRPr lang="en-US" altLang="zh-TW" sz="2000" dirty="0"/>
          </a:p>
        </p:txBody>
      </p:sp>
      <p:sp>
        <p:nvSpPr>
          <p:cNvPr id="10" name="TextBox 1"/>
          <p:cNvSpPr txBox="1"/>
          <p:nvPr/>
        </p:nvSpPr>
        <p:spPr>
          <a:xfrm>
            <a:off x="333633" y="307610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can visualize the dataset with the following code</a:t>
            </a:r>
          </a:p>
        </p:txBody>
      </p:sp>
      <p:sp>
        <p:nvSpPr>
          <p:cNvPr id="12" name="TextBox 1"/>
          <p:cNvSpPr txBox="1"/>
          <p:nvPr/>
        </p:nvSpPr>
        <p:spPr>
          <a:xfrm>
            <a:off x="671384" y="3574496"/>
            <a:ext cx="7463482" cy="1631216"/>
          </a:xfrm>
          <a:prstGeom prst="rect">
            <a:avLst/>
          </a:prstGeom>
          <a:noFill/>
          <a:ln>
            <a:solidFill>
              <a:srgbClr val="C00000"/>
            </a:solidFill>
          </a:ln>
        </p:spPr>
        <p:txBody>
          <a:bodyPr wrap="square" rtlCol="0">
            <a:spAutoFit/>
          </a:bodyPr>
          <a:lstStyle/>
          <a:p>
            <a:r>
              <a:rPr lang="en-US" altLang="zh-TW" sz="2000" dirty="0" smtClean="0"/>
              <a:t># plot</a:t>
            </a:r>
          </a:p>
          <a:p>
            <a:r>
              <a:rPr lang="en-US" altLang="zh-TW" sz="2000" dirty="0" smtClean="0"/>
              <a:t>centers = [[2,2],[4,5],[3,10]]</a:t>
            </a:r>
          </a:p>
          <a:p>
            <a:r>
              <a:rPr lang="en-US" altLang="zh-TW" sz="2000" dirty="0" smtClean="0"/>
              <a:t>X, _ = </a:t>
            </a:r>
            <a:r>
              <a:rPr lang="en-US" altLang="zh-TW" sz="2000" dirty="0" err="1" smtClean="0"/>
              <a:t>make_blobs</a:t>
            </a:r>
            <a:r>
              <a:rPr lang="en-US" altLang="zh-TW" sz="2000" dirty="0" smtClean="0"/>
              <a:t>(</a:t>
            </a:r>
            <a:r>
              <a:rPr lang="en-US" altLang="zh-TW" sz="2000" dirty="0" err="1" smtClean="0"/>
              <a:t>n_samples</a:t>
            </a:r>
            <a:r>
              <a:rPr lang="en-US" altLang="zh-TW" sz="2000" dirty="0" smtClean="0"/>
              <a:t> = 500, centers = centers, </a:t>
            </a:r>
            <a:r>
              <a:rPr lang="en-US" altLang="zh-TW" sz="2000" dirty="0" err="1" smtClean="0"/>
              <a:t>cluster_std</a:t>
            </a:r>
            <a:r>
              <a:rPr lang="en-US" altLang="zh-TW" sz="2000" dirty="0" smtClean="0"/>
              <a:t> = 1)</a:t>
            </a:r>
          </a:p>
          <a:p>
            <a:r>
              <a:rPr lang="en-US" altLang="zh-TW" sz="2000" dirty="0" err="1" smtClean="0"/>
              <a:t>plt.scatter</a:t>
            </a:r>
            <a:r>
              <a:rPr lang="en-US" altLang="zh-TW" sz="2000" dirty="0" smtClean="0"/>
              <a:t>(X[:,0],X[:,1])</a:t>
            </a:r>
          </a:p>
          <a:p>
            <a:r>
              <a:rPr lang="en-US" altLang="zh-TW" sz="2000" dirty="0" err="1" smtClean="0"/>
              <a:t>plt.show</a:t>
            </a:r>
            <a:r>
              <a:rPr lang="en-US" altLang="zh-TW" sz="2000" dirty="0" smtClean="0"/>
              <a:t>()</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we need to train the Mean Shift cluster model with the input data.</a:t>
            </a:r>
          </a:p>
        </p:txBody>
      </p:sp>
      <p:sp>
        <p:nvSpPr>
          <p:cNvPr id="9" name="TextBox 1"/>
          <p:cNvSpPr txBox="1"/>
          <p:nvPr/>
        </p:nvSpPr>
        <p:spPr>
          <a:xfrm>
            <a:off x="704335" y="1729222"/>
            <a:ext cx="7463482" cy="1323439"/>
          </a:xfrm>
          <a:prstGeom prst="rect">
            <a:avLst/>
          </a:prstGeom>
          <a:noFill/>
          <a:ln>
            <a:solidFill>
              <a:srgbClr val="C00000"/>
            </a:solidFill>
          </a:ln>
        </p:spPr>
        <p:txBody>
          <a:bodyPr wrap="square" rtlCol="0">
            <a:spAutoFit/>
          </a:bodyPr>
          <a:lstStyle/>
          <a:p>
            <a:r>
              <a:rPr lang="en-US" altLang="zh-TW" sz="2000" dirty="0" smtClean="0"/>
              <a:t>ms = </a:t>
            </a:r>
            <a:r>
              <a:rPr lang="en-US" altLang="zh-TW" sz="2000" dirty="0" err="1" smtClean="0"/>
              <a:t>MeanShift</a:t>
            </a:r>
            <a:r>
              <a:rPr lang="en-US" altLang="zh-TW" sz="2000" dirty="0" smtClean="0"/>
              <a:t>()</a:t>
            </a:r>
          </a:p>
          <a:p>
            <a:r>
              <a:rPr lang="en-US" altLang="zh-TW" sz="2000" dirty="0" smtClean="0"/>
              <a:t>ms.fit(X)</a:t>
            </a:r>
          </a:p>
          <a:p>
            <a:r>
              <a:rPr lang="en-US" altLang="zh-TW" sz="2000" dirty="0" smtClean="0"/>
              <a:t>labels = </a:t>
            </a:r>
            <a:r>
              <a:rPr lang="en-US" altLang="zh-TW" sz="2000" dirty="0" err="1" smtClean="0"/>
              <a:t>ms.labels</a:t>
            </a:r>
            <a:r>
              <a:rPr lang="en-US" altLang="zh-TW" sz="2000" dirty="0" smtClean="0"/>
              <a:t>_</a:t>
            </a:r>
          </a:p>
          <a:p>
            <a:r>
              <a:rPr lang="en-US" altLang="zh-TW" sz="2000" dirty="0" err="1" smtClean="0"/>
              <a:t>cluster_centers</a:t>
            </a:r>
            <a:r>
              <a:rPr lang="en-US" altLang="zh-TW" sz="2000" dirty="0" smtClean="0"/>
              <a:t> = </a:t>
            </a:r>
            <a:r>
              <a:rPr lang="en-US" altLang="zh-TW" sz="2000" dirty="0" err="1" smtClean="0"/>
              <a:t>ms.cluster_centers</a:t>
            </a:r>
            <a:r>
              <a:rPr lang="en-US" altLang="zh-TW" sz="2000" dirty="0" smtClean="0"/>
              <a:t>_</a:t>
            </a:r>
            <a:endParaRPr lang="en-US" altLang="zh-TW" sz="2000" dirty="0"/>
          </a:p>
        </p:txBody>
      </p:sp>
      <p:sp>
        <p:nvSpPr>
          <p:cNvPr id="11" name="TextBox 1"/>
          <p:cNvSpPr txBox="1"/>
          <p:nvPr/>
        </p:nvSpPr>
        <p:spPr>
          <a:xfrm>
            <a:off x="321276" y="3174961"/>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following code will print the cluster centers and the expected number of cluster as per the input data</a:t>
            </a:r>
          </a:p>
        </p:txBody>
      </p:sp>
      <p:sp>
        <p:nvSpPr>
          <p:cNvPr id="13" name="TextBox 1"/>
          <p:cNvSpPr txBox="1"/>
          <p:nvPr/>
        </p:nvSpPr>
        <p:spPr>
          <a:xfrm>
            <a:off x="770238" y="4031698"/>
            <a:ext cx="7463482" cy="1015663"/>
          </a:xfrm>
          <a:prstGeom prst="rect">
            <a:avLst/>
          </a:prstGeom>
          <a:noFill/>
          <a:ln>
            <a:solidFill>
              <a:srgbClr val="C00000"/>
            </a:solidFill>
          </a:ln>
        </p:spPr>
        <p:txBody>
          <a:bodyPr wrap="square" rtlCol="0">
            <a:spAutoFit/>
          </a:bodyPr>
          <a:lstStyle/>
          <a:p>
            <a:r>
              <a:rPr lang="en-US" altLang="zh-TW" sz="2000" dirty="0" smtClean="0"/>
              <a:t>print(</a:t>
            </a:r>
            <a:r>
              <a:rPr lang="en-US" altLang="zh-TW" sz="2000" dirty="0" err="1" smtClean="0"/>
              <a:t>cluster_centers</a:t>
            </a:r>
            <a:r>
              <a:rPr lang="en-US" altLang="zh-TW" sz="2000" dirty="0" smtClean="0"/>
              <a:t>)</a:t>
            </a:r>
          </a:p>
          <a:p>
            <a:r>
              <a:rPr lang="en-US" altLang="zh-TW" sz="2000" dirty="0" err="1" smtClean="0"/>
              <a:t>n_clusters</a:t>
            </a:r>
            <a:r>
              <a:rPr lang="en-US" altLang="zh-TW" sz="2000" dirty="0" smtClean="0"/>
              <a:t>_ = </a:t>
            </a:r>
            <a:r>
              <a:rPr lang="en-US" altLang="zh-TW" sz="2000" dirty="0" err="1" smtClean="0"/>
              <a:t>len</a:t>
            </a:r>
            <a:r>
              <a:rPr lang="en-US" altLang="zh-TW" sz="2000" dirty="0" smtClean="0"/>
              <a:t>(</a:t>
            </a:r>
            <a:r>
              <a:rPr lang="en-US" altLang="zh-TW" sz="2000" dirty="0" err="1" smtClean="0"/>
              <a:t>np.unique</a:t>
            </a:r>
            <a:r>
              <a:rPr lang="en-US" altLang="zh-TW" sz="2000" dirty="0" smtClean="0"/>
              <a:t>(labels))</a:t>
            </a:r>
          </a:p>
          <a:p>
            <a:r>
              <a:rPr lang="en-US" altLang="zh-TW" sz="2000" dirty="0" smtClean="0"/>
              <a:t>print("Estimated clusters:", </a:t>
            </a:r>
            <a:r>
              <a:rPr lang="en-US" altLang="zh-TW" sz="2000" dirty="0" err="1" smtClean="0"/>
              <a:t>n_clusters</a:t>
            </a:r>
            <a:r>
              <a:rPr lang="en-US" altLang="zh-TW" sz="2000" dirty="0" smtClean="0"/>
              <a:t>_)</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9 Unsupervised Learning: Clustering</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code given below will help plot and visualize the machine's findings based on our data, and the fitment according to the number of clusters that are to be found.</a:t>
            </a:r>
          </a:p>
        </p:txBody>
      </p:sp>
      <p:sp>
        <p:nvSpPr>
          <p:cNvPr id="9" name="TextBox 1"/>
          <p:cNvSpPr txBox="1"/>
          <p:nvPr/>
        </p:nvSpPr>
        <p:spPr>
          <a:xfrm>
            <a:off x="729048" y="2433557"/>
            <a:ext cx="7463482" cy="1938992"/>
          </a:xfrm>
          <a:prstGeom prst="rect">
            <a:avLst/>
          </a:prstGeom>
          <a:noFill/>
          <a:ln>
            <a:solidFill>
              <a:srgbClr val="C00000"/>
            </a:solidFill>
          </a:ln>
        </p:spPr>
        <p:txBody>
          <a:bodyPr wrap="square" rtlCol="0">
            <a:spAutoFit/>
          </a:bodyPr>
          <a:lstStyle/>
          <a:p>
            <a:r>
              <a:rPr lang="en-US" altLang="zh-TW" sz="2000" dirty="0" smtClean="0"/>
              <a:t>colors = 10*['</a:t>
            </a:r>
            <a:r>
              <a:rPr lang="en-US" altLang="zh-TW" sz="2000" dirty="0" err="1" smtClean="0"/>
              <a:t>r.','g.','b.','c.','k.','y.','m</a:t>
            </a:r>
            <a:r>
              <a:rPr lang="en-US" altLang="zh-TW" sz="2000" dirty="0" smtClean="0"/>
              <a:t>.']</a:t>
            </a:r>
          </a:p>
          <a:p>
            <a:r>
              <a:rPr lang="en-US" altLang="zh-TW" sz="2000" dirty="0" smtClean="0"/>
              <a:t>for i in range(</a:t>
            </a:r>
            <a:r>
              <a:rPr lang="en-US" altLang="zh-TW" sz="2000" dirty="0" err="1" smtClean="0"/>
              <a:t>len</a:t>
            </a:r>
            <a:r>
              <a:rPr lang="en-US" altLang="zh-TW" sz="2000" dirty="0" smtClean="0"/>
              <a:t>(X)):</a:t>
            </a:r>
          </a:p>
          <a:p>
            <a:r>
              <a:rPr lang="en-US" altLang="zh-TW" sz="2000" dirty="0" smtClean="0"/>
              <a:t>    </a:t>
            </a:r>
            <a:r>
              <a:rPr lang="en-US" altLang="zh-TW" sz="2000" dirty="0" err="1" smtClean="0"/>
              <a:t>plt.plot</a:t>
            </a:r>
            <a:r>
              <a:rPr lang="en-US" altLang="zh-TW" sz="2000" dirty="0" smtClean="0"/>
              <a:t>(X[i][0], X[i][1], colors[labels[i]], </a:t>
            </a:r>
            <a:r>
              <a:rPr lang="en-US" altLang="zh-TW" sz="2000" dirty="0" err="1" smtClean="0"/>
              <a:t>markersize</a:t>
            </a:r>
            <a:r>
              <a:rPr lang="en-US" altLang="zh-TW" sz="2000" dirty="0" smtClean="0"/>
              <a:t> = 10)</a:t>
            </a:r>
          </a:p>
          <a:p>
            <a:r>
              <a:rPr lang="en-US" altLang="zh-TW" sz="2000" dirty="0" err="1" smtClean="0"/>
              <a:t>plt.scatter</a:t>
            </a:r>
            <a:r>
              <a:rPr lang="en-US" altLang="zh-TW" sz="2000" dirty="0" smtClean="0"/>
              <a:t>(</a:t>
            </a:r>
            <a:r>
              <a:rPr lang="en-US" altLang="zh-TW" sz="2000" dirty="0" err="1" smtClean="0"/>
              <a:t>cluster_centers</a:t>
            </a:r>
            <a:r>
              <a:rPr lang="en-US" altLang="zh-TW" sz="2000" dirty="0" smtClean="0"/>
              <a:t>[:,0],</a:t>
            </a:r>
            <a:r>
              <a:rPr lang="en-US" altLang="zh-TW" sz="2000" dirty="0" err="1" smtClean="0"/>
              <a:t>cluster_centers</a:t>
            </a:r>
            <a:r>
              <a:rPr lang="en-US" altLang="zh-TW" sz="2000" dirty="0" smtClean="0"/>
              <a:t>[:,1],</a:t>
            </a:r>
          </a:p>
          <a:p>
            <a:r>
              <a:rPr lang="en-US" altLang="zh-TW" sz="2000" dirty="0" smtClean="0"/>
              <a:t>marker = "</a:t>
            </a:r>
            <a:r>
              <a:rPr lang="en-US" altLang="zh-TW" sz="2000" dirty="0" err="1" smtClean="0"/>
              <a:t>x",color</a:t>
            </a:r>
            <a:r>
              <a:rPr lang="en-US" altLang="zh-TW" sz="2000" dirty="0" smtClean="0"/>
              <a:t> = 'k', s = 150, </a:t>
            </a:r>
            <a:r>
              <a:rPr lang="en-US" altLang="zh-TW" sz="2000" dirty="0" err="1" smtClean="0"/>
              <a:t>linewidths</a:t>
            </a:r>
            <a:r>
              <a:rPr lang="en-US" altLang="zh-TW" sz="2000" dirty="0" smtClean="0"/>
              <a:t> = 5, </a:t>
            </a:r>
            <a:r>
              <a:rPr lang="en-US" altLang="zh-TW" sz="2000" dirty="0" err="1" smtClean="0"/>
              <a:t>zorder</a:t>
            </a:r>
            <a:r>
              <a:rPr lang="en-US" altLang="zh-TW" sz="2000" dirty="0" smtClean="0"/>
              <a:t> = 10)</a:t>
            </a:r>
          </a:p>
          <a:p>
            <a:r>
              <a:rPr lang="en-US" altLang="zh-TW" sz="2000" dirty="0" err="1" smtClean="0"/>
              <a:t>plt.show</a:t>
            </a:r>
            <a:r>
              <a:rPr lang="en-US" altLang="zh-TW" sz="2000" dirty="0" smtClean="0"/>
              <a:t>()</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(1):</a:t>
            </a:r>
          </a:p>
        </p:txBody>
      </p:sp>
      <p:sp>
        <p:nvSpPr>
          <p:cNvPr id="9" name="TextBox 1"/>
          <p:cNvSpPr txBox="1"/>
          <p:nvPr/>
        </p:nvSpPr>
        <p:spPr>
          <a:xfrm>
            <a:off x="1000898" y="1618009"/>
            <a:ext cx="6882713" cy="4524315"/>
          </a:xfrm>
          <a:prstGeom prst="rect">
            <a:avLst/>
          </a:prstGeom>
          <a:noFill/>
          <a:ln>
            <a:solidFill>
              <a:srgbClr val="C00000"/>
            </a:solidFill>
          </a:ln>
        </p:spPr>
        <p:txBody>
          <a:bodyPr wrap="square" rtlCol="0">
            <a:spAutoFit/>
          </a:bodyPr>
          <a:lstStyle/>
          <a:p>
            <a:r>
              <a:rPr lang="en-US" altLang="zh-TW" sz="1600" dirty="0" smtClean="0"/>
              <a:t>import </a:t>
            </a:r>
            <a:r>
              <a:rPr lang="en-US" altLang="zh-TW" sz="1600" dirty="0" err="1" smtClean="0"/>
              <a:t>numpy</a:t>
            </a:r>
            <a:r>
              <a:rPr lang="en-US" altLang="zh-TW" sz="1600" dirty="0" smtClean="0"/>
              <a:t> as </a:t>
            </a:r>
            <a:r>
              <a:rPr lang="en-US" altLang="zh-TW" sz="1600" dirty="0" err="1" smtClean="0"/>
              <a:t>np</a:t>
            </a:r>
            <a:endParaRPr lang="en-US" altLang="zh-TW" sz="1600" dirty="0" smtClean="0"/>
          </a:p>
          <a:p>
            <a:r>
              <a:rPr lang="en-US" altLang="zh-TW" sz="1600" dirty="0" smtClean="0"/>
              <a:t>from </a:t>
            </a:r>
            <a:r>
              <a:rPr lang="en-US" altLang="zh-TW" sz="1600" dirty="0" err="1" smtClean="0"/>
              <a:t>sklearn.cluster</a:t>
            </a:r>
            <a:r>
              <a:rPr lang="en-US" altLang="zh-TW" sz="1600" dirty="0" smtClean="0"/>
              <a:t> import </a:t>
            </a:r>
            <a:r>
              <a:rPr lang="en-US" altLang="zh-TW" sz="1600" dirty="0" err="1" smtClean="0"/>
              <a:t>MeanShift</a:t>
            </a:r>
            <a:endParaRPr lang="en-US" altLang="zh-TW" sz="1600" dirty="0" smtClean="0"/>
          </a:p>
          <a:p>
            <a:r>
              <a:rPr lang="en-US" altLang="zh-TW" sz="1600" dirty="0" smtClean="0"/>
              <a:t>import </a:t>
            </a:r>
            <a:r>
              <a:rPr lang="en-US" altLang="zh-TW" sz="1600" dirty="0" err="1" smtClean="0"/>
              <a:t>matplotlib.pyplot</a:t>
            </a:r>
            <a:r>
              <a:rPr lang="en-US" altLang="zh-TW" sz="1600" dirty="0" smtClean="0"/>
              <a:t> as </a:t>
            </a:r>
            <a:r>
              <a:rPr lang="en-US" altLang="zh-TW" sz="1600" dirty="0" err="1" smtClean="0"/>
              <a:t>plt</a:t>
            </a:r>
            <a:endParaRPr lang="en-US" altLang="zh-TW" sz="1600" dirty="0" smtClean="0"/>
          </a:p>
          <a:p>
            <a:r>
              <a:rPr lang="en-US" altLang="zh-TW" sz="1600" dirty="0" smtClean="0"/>
              <a:t>from </a:t>
            </a:r>
            <a:r>
              <a:rPr lang="en-US" altLang="zh-TW" sz="1600" dirty="0" err="1" smtClean="0"/>
              <a:t>matplotlib</a:t>
            </a:r>
            <a:r>
              <a:rPr lang="en-US" altLang="zh-TW" sz="1600" dirty="0" smtClean="0"/>
              <a:t> import style</a:t>
            </a:r>
          </a:p>
          <a:p>
            <a:r>
              <a:rPr lang="en-US" altLang="zh-TW" sz="1600" dirty="0" err="1" smtClean="0"/>
              <a:t>style.use</a:t>
            </a:r>
            <a:r>
              <a:rPr lang="en-US" altLang="zh-TW" sz="1600" dirty="0" smtClean="0"/>
              <a:t>("</a:t>
            </a:r>
            <a:r>
              <a:rPr lang="en-US" altLang="zh-TW" sz="1600" dirty="0" err="1" smtClean="0"/>
              <a:t>ggplot</a:t>
            </a:r>
            <a:r>
              <a:rPr lang="en-US" altLang="zh-TW" sz="1600" dirty="0" smtClean="0"/>
              <a:t>")</a:t>
            </a:r>
          </a:p>
          <a:p>
            <a:r>
              <a:rPr lang="en-US" altLang="zh-TW" sz="1600" dirty="0" smtClean="0"/>
              <a:t/>
            </a:r>
            <a:br>
              <a:rPr lang="en-US" altLang="zh-TW" sz="1600" dirty="0" smtClean="0"/>
            </a:br>
            <a:r>
              <a:rPr lang="en-US" altLang="zh-TW" sz="1600" dirty="0" smtClean="0"/>
              <a:t># 2D-dataset</a:t>
            </a:r>
          </a:p>
          <a:p>
            <a:r>
              <a:rPr lang="en-US" altLang="zh-TW" sz="1600" dirty="0" smtClean="0"/>
              <a:t>from </a:t>
            </a:r>
            <a:r>
              <a:rPr lang="en-US" altLang="zh-TW" sz="1600" dirty="0" err="1" smtClean="0"/>
              <a:t>sklearn.datasets.samples_generator</a:t>
            </a:r>
            <a:r>
              <a:rPr lang="en-US" altLang="zh-TW" sz="1600" dirty="0" smtClean="0"/>
              <a:t> import </a:t>
            </a:r>
            <a:r>
              <a:rPr lang="en-US" altLang="zh-TW" sz="1600" dirty="0" err="1" smtClean="0"/>
              <a:t>make_blobs</a:t>
            </a:r>
            <a:endParaRPr lang="en-US" altLang="zh-TW" sz="1600" dirty="0" smtClean="0"/>
          </a:p>
          <a:p>
            <a:r>
              <a:rPr lang="en-US" altLang="zh-TW" sz="1600" dirty="0" smtClean="0"/>
              <a:t># plot</a:t>
            </a:r>
          </a:p>
          <a:p>
            <a:r>
              <a:rPr lang="en-US" altLang="zh-TW" sz="1600" dirty="0" smtClean="0"/>
              <a:t>centers = [[2,2],[4,5],[3,10]]</a:t>
            </a:r>
          </a:p>
          <a:p>
            <a:r>
              <a:rPr lang="en-US" altLang="zh-TW" sz="1600" dirty="0" smtClean="0"/>
              <a:t>X, _ = </a:t>
            </a:r>
            <a:r>
              <a:rPr lang="en-US" altLang="zh-TW" sz="1600" dirty="0" err="1" smtClean="0"/>
              <a:t>make_blobs</a:t>
            </a:r>
            <a:r>
              <a:rPr lang="en-US" altLang="zh-TW" sz="1600" dirty="0" smtClean="0"/>
              <a:t>(</a:t>
            </a:r>
            <a:r>
              <a:rPr lang="en-US" altLang="zh-TW" sz="1600" dirty="0" err="1" smtClean="0"/>
              <a:t>n_samples</a:t>
            </a:r>
            <a:r>
              <a:rPr lang="en-US" altLang="zh-TW" sz="1600" dirty="0" smtClean="0"/>
              <a:t> = 500, centers = centers, </a:t>
            </a:r>
            <a:r>
              <a:rPr lang="en-US" altLang="zh-TW" sz="1600" dirty="0" err="1" smtClean="0"/>
              <a:t>cluster_std</a:t>
            </a:r>
            <a:r>
              <a:rPr lang="en-US" altLang="zh-TW" sz="1600" dirty="0" smtClean="0"/>
              <a:t> = 1)</a:t>
            </a:r>
          </a:p>
          <a:p>
            <a:r>
              <a:rPr lang="en-US" altLang="zh-TW" sz="1600" dirty="0" err="1" smtClean="0"/>
              <a:t>plt.scatter</a:t>
            </a:r>
            <a:r>
              <a:rPr lang="en-US" altLang="zh-TW" sz="1600" dirty="0" smtClean="0"/>
              <a:t>(X[:,0],X[:,1])</a:t>
            </a:r>
          </a:p>
          <a:p>
            <a:r>
              <a:rPr lang="en-US" altLang="zh-TW" sz="1600" dirty="0" err="1" smtClean="0"/>
              <a:t>plt.show</a:t>
            </a:r>
            <a:r>
              <a:rPr lang="en-US" altLang="zh-TW" sz="1600" dirty="0" smtClean="0"/>
              <a:t>()</a:t>
            </a:r>
          </a:p>
          <a:p>
            <a:r>
              <a:rPr lang="en-US" altLang="zh-TW" sz="1600" dirty="0" smtClean="0"/>
              <a:t># train the mean shift model with input data</a:t>
            </a:r>
          </a:p>
          <a:p>
            <a:r>
              <a:rPr lang="en-US" altLang="zh-TW" sz="1600" dirty="0" smtClean="0"/>
              <a:t>ms = </a:t>
            </a:r>
            <a:r>
              <a:rPr lang="en-US" altLang="zh-TW" sz="1600" dirty="0" err="1" smtClean="0"/>
              <a:t>MeanShift</a:t>
            </a:r>
            <a:r>
              <a:rPr lang="en-US" altLang="zh-TW" sz="1600" dirty="0" smtClean="0"/>
              <a:t>()</a:t>
            </a:r>
          </a:p>
          <a:p>
            <a:r>
              <a:rPr lang="en-US" altLang="zh-TW" sz="1600" dirty="0" smtClean="0"/>
              <a:t>ms.fit(X)</a:t>
            </a:r>
          </a:p>
          <a:p>
            <a:r>
              <a:rPr lang="en-US" altLang="zh-TW" sz="1600" dirty="0" smtClean="0"/>
              <a:t>labels = </a:t>
            </a:r>
            <a:r>
              <a:rPr lang="en-US" altLang="zh-TW" sz="1600" dirty="0" err="1" smtClean="0"/>
              <a:t>ms.labels</a:t>
            </a:r>
            <a:r>
              <a:rPr lang="en-US" altLang="zh-TW" sz="1600" dirty="0" smtClean="0"/>
              <a:t>_</a:t>
            </a:r>
          </a:p>
          <a:p>
            <a:r>
              <a:rPr lang="en-US" altLang="zh-TW" sz="1600" dirty="0" err="1" smtClean="0"/>
              <a:t>cluster_centers</a:t>
            </a:r>
            <a:r>
              <a:rPr lang="en-US" altLang="zh-TW" sz="1600" dirty="0" smtClean="0"/>
              <a:t> = </a:t>
            </a:r>
            <a:r>
              <a:rPr lang="en-US" altLang="zh-TW" sz="1600" dirty="0" err="1" smtClean="0"/>
              <a:t>ms.cluster_centers</a:t>
            </a:r>
            <a:r>
              <a:rPr lang="en-US" altLang="zh-TW" sz="1600" dirty="0" smtClean="0"/>
              <a:t>_</a:t>
            </a:r>
            <a:endParaRPr lang="en-US" altLang="zh-TW"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(2):</a:t>
            </a:r>
          </a:p>
        </p:txBody>
      </p:sp>
      <p:sp>
        <p:nvSpPr>
          <p:cNvPr id="9" name="TextBox 1"/>
          <p:cNvSpPr txBox="1"/>
          <p:nvPr/>
        </p:nvSpPr>
        <p:spPr>
          <a:xfrm>
            <a:off x="803190" y="1667436"/>
            <a:ext cx="8577942" cy="2800767"/>
          </a:xfrm>
          <a:prstGeom prst="rect">
            <a:avLst/>
          </a:prstGeom>
          <a:noFill/>
          <a:ln>
            <a:solidFill>
              <a:srgbClr val="C00000"/>
            </a:solidFill>
          </a:ln>
        </p:spPr>
        <p:txBody>
          <a:bodyPr wrap="square" rtlCol="0">
            <a:spAutoFit/>
          </a:bodyPr>
          <a:lstStyle/>
          <a:p>
            <a:r>
              <a:rPr lang="en-US" altLang="zh-TW" sz="1600" dirty="0" smtClean="0"/>
              <a:t># print the cluster centers</a:t>
            </a:r>
          </a:p>
          <a:p>
            <a:r>
              <a:rPr lang="en-US" altLang="zh-TW" sz="1600" dirty="0" smtClean="0"/>
              <a:t>print(</a:t>
            </a:r>
            <a:r>
              <a:rPr lang="en-US" altLang="zh-TW" sz="1600" dirty="0" err="1" smtClean="0"/>
              <a:t>cluster_centers</a:t>
            </a:r>
            <a:r>
              <a:rPr lang="en-US" altLang="zh-TW" sz="1600" dirty="0" smtClean="0"/>
              <a:t>)</a:t>
            </a:r>
          </a:p>
          <a:p>
            <a:r>
              <a:rPr lang="en-US" altLang="zh-TW" sz="1600" dirty="0" err="1" smtClean="0"/>
              <a:t>n_clusters</a:t>
            </a:r>
            <a:r>
              <a:rPr lang="en-US" altLang="zh-TW" sz="1600" dirty="0" smtClean="0"/>
              <a:t>_ = </a:t>
            </a:r>
            <a:r>
              <a:rPr lang="en-US" altLang="zh-TW" sz="1600" dirty="0" err="1" smtClean="0"/>
              <a:t>len</a:t>
            </a:r>
            <a:r>
              <a:rPr lang="en-US" altLang="zh-TW" sz="1600" dirty="0" smtClean="0"/>
              <a:t>(</a:t>
            </a:r>
            <a:r>
              <a:rPr lang="en-US" altLang="zh-TW" sz="1600" dirty="0" err="1" smtClean="0"/>
              <a:t>np.unique</a:t>
            </a:r>
            <a:r>
              <a:rPr lang="en-US" altLang="zh-TW" sz="1600" dirty="0" smtClean="0"/>
              <a:t>(labels))</a:t>
            </a:r>
          </a:p>
          <a:p>
            <a:r>
              <a:rPr lang="en-US" altLang="zh-TW" sz="1600" dirty="0" smtClean="0"/>
              <a:t>print("Estimated clusters:", </a:t>
            </a:r>
            <a:r>
              <a:rPr lang="en-US" altLang="zh-TW" sz="1600" dirty="0" err="1" smtClean="0"/>
              <a:t>n_clusters</a:t>
            </a:r>
            <a:r>
              <a:rPr lang="en-US" altLang="zh-TW" sz="1600" dirty="0" smtClean="0"/>
              <a:t>_)</a:t>
            </a:r>
          </a:p>
          <a:p>
            <a:r>
              <a:rPr lang="en-US" altLang="zh-TW" sz="1600" dirty="0" smtClean="0"/>
              <a:t># Plot </a:t>
            </a:r>
            <a:r>
              <a:rPr lang="en-US" altLang="zh-TW" sz="1600" dirty="0" err="1" smtClean="0"/>
              <a:t>centroids</a:t>
            </a:r>
            <a:endParaRPr lang="en-US" altLang="zh-TW" sz="1600" dirty="0" smtClean="0"/>
          </a:p>
          <a:p>
            <a:r>
              <a:rPr lang="en-US" altLang="zh-TW" sz="1600" dirty="0" smtClean="0"/>
              <a:t>colors = 10*['</a:t>
            </a:r>
            <a:r>
              <a:rPr lang="en-US" altLang="zh-TW" sz="1600" dirty="0" err="1" smtClean="0"/>
              <a:t>r.','g.','b.','c.','k.','y.','m</a:t>
            </a:r>
            <a:r>
              <a:rPr lang="en-US" altLang="zh-TW" sz="1600" dirty="0" smtClean="0"/>
              <a:t>.']</a:t>
            </a:r>
          </a:p>
          <a:p>
            <a:r>
              <a:rPr lang="en-US" altLang="zh-TW" sz="1600" dirty="0" smtClean="0"/>
              <a:t>for i in range(</a:t>
            </a:r>
            <a:r>
              <a:rPr lang="en-US" altLang="zh-TW" sz="1600" dirty="0" err="1" smtClean="0"/>
              <a:t>len</a:t>
            </a:r>
            <a:r>
              <a:rPr lang="en-US" altLang="zh-TW" sz="1600" dirty="0" smtClean="0"/>
              <a:t>(X)):</a:t>
            </a:r>
          </a:p>
          <a:p>
            <a:r>
              <a:rPr lang="en-US" altLang="zh-TW" sz="1600" dirty="0" smtClean="0"/>
              <a:t>    </a:t>
            </a:r>
            <a:r>
              <a:rPr lang="en-US" altLang="zh-TW" sz="1600" dirty="0" err="1" smtClean="0"/>
              <a:t>plt.plot</a:t>
            </a:r>
            <a:r>
              <a:rPr lang="en-US" altLang="zh-TW" sz="1600" dirty="0" smtClean="0"/>
              <a:t>(X[i][0], X[i][1], colors[labels[i]], </a:t>
            </a:r>
            <a:r>
              <a:rPr lang="en-US" altLang="zh-TW" sz="1600" dirty="0" err="1" smtClean="0"/>
              <a:t>markersize</a:t>
            </a:r>
            <a:r>
              <a:rPr lang="en-US" altLang="zh-TW" sz="1600" dirty="0" smtClean="0"/>
              <a:t> = 10)</a:t>
            </a:r>
          </a:p>
          <a:p>
            <a:r>
              <a:rPr lang="en-US" altLang="zh-TW" sz="1600" dirty="0" err="1" smtClean="0"/>
              <a:t>plt.scatter</a:t>
            </a:r>
            <a:r>
              <a:rPr lang="en-US" altLang="zh-TW" sz="1600" dirty="0" smtClean="0"/>
              <a:t>(</a:t>
            </a:r>
            <a:r>
              <a:rPr lang="en-US" altLang="zh-TW" sz="1600" dirty="0" err="1" smtClean="0"/>
              <a:t>cluster_centers</a:t>
            </a:r>
            <a:r>
              <a:rPr lang="en-US" altLang="zh-TW" sz="1600" dirty="0" smtClean="0"/>
              <a:t>[:,0],</a:t>
            </a:r>
            <a:r>
              <a:rPr lang="en-US" altLang="zh-TW" sz="1600" dirty="0" err="1" smtClean="0"/>
              <a:t>cluster_centers</a:t>
            </a:r>
            <a:r>
              <a:rPr lang="en-US" altLang="zh-TW" sz="1600" dirty="0" smtClean="0"/>
              <a:t>[:,1],</a:t>
            </a:r>
          </a:p>
          <a:p>
            <a:r>
              <a:rPr lang="en-US" altLang="zh-TW" sz="1600" dirty="0" smtClean="0"/>
              <a:t>marker = "</a:t>
            </a:r>
            <a:r>
              <a:rPr lang="en-US" altLang="zh-TW" sz="1600" dirty="0" err="1" smtClean="0"/>
              <a:t>x",color</a:t>
            </a:r>
            <a:r>
              <a:rPr lang="en-US" altLang="zh-TW" sz="1600" dirty="0" smtClean="0"/>
              <a:t> = 'k', s = 150, </a:t>
            </a:r>
            <a:r>
              <a:rPr lang="en-US" altLang="zh-TW" sz="1600" dirty="0" err="1" smtClean="0"/>
              <a:t>linewidths</a:t>
            </a:r>
            <a:r>
              <a:rPr lang="en-US" altLang="zh-TW" sz="1600" dirty="0" smtClean="0"/>
              <a:t> = 5, </a:t>
            </a:r>
            <a:r>
              <a:rPr lang="en-US" altLang="zh-TW" sz="1600" dirty="0" err="1" smtClean="0"/>
              <a:t>zorder</a:t>
            </a:r>
            <a:r>
              <a:rPr lang="en-US" altLang="zh-TW" sz="1600" dirty="0" smtClean="0"/>
              <a:t> = 10)</a:t>
            </a:r>
          </a:p>
          <a:p>
            <a:r>
              <a:rPr lang="en-US" altLang="zh-TW" sz="1600" dirty="0" err="1" smtClean="0"/>
              <a:t>plt.show</a:t>
            </a:r>
            <a:r>
              <a:rPr lang="en-US" altLang="zh-TW" sz="1600" dirty="0" smtClean="0"/>
              <a:t>()</a:t>
            </a:r>
            <a:endParaRPr lang="en-US" altLang="zh-TW"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Visualize the dataset.</a:t>
            </a:r>
          </a:p>
        </p:txBody>
      </p:sp>
      <p:pic>
        <p:nvPicPr>
          <p:cNvPr id="4098" name="Picture 2"/>
          <p:cNvPicPr>
            <a:picLocks noChangeAspect="1" noChangeArrowheads="1"/>
          </p:cNvPicPr>
          <p:nvPr/>
        </p:nvPicPr>
        <p:blipFill>
          <a:blip r:embed="rId3" cstate="print"/>
          <a:srcRect/>
          <a:stretch>
            <a:fillRect/>
          </a:stretch>
        </p:blipFill>
        <p:spPr bwMode="auto">
          <a:xfrm>
            <a:off x="1730760" y="1754660"/>
            <a:ext cx="4237554" cy="358461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9.2 Mean Shift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Plot </a:t>
            </a:r>
            <a:r>
              <a:rPr lang="en-US" altLang="zh-TW" sz="2000" dirty="0" err="1" smtClean="0"/>
              <a:t>Centroids</a:t>
            </a:r>
            <a:r>
              <a:rPr lang="en-US" altLang="zh-TW" sz="2000" dirty="0" smtClean="0"/>
              <a:t> of Mean Shift</a:t>
            </a:r>
          </a:p>
        </p:txBody>
      </p:sp>
      <p:pic>
        <p:nvPicPr>
          <p:cNvPr id="5122" name="Picture 2"/>
          <p:cNvPicPr>
            <a:picLocks noChangeAspect="1" noChangeArrowheads="1"/>
          </p:cNvPicPr>
          <p:nvPr/>
        </p:nvPicPr>
        <p:blipFill>
          <a:blip r:embed="rId3" cstate="print"/>
          <a:srcRect/>
          <a:stretch>
            <a:fillRect/>
          </a:stretch>
        </p:blipFill>
        <p:spPr bwMode="auto">
          <a:xfrm>
            <a:off x="1801275" y="1742304"/>
            <a:ext cx="4548940" cy="382222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9.3 Measure Cluster Performance</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9342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real world data is not naturally organized into number of distinctive clusters. </a:t>
            </a:r>
          </a:p>
          <a:p>
            <a:pPr marL="465138" indent="-465138">
              <a:buClr>
                <a:srgbClr val="00B0F0"/>
              </a:buClr>
              <a:buFont typeface="Wingdings" pitchFamily="2" charset="2"/>
              <a:buChar char="u"/>
            </a:pPr>
            <a:r>
              <a:rPr lang="en-US" altLang="zh-TW" sz="2000" dirty="0" smtClean="0"/>
              <a:t>Due to this reason, it is not easy to visualize and draw inferences. </a:t>
            </a:r>
          </a:p>
          <a:p>
            <a:pPr marL="465138" indent="-465138">
              <a:buClr>
                <a:srgbClr val="00B0F0"/>
              </a:buClr>
              <a:buFont typeface="Wingdings" pitchFamily="2" charset="2"/>
              <a:buChar char="u"/>
            </a:pPr>
            <a:r>
              <a:rPr lang="en-US" altLang="zh-TW" sz="2000" dirty="0" smtClean="0"/>
              <a:t>That is why we need to measure the clustering performance as well as its quality. </a:t>
            </a:r>
          </a:p>
          <a:p>
            <a:pPr marL="465138" indent="-465138">
              <a:buClr>
                <a:srgbClr val="00B0F0"/>
              </a:buClr>
              <a:buFont typeface="Wingdings" pitchFamily="2" charset="2"/>
              <a:buChar char="u"/>
            </a:pPr>
            <a:r>
              <a:rPr lang="en-US" altLang="zh-TW" sz="2000" dirty="0" smtClean="0"/>
              <a:t>It can be done with the help of silhouette analysis.</a:t>
            </a:r>
          </a:p>
          <a:p>
            <a:pPr marL="465138" indent="-465138">
              <a:buClr>
                <a:srgbClr val="00B0F0"/>
              </a:buClr>
              <a:buFont typeface="Wingdings" pitchFamily="2" charset="2"/>
              <a:buChar char="u"/>
            </a:pPr>
            <a:r>
              <a:rPr lang="en-US" altLang="zh-TW" sz="2000" b="1" dirty="0" smtClean="0"/>
              <a:t>Silhouette Analysis</a:t>
            </a:r>
          </a:p>
          <a:p>
            <a:pPr marL="922338" lvl="1" indent="-465138">
              <a:buClr>
                <a:srgbClr val="00B0F0"/>
              </a:buClr>
              <a:buFont typeface="Wingdings" pitchFamily="2" charset="2"/>
              <a:buChar char="u"/>
            </a:pPr>
            <a:r>
              <a:rPr lang="en-US" altLang="zh-TW" sz="2000" dirty="0" smtClean="0"/>
              <a:t>This method can be used to check the quality of clustering by measuring the distance between the clusters. </a:t>
            </a:r>
          </a:p>
          <a:p>
            <a:pPr marL="922338" lvl="1" indent="-465138">
              <a:buClr>
                <a:srgbClr val="00B0F0"/>
              </a:buClr>
              <a:buFont typeface="Wingdings" pitchFamily="2" charset="2"/>
              <a:buChar char="u"/>
            </a:pPr>
            <a:r>
              <a:rPr lang="en-US" altLang="zh-TW" sz="2000" dirty="0" smtClean="0"/>
              <a:t>Basically, it provides a way to assess the parameters like number of clusters by giving a silhouette score. </a:t>
            </a:r>
          </a:p>
          <a:p>
            <a:pPr marL="922338" lvl="1" indent="-465138">
              <a:buClr>
                <a:srgbClr val="00B0F0"/>
              </a:buClr>
              <a:buFont typeface="Wingdings" pitchFamily="2" charset="2"/>
              <a:buChar char="u"/>
            </a:pPr>
            <a:r>
              <a:rPr lang="en-US" altLang="zh-TW" sz="2000" dirty="0" smtClean="0"/>
              <a:t>This score is a metric that measures how close each point in one cluster is to the points in the neighboring clusters.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67765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Analysis of silhouette score</a:t>
            </a:r>
          </a:p>
          <a:p>
            <a:pPr marL="922338" lvl="1" indent="-465138">
              <a:buClr>
                <a:srgbClr val="00B0F0"/>
              </a:buClr>
              <a:buFont typeface="Wingdings" pitchFamily="2" charset="2"/>
              <a:buChar char="u"/>
            </a:pPr>
            <a:r>
              <a:rPr lang="en-US" altLang="zh-TW" sz="2000" dirty="0" smtClean="0"/>
              <a:t>The score has a range of [-1, 1]. </a:t>
            </a:r>
          </a:p>
          <a:p>
            <a:pPr marL="465138" indent="-465138">
              <a:buClr>
                <a:srgbClr val="00B0F0"/>
              </a:buClr>
              <a:buFont typeface="Wingdings" pitchFamily="2" charset="2"/>
              <a:buChar char="u"/>
            </a:pPr>
            <a:r>
              <a:rPr lang="en-US" altLang="zh-TW" sz="2000" dirty="0" smtClean="0"/>
              <a:t>Following is the analysis of this score.</a:t>
            </a:r>
          </a:p>
          <a:p>
            <a:pPr marL="922338" lvl="1" indent="-465138">
              <a:buClr>
                <a:srgbClr val="00B0F0"/>
              </a:buClr>
              <a:buFont typeface="Wingdings" pitchFamily="2" charset="2"/>
              <a:buChar char="u"/>
            </a:pPr>
            <a:r>
              <a:rPr lang="en-US" altLang="zh-TW" b="1" dirty="0" smtClean="0"/>
              <a:t>Score of +1</a:t>
            </a:r>
            <a:r>
              <a:rPr lang="en-US" altLang="zh-TW" dirty="0" smtClean="0"/>
              <a:t>: Score near +1 indicates that the sample is far away from the neighboring cluster.</a:t>
            </a:r>
          </a:p>
          <a:p>
            <a:pPr marL="922338" lvl="1" indent="-465138">
              <a:buClr>
                <a:srgbClr val="00B0F0"/>
              </a:buClr>
              <a:buFont typeface="Wingdings" pitchFamily="2" charset="2"/>
              <a:buChar char="u"/>
            </a:pPr>
            <a:r>
              <a:rPr lang="en-US" altLang="zh-TW" b="1" dirty="0" smtClean="0"/>
              <a:t>Score of 0</a:t>
            </a:r>
            <a:r>
              <a:rPr lang="en-US" altLang="zh-TW" dirty="0" smtClean="0"/>
              <a:t>: Score 0 indicates that the sample is on or very close to the decision boundary between two neighboring clusters.</a:t>
            </a:r>
          </a:p>
          <a:p>
            <a:pPr marL="922338" lvl="1" indent="-465138">
              <a:buClr>
                <a:srgbClr val="00B0F0"/>
              </a:buClr>
              <a:buFont typeface="Wingdings" pitchFamily="2" charset="2"/>
              <a:buChar char="u"/>
            </a:pPr>
            <a:r>
              <a:rPr lang="en-US" altLang="zh-TW" b="1" dirty="0" smtClean="0"/>
              <a:t>Score of -1</a:t>
            </a:r>
            <a:r>
              <a:rPr lang="en-US" altLang="zh-TW" dirty="0" smtClean="0"/>
              <a:t>: Negative score indicates that the samples have been assigned to the wrong clusters.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Calculating Silhouette Score</a:t>
            </a:r>
          </a:p>
          <a:p>
            <a:pPr marL="922338" lvl="1" indent="-465138">
              <a:buClr>
                <a:srgbClr val="00B0F0"/>
              </a:buClr>
              <a:buFont typeface="Wingdings" pitchFamily="2" charset="2"/>
              <a:buChar char="u"/>
            </a:pPr>
            <a:r>
              <a:rPr lang="en-US" altLang="zh-TW" sz="2000" dirty="0" smtClean="0"/>
              <a:t>In this section, we will learn how to calculate the silhouette score.</a:t>
            </a:r>
          </a:p>
          <a:p>
            <a:pPr marL="922338" lvl="1" indent="-465138">
              <a:buClr>
                <a:srgbClr val="00B0F0"/>
              </a:buClr>
              <a:buFont typeface="Wingdings" pitchFamily="2" charset="2"/>
              <a:buChar char="u"/>
            </a:pPr>
            <a:r>
              <a:rPr lang="en-US" altLang="zh-TW" sz="2000" dirty="0" smtClean="0"/>
              <a:t>Silhouette score can be calculated by using the following formula −</a:t>
            </a:r>
            <a:endParaRPr lang="en-US" altLang="zh-TW" sz="2000" dirty="0"/>
          </a:p>
        </p:txBody>
      </p:sp>
      <p:pic>
        <p:nvPicPr>
          <p:cNvPr id="6146" name="Picture 2"/>
          <p:cNvPicPr>
            <a:picLocks noChangeAspect="1" noChangeArrowheads="1"/>
          </p:cNvPicPr>
          <p:nvPr/>
        </p:nvPicPr>
        <p:blipFill>
          <a:blip r:embed="rId3" cstate="print"/>
          <a:srcRect/>
          <a:stretch>
            <a:fillRect/>
          </a:stretch>
        </p:blipFill>
        <p:spPr bwMode="auto">
          <a:xfrm>
            <a:off x="2787478" y="2394251"/>
            <a:ext cx="2209800" cy="561975"/>
          </a:xfrm>
          <a:prstGeom prst="rect">
            <a:avLst/>
          </a:prstGeom>
          <a:noFill/>
          <a:ln w="9525">
            <a:solidFill>
              <a:srgbClr val="C00000"/>
            </a:solidFill>
            <a:miter lim="800000"/>
            <a:headEnd/>
            <a:tailEnd/>
          </a:ln>
        </p:spPr>
      </p:pic>
      <p:sp>
        <p:nvSpPr>
          <p:cNvPr id="9" name="TextBox 1"/>
          <p:cNvSpPr txBox="1"/>
          <p:nvPr/>
        </p:nvSpPr>
        <p:spPr>
          <a:xfrm>
            <a:off x="222422" y="3174960"/>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a:t>
            </a:r>
            <a:r>
              <a:rPr lang="zh-TW" altLang="en-US" sz="2000" dirty="0" smtClean="0"/>
              <a:t>𝑝 </a:t>
            </a:r>
            <a:r>
              <a:rPr lang="en-US" altLang="zh-TW" sz="2000" dirty="0" smtClean="0"/>
              <a:t>is the mean distance to the points in the nearest cluster that the data point is not a part of. </a:t>
            </a:r>
          </a:p>
          <a:p>
            <a:pPr marL="465138" indent="-465138">
              <a:buClr>
                <a:srgbClr val="00B0F0"/>
              </a:buClr>
              <a:buFont typeface="Wingdings" pitchFamily="2" charset="2"/>
              <a:buChar char="u"/>
            </a:pPr>
            <a:r>
              <a:rPr lang="en-US" altLang="zh-TW" sz="2000" dirty="0" smtClean="0"/>
              <a:t>And, </a:t>
            </a:r>
            <a:r>
              <a:rPr lang="zh-TW" altLang="en-US" sz="2000" dirty="0" smtClean="0"/>
              <a:t>𝑞 </a:t>
            </a:r>
            <a:r>
              <a:rPr lang="en-US" altLang="zh-TW" sz="2000" dirty="0" smtClean="0"/>
              <a:t>is the mean intra-cluster distance to all the points in its own cluster.</a:t>
            </a:r>
          </a:p>
          <a:p>
            <a:pPr marL="465138" indent="-465138">
              <a:buClr>
                <a:srgbClr val="00B0F0"/>
              </a:buClr>
              <a:buFont typeface="Wingdings" pitchFamily="2" charset="2"/>
              <a:buChar char="u"/>
            </a:pPr>
            <a:r>
              <a:rPr lang="en-US" altLang="zh-TW" sz="2000" dirty="0" smtClean="0"/>
              <a:t>For finding the optimal number of clusters, we need to run the clustering algorithm again by importing the </a:t>
            </a:r>
            <a:r>
              <a:rPr lang="en-US" altLang="zh-TW" sz="2000" b="1" dirty="0" smtClean="0"/>
              <a:t>metrics</a:t>
            </a:r>
            <a:r>
              <a:rPr lang="en-US" altLang="zh-TW" sz="2000" dirty="0" smtClean="0"/>
              <a:t> module from the </a:t>
            </a:r>
            <a:r>
              <a:rPr lang="en-US" altLang="zh-TW" sz="2000" b="1" dirty="0" err="1" smtClean="0"/>
              <a:t>sklearn</a:t>
            </a:r>
            <a:r>
              <a:rPr lang="en-US" altLang="zh-TW" sz="2000" dirty="0" smtClean="0"/>
              <a:t> package. </a:t>
            </a:r>
          </a:p>
          <a:p>
            <a:pPr marL="465138" indent="-465138">
              <a:buClr>
                <a:srgbClr val="00B0F0"/>
              </a:buClr>
              <a:buFont typeface="Wingdings" pitchFamily="2" charset="2"/>
              <a:buChar char="u"/>
            </a:pPr>
            <a:r>
              <a:rPr lang="en-US" altLang="zh-TW" sz="2000" dirty="0" smtClean="0"/>
              <a:t>In the following example, we will run the K-means clustering algorithm to find the optimal number of clusters:</a:t>
            </a:r>
          </a:p>
          <a:p>
            <a:pPr marL="465138" indent="-465138">
              <a:buClr>
                <a:srgbClr val="00B0F0"/>
              </a:buClr>
              <a:buFont typeface="Wingdings" pitchFamily="2" charset="2"/>
              <a:buChar char="u"/>
            </a:pPr>
            <a:r>
              <a:rPr lang="en-US" altLang="zh-TW" sz="2000" dirty="0" smtClean="0"/>
              <a:t>Import the necessary packages as shown</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For finding the optimal number of clusters, we need to run the clustering algorithm again by importing the </a:t>
            </a:r>
            <a:r>
              <a:rPr lang="en-US" altLang="zh-TW" sz="2000" b="1" dirty="0" smtClean="0"/>
              <a:t>metrics</a:t>
            </a:r>
            <a:r>
              <a:rPr lang="en-US" altLang="zh-TW" sz="2000" dirty="0" smtClean="0"/>
              <a:t> module from the </a:t>
            </a:r>
            <a:r>
              <a:rPr lang="en-US" altLang="zh-TW" sz="2000" b="1" dirty="0" err="1" smtClean="0"/>
              <a:t>sklearn</a:t>
            </a:r>
            <a:r>
              <a:rPr lang="en-US" altLang="zh-TW" sz="2000" dirty="0" smtClean="0"/>
              <a:t> package. </a:t>
            </a:r>
          </a:p>
          <a:p>
            <a:pPr marL="465138" indent="-465138">
              <a:buClr>
                <a:srgbClr val="00B0F0"/>
              </a:buClr>
              <a:buFont typeface="Wingdings" pitchFamily="2" charset="2"/>
              <a:buChar char="u"/>
            </a:pPr>
            <a:r>
              <a:rPr lang="en-US" altLang="zh-TW" sz="2000" dirty="0" smtClean="0"/>
              <a:t>In the following example, we will run the K-means clustering algorithm to find the optimal number of clusters</a:t>
            </a:r>
          </a:p>
          <a:p>
            <a:pPr marL="465138" indent="-465138">
              <a:buClr>
                <a:srgbClr val="00B0F0"/>
              </a:buClr>
              <a:buFont typeface="Wingdings" pitchFamily="2" charset="2"/>
              <a:buChar char="u"/>
            </a:pPr>
            <a:r>
              <a:rPr lang="en-US" altLang="zh-TW" sz="2000" dirty="0" smtClean="0"/>
              <a:t>Install the packages:</a:t>
            </a:r>
          </a:p>
          <a:p>
            <a:pPr marL="922338" lvl="1" indent="-465138">
              <a:buClr>
                <a:srgbClr val="00B0F0"/>
              </a:buClr>
              <a:buFont typeface="Wingdings" pitchFamily="2" charset="2"/>
              <a:buChar char="u"/>
            </a:pPr>
            <a:r>
              <a:rPr lang="en-US" altLang="zh-TW" sz="2000" dirty="0" smtClean="0"/>
              <a:t>C:\&gt; pip3 install </a:t>
            </a:r>
            <a:r>
              <a:rPr lang="en-US" altLang="zh-TW" sz="2000" dirty="0" err="1" smtClean="0"/>
              <a:t>Kmeans</a:t>
            </a:r>
            <a:endParaRPr lang="en-US" altLang="zh-TW" sz="2000" dirty="0" smtClean="0"/>
          </a:p>
          <a:p>
            <a:pPr marL="922338" lvl="1" indent="-465138">
              <a:buClr>
                <a:srgbClr val="00B0F0"/>
              </a:buClr>
              <a:buFont typeface="Wingdings" pitchFamily="2" charset="2"/>
              <a:buChar char="u"/>
            </a:pPr>
            <a:r>
              <a:rPr lang="en-US" altLang="zh-TW" sz="2000" dirty="0" smtClean="0"/>
              <a:t>C:\&gt; pip3 install metrics</a:t>
            </a:r>
          </a:p>
          <a:p>
            <a:pPr marL="465138" indent="-465138">
              <a:buClr>
                <a:srgbClr val="00B0F0"/>
              </a:buClr>
              <a:buFont typeface="Wingdings" pitchFamily="2" charset="2"/>
              <a:buChar char="u"/>
            </a:pPr>
            <a:r>
              <a:rPr lang="en-US" altLang="zh-TW" sz="2000" dirty="0" smtClean="0"/>
              <a:t>Import the necessary packages as shown</a:t>
            </a:r>
            <a:endParaRPr lang="en-US" altLang="zh-TW" sz="2000" dirty="0"/>
          </a:p>
        </p:txBody>
      </p:sp>
      <p:sp>
        <p:nvSpPr>
          <p:cNvPr id="10" name="TextBox 1"/>
          <p:cNvSpPr txBox="1"/>
          <p:nvPr/>
        </p:nvSpPr>
        <p:spPr>
          <a:xfrm>
            <a:off x="716692" y="3817513"/>
            <a:ext cx="7957751" cy="1477328"/>
          </a:xfrm>
          <a:prstGeom prst="rect">
            <a:avLst/>
          </a:prstGeom>
          <a:noFill/>
          <a:ln>
            <a:solidFill>
              <a:srgbClr val="C00000"/>
            </a:solidFill>
          </a:ln>
        </p:spPr>
        <p:txBody>
          <a:bodyPr wrap="square" rtlCol="0">
            <a:spAutoFit/>
          </a:bodyPr>
          <a:lstStyle/>
          <a:p>
            <a:r>
              <a:rPr lang="en-US" altLang="zh-TW" dirty="0" smtClean="0"/>
              <a:t>import </a:t>
            </a:r>
            <a:r>
              <a:rPr lang="en-US" altLang="zh-TW" dirty="0" err="1" smtClean="0"/>
              <a:t>matplotlib.pyplot</a:t>
            </a:r>
            <a:r>
              <a:rPr lang="en-US" altLang="zh-TW" dirty="0" smtClean="0"/>
              <a:t> as </a:t>
            </a:r>
            <a:r>
              <a:rPr lang="en-US" altLang="zh-TW" dirty="0" err="1" smtClean="0"/>
              <a:t>plt</a:t>
            </a:r>
            <a:endParaRPr lang="en-US" altLang="zh-TW" dirty="0" smtClean="0"/>
          </a:p>
          <a:p>
            <a:r>
              <a:rPr lang="en-US" altLang="zh-TW" dirty="0" smtClean="0"/>
              <a:t>import </a:t>
            </a:r>
            <a:r>
              <a:rPr lang="en-US" altLang="zh-TW" dirty="0" err="1" smtClean="0"/>
              <a:t>seaborn</a:t>
            </a:r>
            <a:r>
              <a:rPr lang="en-US" altLang="zh-TW" dirty="0" smtClean="0"/>
              <a:t> as </a:t>
            </a:r>
            <a:r>
              <a:rPr lang="en-US" altLang="zh-TW" dirty="0" err="1" smtClean="0"/>
              <a:t>sns</a:t>
            </a:r>
            <a:r>
              <a:rPr lang="en-US" altLang="zh-TW" dirty="0" smtClean="0"/>
              <a:t>; </a:t>
            </a:r>
            <a:r>
              <a:rPr lang="en-US" altLang="zh-TW" dirty="0" err="1" smtClean="0"/>
              <a:t>sns.set</a:t>
            </a:r>
            <a:r>
              <a:rPr lang="en-US" altLang="zh-TW" dirty="0" smtClean="0"/>
              <a:t>()</a:t>
            </a:r>
          </a:p>
          <a:p>
            <a:r>
              <a:rPr lang="en-US" altLang="zh-TW" dirty="0" smtClean="0"/>
              <a:t>import </a:t>
            </a:r>
            <a:r>
              <a:rPr lang="en-US" altLang="zh-TW" dirty="0" err="1" smtClean="0"/>
              <a:t>numpy</a:t>
            </a:r>
            <a:r>
              <a:rPr lang="en-US" altLang="zh-TW" dirty="0" smtClean="0"/>
              <a:t> as </a:t>
            </a:r>
            <a:r>
              <a:rPr lang="en-US" altLang="zh-TW" dirty="0" err="1" smtClean="0"/>
              <a:t>np</a:t>
            </a:r>
            <a:endParaRPr lang="en-US" altLang="zh-TW" dirty="0" smtClean="0"/>
          </a:p>
          <a:p>
            <a:r>
              <a:rPr lang="en-US" altLang="zh-TW" dirty="0" smtClean="0"/>
              <a:t>from </a:t>
            </a:r>
            <a:r>
              <a:rPr lang="en-US" altLang="zh-TW" dirty="0" err="1" smtClean="0"/>
              <a:t>sklearn.cluster</a:t>
            </a:r>
            <a:r>
              <a:rPr lang="en-US" altLang="zh-TW" dirty="0" smtClean="0"/>
              <a:t> import </a:t>
            </a:r>
            <a:r>
              <a:rPr lang="en-US" altLang="zh-TW" dirty="0" err="1" smtClean="0"/>
              <a:t>Kmeans</a:t>
            </a:r>
            <a:r>
              <a:rPr lang="en-US" altLang="zh-TW" dirty="0" smtClean="0"/>
              <a:t>	 # pip3 install </a:t>
            </a:r>
            <a:r>
              <a:rPr lang="en-US" altLang="zh-TW" dirty="0" err="1" smtClean="0"/>
              <a:t>KMeans</a:t>
            </a:r>
            <a:endParaRPr lang="en-US" altLang="zh-TW" dirty="0" smtClean="0"/>
          </a:p>
          <a:p>
            <a:r>
              <a:rPr lang="en-US" altLang="zh-TW" dirty="0" smtClean="0"/>
              <a:t>from </a:t>
            </a:r>
            <a:r>
              <a:rPr lang="en-US" altLang="zh-TW" dirty="0" err="1" smtClean="0"/>
              <a:t>sklearn</a:t>
            </a:r>
            <a:r>
              <a:rPr lang="en-US" altLang="zh-TW" dirty="0" smtClean="0"/>
              <a:t> import metrics		 # pip3 install metrics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 Unsupervised Learning: </a:t>
            </a:r>
            <a:r>
              <a:rPr lang="en-US" altLang="zh-TW" sz="3000" b="1" dirty="0" err="1" smtClean="0">
                <a:solidFill>
                  <a:srgbClr val="002060"/>
                </a:solidFill>
                <a:effectLst>
                  <a:outerShdw blurRad="38100" dist="38100" dir="2700000" algn="tl">
                    <a:srgbClr val="000000">
                      <a:alpha val="43137"/>
                    </a:srgbClr>
                  </a:outerShdw>
                </a:effectLst>
              </a:rPr>
              <a:t>CLustering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Unsupervised machine learning algorithms do not have any supervisor to provide any sort of guidance. </a:t>
            </a:r>
          </a:p>
          <a:p>
            <a:pPr marL="465138" indent="-465138">
              <a:buClr>
                <a:srgbClr val="00B0F0"/>
              </a:buClr>
              <a:buFont typeface="Wingdings" pitchFamily="2" charset="2"/>
              <a:buChar char="u"/>
            </a:pPr>
            <a:r>
              <a:rPr lang="en-US" altLang="zh-TW" sz="2000" dirty="0" smtClean="0"/>
              <a:t>That is why they are closely aligned with what some call true artificial intelligence.</a:t>
            </a:r>
          </a:p>
          <a:p>
            <a:pPr marL="465138" indent="-465138">
              <a:buClr>
                <a:srgbClr val="00B0F0"/>
              </a:buClr>
              <a:buFont typeface="Wingdings" pitchFamily="2" charset="2"/>
              <a:buChar char="u"/>
            </a:pPr>
            <a:r>
              <a:rPr lang="en-US" altLang="zh-TW" sz="2000" dirty="0" smtClean="0"/>
              <a:t>In unsupervised learning, there would be no correct answer and no teacher for the guidance. </a:t>
            </a:r>
          </a:p>
          <a:p>
            <a:pPr marL="465138" indent="-465138">
              <a:buClr>
                <a:srgbClr val="00B0F0"/>
              </a:buClr>
              <a:buFont typeface="Wingdings" pitchFamily="2" charset="2"/>
              <a:buChar char="u"/>
            </a:pPr>
            <a:r>
              <a:rPr lang="en-US" altLang="zh-TW" sz="2000" dirty="0" smtClean="0"/>
              <a:t>Algorithms need to discover the interesting pattern in data for learning.</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Generate the two-dimensional dataset, containing four blobs, by using </a:t>
            </a:r>
            <a:r>
              <a:rPr lang="en-US" altLang="zh-TW" sz="2000" b="1" dirty="0" err="1" smtClean="0"/>
              <a:t>make_blob</a:t>
            </a:r>
            <a:r>
              <a:rPr lang="en-US" altLang="zh-TW" sz="2000" b="1" dirty="0" smtClean="0"/>
              <a:t> </a:t>
            </a:r>
            <a:r>
              <a:rPr lang="en-US" altLang="zh-TW" sz="2000" dirty="0" smtClean="0"/>
              <a:t>from the </a:t>
            </a:r>
            <a:r>
              <a:rPr lang="en-US" altLang="zh-TW" sz="2000" b="1" dirty="0" err="1" smtClean="0"/>
              <a:t>sklearn.dataset</a:t>
            </a:r>
            <a:r>
              <a:rPr lang="en-US" altLang="zh-TW" sz="2000" dirty="0" smtClean="0"/>
              <a:t> package.</a:t>
            </a:r>
            <a:endParaRPr lang="en-US" altLang="zh-TW" sz="2000" dirty="0"/>
          </a:p>
        </p:txBody>
      </p:sp>
      <p:sp>
        <p:nvSpPr>
          <p:cNvPr id="10" name="TextBox 1"/>
          <p:cNvSpPr txBox="1"/>
          <p:nvPr/>
        </p:nvSpPr>
        <p:spPr>
          <a:xfrm>
            <a:off x="729049" y="2075210"/>
            <a:ext cx="7957751" cy="923330"/>
          </a:xfrm>
          <a:prstGeom prst="rect">
            <a:avLst/>
          </a:prstGeom>
          <a:noFill/>
          <a:ln>
            <a:solidFill>
              <a:srgbClr val="C00000"/>
            </a:solidFill>
          </a:ln>
        </p:spPr>
        <p:txBody>
          <a:bodyPr wrap="square" rtlCol="0">
            <a:spAutoFit/>
          </a:bodyPr>
          <a:lstStyle/>
          <a:p>
            <a:r>
              <a:rPr lang="en-US" altLang="zh-TW" dirty="0" smtClean="0"/>
              <a:t>from </a:t>
            </a:r>
            <a:r>
              <a:rPr lang="en-US" altLang="zh-TW" dirty="0" err="1" smtClean="0"/>
              <a:t>sklearn.datasets.samples_generator</a:t>
            </a:r>
            <a:r>
              <a:rPr lang="en-US" altLang="zh-TW" dirty="0" smtClean="0"/>
              <a:t>  import </a:t>
            </a:r>
            <a:r>
              <a:rPr lang="en-US" altLang="zh-TW" dirty="0" err="1" smtClean="0"/>
              <a:t>make_blobs</a:t>
            </a:r>
            <a:r>
              <a:rPr lang="en-US" altLang="zh-TW" dirty="0" smtClean="0"/>
              <a:t> </a:t>
            </a:r>
          </a:p>
          <a:p>
            <a:r>
              <a:rPr lang="en-US" altLang="zh-TW" dirty="0" smtClean="0"/>
              <a:t>X, </a:t>
            </a:r>
            <a:r>
              <a:rPr lang="en-US" altLang="zh-TW" dirty="0" err="1" smtClean="0"/>
              <a:t>y_true</a:t>
            </a:r>
            <a:r>
              <a:rPr lang="en-US" altLang="zh-TW" dirty="0" smtClean="0"/>
              <a:t> = \</a:t>
            </a:r>
          </a:p>
          <a:p>
            <a:r>
              <a:rPr lang="en-US" altLang="zh-TW" dirty="0" err="1" smtClean="0"/>
              <a:t>make_blobs</a:t>
            </a:r>
            <a:r>
              <a:rPr lang="en-US" altLang="zh-TW" dirty="0" smtClean="0"/>
              <a:t>(</a:t>
            </a:r>
            <a:r>
              <a:rPr lang="en-US" altLang="zh-TW" dirty="0" err="1" smtClean="0"/>
              <a:t>n_samples</a:t>
            </a:r>
            <a:r>
              <a:rPr lang="en-US" altLang="zh-TW" dirty="0" smtClean="0"/>
              <a:t> = 500, centers = 4, </a:t>
            </a:r>
            <a:r>
              <a:rPr lang="en-US" altLang="zh-TW" dirty="0" err="1" smtClean="0"/>
              <a:t>cluster_std</a:t>
            </a:r>
            <a:r>
              <a:rPr lang="en-US" altLang="zh-TW" dirty="0" smtClean="0"/>
              <a:t> = 0.40, </a:t>
            </a:r>
            <a:r>
              <a:rPr lang="en-US" altLang="zh-TW" dirty="0" err="1" smtClean="0"/>
              <a:t>random_state</a:t>
            </a:r>
            <a:r>
              <a:rPr lang="en-US" altLang="zh-TW" dirty="0" smtClean="0"/>
              <a:t> = 0)</a:t>
            </a:r>
          </a:p>
        </p:txBody>
      </p:sp>
      <p:sp>
        <p:nvSpPr>
          <p:cNvPr id="9" name="TextBox 1"/>
          <p:cNvSpPr txBox="1"/>
          <p:nvPr/>
        </p:nvSpPr>
        <p:spPr>
          <a:xfrm>
            <a:off x="284205" y="3249101"/>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Initialize the variables as shown. Cluster number are 2 … 10.</a:t>
            </a:r>
            <a:endParaRPr lang="en-US" altLang="zh-TW" sz="2000" dirty="0"/>
          </a:p>
        </p:txBody>
      </p:sp>
      <p:sp>
        <p:nvSpPr>
          <p:cNvPr id="11" name="TextBox 1"/>
          <p:cNvSpPr txBox="1"/>
          <p:nvPr/>
        </p:nvSpPr>
        <p:spPr>
          <a:xfrm>
            <a:off x="696097" y="3759847"/>
            <a:ext cx="7957751" cy="646331"/>
          </a:xfrm>
          <a:prstGeom prst="rect">
            <a:avLst/>
          </a:prstGeom>
          <a:noFill/>
          <a:ln>
            <a:solidFill>
              <a:srgbClr val="C00000"/>
            </a:solidFill>
          </a:ln>
        </p:spPr>
        <p:txBody>
          <a:bodyPr wrap="square" rtlCol="0">
            <a:spAutoFit/>
          </a:bodyPr>
          <a:lstStyle/>
          <a:p>
            <a:r>
              <a:rPr lang="en-US" altLang="zh-TW" dirty="0" smtClean="0"/>
              <a:t>scores = [] </a:t>
            </a:r>
          </a:p>
          <a:p>
            <a:r>
              <a:rPr lang="en-US" altLang="zh-TW" dirty="0" smtClean="0"/>
              <a:t>values = </a:t>
            </a:r>
            <a:r>
              <a:rPr lang="en-US" altLang="zh-TW" dirty="0" err="1" smtClean="0"/>
              <a:t>np.arange</a:t>
            </a:r>
            <a:r>
              <a:rPr lang="en-US" altLang="zh-TW" dirty="0" smtClean="0"/>
              <a:t>(2, 10)</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need to iterate the K-means model through all the values and also need to train it with the input data.</a:t>
            </a:r>
            <a:endParaRPr lang="en-US" altLang="zh-TW" sz="2000" dirty="0"/>
          </a:p>
        </p:txBody>
      </p:sp>
      <p:sp>
        <p:nvSpPr>
          <p:cNvPr id="10" name="TextBox 1"/>
          <p:cNvSpPr txBox="1"/>
          <p:nvPr/>
        </p:nvSpPr>
        <p:spPr>
          <a:xfrm>
            <a:off x="729049" y="2075210"/>
            <a:ext cx="7957751" cy="923330"/>
          </a:xfrm>
          <a:prstGeom prst="rect">
            <a:avLst/>
          </a:prstGeom>
          <a:noFill/>
          <a:ln>
            <a:solidFill>
              <a:srgbClr val="C00000"/>
            </a:solidFill>
          </a:ln>
        </p:spPr>
        <p:txBody>
          <a:bodyPr wrap="square" rtlCol="0">
            <a:spAutoFit/>
          </a:bodyPr>
          <a:lstStyle/>
          <a:p>
            <a:r>
              <a:rPr lang="en-US" altLang="zh-TW" dirty="0" smtClean="0"/>
              <a:t>for </a:t>
            </a:r>
            <a:r>
              <a:rPr lang="en-US" altLang="zh-TW" dirty="0" err="1" smtClean="0"/>
              <a:t>num_clusters</a:t>
            </a:r>
            <a:r>
              <a:rPr lang="en-US" altLang="zh-TW" dirty="0" smtClean="0"/>
              <a:t> in values: </a:t>
            </a:r>
          </a:p>
          <a:p>
            <a:r>
              <a:rPr lang="en-US" altLang="zh-TW" dirty="0" smtClean="0"/>
              <a:t>    </a:t>
            </a:r>
            <a:r>
              <a:rPr lang="en-US" altLang="zh-TW" dirty="0" err="1" smtClean="0"/>
              <a:t>kmeans</a:t>
            </a:r>
            <a:r>
              <a:rPr lang="en-US" altLang="zh-TW" dirty="0" smtClean="0"/>
              <a:t> = </a:t>
            </a:r>
            <a:r>
              <a:rPr lang="en-US" altLang="zh-TW" dirty="0" err="1" smtClean="0"/>
              <a:t>KMeans</a:t>
            </a:r>
            <a:r>
              <a:rPr lang="en-US" altLang="zh-TW" dirty="0" smtClean="0"/>
              <a:t>(init = 'k-means++', </a:t>
            </a:r>
            <a:r>
              <a:rPr lang="en-US" altLang="zh-TW" dirty="0" err="1" smtClean="0"/>
              <a:t>n_clusters</a:t>
            </a:r>
            <a:r>
              <a:rPr lang="en-US" altLang="zh-TW" dirty="0" smtClean="0"/>
              <a:t> = </a:t>
            </a:r>
            <a:r>
              <a:rPr lang="en-US" altLang="zh-TW" dirty="0" err="1" smtClean="0"/>
              <a:t>num_clusters</a:t>
            </a:r>
            <a:r>
              <a:rPr lang="en-US" altLang="zh-TW" dirty="0" smtClean="0"/>
              <a:t>, </a:t>
            </a:r>
            <a:r>
              <a:rPr lang="en-US" altLang="zh-TW" dirty="0" err="1" smtClean="0"/>
              <a:t>n_init</a:t>
            </a:r>
            <a:r>
              <a:rPr lang="en-US" altLang="zh-TW" dirty="0" smtClean="0"/>
              <a:t> = 10)   </a:t>
            </a:r>
          </a:p>
          <a:p>
            <a:r>
              <a:rPr lang="en-US" altLang="zh-TW" dirty="0" smtClean="0"/>
              <a:t>    kmeans.fit(X)</a:t>
            </a:r>
          </a:p>
        </p:txBody>
      </p:sp>
      <p:sp>
        <p:nvSpPr>
          <p:cNvPr id="12" name="TextBox 1"/>
          <p:cNvSpPr txBox="1"/>
          <p:nvPr/>
        </p:nvSpPr>
        <p:spPr>
          <a:xfrm>
            <a:off x="358346" y="326145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estimate the silhouette score for the current clustering model using the Euclidean distance metric</a:t>
            </a:r>
            <a:endParaRPr lang="en-US" altLang="zh-TW" sz="2000" dirty="0"/>
          </a:p>
        </p:txBody>
      </p:sp>
      <p:sp>
        <p:nvSpPr>
          <p:cNvPr id="13" name="TextBox 1"/>
          <p:cNvSpPr txBox="1"/>
          <p:nvPr/>
        </p:nvSpPr>
        <p:spPr>
          <a:xfrm>
            <a:off x="741405" y="4204691"/>
            <a:ext cx="7998941" cy="646331"/>
          </a:xfrm>
          <a:prstGeom prst="rect">
            <a:avLst/>
          </a:prstGeom>
          <a:noFill/>
          <a:ln>
            <a:solidFill>
              <a:srgbClr val="C00000"/>
            </a:solidFill>
          </a:ln>
        </p:spPr>
        <p:txBody>
          <a:bodyPr wrap="square" rtlCol="0">
            <a:spAutoFit/>
          </a:bodyPr>
          <a:lstStyle/>
          <a:p>
            <a:r>
              <a:rPr lang="en-US" altLang="zh-TW" dirty="0" smtClean="0"/>
              <a:t>score = </a:t>
            </a:r>
            <a:r>
              <a:rPr lang="en-US" altLang="zh-TW" dirty="0" err="1" smtClean="0"/>
              <a:t>metrics.silhouette_score</a:t>
            </a:r>
            <a:r>
              <a:rPr lang="en-US" altLang="zh-TW" dirty="0" smtClean="0"/>
              <a:t>(X, </a:t>
            </a:r>
            <a:r>
              <a:rPr lang="en-US" altLang="zh-TW" dirty="0" err="1" smtClean="0"/>
              <a:t>kmeans.labels</a:t>
            </a:r>
            <a:r>
              <a:rPr lang="en-US" altLang="zh-TW" dirty="0" smtClean="0"/>
              <a:t>_, \</a:t>
            </a:r>
          </a:p>
          <a:p>
            <a:r>
              <a:rPr lang="en-US" altLang="zh-TW" dirty="0" smtClean="0"/>
              <a:t>    metric = '</a:t>
            </a:r>
            <a:r>
              <a:rPr lang="en-US" altLang="zh-TW" dirty="0" err="1" smtClean="0"/>
              <a:t>euclidean</a:t>
            </a:r>
            <a:r>
              <a:rPr lang="en-US" altLang="zh-TW" dirty="0" smtClean="0"/>
              <a:t>', </a:t>
            </a:r>
            <a:r>
              <a:rPr lang="en-US" altLang="zh-TW" dirty="0" err="1" smtClean="0"/>
              <a:t>sample_size</a:t>
            </a:r>
            <a:r>
              <a:rPr lang="en-US" altLang="zh-TW" dirty="0" smtClean="0"/>
              <a:t> = </a:t>
            </a:r>
            <a:r>
              <a:rPr lang="en-US" altLang="zh-TW" dirty="0" err="1" smtClean="0"/>
              <a:t>len</a:t>
            </a:r>
            <a:r>
              <a:rPr lang="en-US" altLang="zh-TW" dirty="0" smtClean="0"/>
              <a:t>(X))</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following line of code will help in displaying the number of clusters as well as Silhouette score.</a:t>
            </a:r>
            <a:endParaRPr lang="en-US" altLang="zh-TW" sz="2000" dirty="0"/>
          </a:p>
        </p:txBody>
      </p:sp>
      <p:sp>
        <p:nvSpPr>
          <p:cNvPr id="10" name="TextBox 1"/>
          <p:cNvSpPr txBox="1"/>
          <p:nvPr/>
        </p:nvSpPr>
        <p:spPr>
          <a:xfrm>
            <a:off x="593125" y="1988712"/>
            <a:ext cx="7957751" cy="923330"/>
          </a:xfrm>
          <a:prstGeom prst="rect">
            <a:avLst/>
          </a:prstGeom>
          <a:noFill/>
          <a:ln>
            <a:solidFill>
              <a:srgbClr val="C00000"/>
            </a:solidFill>
          </a:ln>
        </p:spPr>
        <p:txBody>
          <a:bodyPr wrap="square" rtlCol="0">
            <a:spAutoFit/>
          </a:bodyPr>
          <a:lstStyle/>
          <a:p>
            <a:r>
              <a:rPr lang="en-US" altLang="zh-TW" dirty="0" smtClean="0"/>
              <a:t>print("\</a:t>
            </a:r>
            <a:r>
              <a:rPr lang="en-US" altLang="zh-TW" dirty="0" err="1" smtClean="0"/>
              <a:t>nNumber</a:t>
            </a:r>
            <a:r>
              <a:rPr lang="en-US" altLang="zh-TW" dirty="0" smtClean="0"/>
              <a:t> of clusters =", </a:t>
            </a:r>
            <a:r>
              <a:rPr lang="en-US" altLang="zh-TW" dirty="0" err="1" smtClean="0"/>
              <a:t>num_clusters</a:t>
            </a:r>
            <a:r>
              <a:rPr lang="en-US" altLang="zh-TW" dirty="0" smtClean="0"/>
              <a:t>) </a:t>
            </a:r>
          </a:p>
          <a:p>
            <a:r>
              <a:rPr lang="en-US" altLang="zh-TW" dirty="0" smtClean="0"/>
              <a:t>print("Silhouette score =", score) </a:t>
            </a:r>
          </a:p>
          <a:p>
            <a:r>
              <a:rPr lang="en-US" altLang="zh-TW" dirty="0" err="1" smtClean="0"/>
              <a:t>scores.append</a:t>
            </a:r>
            <a:r>
              <a:rPr lang="en-US" altLang="zh-TW" dirty="0" smtClean="0"/>
              <a:t>(score)</a:t>
            </a:r>
          </a:p>
        </p:txBody>
      </p:sp>
      <p:sp>
        <p:nvSpPr>
          <p:cNvPr id="11" name="TextBox 1"/>
          <p:cNvSpPr txBox="1"/>
          <p:nvPr/>
        </p:nvSpPr>
        <p:spPr>
          <a:xfrm>
            <a:off x="271849" y="3125534"/>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will receive the following output.</a:t>
            </a:r>
            <a:endParaRPr lang="en-US" altLang="zh-TW" sz="2000" dirty="0"/>
          </a:p>
        </p:txBody>
      </p:sp>
      <p:sp>
        <p:nvSpPr>
          <p:cNvPr id="14" name="TextBox 1"/>
          <p:cNvSpPr txBox="1"/>
          <p:nvPr/>
        </p:nvSpPr>
        <p:spPr>
          <a:xfrm>
            <a:off x="535461" y="3636280"/>
            <a:ext cx="7957751" cy="369332"/>
          </a:xfrm>
          <a:prstGeom prst="rect">
            <a:avLst/>
          </a:prstGeom>
          <a:noFill/>
          <a:ln>
            <a:solidFill>
              <a:srgbClr val="C00000"/>
            </a:solidFill>
          </a:ln>
        </p:spPr>
        <p:txBody>
          <a:bodyPr wrap="square" rtlCol="0">
            <a:spAutoFit/>
          </a:bodyPr>
          <a:lstStyle/>
          <a:p>
            <a:r>
              <a:rPr lang="en-US" altLang="zh-TW" dirty="0" smtClean="0"/>
              <a:t>Number of clusters = 9 Silhouette score = 0.340391138371</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5" name="TextBox 1"/>
          <p:cNvSpPr txBox="1"/>
          <p:nvPr/>
        </p:nvSpPr>
        <p:spPr>
          <a:xfrm>
            <a:off x="374823" y="125142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Print the Optimal cluster number. </a:t>
            </a:r>
            <a:endParaRPr lang="en-US" altLang="zh-TW" sz="2000" dirty="0"/>
          </a:p>
        </p:txBody>
      </p:sp>
      <p:sp>
        <p:nvSpPr>
          <p:cNvPr id="16" name="TextBox 1"/>
          <p:cNvSpPr txBox="1"/>
          <p:nvPr/>
        </p:nvSpPr>
        <p:spPr>
          <a:xfrm>
            <a:off x="638435" y="1762172"/>
            <a:ext cx="7957751" cy="646331"/>
          </a:xfrm>
          <a:prstGeom prst="rect">
            <a:avLst/>
          </a:prstGeom>
          <a:noFill/>
          <a:ln>
            <a:solidFill>
              <a:srgbClr val="C00000"/>
            </a:solidFill>
          </a:ln>
        </p:spPr>
        <p:txBody>
          <a:bodyPr wrap="square" rtlCol="0">
            <a:spAutoFit/>
          </a:bodyPr>
          <a:lstStyle/>
          <a:p>
            <a:r>
              <a:rPr lang="en-US" altLang="zh-TW" dirty="0" err="1" smtClean="0"/>
              <a:t>num_clusters</a:t>
            </a:r>
            <a:r>
              <a:rPr lang="en-US" altLang="zh-TW" dirty="0" smtClean="0"/>
              <a:t> = </a:t>
            </a:r>
            <a:r>
              <a:rPr lang="en-US" altLang="zh-TW" dirty="0" err="1" smtClean="0"/>
              <a:t>np.argmax</a:t>
            </a:r>
            <a:r>
              <a:rPr lang="en-US" altLang="zh-TW" dirty="0" smtClean="0"/>
              <a:t>(scores) + values[0] </a:t>
            </a:r>
          </a:p>
          <a:p>
            <a:r>
              <a:rPr lang="en-US" altLang="zh-TW" dirty="0" smtClean="0"/>
              <a:t>print('\</a:t>
            </a:r>
            <a:r>
              <a:rPr lang="en-US" altLang="zh-TW" dirty="0" err="1" smtClean="0"/>
              <a:t>nOptimal</a:t>
            </a:r>
            <a:r>
              <a:rPr lang="en-US" altLang="zh-TW" dirty="0" smtClean="0"/>
              <a:t> number of clusters =', </a:t>
            </a:r>
            <a:r>
              <a:rPr lang="en-US" altLang="zh-TW" dirty="0" err="1" smtClean="0"/>
              <a:t>num_clusters</a:t>
            </a:r>
            <a:r>
              <a:rPr lang="en-US" altLang="zh-TW" dirty="0" smtClean="0"/>
              <a:t>)</a:t>
            </a:r>
          </a:p>
        </p:txBody>
      </p:sp>
      <p:sp>
        <p:nvSpPr>
          <p:cNvPr id="12" name="TextBox 1"/>
          <p:cNvSpPr txBox="1"/>
          <p:nvPr/>
        </p:nvSpPr>
        <p:spPr>
          <a:xfrm>
            <a:off x="292444" y="2553004"/>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the output for optimal number of clusters would be as follows</a:t>
            </a:r>
            <a:endParaRPr lang="en-US" altLang="zh-TW" sz="2000" dirty="0"/>
          </a:p>
        </p:txBody>
      </p:sp>
      <p:sp>
        <p:nvSpPr>
          <p:cNvPr id="13" name="TextBox 1"/>
          <p:cNvSpPr txBox="1"/>
          <p:nvPr/>
        </p:nvSpPr>
        <p:spPr>
          <a:xfrm>
            <a:off x="556056" y="3063750"/>
            <a:ext cx="7957751" cy="369332"/>
          </a:xfrm>
          <a:prstGeom prst="rect">
            <a:avLst/>
          </a:prstGeom>
          <a:noFill/>
          <a:ln>
            <a:solidFill>
              <a:srgbClr val="C00000"/>
            </a:solidFill>
          </a:ln>
        </p:spPr>
        <p:txBody>
          <a:bodyPr wrap="square" rtlCol="0">
            <a:spAutoFit/>
          </a:bodyPr>
          <a:lstStyle/>
          <a:p>
            <a:r>
              <a:rPr lang="en-US" altLang="zh-TW" dirty="0" smtClean="0"/>
              <a:t>Optimal number of clusters = 2</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Code (1):</a:t>
            </a:r>
            <a:endParaRPr lang="en-US" altLang="zh-TW" sz="2000" dirty="0"/>
          </a:p>
        </p:txBody>
      </p:sp>
      <p:sp>
        <p:nvSpPr>
          <p:cNvPr id="10" name="TextBox 1"/>
          <p:cNvSpPr txBox="1"/>
          <p:nvPr/>
        </p:nvSpPr>
        <p:spPr>
          <a:xfrm>
            <a:off x="481914" y="1618010"/>
            <a:ext cx="7957751" cy="4278094"/>
          </a:xfrm>
          <a:prstGeom prst="rect">
            <a:avLst/>
          </a:prstGeom>
          <a:noFill/>
          <a:ln>
            <a:solidFill>
              <a:srgbClr val="C00000"/>
            </a:solidFill>
          </a:ln>
        </p:spPr>
        <p:txBody>
          <a:bodyPr wrap="square" rtlCol="0">
            <a:spAutoFit/>
          </a:bodyPr>
          <a:lstStyle/>
          <a:p>
            <a:r>
              <a:rPr lang="en-US" altLang="zh-TW" sz="1600" dirty="0" smtClean="0"/>
              <a:t>import </a:t>
            </a:r>
            <a:r>
              <a:rPr lang="en-US" altLang="zh-TW" sz="1600" dirty="0" err="1" smtClean="0"/>
              <a:t>matplotlib.pyplot</a:t>
            </a:r>
            <a:r>
              <a:rPr lang="en-US" altLang="zh-TW" sz="1600" dirty="0" smtClean="0"/>
              <a:t> as </a:t>
            </a:r>
            <a:r>
              <a:rPr lang="en-US" altLang="zh-TW" sz="1600" dirty="0" err="1" smtClean="0"/>
              <a:t>plt</a:t>
            </a:r>
            <a:endParaRPr lang="en-US" altLang="zh-TW" sz="1600" dirty="0" smtClean="0"/>
          </a:p>
          <a:p>
            <a:r>
              <a:rPr lang="en-US" altLang="zh-TW" sz="1600" dirty="0" smtClean="0"/>
              <a:t>import </a:t>
            </a:r>
            <a:r>
              <a:rPr lang="en-US" altLang="zh-TW" sz="1600" dirty="0" err="1" smtClean="0"/>
              <a:t>seaborn</a:t>
            </a:r>
            <a:r>
              <a:rPr lang="en-US" altLang="zh-TW" sz="1600" dirty="0" smtClean="0"/>
              <a:t> as </a:t>
            </a:r>
            <a:r>
              <a:rPr lang="en-US" altLang="zh-TW" sz="1600" dirty="0" err="1" smtClean="0"/>
              <a:t>sns</a:t>
            </a:r>
            <a:r>
              <a:rPr lang="en-US" altLang="zh-TW" sz="1600" dirty="0" smtClean="0"/>
              <a:t>; </a:t>
            </a:r>
            <a:r>
              <a:rPr lang="en-US" altLang="zh-TW" sz="1600" dirty="0" err="1" smtClean="0"/>
              <a:t>sns.set</a:t>
            </a:r>
            <a:r>
              <a:rPr lang="en-US" altLang="zh-TW" sz="1600" dirty="0" smtClean="0"/>
              <a:t>()</a:t>
            </a:r>
          </a:p>
          <a:p>
            <a:r>
              <a:rPr lang="en-US" altLang="zh-TW" sz="1600" dirty="0" smtClean="0"/>
              <a:t>import </a:t>
            </a:r>
            <a:r>
              <a:rPr lang="en-US" altLang="zh-TW" sz="1600" dirty="0" err="1" smtClean="0"/>
              <a:t>numpy</a:t>
            </a:r>
            <a:r>
              <a:rPr lang="en-US" altLang="zh-TW" sz="1600" dirty="0" smtClean="0"/>
              <a:t> as </a:t>
            </a:r>
            <a:r>
              <a:rPr lang="en-US" altLang="zh-TW" sz="1600" dirty="0" err="1" smtClean="0"/>
              <a:t>np</a:t>
            </a:r>
            <a:endParaRPr lang="en-US" altLang="zh-TW" sz="1600" dirty="0" smtClean="0"/>
          </a:p>
          <a:p>
            <a:r>
              <a:rPr lang="en-US" altLang="zh-TW" sz="1600" dirty="0" smtClean="0"/>
              <a:t>from </a:t>
            </a:r>
            <a:r>
              <a:rPr lang="en-US" altLang="zh-TW" sz="1600" dirty="0" err="1" smtClean="0"/>
              <a:t>sklearn.cluster</a:t>
            </a:r>
            <a:r>
              <a:rPr lang="en-US" altLang="zh-TW" sz="1600" dirty="0" smtClean="0"/>
              <a:t> import </a:t>
            </a:r>
            <a:r>
              <a:rPr lang="en-US" altLang="zh-TW" sz="1600" dirty="0" err="1" smtClean="0"/>
              <a:t>KMeans</a:t>
            </a:r>
            <a:r>
              <a:rPr lang="en-US" altLang="zh-TW" sz="1600" dirty="0" smtClean="0"/>
              <a:t> # pip3 install </a:t>
            </a:r>
            <a:r>
              <a:rPr lang="en-US" altLang="zh-TW" sz="1600" dirty="0" err="1" smtClean="0"/>
              <a:t>KMeans</a:t>
            </a:r>
            <a:endParaRPr lang="en-US" altLang="zh-TW" sz="1600" dirty="0" smtClean="0"/>
          </a:p>
          <a:p>
            <a:r>
              <a:rPr lang="en-US" altLang="zh-TW" sz="1600" dirty="0" smtClean="0"/>
              <a:t>from </a:t>
            </a:r>
            <a:r>
              <a:rPr lang="en-US" altLang="zh-TW" sz="1600" dirty="0" err="1" smtClean="0"/>
              <a:t>sklearn</a:t>
            </a:r>
            <a:r>
              <a:rPr lang="en-US" altLang="zh-TW" sz="1600" dirty="0" smtClean="0"/>
              <a:t> import metrics # pip3 install metrics</a:t>
            </a:r>
          </a:p>
          <a:p>
            <a:r>
              <a:rPr lang="en-US" altLang="zh-TW" sz="1600" dirty="0" smtClean="0"/>
              <a:t/>
            </a:r>
            <a:br>
              <a:rPr lang="en-US" altLang="zh-TW" sz="1600" dirty="0" smtClean="0"/>
            </a:br>
            <a:r>
              <a:rPr lang="en-US" altLang="zh-TW" sz="1600" dirty="0" smtClean="0"/>
              <a:t># </a:t>
            </a:r>
            <a:r>
              <a:rPr lang="en-US" altLang="zh-TW" sz="1600" dirty="0" err="1" smtClean="0"/>
              <a:t>genrate</a:t>
            </a:r>
            <a:r>
              <a:rPr lang="en-US" altLang="zh-TW" sz="1600" dirty="0" smtClean="0"/>
              <a:t> 4-clusters</a:t>
            </a:r>
          </a:p>
          <a:p>
            <a:r>
              <a:rPr lang="en-US" altLang="zh-TW" sz="1600" dirty="0" smtClean="0"/>
              <a:t>from </a:t>
            </a:r>
            <a:r>
              <a:rPr lang="en-US" altLang="zh-TW" sz="1600" dirty="0" err="1" smtClean="0"/>
              <a:t>sklearn.datasets.samples_generator</a:t>
            </a:r>
            <a:r>
              <a:rPr lang="en-US" altLang="zh-TW" sz="1600" dirty="0" smtClean="0"/>
              <a:t> import </a:t>
            </a:r>
            <a:r>
              <a:rPr lang="en-US" altLang="zh-TW" sz="1600" dirty="0" err="1" smtClean="0"/>
              <a:t>make_blobs</a:t>
            </a:r>
            <a:endParaRPr lang="en-US" altLang="zh-TW" sz="1600" dirty="0" smtClean="0"/>
          </a:p>
          <a:p>
            <a:r>
              <a:rPr lang="en-US" altLang="zh-TW" sz="1600" dirty="0" smtClean="0"/>
              <a:t>X, </a:t>
            </a:r>
            <a:r>
              <a:rPr lang="en-US" altLang="zh-TW" sz="1600" dirty="0" err="1" smtClean="0"/>
              <a:t>y_true</a:t>
            </a:r>
            <a:r>
              <a:rPr lang="en-US" altLang="zh-TW" sz="1600" dirty="0" smtClean="0"/>
              <a:t> = \</a:t>
            </a:r>
          </a:p>
          <a:p>
            <a:r>
              <a:rPr lang="en-US" altLang="zh-TW" sz="1600" dirty="0" err="1" smtClean="0"/>
              <a:t>make_blobs</a:t>
            </a:r>
            <a:r>
              <a:rPr lang="en-US" altLang="zh-TW" sz="1600" dirty="0" smtClean="0"/>
              <a:t>(</a:t>
            </a:r>
            <a:r>
              <a:rPr lang="en-US" altLang="zh-TW" sz="1600" dirty="0" err="1" smtClean="0"/>
              <a:t>n_samples</a:t>
            </a:r>
            <a:r>
              <a:rPr lang="en-US" altLang="zh-TW" sz="1600" dirty="0" smtClean="0"/>
              <a:t> = 500, centers = 4, </a:t>
            </a:r>
            <a:r>
              <a:rPr lang="en-US" altLang="zh-TW" sz="1600" dirty="0" err="1" smtClean="0"/>
              <a:t>cluster_std</a:t>
            </a:r>
            <a:r>
              <a:rPr lang="en-US" altLang="zh-TW" sz="1600" dirty="0" smtClean="0"/>
              <a:t> = 0.40, </a:t>
            </a:r>
            <a:r>
              <a:rPr lang="en-US" altLang="zh-TW" sz="1600" dirty="0" err="1" smtClean="0"/>
              <a:t>random_state</a:t>
            </a:r>
            <a:r>
              <a:rPr lang="en-US" altLang="zh-TW" sz="1600" dirty="0" smtClean="0"/>
              <a:t> = 0)</a:t>
            </a:r>
          </a:p>
          <a:p>
            <a:r>
              <a:rPr lang="en-US" altLang="zh-TW" sz="1600" dirty="0" smtClean="0"/>
              <a:t># Initialized the score.</a:t>
            </a:r>
          </a:p>
          <a:p>
            <a:r>
              <a:rPr lang="en-US" altLang="zh-TW" sz="1600" dirty="0" smtClean="0"/>
              <a:t>scores = []</a:t>
            </a:r>
          </a:p>
          <a:p>
            <a:r>
              <a:rPr lang="en-US" altLang="zh-TW" sz="1600" dirty="0" smtClean="0"/>
              <a:t>values = </a:t>
            </a:r>
            <a:r>
              <a:rPr lang="en-US" altLang="zh-TW" sz="1600" dirty="0" err="1" smtClean="0"/>
              <a:t>np.arange</a:t>
            </a:r>
            <a:r>
              <a:rPr lang="en-US" altLang="zh-TW" sz="1600" dirty="0" smtClean="0"/>
              <a:t>(2, 10)</a:t>
            </a:r>
          </a:p>
          <a:p>
            <a:endParaRPr lang="en-US" altLang="zh-TW" sz="1600" dirty="0" smtClean="0"/>
          </a:p>
          <a:p>
            <a:r>
              <a:rPr lang="en-US" altLang="zh-TW" sz="1600" dirty="0" smtClean="0"/>
              <a:t>for </a:t>
            </a:r>
            <a:r>
              <a:rPr lang="en-US" altLang="zh-TW" sz="1600" dirty="0" err="1" smtClean="0"/>
              <a:t>num_clusters</a:t>
            </a:r>
            <a:r>
              <a:rPr lang="en-US" altLang="zh-TW" sz="1600" dirty="0" smtClean="0"/>
              <a:t> in values:</a:t>
            </a:r>
          </a:p>
          <a:p>
            <a:r>
              <a:rPr lang="en-US" altLang="zh-TW" sz="1600" dirty="0" smtClean="0"/>
              <a:t>     </a:t>
            </a:r>
            <a:r>
              <a:rPr lang="en-US" altLang="zh-TW" sz="1600" dirty="0" err="1" smtClean="0"/>
              <a:t>kmeans</a:t>
            </a:r>
            <a:r>
              <a:rPr lang="en-US" altLang="zh-TW" sz="1600" dirty="0" smtClean="0"/>
              <a:t> = </a:t>
            </a:r>
            <a:r>
              <a:rPr lang="en-US" altLang="zh-TW" sz="1600" dirty="0" err="1" smtClean="0"/>
              <a:t>KMeans</a:t>
            </a:r>
            <a:r>
              <a:rPr lang="en-US" altLang="zh-TW" sz="1600" dirty="0" smtClean="0"/>
              <a:t>(init = 'k-means++', </a:t>
            </a:r>
            <a:r>
              <a:rPr lang="en-US" altLang="zh-TW" sz="1600" dirty="0" err="1" smtClean="0"/>
              <a:t>n_clusters</a:t>
            </a:r>
            <a:r>
              <a:rPr lang="en-US" altLang="zh-TW" sz="1600" dirty="0" smtClean="0"/>
              <a:t> = </a:t>
            </a:r>
            <a:r>
              <a:rPr lang="en-US" altLang="zh-TW" sz="1600" dirty="0" err="1" smtClean="0"/>
              <a:t>num_clusters</a:t>
            </a:r>
            <a:r>
              <a:rPr lang="en-US" altLang="zh-TW" sz="1600" dirty="0" smtClean="0"/>
              <a:t>, </a:t>
            </a:r>
            <a:r>
              <a:rPr lang="en-US" altLang="zh-TW" sz="1600" dirty="0" err="1" smtClean="0"/>
              <a:t>n_init</a:t>
            </a:r>
            <a:r>
              <a:rPr lang="en-US" altLang="zh-TW" sz="1600" dirty="0" smtClean="0"/>
              <a:t> = 10)</a:t>
            </a:r>
          </a:p>
          <a:p>
            <a:r>
              <a:rPr lang="en-US" altLang="zh-TW" sz="1600" dirty="0" smtClean="0"/>
              <a:t>     kmeans.fit(X)</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Code (2):</a:t>
            </a:r>
            <a:endParaRPr lang="en-US" altLang="zh-TW" sz="2000" dirty="0"/>
          </a:p>
        </p:txBody>
      </p:sp>
      <p:sp>
        <p:nvSpPr>
          <p:cNvPr id="10" name="TextBox 1"/>
          <p:cNvSpPr txBox="1"/>
          <p:nvPr/>
        </p:nvSpPr>
        <p:spPr>
          <a:xfrm>
            <a:off x="580769" y="1618010"/>
            <a:ext cx="8118388" cy="3539430"/>
          </a:xfrm>
          <a:prstGeom prst="rect">
            <a:avLst/>
          </a:prstGeom>
          <a:noFill/>
          <a:ln>
            <a:solidFill>
              <a:srgbClr val="C00000"/>
            </a:solidFill>
          </a:ln>
        </p:spPr>
        <p:txBody>
          <a:bodyPr wrap="square" rtlCol="0">
            <a:spAutoFit/>
          </a:bodyPr>
          <a:lstStyle/>
          <a:p>
            <a:r>
              <a:rPr lang="en-US" altLang="zh-TW" sz="1600" dirty="0" smtClean="0"/>
              <a:t>score = </a:t>
            </a:r>
            <a:r>
              <a:rPr lang="en-US" altLang="zh-TW" sz="1600" dirty="0" err="1" smtClean="0"/>
              <a:t>metrics.silhouette_score</a:t>
            </a:r>
            <a:r>
              <a:rPr lang="en-US" altLang="zh-TW" sz="1600" dirty="0" smtClean="0"/>
              <a:t>(X, </a:t>
            </a:r>
            <a:r>
              <a:rPr lang="en-US" altLang="zh-TW" sz="1600" dirty="0" err="1" smtClean="0"/>
              <a:t>kmeans.labels</a:t>
            </a:r>
            <a:r>
              <a:rPr lang="en-US" altLang="zh-TW" sz="1600" dirty="0" smtClean="0"/>
              <a:t>_, \</a:t>
            </a:r>
          </a:p>
          <a:p>
            <a:r>
              <a:rPr lang="en-US" altLang="zh-TW" sz="1600" dirty="0" smtClean="0"/>
              <a:t>metric = '</a:t>
            </a:r>
            <a:r>
              <a:rPr lang="en-US" altLang="zh-TW" sz="1600" dirty="0" err="1" smtClean="0"/>
              <a:t>euclidean</a:t>
            </a:r>
            <a:r>
              <a:rPr lang="en-US" altLang="zh-TW" sz="1600" dirty="0" smtClean="0"/>
              <a:t>', </a:t>
            </a:r>
            <a:r>
              <a:rPr lang="en-US" altLang="zh-TW" sz="1600" dirty="0" err="1" smtClean="0"/>
              <a:t>sample_size</a:t>
            </a:r>
            <a:r>
              <a:rPr lang="en-US" altLang="zh-TW" sz="1600" dirty="0" smtClean="0"/>
              <a:t> = </a:t>
            </a:r>
            <a:r>
              <a:rPr lang="en-US" altLang="zh-TW" sz="1600" dirty="0" err="1" smtClean="0"/>
              <a:t>len</a:t>
            </a:r>
            <a:r>
              <a:rPr lang="en-US" altLang="zh-TW" sz="1600" dirty="0" smtClean="0"/>
              <a:t>(X))</a:t>
            </a:r>
            <a:br>
              <a:rPr lang="en-US" altLang="zh-TW" sz="1600" dirty="0" smtClean="0"/>
            </a:br>
            <a:endParaRPr lang="en-US" altLang="zh-TW" sz="1600" dirty="0" smtClean="0"/>
          </a:p>
          <a:p>
            <a:r>
              <a:rPr lang="en-US" altLang="zh-TW" sz="1600" dirty="0" smtClean="0"/>
              <a:t># print number of clusters</a:t>
            </a:r>
          </a:p>
          <a:p>
            <a:r>
              <a:rPr lang="en-US" altLang="zh-TW" sz="1600" dirty="0" smtClean="0"/>
              <a:t>print("\</a:t>
            </a:r>
            <a:r>
              <a:rPr lang="en-US" altLang="zh-TW" sz="1600" dirty="0" err="1" smtClean="0"/>
              <a:t>nNumber</a:t>
            </a:r>
            <a:r>
              <a:rPr lang="en-US" altLang="zh-TW" sz="1600" dirty="0" smtClean="0"/>
              <a:t> of clusters =", </a:t>
            </a:r>
            <a:r>
              <a:rPr lang="en-US" altLang="zh-TW" sz="1600" dirty="0" err="1" smtClean="0"/>
              <a:t>num_clusters</a:t>
            </a:r>
            <a:r>
              <a:rPr lang="en-US" altLang="zh-TW" sz="1600" dirty="0" smtClean="0"/>
              <a:t>)</a:t>
            </a:r>
          </a:p>
          <a:p>
            <a:r>
              <a:rPr lang="en-US" altLang="zh-TW" sz="1600" dirty="0" smtClean="0"/>
              <a:t>print("Silhouette scores =", score)</a:t>
            </a:r>
          </a:p>
          <a:p>
            <a:r>
              <a:rPr lang="en-US" altLang="zh-TW" sz="1600" dirty="0" err="1" smtClean="0"/>
              <a:t>scores.append</a:t>
            </a:r>
            <a:r>
              <a:rPr lang="en-US" altLang="zh-TW" sz="1600" dirty="0" smtClean="0"/>
              <a:t>(score)</a:t>
            </a:r>
          </a:p>
          <a:p>
            <a:r>
              <a:rPr lang="en-US" altLang="zh-TW" sz="1600" dirty="0" smtClean="0"/>
              <a:t>print ('scores: ', scores)</a:t>
            </a:r>
          </a:p>
          <a:p>
            <a:r>
              <a:rPr lang="en-US" altLang="zh-TW" sz="1600" dirty="0" smtClean="0"/>
              <a:t/>
            </a:r>
            <a:br>
              <a:rPr lang="en-US" altLang="zh-TW" sz="1600" dirty="0" smtClean="0"/>
            </a:br>
            <a:r>
              <a:rPr lang="en-US" altLang="zh-TW" sz="1600" dirty="0" smtClean="0"/>
              <a:t># Get optimal number of cluster</a:t>
            </a:r>
          </a:p>
          <a:p>
            <a:r>
              <a:rPr lang="en-US" altLang="zh-TW" sz="1600" dirty="0" err="1" smtClean="0"/>
              <a:t>num_clusters</a:t>
            </a:r>
            <a:r>
              <a:rPr lang="en-US" altLang="zh-TW" sz="1600" dirty="0" smtClean="0"/>
              <a:t> = </a:t>
            </a:r>
            <a:r>
              <a:rPr lang="en-US" altLang="zh-TW" sz="1600" dirty="0" err="1" smtClean="0"/>
              <a:t>np.argmax</a:t>
            </a:r>
            <a:r>
              <a:rPr lang="en-US" altLang="zh-TW" sz="1600" dirty="0" smtClean="0"/>
              <a:t>(scores) + values[0]</a:t>
            </a:r>
          </a:p>
          <a:p>
            <a:r>
              <a:rPr lang="en-US" altLang="zh-TW" sz="1600" dirty="0" smtClean="0"/>
              <a:t>print('\</a:t>
            </a:r>
            <a:r>
              <a:rPr lang="en-US" altLang="zh-TW" sz="1600" dirty="0" err="1" smtClean="0"/>
              <a:t>nnp.argmax</a:t>
            </a:r>
            <a:r>
              <a:rPr lang="en-US" altLang="zh-TW" sz="1600" dirty="0" smtClean="0"/>
              <a:t>(scores) =', </a:t>
            </a:r>
            <a:r>
              <a:rPr lang="en-US" altLang="zh-TW" sz="1600" dirty="0" err="1" smtClean="0"/>
              <a:t>np.argmax</a:t>
            </a:r>
            <a:r>
              <a:rPr lang="en-US" altLang="zh-TW" sz="1600" dirty="0" smtClean="0"/>
              <a:t>(scores))</a:t>
            </a:r>
          </a:p>
          <a:p>
            <a:r>
              <a:rPr lang="en-US" altLang="zh-TW" sz="1600" dirty="0" smtClean="0"/>
              <a:t>print('\</a:t>
            </a:r>
            <a:r>
              <a:rPr lang="en-US" altLang="zh-TW" sz="1600" dirty="0" err="1" smtClean="0"/>
              <a:t>nnp.argmax</a:t>
            </a:r>
            <a:r>
              <a:rPr lang="en-US" altLang="zh-TW" sz="1600" dirty="0" smtClean="0"/>
              <a:t>(scores) =', values[0])</a:t>
            </a:r>
          </a:p>
          <a:p>
            <a:r>
              <a:rPr lang="en-US" altLang="zh-TW" sz="1600" dirty="0" smtClean="0"/>
              <a:t>print('\</a:t>
            </a:r>
            <a:r>
              <a:rPr lang="en-US" altLang="zh-TW" sz="1600" dirty="0" err="1" smtClean="0"/>
              <a:t>nOptimal</a:t>
            </a:r>
            <a:r>
              <a:rPr lang="en-US" altLang="zh-TW" sz="1600" dirty="0" smtClean="0"/>
              <a:t> number of clusters =', </a:t>
            </a:r>
            <a:r>
              <a:rPr lang="en-US" altLang="zh-TW" sz="1600" dirty="0" err="1" smtClean="0"/>
              <a:t>num_clusters</a:t>
            </a:r>
            <a:r>
              <a:rPr lang="en-US" altLang="zh-TW" sz="1600" dirty="0" smtClean="0"/>
              <a:t>)</a:t>
            </a:r>
            <a:endParaRPr lang="en-US" altLang="zh-TW"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9.3 Measure Cluster Performance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Result:</a:t>
            </a:r>
            <a:endParaRPr lang="en-US" altLang="zh-TW" sz="2000" dirty="0"/>
          </a:p>
        </p:txBody>
      </p:sp>
      <p:pic>
        <p:nvPicPr>
          <p:cNvPr id="8196" name="Picture 4"/>
          <p:cNvPicPr>
            <a:picLocks noChangeAspect="1" noChangeArrowheads="1"/>
          </p:cNvPicPr>
          <p:nvPr/>
        </p:nvPicPr>
        <p:blipFill>
          <a:blip r:embed="rId3" cstate="print"/>
          <a:srcRect/>
          <a:stretch>
            <a:fillRect/>
          </a:stretch>
        </p:blipFill>
        <p:spPr bwMode="auto">
          <a:xfrm>
            <a:off x="1305311" y="1795721"/>
            <a:ext cx="6162675" cy="21050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37</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9.4 Find Nearest Neighbor</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If we want to build recommender systems such as a movie recommender system then we need to understand the concept of finding the nearest neighbors. It is because the recommender system utilizes the concept of nearest neighbors.</a:t>
            </a:r>
          </a:p>
          <a:p>
            <a:pPr marL="465138" indent="-465138">
              <a:buClr>
                <a:srgbClr val="00B0F0"/>
              </a:buClr>
              <a:buFont typeface="Wingdings" pitchFamily="2" charset="2"/>
              <a:buChar char="u"/>
            </a:pPr>
            <a:r>
              <a:rPr lang="en-US" altLang="zh-TW" sz="2000" dirty="0" smtClean="0"/>
              <a:t>The </a:t>
            </a:r>
            <a:r>
              <a:rPr lang="en-US" altLang="zh-TW" sz="2000" b="1" dirty="0" smtClean="0"/>
              <a:t>concept of finding nearest neighbors</a:t>
            </a:r>
            <a:r>
              <a:rPr lang="en-US" altLang="zh-TW" sz="2000" dirty="0" smtClean="0"/>
              <a:t> may be defined as the process of finding the closest point to the input point from the given dataset. The main use of this KNN (K-Nearest Neighbors) algorithm is to build classification systems that classify a data point on the proximity of the input data point to various classes.</a:t>
            </a:r>
          </a:p>
          <a:p>
            <a:pPr marL="465138" indent="-465138">
              <a:buClr>
                <a:srgbClr val="00B0F0"/>
              </a:buClr>
              <a:buFont typeface="Wingdings" pitchFamily="2" charset="2"/>
              <a:buChar char="u"/>
            </a:pPr>
            <a:r>
              <a:rPr lang="en-US" altLang="zh-TW" sz="2000" dirty="0" smtClean="0"/>
              <a:t>The Python code given below helps in finding the K-nearest neighbors of a given data set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Import the necessary packages as shown below. Here, we are using the </a:t>
            </a:r>
            <a:r>
              <a:rPr lang="en-US" altLang="zh-TW" sz="2000" b="1" dirty="0" err="1" smtClean="0"/>
              <a:t>NearestNeighbors</a:t>
            </a:r>
            <a:r>
              <a:rPr lang="en-US" altLang="zh-TW" sz="2000" dirty="0" smtClean="0"/>
              <a:t> module from the </a:t>
            </a:r>
            <a:r>
              <a:rPr lang="en-US" altLang="zh-TW" sz="2000" b="1" dirty="0" err="1" smtClean="0"/>
              <a:t>sklearn</a:t>
            </a:r>
            <a:r>
              <a:rPr lang="en-US" altLang="zh-TW" sz="2000" dirty="0" smtClean="0"/>
              <a:t> package</a:t>
            </a:r>
          </a:p>
        </p:txBody>
      </p:sp>
      <p:sp>
        <p:nvSpPr>
          <p:cNvPr id="9" name="TextBox 1"/>
          <p:cNvSpPr txBox="1"/>
          <p:nvPr/>
        </p:nvSpPr>
        <p:spPr>
          <a:xfrm>
            <a:off x="1124466" y="2038138"/>
            <a:ext cx="6959206" cy="1015663"/>
          </a:xfrm>
          <a:prstGeom prst="rect">
            <a:avLst/>
          </a:prstGeom>
          <a:noFill/>
          <a:ln>
            <a:solidFill>
              <a:srgbClr val="C00000"/>
            </a:solidFill>
          </a:ln>
        </p:spPr>
        <p:txBody>
          <a:bodyPr wrap="square" rtlCol="0">
            <a:spAutoFit/>
          </a:bodyPr>
          <a:lstStyle/>
          <a:p>
            <a:pPr>
              <a:buClr>
                <a:srgbClr val="00B0F0"/>
              </a:buClr>
            </a:pPr>
            <a:r>
              <a:rPr lang="en-US" altLang="zh-TW" sz="2000" dirty="0" smtClean="0"/>
              <a:t>import </a:t>
            </a:r>
            <a:r>
              <a:rPr lang="en-US" altLang="zh-TW" sz="2000" dirty="0" err="1" smtClean="0"/>
              <a:t>numpy</a:t>
            </a:r>
            <a:r>
              <a:rPr lang="en-US" altLang="zh-TW" sz="2000" dirty="0" smtClean="0"/>
              <a:t> as </a:t>
            </a:r>
            <a:r>
              <a:rPr lang="en-US" altLang="zh-TW" sz="2000" dirty="0" err="1" smtClean="0"/>
              <a:t>np</a:t>
            </a:r>
            <a:r>
              <a:rPr lang="en-US" altLang="zh-TW" sz="2000" dirty="0" smtClean="0"/>
              <a:t> </a:t>
            </a:r>
          </a:p>
          <a:p>
            <a:pPr>
              <a:buClr>
                <a:srgbClr val="00B0F0"/>
              </a:buClr>
            </a:pPr>
            <a:r>
              <a:rPr lang="en-US" altLang="zh-TW" sz="2000" dirty="0" smtClean="0"/>
              <a:t>import </a:t>
            </a:r>
            <a:r>
              <a:rPr lang="en-US" altLang="zh-TW" sz="2000" dirty="0" err="1" smtClean="0"/>
              <a:t>matplotlib.pyplot</a:t>
            </a:r>
            <a:r>
              <a:rPr lang="en-US" altLang="zh-TW" sz="2000" dirty="0" smtClean="0"/>
              <a:t> as </a:t>
            </a:r>
            <a:r>
              <a:rPr lang="en-US" altLang="zh-TW" sz="2000" dirty="0" err="1" smtClean="0"/>
              <a:t>plt</a:t>
            </a:r>
            <a:r>
              <a:rPr lang="en-US" altLang="zh-TW" sz="2000" dirty="0" smtClean="0"/>
              <a:t> </a:t>
            </a:r>
          </a:p>
          <a:p>
            <a:pPr>
              <a:buClr>
                <a:srgbClr val="00B0F0"/>
              </a:buClr>
            </a:pPr>
            <a:r>
              <a:rPr lang="en-US" altLang="zh-TW" sz="2000" dirty="0" smtClean="0"/>
              <a:t>from </a:t>
            </a:r>
            <a:r>
              <a:rPr lang="en-US" altLang="zh-TW" sz="2000" dirty="0" err="1" smtClean="0"/>
              <a:t>sklearn.neighbors</a:t>
            </a:r>
            <a:r>
              <a:rPr lang="en-US" altLang="zh-TW" sz="2000" dirty="0" smtClean="0"/>
              <a:t> import </a:t>
            </a:r>
            <a:r>
              <a:rPr lang="en-US" altLang="zh-TW" sz="2000" dirty="0" err="1" smtClean="0"/>
              <a:t>NearestNeighbors</a:t>
            </a:r>
            <a:endParaRPr lang="en-US" altLang="zh-TW" sz="2000" dirty="0" smtClean="0"/>
          </a:p>
        </p:txBody>
      </p:sp>
      <p:sp>
        <p:nvSpPr>
          <p:cNvPr id="10" name="TextBox 1"/>
          <p:cNvSpPr txBox="1"/>
          <p:nvPr/>
        </p:nvSpPr>
        <p:spPr>
          <a:xfrm>
            <a:off x="308919" y="3335599"/>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Let us now define the input data</a:t>
            </a:r>
          </a:p>
        </p:txBody>
      </p:sp>
      <p:sp>
        <p:nvSpPr>
          <p:cNvPr id="11" name="TextBox 1"/>
          <p:cNvSpPr txBox="1"/>
          <p:nvPr/>
        </p:nvSpPr>
        <p:spPr>
          <a:xfrm>
            <a:off x="807308" y="3871058"/>
            <a:ext cx="7360508" cy="707886"/>
          </a:xfrm>
          <a:prstGeom prst="rect">
            <a:avLst/>
          </a:prstGeom>
          <a:noFill/>
          <a:ln>
            <a:solidFill>
              <a:srgbClr val="C00000"/>
            </a:solidFill>
          </a:ln>
        </p:spPr>
        <p:txBody>
          <a:bodyPr wrap="square" rtlCol="0">
            <a:spAutoFit/>
          </a:bodyPr>
          <a:lstStyle/>
          <a:p>
            <a:pPr>
              <a:buClr>
                <a:srgbClr val="00B0F0"/>
              </a:buClr>
            </a:pPr>
            <a:r>
              <a:rPr lang="en-US" altLang="zh-TW" sz="2000" dirty="0" smtClean="0"/>
              <a:t>X = </a:t>
            </a:r>
            <a:r>
              <a:rPr lang="en-US" altLang="zh-TW" sz="2000" dirty="0" err="1" smtClean="0"/>
              <a:t>np.array</a:t>
            </a:r>
            <a:r>
              <a:rPr lang="en-US" altLang="zh-TW" sz="2000" dirty="0" smtClean="0"/>
              <a:t>([[3.1, 2.3], [2.3, 4.2], [3.9, 3.5], [3.7, 6.4], [4.8, 1.9], </a:t>
            </a:r>
          </a:p>
          <a:p>
            <a:pPr>
              <a:buClr>
                <a:srgbClr val="00B0F0"/>
              </a:buClr>
            </a:pPr>
            <a:r>
              <a:rPr lang="en-US" altLang="zh-TW" sz="2000" dirty="0" smtClean="0"/>
              <a:t>       [8.3, 3.1], [5.2, 7.5], [4.8, 4.7], [3.5, 5.1], [4.4, 2.9],])</a:t>
            </a:r>
          </a:p>
        </p:txBody>
      </p:sp>
      <p:sp>
        <p:nvSpPr>
          <p:cNvPr id="12" name="TextBox 1"/>
          <p:cNvSpPr txBox="1"/>
          <p:nvPr/>
        </p:nvSpPr>
        <p:spPr>
          <a:xfrm>
            <a:off x="288325" y="474838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we need to define the number of nearest neighbors</a:t>
            </a:r>
          </a:p>
        </p:txBody>
      </p:sp>
      <p:sp>
        <p:nvSpPr>
          <p:cNvPr id="13" name="TextBox 1"/>
          <p:cNvSpPr txBox="1"/>
          <p:nvPr/>
        </p:nvSpPr>
        <p:spPr>
          <a:xfrm>
            <a:off x="786714" y="5283847"/>
            <a:ext cx="7360508" cy="400110"/>
          </a:xfrm>
          <a:prstGeom prst="rect">
            <a:avLst/>
          </a:prstGeom>
          <a:noFill/>
          <a:ln>
            <a:solidFill>
              <a:srgbClr val="C00000"/>
            </a:solidFill>
          </a:ln>
        </p:spPr>
        <p:txBody>
          <a:bodyPr wrap="square" rtlCol="0">
            <a:spAutoFit/>
          </a:bodyPr>
          <a:lstStyle/>
          <a:p>
            <a:pPr>
              <a:buClr>
                <a:srgbClr val="00B0F0"/>
              </a:buClr>
            </a:pPr>
            <a:r>
              <a:rPr lang="en-US" altLang="zh-TW" sz="2000" dirty="0" smtClean="0"/>
              <a:t>k = 3</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 Unsupervised Learning: </a:t>
            </a:r>
            <a:r>
              <a:rPr lang="en-US" altLang="zh-TW" sz="3000" b="1" dirty="0" err="1" smtClean="0">
                <a:solidFill>
                  <a:srgbClr val="002060"/>
                </a:solidFill>
                <a:effectLst>
                  <a:outerShdw blurRad="38100" dist="38100" dir="2700000" algn="tl">
                    <a:srgbClr val="000000">
                      <a:alpha val="43137"/>
                    </a:srgbClr>
                  </a:outerShdw>
                </a:effectLst>
              </a:rPr>
              <a:t>CLustering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What is Clustering?</a:t>
            </a:r>
          </a:p>
          <a:p>
            <a:pPr marL="922338" lvl="1" indent="-465138">
              <a:buClr>
                <a:srgbClr val="00B0F0"/>
              </a:buClr>
              <a:buFont typeface="Wingdings" pitchFamily="2" charset="2"/>
              <a:buChar char="u"/>
            </a:pPr>
            <a:r>
              <a:rPr lang="en-US" altLang="zh-TW" sz="2000" dirty="0" smtClean="0"/>
              <a:t>Clustering is a type of unsupervised learning method and a common technique for statistical data analysis used in many fields. </a:t>
            </a:r>
          </a:p>
          <a:p>
            <a:pPr marL="922338" lvl="1" indent="-465138">
              <a:buClr>
                <a:srgbClr val="00B0F0"/>
              </a:buClr>
              <a:buFont typeface="Wingdings" pitchFamily="2" charset="2"/>
              <a:buChar char="u"/>
            </a:pPr>
            <a:r>
              <a:rPr lang="en-US" altLang="zh-TW" sz="2000" dirty="0" smtClean="0"/>
              <a:t>Clustering mainly is a task of dividing the set of observations into subsets, called clusters, in such a way that observations in the same cluster are similar in one sense and they are dissimilar to the observations in other clusters. </a:t>
            </a:r>
          </a:p>
          <a:p>
            <a:pPr marL="922338" lvl="1" indent="-465138">
              <a:buClr>
                <a:srgbClr val="00B0F0"/>
              </a:buClr>
              <a:buFont typeface="Wingdings" pitchFamily="2" charset="2"/>
              <a:buChar char="u"/>
            </a:pPr>
            <a:r>
              <a:rPr lang="en-US" altLang="zh-TW" sz="2000" dirty="0" smtClean="0"/>
              <a:t>In simple words, we can say that the main goal of clustering is to group the data on the basis of similarity and dissimilarity.</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Give the test data from which the nearest neighbors is to be found.</a:t>
            </a:r>
          </a:p>
        </p:txBody>
      </p:sp>
      <p:sp>
        <p:nvSpPr>
          <p:cNvPr id="9" name="TextBox 1"/>
          <p:cNvSpPr txBox="1"/>
          <p:nvPr/>
        </p:nvSpPr>
        <p:spPr>
          <a:xfrm>
            <a:off x="1112109" y="1630365"/>
            <a:ext cx="6959206" cy="400110"/>
          </a:xfrm>
          <a:prstGeom prst="rect">
            <a:avLst/>
          </a:prstGeom>
          <a:noFill/>
          <a:ln>
            <a:solidFill>
              <a:srgbClr val="C00000"/>
            </a:solidFill>
          </a:ln>
        </p:spPr>
        <p:txBody>
          <a:bodyPr wrap="square" rtlCol="0">
            <a:spAutoFit/>
          </a:bodyPr>
          <a:lstStyle/>
          <a:p>
            <a:pPr>
              <a:buClr>
                <a:srgbClr val="00B0F0"/>
              </a:buClr>
            </a:pPr>
            <a:r>
              <a:rPr lang="en-US" altLang="zh-TW" sz="2000" dirty="0" err="1" smtClean="0"/>
              <a:t>test_data</a:t>
            </a:r>
            <a:r>
              <a:rPr lang="en-US" altLang="zh-TW" sz="2000" dirty="0" smtClean="0"/>
              <a:t> = [3.3, 2.9]</a:t>
            </a:r>
          </a:p>
        </p:txBody>
      </p:sp>
      <p:sp>
        <p:nvSpPr>
          <p:cNvPr id="10" name="TextBox 1"/>
          <p:cNvSpPr txBox="1"/>
          <p:nvPr/>
        </p:nvSpPr>
        <p:spPr>
          <a:xfrm>
            <a:off x="308919" y="212463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build the K Nearest Neighbor. The object also needs to be trained</a:t>
            </a:r>
          </a:p>
        </p:txBody>
      </p:sp>
      <p:sp>
        <p:nvSpPr>
          <p:cNvPr id="11" name="TextBox 1"/>
          <p:cNvSpPr txBox="1"/>
          <p:nvPr/>
        </p:nvSpPr>
        <p:spPr>
          <a:xfrm>
            <a:off x="1005016" y="2610669"/>
            <a:ext cx="7360508" cy="1323439"/>
          </a:xfrm>
          <a:prstGeom prst="rect">
            <a:avLst/>
          </a:prstGeom>
          <a:noFill/>
          <a:ln>
            <a:solidFill>
              <a:srgbClr val="C00000"/>
            </a:solidFill>
          </a:ln>
        </p:spPr>
        <p:txBody>
          <a:bodyPr wrap="square" rtlCol="0">
            <a:spAutoFit/>
          </a:bodyPr>
          <a:lstStyle/>
          <a:p>
            <a:pPr>
              <a:buClr>
                <a:srgbClr val="00B0F0"/>
              </a:buClr>
            </a:pPr>
            <a:r>
              <a:rPr lang="en-US" altLang="zh-TW" sz="2000" dirty="0" err="1" smtClean="0"/>
              <a:t>knn_model</a:t>
            </a:r>
            <a:r>
              <a:rPr lang="en-US" altLang="zh-TW" sz="2000" dirty="0" smtClean="0"/>
              <a:t> = \</a:t>
            </a:r>
          </a:p>
          <a:p>
            <a:pPr>
              <a:buClr>
                <a:srgbClr val="00B0F0"/>
              </a:buClr>
            </a:pPr>
            <a:r>
              <a:rPr lang="en-US" altLang="zh-TW" sz="2000" dirty="0" err="1" smtClean="0"/>
              <a:t>NearestNeighbors</a:t>
            </a:r>
            <a:r>
              <a:rPr lang="en-US" altLang="zh-TW" sz="2000" dirty="0" smtClean="0"/>
              <a:t>(</a:t>
            </a:r>
            <a:r>
              <a:rPr lang="en-US" altLang="zh-TW" sz="2000" dirty="0" err="1" smtClean="0"/>
              <a:t>n_neighbors</a:t>
            </a:r>
            <a:r>
              <a:rPr lang="en-US" altLang="zh-TW" sz="2000" dirty="0" smtClean="0"/>
              <a:t> = k, algorithm = 'auto').fit(X) </a:t>
            </a:r>
          </a:p>
          <a:p>
            <a:pPr>
              <a:buClr>
                <a:srgbClr val="00B0F0"/>
              </a:buClr>
            </a:pPr>
            <a:endParaRPr lang="en-US" altLang="zh-TW" sz="2000" dirty="0" smtClean="0"/>
          </a:p>
          <a:p>
            <a:pPr>
              <a:buClr>
                <a:srgbClr val="00B0F0"/>
              </a:buClr>
            </a:pPr>
            <a:r>
              <a:rPr lang="en-US" altLang="zh-TW" sz="2000" dirty="0" smtClean="0"/>
              <a:t>distances, indices = </a:t>
            </a:r>
            <a:r>
              <a:rPr lang="en-US" altLang="zh-TW" sz="2000" dirty="0" err="1" smtClean="0"/>
              <a:t>knn_model.kneighbors</a:t>
            </a:r>
            <a:r>
              <a:rPr lang="en-US" altLang="zh-TW" sz="2000" dirty="0" smtClean="0"/>
              <a:t>([</a:t>
            </a:r>
            <a:r>
              <a:rPr lang="en-US" altLang="zh-TW" sz="2000" dirty="0" err="1" smtClean="0"/>
              <a:t>test_data</a:t>
            </a:r>
            <a:r>
              <a:rPr lang="en-US" altLang="zh-TW" sz="2000" dirty="0" smtClean="0"/>
              <a:t>])</a:t>
            </a:r>
          </a:p>
        </p:txBody>
      </p:sp>
      <p:sp>
        <p:nvSpPr>
          <p:cNvPr id="12" name="TextBox 1"/>
          <p:cNvSpPr txBox="1"/>
          <p:nvPr/>
        </p:nvSpPr>
        <p:spPr>
          <a:xfrm>
            <a:off x="325395" y="3994625"/>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can print the K nearest neighbors as follows</a:t>
            </a:r>
          </a:p>
        </p:txBody>
      </p:sp>
      <p:sp>
        <p:nvSpPr>
          <p:cNvPr id="13" name="TextBox 1"/>
          <p:cNvSpPr txBox="1"/>
          <p:nvPr/>
        </p:nvSpPr>
        <p:spPr>
          <a:xfrm>
            <a:off x="947352" y="4468301"/>
            <a:ext cx="7360508" cy="1015663"/>
          </a:xfrm>
          <a:prstGeom prst="rect">
            <a:avLst/>
          </a:prstGeom>
          <a:noFill/>
          <a:ln>
            <a:solidFill>
              <a:srgbClr val="C00000"/>
            </a:solidFill>
          </a:ln>
        </p:spPr>
        <p:txBody>
          <a:bodyPr wrap="square" rtlCol="0">
            <a:spAutoFit/>
          </a:bodyPr>
          <a:lstStyle/>
          <a:p>
            <a:pPr>
              <a:buClr>
                <a:srgbClr val="00B0F0"/>
              </a:buClr>
            </a:pPr>
            <a:r>
              <a:rPr lang="en-US" altLang="zh-TW" sz="2000" dirty="0" smtClean="0"/>
              <a:t>print("\</a:t>
            </a:r>
            <a:r>
              <a:rPr lang="en-US" altLang="zh-TW" sz="2000" dirty="0" err="1" smtClean="0"/>
              <a:t>nK</a:t>
            </a:r>
            <a:r>
              <a:rPr lang="en-US" altLang="zh-TW" sz="2000" dirty="0" smtClean="0"/>
              <a:t> Nearest Neighbors:") </a:t>
            </a:r>
          </a:p>
          <a:p>
            <a:pPr>
              <a:buClr>
                <a:srgbClr val="00B0F0"/>
              </a:buClr>
            </a:pPr>
            <a:r>
              <a:rPr lang="en-US" altLang="zh-TW" sz="2000" dirty="0" smtClean="0"/>
              <a:t>for rank, index in enumerate(indices[0][:k], start = 1): </a:t>
            </a:r>
          </a:p>
          <a:p>
            <a:pPr>
              <a:buClr>
                <a:srgbClr val="00B0F0"/>
              </a:buClr>
            </a:pPr>
            <a:r>
              <a:rPr lang="en-US" altLang="zh-TW" sz="2000" dirty="0" smtClean="0"/>
              <a:t>    print(str(rank) + " is", X[index])</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can visualize the nearest neighbors along with the test data point</a:t>
            </a:r>
          </a:p>
        </p:txBody>
      </p:sp>
      <p:sp>
        <p:nvSpPr>
          <p:cNvPr id="9" name="TextBox 1"/>
          <p:cNvSpPr txBox="1"/>
          <p:nvPr/>
        </p:nvSpPr>
        <p:spPr>
          <a:xfrm>
            <a:off x="1087395" y="1766290"/>
            <a:ext cx="7549977" cy="1938992"/>
          </a:xfrm>
          <a:prstGeom prst="rect">
            <a:avLst/>
          </a:prstGeom>
          <a:noFill/>
          <a:ln>
            <a:solidFill>
              <a:srgbClr val="C00000"/>
            </a:solidFill>
          </a:ln>
        </p:spPr>
        <p:txBody>
          <a:bodyPr wrap="square" rtlCol="0">
            <a:spAutoFit/>
          </a:bodyPr>
          <a:lstStyle/>
          <a:p>
            <a:pPr>
              <a:buClr>
                <a:srgbClr val="00B0F0"/>
              </a:buClr>
            </a:pPr>
            <a:r>
              <a:rPr lang="en-US" altLang="zh-TW" sz="2000" dirty="0" err="1" smtClean="0"/>
              <a:t>plt.figure</a:t>
            </a:r>
            <a:r>
              <a:rPr lang="en-US" altLang="zh-TW" sz="2000" dirty="0" smtClean="0"/>
              <a:t>() </a:t>
            </a:r>
            <a:r>
              <a:rPr lang="en-US" altLang="zh-TW" sz="2000" dirty="0" err="1" smtClean="0"/>
              <a:t>plt.title</a:t>
            </a:r>
            <a:r>
              <a:rPr lang="en-US" altLang="zh-TW" sz="2000" dirty="0" smtClean="0"/>
              <a:t>('Nearest neighbors') </a:t>
            </a:r>
          </a:p>
          <a:p>
            <a:pPr>
              <a:buClr>
                <a:srgbClr val="00B0F0"/>
              </a:buClr>
            </a:pPr>
            <a:r>
              <a:rPr lang="en-US" altLang="zh-TW" sz="2000" dirty="0" err="1" smtClean="0"/>
              <a:t>plt.scatter</a:t>
            </a:r>
            <a:r>
              <a:rPr lang="en-US" altLang="zh-TW" sz="2000" dirty="0" smtClean="0"/>
              <a:t>(X[:, 0], X[:, 1], marker = 'o', s = 100, color = 'k') </a:t>
            </a:r>
          </a:p>
          <a:p>
            <a:pPr>
              <a:buClr>
                <a:srgbClr val="00B0F0"/>
              </a:buClr>
            </a:pPr>
            <a:r>
              <a:rPr lang="en-US" altLang="zh-TW" sz="2000" dirty="0" err="1" smtClean="0"/>
              <a:t>plt.scatter</a:t>
            </a:r>
            <a:r>
              <a:rPr lang="en-US" altLang="zh-TW" sz="2000" dirty="0" smtClean="0"/>
              <a:t>(X[indices][0][:][:, 0], X[indices][0][:][:, 1], marker = 'o', s = 250, color = 'k', </a:t>
            </a:r>
            <a:r>
              <a:rPr lang="en-US" altLang="zh-TW" sz="2000" dirty="0" err="1" smtClean="0"/>
              <a:t>facecolors</a:t>
            </a:r>
            <a:r>
              <a:rPr lang="en-US" altLang="zh-TW" sz="2000" dirty="0" smtClean="0"/>
              <a:t> = 'none') </a:t>
            </a:r>
          </a:p>
          <a:p>
            <a:pPr>
              <a:buClr>
                <a:srgbClr val="00B0F0"/>
              </a:buClr>
            </a:pPr>
            <a:r>
              <a:rPr lang="en-US" altLang="zh-TW" sz="2000" dirty="0" err="1" smtClean="0"/>
              <a:t>plt.scatter</a:t>
            </a:r>
            <a:r>
              <a:rPr lang="en-US" altLang="zh-TW" sz="2000" dirty="0" smtClean="0"/>
              <a:t>(</a:t>
            </a:r>
            <a:r>
              <a:rPr lang="en-US" altLang="zh-TW" sz="2000" dirty="0" err="1" smtClean="0"/>
              <a:t>test_data</a:t>
            </a:r>
            <a:r>
              <a:rPr lang="en-US" altLang="zh-TW" sz="2000" dirty="0" smtClean="0"/>
              <a:t>[0], </a:t>
            </a:r>
            <a:r>
              <a:rPr lang="en-US" altLang="zh-TW" sz="2000" dirty="0" err="1" smtClean="0"/>
              <a:t>test_data</a:t>
            </a:r>
            <a:r>
              <a:rPr lang="en-US" altLang="zh-TW" sz="2000" dirty="0" smtClean="0"/>
              <a:t>[1], marker = 'x', s = 100, color = 'k') </a:t>
            </a:r>
          </a:p>
          <a:p>
            <a:pPr>
              <a:buClr>
                <a:srgbClr val="00B0F0"/>
              </a:buClr>
            </a:pPr>
            <a:r>
              <a:rPr lang="en-US" altLang="zh-TW" sz="2000" dirty="0" err="1" smtClean="0"/>
              <a:t>plt.show</a:t>
            </a:r>
            <a:r>
              <a:rPr lang="en-US" altLang="zh-TW" sz="2000"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1355124" y="1688030"/>
            <a:ext cx="5873578" cy="4031873"/>
          </a:xfrm>
          <a:prstGeom prst="rect">
            <a:avLst/>
          </a:prstGeom>
          <a:noFill/>
          <a:ln>
            <a:solidFill>
              <a:srgbClr val="C00000"/>
            </a:solidFill>
          </a:ln>
        </p:spPr>
        <p:txBody>
          <a:bodyPr wrap="square" rtlCol="0">
            <a:spAutoFit/>
          </a:bodyPr>
          <a:lstStyle/>
          <a:p>
            <a:r>
              <a:rPr lang="en-US" altLang="zh-TW" sz="1600" dirty="0" smtClean="0"/>
              <a:t># To run: python ch0904_find_nearest_neighbors.py</a:t>
            </a:r>
          </a:p>
          <a:p>
            <a:r>
              <a:rPr lang="en-US" altLang="zh-TW" sz="1600" dirty="0" smtClean="0"/>
              <a:t>import </a:t>
            </a:r>
            <a:r>
              <a:rPr lang="en-US" altLang="zh-TW" sz="1600" dirty="0" err="1" smtClean="0"/>
              <a:t>numpy</a:t>
            </a:r>
            <a:r>
              <a:rPr lang="en-US" altLang="zh-TW" sz="1600" dirty="0" smtClean="0"/>
              <a:t> as </a:t>
            </a:r>
            <a:r>
              <a:rPr lang="en-US" altLang="zh-TW" sz="1600" dirty="0" err="1" smtClean="0"/>
              <a:t>np</a:t>
            </a:r>
            <a:endParaRPr lang="en-US" altLang="zh-TW" sz="1600" dirty="0" smtClean="0"/>
          </a:p>
          <a:p>
            <a:r>
              <a:rPr lang="en-US" altLang="zh-TW" sz="1600" dirty="0" smtClean="0"/>
              <a:t>import </a:t>
            </a:r>
            <a:r>
              <a:rPr lang="en-US" altLang="zh-TW" sz="1600" dirty="0" err="1" smtClean="0"/>
              <a:t>matplotlib.pyplot</a:t>
            </a:r>
            <a:r>
              <a:rPr lang="en-US" altLang="zh-TW" sz="1600" dirty="0" smtClean="0"/>
              <a:t> as </a:t>
            </a:r>
            <a:r>
              <a:rPr lang="en-US" altLang="zh-TW" sz="1600" dirty="0" err="1" smtClean="0"/>
              <a:t>plt</a:t>
            </a:r>
            <a:endParaRPr lang="en-US" altLang="zh-TW" sz="1600" dirty="0" smtClean="0"/>
          </a:p>
          <a:p>
            <a:r>
              <a:rPr lang="en-US" altLang="zh-TW" sz="1600" dirty="0" smtClean="0"/>
              <a:t>from </a:t>
            </a:r>
            <a:r>
              <a:rPr lang="en-US" altLang="zh-TW" sz="1600" dirty="0" err="1" smtClean="0"/>
              <a:t>sklearn.neighbors</a:t>
            </a:r>
            <a:r>
              <a:rPr lang="en-US" altLang="zh-TW" sz="1600" dirty="0" smtClean="0"/>
              <a:t> import </a:t>
            </a:r>
            <a:r>
              <a:rPr lang="en-US" altLang="zh-TW" sz="1600" dirty="0" err="1" smtClean="0"/>
              <a:t>NearestNeighbors</a:t>
            </a:r>
            <a:endParaRPr lang="en-US" altLang="zh-TW" sz="1600" dirty="0" smtClean="0"/>
          </a:p>
          <a:p>
            <a:r>
              <a:rPr lang="en-US" altLang="zh-TW" sz="1600" dirty="0" smtClean="0"/>
              <a:t/>
            </a:r>
            <a:br>
              <a:rPr lang="en-US" altLang="zh-TW" sz="1600" dirty="0" smtClean="0"/>
            </a:br>
            <a:r>
              <a:rPr lang="en-US" altLang="zh-TW" sz="1600" dirty="0" smtClean="0"/>
              <a:t>X = </a:t>
            </a:r>
            <a:r>
              <a:rPr lang="en-US" altLang="zh-TW" sz="1600" dirty="0" err="1" smtClean="0"/>
              <a:t>np.array</a:t>
            </a:r>
            <a:r>
              <a:rPr lang="en-US" altLang="zh-TW" sz="1600" dirty="0" smtClean="0"/>
              <a:t>([[3.1, 2.3], [2.3, 4.2], [3.9, 3.5], [3.7, 6.4], [4.8, 1.9], </a:t>
            </a:r>
          </a:p>
          <a:p>
            <a:r>
              <a:rPr lang="en-US" altLang="zh-TW" sz="1600" dirty="0" smtClean="0"/>
              <a:t>[8.3, 3.1], [5.2, 7.5], [4.8, 4.7], [3.5, 5.1], [4.4, 2.9],])</a:t>
            </a:r>
          </a:p>
          <a:p>
            <a:r>
              <a:rPr lang="en-US" altLang="zh-TW" sz="1600" dirty="0" smtClean="0"/>
              <a:t/>
            </a:r>
            <a:br>
              <a:rPr lang="en-US" altLang="zh-TW" sz="1600" dirty="0" smtClean="0"/>
            </a:br>
            <a:r>
              <a:rPr lang="en-US" altLang="zh-TW" sz="1600" dirty="0" smtClean="0"/>
              <a:t>#define nearest </a:t>
            </a:r>
            <a:r>
              <a:rPr lang="en-US" altLang="zh-TW" sz="1600" dirty="0" err="1" smtClean="0"/>
              <a:t>neighor</a:t>
            </a:r>
            <a:endParaRPr lang="en-US" altLang="zh-TW" sz="1600" dirty="0" smtClean="0"/>
          </a:p>
          <a:p>
            <a:r>
              <a:rPr lang="en-US" altLang="zh-TW" sz="1600" dirty="0" smtClean="0"/>
              <a:t>k = 3</a:t>
            </a:r>
          </a:p>
          <a:p>
            <a:r>
              <a:rPr lang="en-US" altLang="zh-TW" sz="1600" dirty="0" err="1" smtClean="0"/>
              <a:t>test_data</a:t>
            </a:r>
            <a:r>
              <a:rPr lang="en-US" altLang="zh-TW" sz="1600" dirty="0" smtClean="0"/>
              <a:t> = [3.3, 2.9] </a:t>
            </a:r>
          </a:p>
          <a:p>
            <a:r>
              <a:rPr lang="en-US" altLang="zh-TW" sz="1600" dirty="0" smtClean="0"/>
              <a:t/>
            </a:r>
            <a:br>
              <a:rPr lang="en-US" altLang="zh-TW" sz="1600" dirty="0" smtClean="0"/>
            </a:br>
            <a:r>
              <a:rPr lang="en-US" altLang="zh-TW" sz="1600" dirty="0" err="1" smtClean="0"/>
              <a:t>plt.figure</a:t>
            </a:r>
            <a:r>
              <a:rPr lang="en-US" altLang="zh-TW" sz="1600" dirty="0" smtClean="0"/>
              <a:t>()</a:t>
            </a:r>
          </a:p>
          <a:p>
            <a:r>
              <a:rPr lang="en-US" altLang="zh-TW" sz="1600" dirty="0" err="1" smtClean="0"/>
              <a:t>plt.title</a:t>
            </a:r>
            <a:r>
              <a:rPr lang="en-US" altLang="zh-TW" sz="1600" dirty="0" smtClean="0"/>
              <a:t>('Input data')</a:t>
            </a:r>
          </a:p>
          <a:p>
            <a:r>
              <a:rPr lang="en-US" altLang="zh-TW" sz="1600" dirty="0" err="1" smtClean="0"/>
              <a:t>plt.scatter</a:t>
            </a:r>
            <a:r>
              <a:rPr lang="en-US" altLang="zh-TW" sz="1600" dirty="0" smtClean="0"/>
              <a:t>(X[:,0], X[:,1], marker = 'o', s = 100, color = 'black')</a:t>
            </a:r>
          </a:p>
          <a:p>
            <a:r>
              <a:rPr lang="en-US" altLang="zh-TW" sz="1600" dirty="0" err="1" smtClean="0"/>
              <a:t>plt.show</a:t>
            </a:r>
            <a:r>
              <a:rPr lang="en-US" altLang="zh-TW" sz="1600" dirty="0" smtClean="0"/>
              <a:t>()</a:t>
            </a:r>
          </a:p>
        </p:txBody>
      </p:sp>
      <p:sp>
        <p:nvSpPr>
          <p:cNvPr id="9"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(1):</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1169773" y="1601535"/>
            <a:ext cx="6886832" cy="4524315"/>
          </a:xfrm>
          <a:prstGeom prst="rect">
            <a:avLst/>
          </a:prstGeom>
          <a:noFill/>
          <a:ln>
            <a:solidFill>
              <a:srgbClr val="C00000"/>
            </a:solidFill>
          </a:ln>
        </p:spPr>
        <p:txBody>
          <a:bodyPr wrap="square" rtlCol="0">
            <a:spAutoFit/>
          </a:bodyPr>
          <a:lstStyle/>
          <a:p>
            <a:r>
              <a:rPr lang="en-US" altLang="zh-TW" sz="1600" dirty="0" smtClean="0"/>
              <a:t># Build K nearest neighbors</a:t>
            </a:r>
          </a:p>
          <a:p>
            <a:r>
              <a:rPr lang="en-US" altLang="zh-TW" sz="1600" dirty="0" err="1" smtClean="0"/>
              <a:t>knn_model</a:t>
            </a:r>
            <a:r>
              <a:rPr lang="en-US" altLang="zh-TW" sz="1600" dirty="0" smtClean="0"/>
              <a:t> = \</a:t>
            </a:r>
          </a:p>
          <a:p>
            <a:r>
              <a:rPr lang="en-US" altLang="zh-TW" sz="1600" dirty="0" err="1" smtClean="0"/>
              <a:t>NearestNeighbors</a:t>
            </a:r>
            <a:r>
              <a:rPr lang="en-US" altLang="zh-TW" sz="1600" dirty="0" smtClean="0"/>
              <a:t>(</a:t>
            </a:r>
            <a:r>
              <a:rPr lang="en-US" altLang="zh-TW" sz="1600" dirty="0" err="1" smtClean="0"/>
              <a:t>n_neighbors</a:t>
            </a:r>
            <a:r>
              <a:rPr lang="en-US" altLang="zh-TW" sz="1600" dirty="0" smtClean="0"/>
              <a:t> = k, algorithm = 'auto').fit(X) </a:t>
            </a:r>
          </a:p>
          <a:p>
            <a:r>
              <a:rPr lang="en-US" altLang="zh-TW" sz="1600" dirty="0" smtClean="0"/>
              <a:t>distances, indices = </a:t>
            </a:r>
            <a:r>
              <a:rPr lang="en-US" altLang="zh-TW" sz="1600" dirty="0" err="1" smtClean="0"/>
              <a:t>knn_model.kneighbors</a:t>
            </a:r>
            <a:r>
              <a:rPr lang="en-US" altLang="zh-TW" sz="1600" dirty="0" smtClean="0"/>
              <a:t>([</a:t>
            </a:r>
            <a:r>
              <a:rPr lang="en-US" altLang="zh-TW" sz="1600" dirty="0" err="1" smtClean="0"/>
              <a:t>test_data</a:t>
            </a:r>
            <a:r>
              <a:rPr lang="en-US" altLang="zh-TW" sz="1600" dirty="0" smtClean="0"/>
              <a:t>])</a:t>
            </a:r>
          </a:p>
          <a:p>
            <a:r>
              <a:rPr lang="en-US" altLang="zh-TW" sz="1600" dirty="0" smtClean="0"/>
              <a:t># Print nearest neighbors</a:t>
            </a:r>
          </a:p>
          <a:p>
            <a:r>
              <a:rPr lang="en-US" altLang="zh-TW" sz="1600" dirty="0" smtClean="0"/>
              <a:t>print("\</a:t>
            </a:r>
            <a:r>
              <a:rPr lang="en-US" altLang="zh-TW" sz="1600" dirty="0" err="1" smtClean="0"/>
              <a:t>nK</a:t>
            </a:r>
            <a:r>
              <a:rPr lang="en-US" altLang="zh-TW" sz="1600" dirty="0" smtClean="0"/>
              <a:t> Nearest Neighbors:")</a:t>
            </a:r>
          </a:p>
          <a:p>
            <a:r>
              <a:rPr lang="en-US" altLang="zh-TW" sz="1600" dirty="0" smtClean="0"/>
              <a:t>for rank, index in enumerate(indices[0][:k], start = 1):</a:t>
            </a:r>
          </a:p>
          <a:p>
            <a:r>
              <a:rPr lang="en-US" altLang="zh-TW" sz="1600" dirty="0" smtClean="0"/>
              <a:t>print(str(rank) + " is", X[index])</a:t>
            </a:r>
          </a:p>
          <a:p>
            <a:r>
              <a:rPr lang="en-US" altLang="zh-TW" sz="1600" dirty="0" smtClean="0"/>
              <a:t/>
            </a:r>
            <a:br>
              <a:rPr lang="en-US" altLang="zh-TW" sz="1600" dirty="0" smtClean="0"/>
            </a:br>
            <a:r>
              <a:rPr lang="en-US" altLang="zh-TW" sz="1600" dirty="0" smtClean="0"/>
              <a:t># plot nearest neighbor</a:t>
            </a:r>
          </a:p>
          <a:p>
            <a:r>
              <a:rPr lang="en-US" altLang="zh-TW" sz="1600" dirty="0" err="1" smtClean="0"/>
              <a:t>plt.figure</a:t>
            </a:r>
            <a:r>
              <a:rPr lang="en-US" altLang="zh-TW" sz="1600" dirty="0" smtClean="0"/>
              <a:t>()</a:t>
            </a:r>
          </a:p>
          <a:p>
            <a:r>
              <a:rPr lang="en-US" altLang="zh-TW" sz="1600" dirty="0" err="1" smtClean="0"/>
              <a:t>plt.title</a:t>
            </a:r>
            <a:r>
              <a:rPr lang="en-US" altLang="zh-TW" sz="1600" dirty="0" smtClean="0"/>
              <a:t>('Nearest neighbors')</a:t>
            </a:r>
          </a:p>
          <a:p>
            <a:r>
              <a:rPr lang="en-US" altLang="zh-TW" sz="1600" dirty="0" err="1" smtClean="0"/>
              <a:t>plt.scatter</a:t>
            </a:r>
            <a:r>
              <a:rPr lang="en-US" altLang="zh-TW" sz="1600" dirty="0" smtClean="0"/>
              <a:t>(X[:, 0], X[:, 1], marker = 'o', s = 100, color = 'k')</a:t>
            </a:r>
          </a:p>
          <a:p>
            <a:r>
              <a:rPr lang="en-US" altLang="zh-TW" sz="1600" dirty="0" err="1" smtClean="0"/>
              <a:t>plt.scatter</a:t>
            </a:r>
            <a:r>
              <a:rPr lang="en-US" altLang="zh-TW" sz="1600" dirty="0" smtClean="0"/>
              <a:t>(X[indices][0][:][:, 0], X[indices][0][:][:, 1],</a:t>
            </a:r>
          </a:p>
          <a:p>
            <a:r>
              <a:rPr lang="en-US" altLang="zh-TW" sz="1600" dirty="0" smtClean="0"/>
              <a:t>marker = 'o', s = 250, color = 'k', </a:t>
            </a:r>
            <a:r>
              <a:rPr lang="en-US" altLang="zh-TW" sz="1600" dirty="0" err="1" smtClean="0"/>
              <a:t>facecolors</a:t>
            </a:r>
            <a:r>
              <a:rPr lang="en-US" altLang="zh-TW" sz="1600" dirty="0" smtClean="0"/>
              <a:t> = 'none')</a:t>
            </a:r>
          </a:p>
          <a:p>
            <a:r>
              <a:rPr lang="en-US" altLang="zh-TW" sz="1600" dirty="0" err="1" smtClean="0"/>
              <a:t>plt.scatter</a:t>
            </a:r>
            <a:r>
              <a:rPr lang="en-US" altLang="zh-TW" sz="1600" dirty="0" smtClean="0"/>
              <a:t>(</a:t>
            </a:r>
            <a:r>
              <a:rPr lang="en-US" altLang="zh-TW" sz="1600" dirty="0" err="1" smtClean="0"/>
              <a:t>test_data</a:t>
            </a:r>
            <a:r>
              <a:rPr lang="en-US" altLang="zh-TW" sz="1600" dirty="0" smtClean="0"/>
              <a:t>[0], </a:t>
            </a:r>
            <a:r>
              <a:rPr lang="en-US" altLang="zh-TW" sz="1600" dirty="0" err="1" smtClean="0"/>
              <a:t>test_data</a:t>
            </a:r>
            <a:r>
              <a:rPr lang="en-US" altLang="zh-TW" sz="1600" dirty="0" smtClean="0"/>
              <a:t>[1],</a:t>
            </a:r>
          </a:p>
          <a:p>
            <a:r>
              <a:rPr lang="en-US" altLang="zh-TW" sz="1600" dirty="0" smtClean="0"/>
              <a:t>marker = 'x', s = 100, color = 'k')</a:t>
            </a:r>
          </a:p>
          <a:p>
            <a:r>
              <a:rPr lang="en-US" altLang="zh-TW" sz="1600" dirty="0" err="1" smtClean="0"/>
              <a:t>plt.show</a:t>
            </a:r>
            <a:r>
              <a:rPr lang="en-US" altLang="zh-TW" sz="1600" dirty="0" smtClean="0"/>
              <a:t>()</a:t>
            </a:r>
          </a:p>
        </p:txBody>
      </p:sp>
      <p:sp>
        <p:nvSpPr>
          <p:cNvPr id="9"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(2):</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Plot data:</a:t>
            </a:r>
          </a:p>
        </p:txBody>
      </p:sp>
      <p:pic>
        <p:nvPicPr>
          <p:cNvPr id="9218" name="Picture 2"/>
          <p:cNvPicPr>
            <a:picLocks noChangeAspect="1" noChangeArrowheads="1"/>
          </p:cNvPicPr>
          <p:nvPr/>
        </p:nvPicPr>
        <p:blipFill>
          <a:blip r:embed="rId3" cstate="print"/>
          <a:srcRect/>
          <a:stretch>
            <a:fillRect/>
          </a:stretch>
        </p:blipFill>
        <p:spPr bwMode="auto">
          <a:xfrm>
            <a:off x="2224217" y="1658975"/>
            <a:ext cx="4587060" cy="3819059"/>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9.4 Find Nearest Neighbor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Print and plot nearest neighbor:</a:t>
            </a:r>
          </a:p>
        </p:txBody>
      </p:sp>
      <p:pic>
        <p:nvPicPr>
          <p:cNvPr id="1026" name="Picture 2"/>
          <p:cNvPicPr>
            <a:picLocks noChangeAspect="1" noChangeArrowheads="1"/>
          </p:cNvPicPr>
          <p:nvPr/>
        </p:nvPicPr>
        <p:blipFill>
          <a:blip r:embed="rId3" cstate="print"/>
          <a:srcRect/>
          <a:stretch>
            <a:fillRect/>
          </a:stretch>
        </p:blipFill>
        <p:spPr bwMode="auto">
          <a:xfrm>
            <a:off x="4277424" y="2360140"/>
            <a:ext cx="4866576" cy="4127158"/>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72927" y="1610627"/>
            <a:ext cx="4371073" cy="681474"/>
          </a:xfrm>
          <a:prstGeom prst="rect">
            <a:avLst/>
          </a:prstGeom>
          <a:noFill/>
          <a:ln w="9525">
            <a:solidFill>
              <a:srgbClr val="C00000"/>
            </a:solidFill>
            <a:miter lim="800000"/>
            <a:headEnd/>
            <a:tailEnd/>
          </a:ln>
        </p:spPr>
      </p:pic>
      <p:sp>
        <p:nvSpPr>
          <p:cNvPr id="10" name="TextBox 1"/>
          <p:cNvSpPr txBox="1"/>
          <p:nvPr/>
        </p:nvSpPr>
        <p:spPr>
          <a:xfrm>
            <a:off x="617838" y="1688030"/>
            <a:ext cx="3225113" cy="830997"/>
          </a:xfrm>
          <a:prstGeom prst="rect">
            <a:avLst/>
          </a:prstGeom>
          <a:noFill/>
          <a:ln>
            <a:solidFill>
              <a:srgbClr val="C00000"/>
            </a:solidFill>
          </a:ln>
        </p:spPr>
        <p:txBody>
          <a:bodyPr wrap="square" rtlCol="0">
            <a:spAutoFit/>
          </a:bodyPr>
          <a:lstStyle/>
          <a:p>
            <a:r>
              <a:rPr lang="nl-NL" altLang="zh-TW" sz="1600" dirty="0" smtClean="0"/>
              <a:t>1 is [ 3.1 2.3] </a:t>
            </a:r>
          </a:p>
          <a:p>
            <a:r>
              <a:rPr lang="nl-NL" altLang="zh-TW" sz="1600" dirty="0" smtClean="0"/>
              <a:t>2 is [ 3.9 3.5] </a:t>
            </a:r>
          </a:p>
          <a:p>
            <a:r>
              <a:rPr lang="nl-NL" altLang="zh-TW" sz="1600" dirty="0" smtClean="0"/>
              <a:t>3 is [ 4.4 2.9]</a:t>
            </a:r>
            <a:endParaRPr lang="en-US" altLang="zh-TW" sz="16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9.5 K-Nearest Neighbor Classifier</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9.5 K-Nearest Neighbor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 K-Nearest Neighbors (KNN) classifier is a classification model that uses the nearest neighbors algorithm to classify a given data point. </a:t>
            </a:r>
          </a:p>
          <a:p>
            <a:pPr marL="465138" indent="-465138">
              <a:buClr>
                <a:srgbClr val="00B0F0"/>
              </a:buClr>
              <a:buFont typeface="Wingdings" pitchFamily="2" charset="2"/>
              <a:buChar char="u"/>
            </a:pPr>
            <a:r>
              <a:rPr lang="en-US" altLang="zh-TW" sz="2000" dirty="0" smtClean="0"/>
              <a:t>We have implemented the KNN algorithm in the last section, now we are going to build a KNN classifier using that algorithm.</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9.5 K-Nearest Neighbor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Concept of KNN Classifier</a:t>
            </a:r>
          </a:p>
          <a:p>
            <a:pPr marL="922338" lvl="1" indent="-465138">
              <a:buClr>
                <a:srgbClr val="00B0F0"/>
              </a:buClr>
              <a:buFont typeface="Wingdings" pitchFamily="2" charset="2"/>
              <a:buChar char="u"/>
            </a:pPr>
            <a:r>
              <a:rPr lang="en-US" altLang="zh-TW" sz="2000" dirty="0" smtClean="0"/>
              <a:t>The basic concept of K-nearest neighbor classification is to find a predefined number, i.e., the 'k' - of training samples closest in distance to a new sample, which has to be classified. </a:t>
            </a:r>
          </a:p>
          <a:p>
            <a:pPr marL="922338" lvl="1" indent="-465138">
              <a:buClr>
                <a:srgbClr val="00B0F0"/>
              </a:buClr>
              <a:buFont typeface="Wingdings" pitchFamily="2" charset="2"/>
              <a:buChar char="u"/>
            </a:pPr>
            <a:r>
              <a:rPr lang="en-US" altLang="zh-TW" sz="2000" dirty="0" smtClean="0"/>
              <a:t>New samples will get their label from the neighbors itself. The KNN classifiers have a fixed user defined constant for the number of neighbors which have to be determined. </a:t>
            </a:r>
          </a:p>
          <a:p>
            <a:pPr marL="922338" lvl="1" indent="-465138">
              <a:buClr>
                <a:srgbClr val="00B0F0"/>
              </a:buClr>
              <a:buFont typeface="Wingdings" pitchFamily="2" charset="2"/>
              <a:buChar char="u"/>
            </a:pPr>
            <a:r>
              <a:rPr lang="en-US" altLang="zh-TW" sz="2000" dirty="0" smtClean="0"/>
              <a:t>For the distance, standard Euclidean distance is the most common choice. </a:t>
            </a:r>
          </a:p>
          <a:p>
            <a:pPr marL="922338" lvl="1" indent="-465138">
              <a:buClr>
                <a:srgbClr val="00B0F0"/>
              </a:buClr>
              <a:buFont typeface="Wingdings" pitchFamily="2" charset="2"/>
              <a:buChar char="u"/>
            </a:pPr>
            <a:r>
              <a:rPr lang="en-US" altLang="zh-TW" sz="2000" dirty="0" smtClean="0"/>
              <a:t>The KNN Classifier works directly on the learned samples rather than creating the rules for learning. The KNN algorithm is among the simplest of all machine learning algorithms. It has been quite successful in a large number of classification and regression problems, for example, character recognition or image analysis.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9.5 K-Nearest Neighbor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Example</a:t>
            </a:r>
            <a:endParaRPr lang="en-US" altLang="zh-TW" sz="2000" dirty="0" smtClean="0"/>
          </a:p>
          <a:p>
            <a:pPr marL="922338" lvl="1" indent="-465138">
              <a:buClr>
                <a:srgbClr val="00B0F0"/>
              </a:buClr>
              <a:buFont typeface="Wingdings" pitchFamily="2" charset="2"/>
              <a:buChar char="u"/>
            </a:pPr>
            <a:r>
              <a:rPr lang="en-US" altLang="zh-TW" sz="2000" dirty="0" smtClean="0"/>
              <a:t>We are building a KNN classifier to recognize digits. For this, we will use the MNIST dataset. We will write this code in the </a:t>
            </a:r>
            <a:r>
              <a:rPr lang="en-US" altLang="zh-TW" sz="2000" dirty="0" err="1" smtClean="0"/>
              <a:t>Jupyter</a:t>
            </a:r>
            <a:r>
              <a:rPr lang="en-US" altLang="zh-TW" sz="2000" dirty="0" smtClean="0"/>
              <a:t> Notebook.</a:t>
            </a:r>
          </a:p>
          <a:p>
            <a:pPr marL="922338" lvl="1" indent="-465138">
              <a:buClr>
                <a:srgbClr val="00B0F0"/>
              </a:buClr>
              <a:buFont typeface="Wingdings" pitchFamily="2" charset="2"/>
              <a:buChar char="u"/>
            </a:pPr>
            <a:r>
              <a:rPr lang="en-US" altLang="zh-TW" sz="2000" dirty="0" smtClean="0"/>
              <a:t>Import the necessary packages as shown below.</a:t>
            </a:r>
          </a:p>
          <a:p>
            <a:pPr marL="922338" lvl="1" indent="-465138">
              <a:buClr>
                <a:srgbClr val="00B0F0"/>
              </a:buClr>
              <a:buFont typeface="Wingdings" pitchFamily="2" charset="2"/>
              <a:buChar char="u"/>
            </a:pPr>
            <a:r>
              <a:rPr lang="en-US" altLang="zh-TW" sz="2000" dirty="0" smtClean="0"/>
              <a:t>Here we are using the </a:t>
            </a:r>
            <a:r>
              <a:rPr lang="en-US" altLang="zh-TW" sz="2000" b="1" dirty="0" err="1" smtClean="0"/>
              <a:t>KNeighborsClassifier</a:t>
            </a:r>
            <a:r>
              <a:rPr lang="en-US" altLang="zh-TW" sz="2000" dirty="0" smtClean="0"/>
              <a:t> module from the </a:t>
            </a:r>
            <a:r>
              <a:rPr lang="en-US" altLang="zh-TW" sz="2000" b="1" dirty="0" err="1" smtClean="0"/>
              <a:t>sklearn.neighbors</a:t>
            </a:r>
            <a:r>
              <a:rPr lang="en-US" altLang="zh-TW" sz="2000" dirty="0" smtClean="0"/>
              <a:t> package.</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 Unsupervised Learning: Clustering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For example, the following diagram shows similar kind of data in different clusters</a:t>
            </a:r>
          </a:p>
        </p:txBody>
      </p:sp>
      <p:pic>
        <p:nvPicPr>
          <p:cNvPr id="1026" name="Picture 2"/>
          <p:cNvPicPr>
            <a:picLocks noChangeAspect="1" noChangeArrowheads="1"/>
          </p:cNvPicPr>
          <p:nvPr/>
        </p:nvPicPr>
        <p:blipFill>
          <a:blip r:embed="rId3" cstate="print"/>
          <a:srcRect/>
          <a:stretch>
            <a:fillRect/>
          </a:stretch>
        </p:blipFill>
        <p:spPr bwMode="auto">
          <a:xfrm>
            <a:off x="2069371" y="2283682"/>
            <a:ext cx="4702132" cy="3536003"/>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9.5 K-Nearest Neighbor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smtClean="0"/>
              <a:t>Plot image[0]: </a:t>
            </a:r>
            <a:endParaRPr lang="en-US" altLang="zh-TW" sz="2000" dirty="0"/>
          </a:p>
        </p:txBody>
      </p:sp>
      <p:pic>
        <p:nvPicPr>
          <p:cNvPr id="2050" name="Picture 2"/>
          <p:cNvPicPr>
            <a:picLocks noChangeAspect="1" noChangeArrowheads="1"/>
          </p:cNvPicPr>
          <p:nvPr/>
        </p:nvPicPr>
        <p:blipFill>
          <a:blip r:embed="rId3" cstate="print"/>
          <a:srcRect/>
          <a:stretch>
            <a:fillRect/>
          </a:stretch>
        </p:blipFill>
        <p:spPr bwMode="auto">
          <a:xfrm>
            <a:off x="2273644" y="1776402"/>
            <a:ext cx="4905632" cy="4121936"/>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51</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9.1 K-Mean Algorithm</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are a few common algorithms for clustering the data −</a:t>
            </a:r>
          </a:p>
          <a:p>
            <a:pPr marL="465138" indent="-465138">
              <a:buClr>
                <a:srgbClr val="00B0F0"/>
              </a:buClr>
              <a:buFont typeface="Wingdings" pitchFamily="2" charset="2"/>
              <a:buChar char="u"/>
            </a:pPr>
            <a:r>
              <a:rPr lang="en-US" altLang="zh-TW" sz="2000" b="1" dirty="0" smtClean="0"/>
              <a:t>K-Means algorithm</a:t>
            </a:r>
          </a:p>
          <a:p>
            <a:pPr marL="922338" lvl="1" indent="-465138">
              <a:buClr>
                <a:srgbClr val="00B0F0"/>
              </a:buClr>
              <a:buFont typeface="Wingdings" pitchFamily="2" charset="2"/>
              <a:buChar char="u"/>
            </a:pPr>
            <a:r>
              <a:rPr lang="en-US" altLang="zh-TW" sz="2000" dirty="0" smtClean="0"/>
              <a:t>K-means clustering algorithm is one of the well-known algorithms for clustering the data. </a:t>
            </a:r>
          </a:p>
          <a:p>
            <a:pPr marL="922338" lvl="1" indent="-465138">
              <a:buClr>
                <a:srgbClr val="00B0F0"/>
              </a:buClr>
              <a:buFont typeface="Wingdings" pitchFamily="2" charset="2"/>
              <a:buChar char="u"/>
            </a:pPr>
            <a:r>
              <a:rPr lang="en-US" altLang="zh-TW" sz="2000" dirty="0" smtClean="0"/>
              <a:t>We need to assume that the numbers of clusters are already known. </a:t>
            </a:r>
          </a:p>
          <a:p>
            <a:pPr marL="922338" lvl="1" indent="-465138">
              <a:buClr>
                <a:srgbClr val="00B0F0"/>
              </a:buClr>
              <a:buFont typeface="Wingdings" pitchFamily="2" charset="2"/>
              <a:buChar char="u"/>
            </a:pPr>
            <a:r>
              <a:rPr lang="en-US" altLang="zh-TW" sz="2000" dirty="0" smtClean="0"/>
              <a:t>This is also called flat clustering. </a:t>
            </a:r>
          </a:p>
          <a:p>
            <a:pPr marL="922338" lvl="1" indent="-465138">
              <a:buClr>
                <a:srgbClr val="00B0F0"/>
              </a:buClr>
              <a:buFont typeface="Wingdings" pitchFamily="2" charset="2"/>
              <a:buChar char="u"/>
            </a:pPr>
            <a:r>
              <a:rPr lang="en-US" altLang="zh-TW" sz="2000" dirty="0" smtClean="0"/>
              <a:t>It is an iterative clustering algorithm. </a:t>
            </a:r>
          </a:p>
        </p:txBody>
      </p:sp>
      <p:sp>
        <p:nvSpPr>
          <p:cNvPr id="9" name="TextBox 1"/>
          <p:cNvSpPr txBox="1"/>
          <p:nvPr/>
        </p:nvSpPr>
        <p:spPr>
          <a:xfrm>
            <a:off x="790833" y="3533307"/>
            <a:ext cx="7562335" cy="400110"/>
          </a:xfrm>
          <a:prstGeom prst="rect">
            <a:avLst/>
          </a:prstGeom>
          <a:noFill/>
          <a:ln>
            <a:solidFill>
              <a:srgbClr val="C00000"/>
            </a:solidFill>
          </a:ln>
        </p:spPr>
        <p:txBody>
          <a:bodyPr wrap="square" rtlCol="0">
            <a:spAutoFit/>
          </a:bodyPr>
          <a:lstStyle/>
          <a:p>
            <a:pPr>
              <a:buClr>
                <a:srgbClr val="00B0F0"/>
              </a:buClr>
            </a:pPr>
            <a:r>
              <a:rPr lang="en-US" altLang="zh-TW" sz="2000" dirty="0" smtClean="0"/>
              <a:t>C:\&gt; pip3 install </a:t>
            </a:r>
            <a:r>
              <a:rPr lang="en-US" altLang="zh-TW" sz="2000" dirty="0" err="1" smtClean="0"/>
              <a:t>seaborn</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steps given below need to be followed for this algorithm</a:t>
            </a:r>
          </a:p>
          <a:p>
            <a:pPr marL="922338" lvl="1" indent="-465138">
              <a:buClr>
                <a:srgbClr val="00B0F0"/>
              </a:buClr>
              <a:buFont typeface="Wingdings" pitchFamily="2" charset="2"/>
              <a:buChar char="u"/>
            </a:pPr>
            <a:r>
              <a:rPr lang="en-US" altLang="zh-TW" sz="2000" b="1" dirty="0" smtClean="0"/>
              <a:t>Step 1</a:t>
            </a:r>
            <a:r>
              <a:rPr lang="en-US" altLang="zh-TW" sz="2000" dirty="0" smtClean="0"/>
              <a:t> − We need to specify the desired number of K subgroups.</a:t>
            </a:r>
          </a:p>
          <a:p>
            <a:pPr marL="922338" lvl="1" indent="-465138">
              <a:buClr>
                <a:srgbClr val="00B0F0"/>
              </a:buClr>
              <a:buFont typeface="Wingdings" pitchFamily="2" charset="2"/>
              <a:buChar char="u"/>
            </a:pPr>
            <a:r>
              <a:rPr lang="en-US" altLang="zh-TW" sz="2000" b="1" dirty="0" smtClean="0"/>
              <a:t>Step 2</a:t>
            </a:r>
            <a:r>
              <a:rPr lang="en-US" altLang="zh-TW" sz="2000" dirty="0" smtClean="0"/>
              <a:t> − Fix the number of clusters and randomly assign each data point to a cluster. Or in other words we need to classify our data based on the number of clusters.</a:t>
            </a:r>
          </a:p>
          <a:p>
            <a:pPr marL="922338" lvl="1" indent="-465138">
              <a:buClr>
                <a:srgbClr val="00B0F0"/>
              </a:buClr>
              <a:buFont typeface="Wingdings" pitchFamily="2" charset="2"/>
              <a:buChar char="u"/>
            </a:pPr>
            <a:r>
              <a:rPr lang="en-US" altLang="zh-TW" sz="2000" dirty="0" smtClean="0"/>
              <a:t>In this step, cluster </a:t>
            </a:r>
            <a:r>
              <a:rPr lang="en-US" altLang="zh-TW" sz="2000" dirty="0" err="1" smtClean="0"/>
              <a:t>centroids</a:t>
            </a:r>
            <a:r>
              <a:rPr lang="en-US" altLang="zh-TW" sz="2000" dirty="0" smtClean="0"/>
              <a:t> should be computed.</a:t>
            </a:r>
          </a:p>
          <a:p>
            <a:pPr marL="922338" lvl="1" indent="-465138">
              <a:buClr>
                <a:srgbClr val="00B0F0"/>
              </a:buClr>
              <a:buFont typeface="Wingdings" pitchFamily="2" charset="2"/>
              <a:buChar char="u"/>
            </a:pPr>
            <a:r>
              <a:rPr lang="en-US" altLang="zh-TW" sz="2000" dirty="0" smtClean="0"/>
              <a:t>As this is an iterative algorithm, we need to update the locations of K </a:t>
            </a:r>
            <a:r>
              <a:rPr lang="en-US" altLang="zh-TW" sz="2000" dirty="0" err="1" smtClean="0"/>
              <a:t>centroids</a:t>
            </a:r>
            <a:r>
              <a:rPr lang="en-US" altLang="zh-TW" sz="2000" dirty="0" smtClean="0"/>
              <a:t> with every iteration until we find the global optima or in other words the </a:t>
            </a:r>
            <a:r>
              <a:rPr lang="en-US" altLang="zh-TW" sz="2000" dirty="0" err="1" smtClean="0"/>
              <a:t>centroids</a:t>
            </a:r>
            <a:r>
              <a:rPr lang="en-US" altLang="zh-TW" sz="2000" dirty="0" smtClean="0"/>
              <a:t> reach at their optimal locations.</a:t>
            </a:r>
          </a:p>
          <a:p>
            <a:pPr marL="922338" lvl="1" indent="-465138">
              <a:buClr>
                <a:srgbClr val="00B0F0"/>
              </a:buClr>
              <a:buFont typeface="Wingdings" pitchFamily="2" charset="2"/>
              <a:buChar char="u"/>
            </a:pPr>
            <a:r>
              <a:rPr lang="en-US" altLang="zh-TW" sz="2000" dirty="0" smtClean="0"/>
              <a:t>The following code will help in implementing K-means clustering algorithm in Python. </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9.1 K-Mean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https://www.tutorialspoint.com/artificial_intelligence_with_python/artificial_intelligence_with_python_unsupervised_learning_clustering.htm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are going to use the </a:t>
            </a:r>
            <a:r>
              <a:rPr lang="en-US" altLang="zh-TW" sz="2000" dirty="0" err="1" smtClean="0"/>
              <a:t>Scikit</a:t>
            </a:r>
            <a:r>
              <a:rPr lang="en-US" altLang="zh-TW" sz="2000" dirty="0" smtClean="0"/>
              <a:t>-learn module.</a:t>
            </a:r>
          </a:p>
          <a:p>
            <a:pPr marL="465138" indent="-465138">
              <a:buClr>
                <a:srgbClr val="00B0F0"/>
              </a:buClr>
              <a:buFont typeface="Wingdings" pitchFamily="2" charset="2"/>
              <a:buChar char="u"/>
            </a:pPr>
            <a:r>
              <a:rPr lang="en-US" altLang="zh-TW" sz="2000" dirty="0" smtClean="0"/>
              <a:t>Let us import the necessary packages:</a:t>
            </a:r>
          </a:p>
        </p:txBody>
      </p:sp>
      <p:sp>
        <p:nvSpPr>
          <p:cNvPr id="9" name="TextBox 1"/>
          <p:cNvSpPr txBox="1"/>
          <p:nvPr/>
        </p:nvSpPr>
        <p:spPr>
          <a:xfrm>
            <a:off x="926756" y="1914572"/>
            <a:ext cx="7352271" cy="1200329"/>
          </a:xfrm>
          <a:prstGeom prst="rect">
            <a:avLst/>
          </a:prstGeom>
          <a:noFill/>
          <a:ln>
            <a:solidFill>
              <a:srgbClr val="C00000"/>
            </a:solidFill>
          </a:ln>
        </p:spPr>
        <p:txBody>
          <a:bodyPr wrap="square" rtlCol="0">
            <a:spAutoFit/>
          </a:bodyPr>
          <a:lstStyle/>
          <a:p>
            <a:pPr marL="0" lvl="1">
              <a:buClr>
                <a:srgbClr val="00B0F0"/>
              </a:buClr>
            </a:pPr>
            <a:r>
              <a:rPr lang="en-US" altLang="zh-TW" dirty="0" smtClean="0"/>
              <a:t>import </a:t>
            </a:r>
            <a:r>
              <a:rPr lang="en-US" altLang="zh-TW" dirty="0" err="1" smtClean="0"/>
              <a:t>matplotlib.pyplot</a:t>
            </a:r>
            <a:r>
              <a:rPr lang="en-US" altLang="zh-TW" dirty="0" smtClean="0"/>
              <a:t> as </a:t>
            </a:r>
            <a:r>
              <a:rPr lang="en-US" altLang="zh-TW" dirty="0" err="1" smtClean="0"/>
              <a:t>plt</a:t>
            </a:r>
            <a:r>
              <a:rPr lang="en-US" altLang="zh-TW" dirty="0" smtClean="0"/>
              <a:t> </a:t>
            </a:r>
          </a:p>
          <a:p>
            <a:pPr marL="0" lvl="1">
              <a:buClr>
                <a:srgbClr val="00B0F0"/>
              </a:buClr>
            </a:pPr>
            <a:r>
              <a:rPr lang="en-US" altLang="zh-TW" dirty="0" smtClean="0"/>
              <a:t>import </a:t>
            </a:r>
            <a:r>
              <a:rPr lang="en-US" altLang="zh-TW" dirty="0" err="1" smtClean="0"/>
              <a:t>seaborn</a:t>
            </a:r>
            <a:r>
              <a:rPr lang="en-US" altLang="zh-TW" dirty="0" smtClean="0"/>
              <a:t> as </a:t>
            </a:r>
            <a:r>
              <a:rPr lang="en-US" altLang="zh-TW" dirty="0" err="1" smtClean="0"/>
              <a:t>sns</a:t>
            </a:r>
            <a:r>
              <a:rPr lang="en-US" altLang="zh-TW" dirty="0" smtClean="0"/>
              <a:t>; </a:t>
            </a:r>
            <a:r>
              <a:rPr lang="en-US" altLang="zh-TW" dirty="0" err="1" smtClean="0"/>
              <a:t>sns.set</a:t>
            </a:r>
            <a:r>
              <a:rPr lang="en-US" altLang="zh-TW" dirty="0" smtClean="0"/>
              <a:t>() </a:t>
            </a:r>
          </a:p>
          <a:p>
            <a:pPr marL="0" lvl="1">
              <a:buClr>
                <a:srgbClr val="00B0F0"/>
              </a:buClr>
            </a:pPr>
            <a:r>
              <a:rPr lang="en-US" altLang="zh-TW" dirty="0" smtClean="0"/>
              <a:t>import </a:t>
            </a:r>
            <a:r>
              <a:rPr lang="en-US" altLang="zh-TW" dirty="0" err="1" smtClean="0"/>
              <a:t>numpy</a:t>
            </a:r>
            <a:r>
              <a:rPr lang="en-US" altLang="zh-TW" dirty="0" smtClean="0"/>
              <a:t> as </a:t>
            </a:r>
            <a:r>
              <a:rPr lang="en-US" altLang="zh-TW" dirty="0" err="1" smtClean="0"/>
              <a:t>np</a:t>
            </a:r>
            <a:r>
              <a:rPr lang="en-US" altLang="zh-TW" dirty="0" smtClean="0"/>
              <a:t> </a:t>
            </a:r>
          </a:p>
          <a:p>
            <a:pPr marL="0" lvl="1">
              <a:buClr>
                <a:srgbClr val="00B0F0"/>
              </a:buClr>
            </a:pPr>
            <a:r>
              <a:rPr lang="en-US" altLang="zh-TW" dirty="0" smtClean="0"/>
              <a:t>from </a:t>
            </a:r>
            <a:r>
              <a:rPr lang="en-US" altLang="zh-TW" dirty="0" err="1" smtClean="0"/>
              <a:t>sklearn.cluster</a:t>
            </a:r>
            <a:r>
              <a:rPr lang="en-US" altLang="zh-TW" dirty="0" smtClean="0"/>
              <a:t> import </a:t>
            </a:r>
            <a:r>
              <a:rPr lang="en-US" altLang="zh-TW" dirty="0" err="1" smtClean="0"/>
              <a:t>KMeans</a:t>
            </a:r>
            <a:endParaRPr lang="en-US" altLang="zh-TW" dirty="0" smtClean="0"/>
          </a:p>
        </p:txBody>
      </p:sp>
      <p:sp>
        <p:nvSpPr>
          <p:cNvPr id="11" name="TextBox 1"/>
          <p:cNvSpPr txBox="1"/>
          <p:nvPr/>
        </p:nvSpPr>
        <p:spPr>
          <a:xfrm>
            <a:off x="259492" y="322438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following line of code will help in generating the two-dimensional dataset, containing four blobs, by using </a:t>
            </a:r>
            <a:r>
              <a:rPr lang="en-US" altLang="zh-TW" sz="2000" b="1" dirty="0" err="1" smtClean="0"/>
              <a:t>make_blob</a:t>
            </a:r>
            <a:r>
              <a:rPr lang="en-US" altLang="zh-TW" sz="2000" b="1" dirty="0" smtClean="0"/>
              <a:t> </a:t>
            </a:r>
            <a:r>
              <a:rPr lang="en-US" altLang="zh-TW" sz="2000" dirty="0" smtClean="0"/>
              <a:t>from the </a:t>
            </a:r>
            <a:r>
              <a:rPr lang="en-US" altLang="zh-TW" sz="2000" b="1" dirty="0" err="1" smtClean="0"/>
              <a:t>sklearn.dataset</a:t>
            </a:r>
            <a:r>
              <a:rPr lang="en-US" altLang="zh-TW" sz="2000" dirty="0" smtClean="0"/>
              <a:t> package.</a:t>
            </a:r>
          </a:p>
        </p:txBody>
      </p:sp>
      <p:sp>
        <p:nvSpPr>
          <p:cNvPr id="12" name="TextBox 1"/>
          <p:cNvSpPr txBox="1"/>
          <p:nvPr/>
        </p:nvSpPr>
        <p:spPr>
          <a:xfrm>
            <a:off x="869092" y="4328259"/>
            <a:ext cx="7447005" cy="923330"/>
          </a:xfrm>
          <a:prstGeom prst="rect">
            <a:avLst/>
          </a:prstGeom>
          <a:noFill/>
          <a:ln>
            <a:solidFill>
              <a:srgbClr val="C00000"/>
            </a:solidFill>
          </a:ln>
        </p:spPr>
        <p:txBody>
          <a:bodyPr wrap="square" rtlCol="0">
            <a:spAutoFit/>
          </a:bodyPr>
          <a:lstStyle/>
          <a:p>
            <a:pPr marL="0" lvl="1">
              <a:buClr>
                <a:srgbClr val="00B0F0"/>
              </a:buClr>
            </a:pPr>
            <a:r>
              <a:rPr lang="en-US" altLang="zh-TW" dirty="0" smtClean="0"/>
              <a:t>from </a:t>
            </a:r>
            <a:r>
              <a:rPr lang="en-US" altLang="zh-TW" dirty="0" err="1" smtClean="0"/>
              <a:t>sklearn.datasets.samples_generator</a:t>
            </a:r>
            <a:r>
              <a:rPr lang="en-US" altLang="zh-TW" dirty="0" smtClean="0"/>
              <a:t> import </a:t>
            </a:r>
            <a:r>
              <a:rPr lang="en-US" altLang="zh-TW" dirty="0" err="1" smtClean="0"/>
              <a:t>make_blobs</a:t>
            </a:r>
            <a:r>
              <a:rPr lang="en-US" altLang="zh-TW" dirty="0" smtClean="0"/>
              <a:t> </a:t>
            </a:r>
          </a:p>
          <a:p>
            <a:pPr marL="0" lvl="1">
              <a:buClr>
                <a:srgbClr val="00B0F0"/>
              </a:buClr>
            </a:pPr>
            <a:r>
              <a:rPr lang="en-US" altLang="zh-TW" dirty="0" smtClean="0"/>
              <a:t>X, </a:t>
            </a:r>
            <a:r>
              <a:rPr lang="en-US" altLang="zh-TW" dirty="0" err="1" smtClean="0"/>
              <a:t>y_true</a:t>
            </a:r>
            <a:r>
              <a:rPr lang="en-US" altLang="zh-TW" dirty="0" smtClean="0"/>
              <a:t> = </a:t>
            </a:r>
            <a:r>
              <a:rPr lang="en-US" altLang="zh-TW" dirty="0" err="1" smtClean="0"/>
              <a:t>make_blobs</a:t>
            </a:r>
            <a:r>
              <a:rPr lang="en-US" altLang="zh-TW" dirty="0" smtClean="0"/>
              <a:t>(</a:t>
            </a:r>
            <a:r>
              <a:rPr lang="en-US" altLang="zh-TW" dirty="0" err="1" smtClean="0"/>
              <a:t>n_samples</a:t>
            </a:r>
            <a:r>
              <a:rPr lang="en-US" altLang="zh-TW" dirty="0" smtClean="0"/>
              <a:t> = 500, centers = 4, </a:t>
            </a:r>
            <a:r>
              <a:rPr lang="en-US" altLang="zh-TW" dirty="0" err="1" smtClean="0"/>
              <a:t>cluster_std</a:t>
            </a:r>
            <a:r>
              <a:rPr lang="en-US" altLang="zh-TW" dirty="0" smtClean="0"/>
              <a:t> = 0.40, </a:t>
            </a:r>
            <a:r>
              <a:rPr lang="en-US" altLang="zh-TW" dirty="0" err="1" smtClean="0"/>
              <a:t>random_state</a:t>
            </a:r>
            <a:r>
              <a:rPr lang="en-US" altLang="zh-TW" dirty="0" smtClean="0"/>
              <a:t> = 0)</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7176</TotalTime>
  <Words>2991</Words>
  <Application>Microsoft Office PowerPoint</Application>
  <PresentationFormat>如螢幕大小 (4:3)</PresentationFormat>
  <Paragraphs>520</Paragraphs>
  <Slides>51</Slides>
  <Notes>1</Notes>
  <HiddenSlides>0</HiddenSlides>
  <MMClips>0</MMClips>
  <ScaleCrop>false</ScaleCrop>
  <HeadingPairs>
    <vt:vector size="4" baseType="variant">
      <vt:variant>
        <vt:lpstr>佈景主題</vt:lpstr>
      </vt:variant>
      <vt:variant>
        <vt:i4>2</vt:i4>
      </vt:variant>
      <vt:variant>
        <vt:lpstr>投影片標題</vt:lpstr>
      </vt:variant>
      <vt:variant>
        <vt:i4>51</vt:i4>
      </vt:variant>
    </vt:vector>
  </HeadingPairs>
  <TitlesOfParts>
    <vt:vector size="53" baseType="lpstr">
      <vt:lpstr>Office Theme</vt:lpstr>
      <vt:lpstr>Facet</vt:lpstr>
      <vt:lpstr>投影片 1</vt:lpstr>
      <vt:lpstr>投影片 2</vt:lpstr>
      <vt:lpstr>9 Unsupervised Learning: CLustering</vt:lpstr>
      <vt:lpstr>9 Unsupervised Learning: CLustering</vt:lpstr>
      <vt:lpstr>9 Unsupervised Learning: Clustering</vt:lpstr>
      <vt:lpstr>投影片 6</vt:lpstr>
      <vt:lpstr>9.1 K-Mean Algorithm</vt:lpstr>
      <vt:lpstr>9.1 K-Mean Algorithm</vt:lpstr>
      <vt:lpstr>9.1 K-Mean Algorithm</vt:lpstr>
      <vt:lpstr>9.1 K-Mean Algorithm</vt:lpstr>
      <vt:lpstr>9.1 K-Mean Algorithm</vt:lpstr>
      <vt:lpstr>9.1 K-Mean Algorithm</vt:lpstr>
      <vt:lpstr>9.1 K-Mean Algorithm</vt:lpstr>
      <vt:lpstr>9.1 K-Mean Algorithm</vt:lpstr>
      <vt:lpstr>投影片 15</vt:lpstr>
      <vt:lpstr>9.2 Mean Shift Algorithm</vt:lpstr>
      <vt:lpstr>9.2 Mean Shift Algorithm</vt:lpstr>
      <vt:lpstr>9.2 Mean Shift Algorithm</vt:lpstr>
      <vt:lpstr>9.2 Mean Shift Algorithm</vt:lpstr>
      <vt:lpstr>9.2 Mean Shift Algorithm</vt:lpstr>
      <vt:lpstr>9.2 Mean Shift Algorithm</vt:lpstr>
      <vt:lpstr>9.2 Mean Shift Algorithm</vt:lpstr>
      <vt:lpstr>9.2 Mean Shift Algorithm</vt:lpstr>
      <vt:lpstr>9.2 Mean Shift Algorithm</vt:lpstr>
      <vt:lpstr>投影片 25</vt:lpstr>
      <vt:lpstr>9.3 Measure Cluster Performance</vt:lpstr>
      <vt:lpstr>9.3 Measure Cluster Performance</vt:lpstr>
      <vt:lpstr>9.3 Measure Cluster Performance</vt:lpstr>
      <vt:lpstr>9.3 Measure Cluster Performance</vt:lpstr>
      <vt:lpstr>9.3 Measure Cluster Performance</vt:lpstr>
      <vt:lpstr>9.3 Measure Cluster Performance</vt:lpstr>
      <vt:lpstr>9.3 Measure Cluster Performance</vt:lpstr>
      <vt:lpstr>9.3 Measure Cluster Performance</vt:lpstr>
      <vt:lpstr>9.3 Measure Cluster Performance</vt:lpstr>
      <vt:lpstr>9.3 Measure Cluster Performance</vt:lpstr>
      <vt:lpstr>9.3 Measure Cluster Performance</vt:lpstr>
      <vt:lpstr>投影片 37</vt:lpstr>
      <vt:lpstr>9.4 Find Nearest Neighbor</vt:lpstr>
      <vt:lpstr>9.4 Find Nearest Neighbor</vt:lpstr>
      <vt:lpstr>9.4 Find Nearest Neighbor</vt:lpstr>
      <vt:lpstr>9.4 Find Nearest Neighbor</vt:lpstr>
      <vt:lpstr>9.4 Find Nearest Neighbor</vt:lpstr>
      <vt:lpstr>9.4 Find Nearest Neighbor</vt:lpstr>
      <vt:lpstr>9.4 Find Nearest Neighbor</vt:lpstr>
      <vt:lpstr>9.4 Find Nearest Neighbor</vt:lpstr>
      <vt:lpstr>投影片 46</vt:lpstr>
      <vt:lpstr>9.5 K-Nearest Neighbor Classifier</vt:lpstr>
      <vt:lpstr>9.5 K-Nearest Neighbor Classifier</vt:lpstr>
      <vt:lpstr>9.5 K-Nearest Neighbor Classifier</vt:lpstr>
      <vt:lpstr>9.5 K-Nearest Neighbor Classifier</vt:lpstr>
      <vt:lpstr>投影片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1439</cp:revision>
  <dcterms:created xsi:type="dcterms:W3CDTF">2015-10-11T19:53:33Z</dcterms:created>
  <dcterms:modified xsi:type="dcterms:W3CDTF">2018-09-25T21:09:51Z</dcterms:modified>
</cp:coreProperties>
</file>