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5"/>
  </p:notesMasterIdLst>
  <p:sldIdLst>
    <p:sldId id="256" r:id="rId3"/>
    <p:sldId id="257" r:id="rId4"/>
    <p:sldId id="336" r:id="rId5"/>
    <p:sldId id="338" r:id="rId6"/>
    <p:sldId id="341" r:id="rId7"/>
    <p:sldId id="340" r:id="rId8"/>
    <p:sldId id="342" r:id="rId9"/>
    <p:sldId id="345" r:id="rId10"/>
    <p:sldId id="346" r:id="rId11"/>
    <p:sldId id="347" r:id="rId12"/>
    <p:sldId id="343" r:id="rId13"/>
    <p:sldId id="344" r:id="rId14"/>
    <p:sldId id="348" r:id="rId15"/>
    <p:sldId id="349" r:id="rId16"/>
    <p:sldId id="353" r:id="rId17"/>
    <p:sldId id="352" r:id="rId18"/>
    <p:sldId id="355" r:id="rId19"/>
    <p:sldId id="354" r:id="rId20"/>
    <p:sldId id="351" r:id="rId21"/>
    <p:sldId id="356" r:id="rId22"/>
    <p:sldId id="363" r:id="rId23"/>
    <p:sldId id="357" r:id="rId24"/>
    <p:sldId id="364" r:id="rId25"/>
    <p:sldId id="365" r:id="rId26"/>
    <p:sldId id="366" r:id="rId27"/>
    <p:sldId id="367" r:id="rId28"/>
    <p:sldId id="361" r:id="rId29"/>
    <p:sldId id="362" r:id="rId30"/>
    <p:sldId id="360" r:id="rId31"/>
    <p:sldId id="358" r:id="rId32"/>
    <p:sldId id="359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77" d="100"/>
          <a:sy n="77" d="100"/>
        </p:scale>
        <p:origin x="-60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rtificial_neural_network/index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rtificial_neural_network/artificial_neural_network_supervised_learning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with Python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sz="3600" b="1" dirty="0" smtClean="0">
                <a:solidFill>
                  <a:srgbClr val="7030A0"/>
                </a:solidFill>
              </a:rPr>
              <a:t>Chapter 16: Artificial Neural Network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548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</a:t>
            </a:r>
            <a:r>
              <a:rPr lang="en-US" alt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PhDCS</a:t>
            </a:r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/EE</a:t>
            </a:r>
            <a:endParaRPr lang="zh-TW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52825" y="2738439"/>
            <a:ext cx="1866140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16.1 Building Neural Network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000" b="1" i="1" dirty="0" smtClean="0"/>
              <a:t>https://www.tutorialspoint.com/artificial_intelligence_with_python/artificial_intelligence_with_python_neural_networks.htm</a:t>
            </a:r>
            <a:endParaRPr lang="en-US" sz="1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Now</a:t>
            </a:r>
            <a:r>
              <a:rPr lang="en-US" altLang="zh-TW" dirty="0" smtClean="0"/>
              <a:t>, visualize the output and plot the graph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79562" y="1632463"/>
            <a:ext cx="8096028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err="1" smtClean="0"/>
              <a:t>plt.figure</a:t>
            </a:r>
            <a:r>
              <a:rPr lang="en-US" altLang="zh-TW" dirty="0" smtClean="0"/>
              <a:t>()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err="1" smtClean="0"/>
              <a:t>plt.plot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error_progress</a:t>
            </a:r>
            <a:r>
              <a:rPr lang="en-US" altLang="zh-TW" dirty="0" smtClean="0"/>
              <a:t>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err="1" smtClean="0"/>
              <a:t>plt.xlabel</a:t>
            </a:r>
            <a:r>
              <a:rPr lang="en-US" altLang="zh-TW" dirty="0" smtClean="0"/>
              <a:t>('Number of epochs')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err="1" smtClean="0"/>
              <a:t>plt.ylabel</a:t>
            </a:r>
            <a:r>
              <a:rPr lang="en-US" altLang="zh-TW" dirty="0" smtClean="0"/>
              <a:t>('Training error')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err="1" smtClean="0"/>
              <a:t>plt.grid</a:t>
            </a:r>
            <a:r>
              <a:rPr lang="en-US" altLang="zh-TW" dirty="0" smtClean="0"/>
              <a:t>()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err="1" smtClean="0"/>
              <a:t>plt.show</a:t>
            </a:r>
            <a:r>
              <a:rPr lang="en-US" altLang="zh-TW" dirty="0" smtClean="0"/>
              <a:t>()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16.1 Building Neural Network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000" b="1" i="1" dirty="0" smtClean="0"/>
              <a:t>https://www.tutorialspoint.com/artificial_intelligence_with_python/artificial_intelligence_with_python_neural_networks.htm</a:t>
            </a:r>
            <a:endParaRPr lang="en-US" sz="1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Code:</a:t>
            </a:r>
            <a:endParaRPr lang="en-US" altLang="zh-TW" dirty="0" smtClean="0"/>
          </a:p>
        </p:txBody>
      </p:sp>
      <p:sp>
        <p:nvSpPr>
          <p:cNvPr id="10" name="TextBox 1"/>
          <p:cNvSpPr txBox="1"/>
          <p:nvPr/>
        </p:nvSpPr>
        <p:spPr>
          <a:xfrm>
            <a:off x="1198606" y="1630365"/>
            <a:ext cx="7228703" cy="45243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# import ANN packages</a:t>
            </a:r>
          </a:p>
          <a:p>
            <a:r>
              <a:rPr lang="en-US" altLang="zh-TW" sz="1600" dirty="0" smtClean="0"/>
              <a:t>import </a:t>
            </a:r>
            <a:r>
              <a:rPr lang="en-US" altLang="zh-TW" sz="1600" dirty="0" err="1" smtClean="0"/>
              <a:t>matplotlib.pyplot</a:t>
            </a:r>
            <a:r>
              <a:rPr lang="en-US" altLang="zh-TW" sz="1600" dirty="0" smtClean="0"/>
              <a:t> as </a:t>
            </a:r>
            <a:r>
              <a:rPr lang="en-US" altLang="zh-TW" sz="1600" dirty="0" err="1" smtClean="0"/>
              <a:t>plt</a:t>
            </a:r>
            <a:endParaRPr lang="en-US" altLang="zh-TW" sz="1600" dirty="0" smtClean="0"/>
          </a:p>
          <a:p>
            <a:r>
              <a:rPr lang="en-US" altLang="zh-TW" sz="1600" dirty="0" smtClean="0"/>
              <a:t>import </a:t>
            </a:r>
            <a:r>
              <a:rPr lang="en-US" altLang="zh-TW" sz="1600" dirty="0" err="1" smtClean="0"/>
              <a:t>neurolab</a:t>
            </a:r>
            <a:r>
              <a:rPr lang="en-US" altLang="zh-TW" sz="1600" dirty="0" smtClean="0"/>
              <a:t> as </a:t>
            </a:r>
            <a:r>
              <a:rPr lang="en-US" altLang="zh-TW" sz="1600" dirty="0" err="1" smtClean="0"/>
              <a:t>nl</a:t>
            </a:r>
            <a:endParaRPr lang="en-US" altLang="zh-TW" sz="1600" dirty="0" smtClean="0"/>
          </a:p>
          <a:p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r>
              <a:rPr lang="en-US" altLang="zh-TW" sz="1600" dirty="0" smtClean="0"/>
              <a:t># </a:t>
            </a:r>
            <a:r>
              <a:rPr lang="en-US" altLang="zh-TW" sz="1600" dirty="0" err="1" smtClean="0"/>
              <a:t>SUpervised</a:t>
            </a:r>
            <a:r>
              <a:rPr lang="en-US" altLang="zh-TW" sz="1600" dirty="0" smtClean="0"/>
              <a:t> Learning with input and target</a:t>
            </a:r>
          </a:p>
          <a:p>
            <a:r>
              <a:rPr lang="en-US" altLang="zh-TW" sz="1600" dirty="0" smtClean="0"/>
              <a:t>input = [[0, 0], [0, 1], [1, 0], [1, 1]]</a:t>
            </a:r>
          </a:p>
          <a:p>
            <a:r>
              <a:rPr lang="en-US" altLang="zh-TW" sz="1600" dirty="0" smtClean="0"/>
              <a:t>target = [[0], [0], [0], [1]]</a:t>
            </a:r>
          </a:p>
          <a:p>
            <a:r>
              <a:rPr lang="en-US" altLang="zh-TW" sz="1600" dirty="0" smtClean="0"/>
              <a:t># Create ANN with two input and one target</a:t>
            </a:r>
          </a:p>
          <a:p>
            <a:r>
              <a:rPr lang="en-US" altLang="zh-TW" sz="1600" dirty="0" smtClean="0"/>
              <a:t>net = </a:t>
            </a:r>
            <a:r>
              <a:rPr lang="en-US" altLang="zh-TW" sz="1600" dirty="0" err="1" smtClean="0"/>
              <a:t>nl.net.newp</a:t>
            </a:r>
            <a:r>
              <a:rPr lang="en-US" altLang="zh-TW" sz="1600" dirty="0" smtClean="0"/>
              <a:t>([[0, 1],[0, 1]], 1)</a:t>
            </a:r>
          </a:p>
          <a:p>
            <a:r>
              <a:rPr lang="en-US" altLang="zh-TW" sz="1600" dirty="0" smtClean="0"/>
              <a:t># Train the ANN with delta rule</a:t>
            </a:r>
          </a:p>
          <a:p>
            <a:r>
              <a:rPr lang="en-US" altLang="zh-TW" sz="1600" dirty="0" err="1" smtClean="0"/>
              <a:t>error_progress</a:t>
            </a:r>
            <a:r>
              <a:rPr lang="en-US" altLang="zh-TW" sz="1600" dirty="0" smtClean="0"/>
              <a:t> = </a:t>
            </a:r>
            <a:r>
              <a:rPr lang="en-US" altLang="zh-TW" sz="1600" dirty="0" err="1" smtClean="0"/>
              <a:t>net.train</a:t>
            </a:r>
            <a:r>
              <a:rPr lang="en-US" altLang="zh-TW" sz="1600" dirty="0" smtClean="0"/>
              <a:t>(input, target, epochs=100, show=10, </a:t>
            </a:r>
            <a:r>
              <a:rPr lang="en-US" altLang="zh-TW" sz="1600" dirty="0" err="1" smtClean="0"/>
              <a:t>lr</a:t>
            </a:r>
            <a:r>
              <a:rPr lang="en-US" altLang="zh-TW" sz="1600" dirty="0" smtClean="0"/>
              <a:t>=0.1)</a:t>
            </a:r>
          </a:p>
          <a:p>
            <a:r>
              <a:rPr lang="en-US" altLang="zh-TW" sz="1600" dirty="0" smtClean="0"/>
              <a:t># plot</a:t>
            </a:r>
          </a:p>
          <a:p>
            <a:r>
              <a:rPr lang="en-US" altLang="zh-TW" sz="1600" dirty="0" err="1" smtClean="0"/>
              <a:t>plt.figure</a:t>
            </a:r>
            <a:r>
              <a:rPr lang="en-US" altLang="zh-TW" sz="1600" dirty="0" smtClean="0"/>
              <a:t>()</a:t>
            </a:r>
          </a:p>
          <a:p>
            <a:r>
              <a:rPr lang="en-US" altLang="zh-TW" sz="1600" dirty="0" err="1" smtClean="0"/>
              <a:t>plt.plot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error_progress</a:t>
            </a:r>
            <a:r>
              <a:rPr lang="en-US" altLang="zh-TW" sz="1600" dirty="0" smtClean="0"/>
              <a:t>)</a:t>
            </a:r>
          </a:p>
          <a:p>
            <a:r>
              <a:rPr lang="en-US" altLang="zh-TW" sz="1600" dirty="0" err="1" smtClean="0"/>
              <a:t>plt.xlabel</a:t>
            </a:r>
            <a:r>
              <a:rPr lang="en-US" altLang="zh-TW" sz="1600" dirty="0" smtClean="0"/>
              <a:t>('Number of epochs')</a:t>
            </a:r>
          </a:p>
          <a:p>
            <a:r>
              <a:rPr lang="en-US" altLang="zh-TW" sz="1600" dirty="0" err="1" smtClean="0"/>
              <a:t>plt.ylabel</a:t>
            </a:r>
            <a:r>
              <a:rPr lang="en-US" altLang="zh-TW" sz="1600" dirty="0" smtClean="0"/>
              <a:t>('Training error')</a:t>
            </a:r>
          </a:p>
          <a:p>
            <a:r>
              <a:rPr lang="en-US" altLang="zh-TW" sz="1600" dirty="0" err="1" smtClean="0"/>
              <a:t>plt.grid</a:t>
            </a:r>
            <a:r>
              <a:rPr lang="en-US" altLang="zh-TW" sz="1600" dirty="0" smtClean="0"/>
              <a:t>()</a:t>
            </a:r>
          </a:p>
          <a:p>
            <a:r>
              <a:rPr lang="en-US" altLang="zh-TW" sz="1600" dirty="0" err="1" smtClean="0"/>
              <a:t>plt.show</a:t>
            </a:r>
            <a:r>
              <a:rPr lang="en-US" altLang="zh-TW" sz="1600" dirty="0" smtClean="0"/>
              <a:t>()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16.1 Building Neural Network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000" b="1" i="1" dirty="0" smtClean="0"/>
              <a:t>https://www.tutorialspoint.com/artificial_intelligence_with_python/artificial_intelligence_with_python_neural_networks.htm</a:t>
            </a:r>
            <a:endParaRPr lang="en-US" sz="1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132629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Result:</a:t>
            </a:r>
            <a:endParaRPr lang="en-US" altLang="zh-TW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7860" y="1631091"/>
            <a:ext cx="5359783" cy="452257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11166" y="1114039"/>
            <a:ext cx="5076825" cy="4286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16.2 Single Layer ANN</a:t>
            </a:r>
            <a:endParaRPr lang="en-US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16.2 Single Layer ANN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000" b="1" i="1" dirty="0" smtClean="0"/>
              <a:t>https://www.tutorialspoint.com/artificial_intelligence_with_python/artificial_intelligence_with_python_neural_networks.htm</a:t>
            </a:r>
            <a:endParaRPr lang="en-US" sz="1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In </a:t>
            </a:r>
            <a:r>
              <a:rPr lang="en-US" altLang="zh-TW" dirty="0" smtClean="0"/>
              <a:t>the neural network </a:t>
            </a:r>
            <a:r>
              <a:rPr lang="en-US" altLang="zh-TW" dirty="0" smtClean="0"/>
              <a:t>terminology: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one</a:t>
            </a:r>
            <a:r>
              <a:rPr lang="en-US" altLang="zh-TW" dirty="0" smtClean="0"/>
              <a:t> </a:t>
            </a:r>
            <a:r>
              <a:rPr lang="en-US" altLang="zh-TW" b="1" dirty="0" smtClean="0"/>
              <a:t>epoch</a:t>
            </a:r>
            <a:r>
              <a:rPr lang="en-US" altLang="zh-TW" dirty="0" smtClean="0"/>
              <a:t> = one forward pass and one backward pass of </a:t>
            </a:r>
            <a:r>
              <a:rPr lang="en-US" altLang="zh-TW" i="1" dirty="0" smtClean="0"/>
              <a:t>all</a:t>
            </a:r>
            <a:r>
              <a:rPr lang="en-US" altLang="zh-TW" dirty="0" smtClean="0"/>
              <a:t> the training </a:t>
            </a:r>
            <a:r>
              <a:rPr lang="en-US" altLang="zh-TW" dirty="0" smtClean="0"/>
              <a:t>examples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b="1" dirty="0" smtClean="0"/>
              <a:t>batch </a:t>
            </a:r>
            <a:r>
              <a:rPr lang="en-US" altLang="zh-TW" b="1" dirty="0" smtClean="0"/>
              <a:t>size</a:t>
            </a:r>
            <a:r>
              <a:rPr lang="en-US" altLang="zh-TW" dirty="0" smtClean="0"/>
              <a:t> = the number of training examples in one forward/backward pass. The higher the batch size, the more memory space you'll </a:t>
            </a:r>
            <a:r>
              <a:rPr lang="en-US" altLang="zh-TW" dirty="0" smtClean="0"/>
              <a:t>need.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number </a:t>
            </a:r>
            <a:r>
              <a:rPr lang="en-US" altLang="zh-TW" dirty="0" smtClean="0"/>
              <a:t>of </a:t>
            </a:r>
            <a:r>
              <a:rPr lang="en-US" altLang="zh-TW" b="1" dirty="0" smtClean="0"/>
              <a:t>iterations</a:t>
            </a:r>
            <a:r>
              <a:rPr lang="en-US" altLang="zh-TW" dirty="0" smtClean="0"/>
              <a:t> = number of passes, each pass using [batch size] number of examples. To be clear, one pass = one forward pass + one backward pass (we do not count the forward pass and backward pass as two different passes</a:t>
            </a:r>
            <a:r>
              <a:rPr lang="en-US" altLang="zh-TW" dirty="0" smtClean="0"/>
              <a:t>).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Example</a:t>
            </a:r>
            <a:r>
              <a:rPr lang="en-US" altLang="zh-TW" dirty="0" smtClean="0"/>
              <a:t>: if you have 1000 training examples, and your batch size is 500, then it will take 2 iterations to complete 1 </a:t>
            </a:r>
            <a:r>
              <a:rPr lang="en-US" altLang="zh-TW" dirty="0" smtClean="0"/>
              <a:t>epoch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16.2 Single Layer ANN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000" b="1" i="1" dirty="0" smtClean="0"/>
              <a:t>https://www.tutorialspoint.com/artificial_intelligence_with_python/artificial_intelligence_with_python_neural_networks.htm</a:t>
            </a:r>
            <a:endParaRPr lang="en-US" sz="1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In </a:t>
            </a:r>
            <a:r>
              <a:rPr lang="en-US" altLang="zh-TW" dirty="0" smtClean="0"/>
              <a:t>this section, let us build some neural networks in Python by using the </a:t>
            </a:r>
            <a:r>
              <a:rPr lang="en-US" altLang="zh-TW" dirty="0" err="1" smtClean="0"/>
              <a:t>NeuroLab</a:t>
            </a:r>
            <a:r>
              <a:rPr lang="en-US" altLang="zh-TW" dirty="0" smtClean="0"/>
              <a:t> </a:t>
            </a:r>
            <a:r>
              <a:rPr lang="en-US" altLang="zh-TW" dirty="0" smtClean="0"/>
              <a:t>package.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53702" y="1914571"/>
            <a:ext cx="807131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C:\ pip3 install </a:t>
            </a:r>
            <a:r>
              <a:rPr lang="en-US" altLang="zh-TW" dirty="0" err="1" smtClean="0"/>
              <a:t>NeuroLab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16.2 Single Layer ANN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000" b="1" i="1" dirty="0" smtClean="0"/>
              <a:t>https://www.tutorialspoint.com/artificial_intelligence_with_python/artificial_intelligence_with_python_neural_networks.htm</a:t>
            </a:r>
            <a:endParaRPr lang="en-US" sz="1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Code (1):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790275" y="1519156"/>
            <a:ext cx="3326319" cy="50475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 </a:t>
            </a:r>
            <a:r>
              <a:rPr lang="en-US" altLang="zh-TW" sz="1400" dirty="0" err="1" smtClean="0"/>
              <a:t>numpy</a:t>
            </a:r>
            <a:r>
              <a:rPr lang="en-US" altLang="zh-TW" sz="1400" dirty="0" smtClean="0"/>
              <a:t> as </a:t>
            </a:r>
            <a:r>
              <a:rPr lang="en-US" altLang="zh-TW" sz="1400" dirty="0" err="1" smtClean="0"/>
              <a:t>np</a:t>
            </a:r>
            <a:endParaRPr lang="en-US" altLang="zh-TW" sz="1400" dirty="0" smtClean="0"/>
          </a:p>
          <a:p>
            <a:r>
              <a:rPr lang="en-US" altLang="zh-TW" sz="1400" dirty="0" smtClean="0"/>
              <a:t>import </a:t>
            </a:r>
            <a:r>
              <a:rPr lang="en-US" altLang="zh-TW" sz="1400" dirty="0" err="1" smtClean="0"/>
              <a:t>matplotlib.pyplot</a:t>
            </a:r>
            <a:r>
              <a:rPr lang="en-US" altLang="zh-TW" sz="1400" dirty="0" smtClean="0"/>
              <a:t> as </a:t>
            </a:r>
            <a:r>
              <a:rPr lang="en-US" altLang="zh-TW" sz="1400" dirty="0" err="1" smtClean="0"/>
              <a:t>plt</a:t>
            </a:r>
            <a:endParaRPr lang="en-US" altLang="zh-TW" sz="1400" dirty="0" smtClean="0"/>
          </a:p>
          <a:p>
            <a:r>
              <a:rPr lang="en-US" altLang="zh-TW" sz="1400" dirty="0" smtClean="0"/>
              <a:t>import </a:t>
            </a:r>
            <a:r>
              <a:rPr lang="en-US" altLang="zh-TW" sz="1400" dirty="0" err="1" smtClean="0"/>
              <a:t>neurolab</a:t>
            </a:r>
            <a:r>
              <a:rPr lang="en-US" altLang="zh-TW" sz="1400" dirty="0" smtClean="0"/>
              <a:t> as </a:t>
            </a:r>
            <a:r>
              <a:rPr lang="en-US" altLang="zh-TW" sz="1400" dirty="0" err="1" smtClean="0"/>
              <a:t>nl</a:t>
            </a:r>
            <a:endParaRPr lang="en-US" altLang="zh-TW" sz="1400" dirty="0" smtClean="0"/>
          </a:p>
          <a:p>
            <a:r>
              <a:rPr lang="en-US" altLang="zh-TW" sz="1400" dirty="0" smtClean="0"/>
              <a:t>#load data</a:t>
            </a:r>
          </a:p>
          <a:p>
            <a:r>
              <a:rPr lang="en-US" altLang="zh-TW" sz="1400" dirty="0" smtClean="0"/>
              <a:t>#</a:t>
            </a:r>
            <a:r>
              <a:rPr lang="en-US" altLang="zh-TW" sz="1400" dirty="0" err="1" smtClean="0"/>
              <a:t>input_data</a:t>
            </a:r>
            <a:r>
              <a:rPr lang="en-US" altLang="zh-TW" sz="1400" dirty="0" smtClean="0"/>
              <a:t> = </a:t>
            </a:r>
            <a:r>
              <a:rPr lang="en-US" altLang="zh-TW" sz="1400" dirty="0" err="1" smtClean="0"/>
              <a:t>np.loadtxt</a:t>
            </a:r>
            <a:r>
              <a:rPr lang="en-US" altLang="zh-TW" sz="1400" dirty="0" smtClean="0"/>
              <a:t>('./ch1602_neural_simple.txt')</a:t>
            </a:r>
          </a:p>
          <a:p>
            <a:r>
              <a:rPr lang="en-US" altLang="zh-TW" sz="1400" dirty="0" err="1" smtClean="0"/>
              <a:t>input_data</a:t>
            </a:r>
            <a:r>
              <a:rPr lang="en-US" altLang="zh-TW" sz="1400" dirty="0" smtClean="0"/>
              <a:t> = </a:t>
            </a:r>
            <a:r>
              <a:rPr lang="en-US" altLang="zh-TW" sz="1400" dirty="0" err="1" smtClean="0"/>
              <a:t>np.array</a:t>
            </a:r>
            <a:r>
              <a:rPr lang="en-US" altLang="zh-TW" sz="1400" dirty="0" smtClean="0"/>
              <a:t> ([</a:t>
            </a:r>
          </a:p>
          <a:p>
            <a:r>
              <a:rPr lang="en-US" altLang="zh-TW" sz="1400" dirty="0" smtClean="0"/>
              <a:t>[2., 4., 0., 0.],</a:t>
            </a:r>
          </a:p>
          <a:p>
            <a:r>
              <a:rPr lang="en-US" altLang="zh-TW" sz="1400" dirty="0" smtClean="0"/>
              <a:t>[1.5, 3.9, 0., 0.],</a:t>
            </a:r>
          </a:p>
          <a:p>
            <a:r>
              <a:rPr lang="en-US" altLang="zh-TW" sz="1400" dirty="0" smtClean="0"/>
              <a:t>[2.2, 4.1, 0., 0.],</a:t>
            </a:r>
          </a:p>
          <a:p>
            <a:r>
              <a:rPr lang="en-US" altLang="zh-TW" sz="1400" dirty="0" smtClean="0"/>
              <a:t>[1.9, 4.7, 0., 0.],</a:t>
            </a:r>
          </a:p>
          <a:p>
            <a:r>
              <a:rPr lang="en-US" altLang="zh-TW" sz="1400" dirty="0" smtClean="0"/>
              <a:t>[5.4, 2.2, 0., 1.],</a:t>
            </a:r>
          </a:p>
          <a:p>
            <a:r>
              <a:rPr lang="en-US" altLang="zh-TW" sz="1400" dirty="0" smtClean="0"/>
              <a:t>[4.3, 7.1, 0., 1.],</a:t>
            </a:r>
          </a:p>
          <a:p>
            <a:r>
              <a:rPr lang="en-US" altLang="zh-TW" sz="1400" dirty="0" smtClean="0"/>
              <a:t>[5.8, 4.9, 0., 1.],</a:t>
            </a:r>
          </a:p>
          <a:p>
            <a:r>
              <a:rPr lang="en-US" altLang="zh-TW" sz="1400" dirty="0" smtClean="0"/>
              <a:t>[6.5, 3.2, 0., 1.],</a:t>
            </a:r>
          </a:p>
          <a:p>
            <a:r>
              <a:rPr lang="en-US" altLang="zh-TW" sz="1400" dirty="0" smtClean="0"/>
              <a:t>[3., 2., 1., 0.],</a:t>
            </a:r>
          </a:p>
          <a:p>
            <a:r>
              <a:rPr lang="en-US" altLang="zh-TW" sz="1400" dirty="0" smtClean="0"/>
              <a:t>[2.5, 0.5, 1., 0.],</a:t>
            </a:r>
          </a:p>
          <a:p>
            <a:r>
              <a:rPr lang="en-US" altLang="zh-TW" sz="1400" dirty="0" smtClean="0"/>
              <a:t>[3.5, 2.1, 1., 0.],</a:t>
            </a:r>
          </a:p>
          <a:p>
            <a:r>
              <a:rPr lang="en-US" altLang="zh-TW" sz="1400" dirty="0" smtClean="0"/>
              <a:t>[2.9, 0.3, 1., 0.],</a:t>
            </a:r>
          </a:p>
          <a:p>
            <a:r>
              <a:rPr lang="en-US" altLang="zh-TW" sz="1400" dirty="0" smtClean="0"/>
              <a:t>[6.5, 8.3, 1., 1.],</a:t>
            </a:r>
          </a:p>
          <a:p>
            <a:r>
              <a:rPr lang="en-US" altLang="zh-TW" sz="1400" dirty="0" smtClean="0"/>
              <a:t>[3.2, 6.2, 1., 1.],</a:t>
            </a:r>
          </a:p>
          <a:p>
            <a:r>
              <a:rPr lang="en-US" altLang="zh-TW" sz="1400" dirty="0" smtClean="0"/>
              <a:t>[4.9, 7.8, 1., 1.],</a:t>
            </a:r>
          </a:p>
          <a:p>
            <a:r>
              <a:rPr lang="en-US" altLang="zh-TW" sz="1400" dirty="0" smtClean="0"/>
              <a:t>[2.1, 4.8, 1., 1.]])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16.2 Single Layer ANN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000" b="1" i="1" dirty="0" smtClean="0"/>
              <a:t>https://www.tutorialspoint.com/artificial_intelligence_with_python/artificial_intelligence_with_python_neural_networks.htm</a:t>
            </a:r>
            <a:endParaRPr lang="en-US" sz="1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Code (2):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16442" y="1594021"/>
            <a:ext cx="6153665" cy="44012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#print ('</a:t>
            </a:r>
            <a:r>
              <a:rPr lang="en-US" altLang="zh-TW" sz="1400" dirty="0" err="1" smtClean="0"/>
              <a:t>input_data</a:t>
            </a:r>
            <a:r>
              <a:rPr lang="en-US" altLang="zh-TW" sz="1400" dirty="0" smtClean="0"/>
              <a:t>: ', </a:t>
            </a:r>
            <a:r>
              <a:rPr lang="en-US" altLang="zh-TW" sz="1400" dirty="0" err="1" smtClean="0"/>
              <a:t>input_data</a:t>
            </a:r>
            <a:r>
              <a:rPr lang="en-US" altLang="zh-TW" sz="1400" dirty="0" smtClean="0"/>
              <a:t>)</a:t>
            </a:r>
          </a:p>
          <a:p>
            <a:r>
              <a:rPr lang="en-US" altLang="zh-TW" sz="1400" dirty="0" smtClean="0"/>
              <a:t># the first two column are features</a:t>
            </a:r>
          </a:p>
          <a:p>
            <a:r>
              <a:rPr lang="en-US" altLang="zh-TW" sz="1400" dirty="0" smtClean="0"/>
              <a:t># the last two columns are labels</a:t>
            </a:r>
          </a:p>
          <a:p>
            <a:r>
              <a:rPr lang="en-US" altLang="zh-TW" sz="1400" dirty="0" smtClean="0"/>
              <a:t>data = </a:t>
            </a:r>
            <a:r>
              <a:rPr lang="en-US" altLang="zh-TW" sz="1400" dirty="0" err="1" smtClean="0"/>
              <a:t>input_data</a:t>
            </a:r>
            <a:r>
              <a:rPr lang="en-US" altLang="zh-TW" sz="1400" dirty="0" smtClean="0"/>
              <a:t>[:, 0:2]</a:t>
            </a:r>
          </a:p>
          <a:p>
            <a:r>
              <a:rPr lang="en-US" altLang="zh-TW" sz="1400" dirty="0" smtClean="0"/>
              <a:t>#print ('data: ', data)</a:t>
            </a:r>
          </a:p>
          <a:p>
            <a:r>
              <a:rPr lang="en-US" altLang="zh-TW" sz="1400" dirty="0" smtClean="0"/>
              <a:t>labels = </a:t>
            </a:r>
            <a:r>
              <a:rPr lang="en-US" altLang="zh-TW" sz="1400" dirty="0" err="1" smtClean="0"/>
              <a:t>input_data</a:t>
            </a:r>
            <a:r>
              <a:rPr lang="en-US" altLang="zh-TW" sz="1400" dirty="0" smtClean="0"/>
              <a:t>[:, 2:]</a:t>
            </a:r>
          </a:p>
          <a:p>
            <a:r>
              <a:rPr lang="en-US" altLang="zh-TW" sz="1400" dirty="0" smtClean="0"/>
              <a:t>#print ('labels: ', labels)</a:t>
            </a:r>
          </a:p>
          <a:p>
            <a:r>
              <a:rPr lang="en-US" altLang="zh-TW" sz="1400" dirty="0" smtClean="0"/>
              <a:t># plot input data</a:t>
            </a:r>
          </a:p>
          <a:p>
            <a:r>
              <a:rPr lang="en-US" altLang="zh-TW" sz="1400" dirty="0" err="1" smtClean="0"/>
              <a:t>plt.figure</a:t>
            </a:r>
            <a:r>
              <a:rPr lang="en-US" altLang="zh-TW" sz="1400" dirty="0" smtClean="0"/>
              <a:t>()</a:t>
            </a:r>
          </a:p>
          <a:p>
            <a:r>
              <a:rPr lang="en-US" altLang="zh-TW" sz="1400" dirty="0" smtClean="0"/>
              <a:t>print ('data[:,0]: ', data[:,0])</a:t>
            </a:r>
          </a:p>
          <a:p>
            <a:r>
              <a:rPr lang="en-US" altLang="zh-TW" sz="1400" dirty="0" smtClean="0"/>
              <a:t>print ('data[:,1]: ', data[:,1])</a:t>
            </a:r>
          </a:p>
          <a:p>
            <a:r>
              <a:rPr lang="en-US" altLang="zh-TW" sz="1400" dirty="0" err="1" smtClean="0"/>
              <a:t>plt.scatter</a:t>
            </a:r>
            <a:r>
              <a:rPr lang="en-US" altLang="zh-TW" sz="1400" dirty="0" smtClean="0"/>
              <a:t>(data[:,0], data[:,1])</a:t>
            </a:r>
          </a:p>
          <a:p>
            <a:r>
              <a:rPr lang="en-US" altLang="zh-TW" sz="1400" dirty="0" err="1" smtClean="0"/>
              <a:t>plt.xlabel</a:t>
            </a:r>
            <a:r>
              <a:rPr lang="en-US" altLang="zh-TW" sz="1400" dirty="0" smtClean="0"/>
              <a:t>('Dimension 1')</a:t>
            </a:r>
          </a:p>
          <a:p>
            <a:r>
              <a:rPr lang="en-US" altLang="zh-TW" sz="1400" dirty="0" err="1" smtClean="0"/>
              <a:t>plt.ylabel</a:t>
            </a:r>
            <a:r>
              <a:rPr lang="en-US" altLang="zh-TW" sz="1400" dirty="0" smtClean="0"/>
              <a:t>('Dimension 2')</a:t>
            </a:r>
          </a:p>
          <a:p>
            <a:r>
              <a:rPr lang="en-US" altLang="zh-TW" sz="1400" dirty="0" err="1" smtClean="0"/>
              <a:t>plt.title</a:t>
            </a:r>
            <a:r>
              <a:rPr lang="en-US" altLang="zh-TW" sz="1400" dirty="0" smtClean="0"/>
              <a:t>('Input data') </a:t>
            </a:r>
          </a:p>
          <a:p>
            <a:r>
              <a:rPr lang="en-US" altLang="zh-TW" sz="1400" dirty="0" smtClean="0"/>
              <a:t># define min and max</a:t>
            </a:r>
          </a:p>
          <a:p>
            <a:r>
              <a:rPr lang="en-US" altLang="zh-TW" sz="1400" dirty="0" smtClean="0"/>
              <a:t>dim1_min, dim1_max = data[:,0].min(), data[:,0].max()</a:t>
            </a:r>
          </a:p>
          <a:p>
            <a:r>
              <a:rPr lang="en-US" altLang="zh-TW" sz="1400" dirty="0" smtClean="0"/>
              <a:t>dim2_min, dim2_max = data[:,1].min(), data[:,1].max()</a:t>
            </a:r>
          </a:p>
          <a:p>
            <a:r>
              <a:rPr lang="en-US" altLang="zh-TW" sz="1400" dirty="0" smtClean="0"/>
              <a:t>#define number of neuron in output layer</a:t>
            </a:r>
          </a:p>
          <a:p>
            <a:r>
              <a:rPr lang="en-US" altLang="zh-TW" sz="1400" dirty="0" err="1" smtClean="0"/>
              <a:t>nn_output_layer</a:t>
            </a:r>
            <a:r>
              <a:rPr lang="en-US" altLang="zh-TW" sz="1400" dirty="0" smtClean="0"/>
              <a:t> = </a:t>
            </a:r>
            <a:r>
              <a:rPr lang="en-US" altLang="zh-TW" sz="1400" dirty="0" err="1" smtClean="0"/>
              <a:t>labels.shape</a:t>
            </a:r>
            <a:r>
              <a:rPr lang="en-US" altLang="zh-TW" sz="1400" dirty="0" smtClean="0"/>
              <a:t>[1]</a:t>
            </a:r>
            <a:endParaRPr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16.2 Single Layer ANN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000" b="1" i="1" dirty="0" smtClean="0"/>
              <a:t>https://www.tutorialspoint.com/artificial_intelligence_with_python/artificial_intelligence_with_python_neural_networks.htm</a:t>
            </a:r>
            <a:endParaRPr lang="en-US" sz="1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Code (3):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33384" y="1618735"/>
            <a:ext cx="5807676" cy="47397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#define single-layer ANN</a:t>
            </a:r>
          </a:p>
          <a:p>
            <a:r>
              <a:rPr lang="en-US" altLang="zh-TW" sz="1400" dirty="0" smtClean="0"/>
              <a:t>dim1 = [dim1_min, dim1_max]</a:t>
            </a:r>
          </a:p>
          <a:p>
            <a:r>
              <a:rPr lang="en-US" altLang="zh-TW" sz="1400" dirty="0" smtClean="0"/>
              <a:t>dim2 = [dim2_min, dim2_max]</a:t>
            </a:r>
          </a:p>
          <a:p>
            <a:r>
              <a:rPr lang="en-US" altLang="zh-TW" sz="1400" dirty="0" err="1" smtClean="0"/>
              <a:t>neural_net</a:t>
            </a:r>
            <a:r>
              <a:rPr lang="en-US" altLang="zh-TW" sz="1400" dirty="0" smtClean="0"/>
              <a:t> = </a:t>
            </a:r>
            <a:r>
              <a:rPr lang="en-US" altLang="zh-TW" sz="1400" dirty="0" err="1" smtClean="0"/>
              <a:t>nl.net.newp</a:t>
            </a:r>
            <a:r>
              <a:rPr lang="en-US" altLang="zh-TW" sz="1400" dirty="0" smtClean="0"/>
              <a:t>([dim1, dim2], </a:t>
            </a:r>
            <a:r>
              <a:rPr lang="en-US" altLang="zh-TW" sz="1400" dirty="0" err="1" smtClean="0"/>
              <a:t>nn_output_layer</a:t>
            </a:r>
            <a:r>
              <a:rPr lang="en-US" altLang="zh-TW" sz="1400" dirty="0" smtClean="0"/>
              <a:t>)</a:t>
            </a:r>
          </a:p>
          <a:p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# Train the neural network with number of epochs</a:t>
            </a:r>
          </a:p>
          <a:p>
            <a:r>
              <a:rPr lang="en-US" altLang="zh-TW" sz="1400" dirty="0" smtClean="0"/>
              <a:t>error = </a:t>
            </a:r>
            <a:r>
              <a:rPr lang="en-US" altLang="zh-TW" sz="1400" dirty="0" err="1" smtClean="0"/>
              <a:t>neural_net.train</a:t>
            </a:r>
            <a:r>
              <a:rPr lang="en-US" altLang="zh-TW" sz="1400" dirty="0" smtClean="0"/>
              <a:t>(data, labels, epochs = 200, show = 20, </a:t>
            </a:r>
            <a:r>
              <a:rPr lang="en-US" altLang="zh-TW" sz="1400" dirty="0" err="1" smtClean="0"/>
              <a:t>lr</a:t>
            </a:r>
            <a:r>
              <a:rPr lang="en-US" altLang="zh-TW" sz="1400" dirty="0" smtClean="0"/>
              <a:t> = 0.01)</a:t>
            </a:r>
          </a:p>
          <a:p>
            <a:r>
              <a:rPr lang="en-US" altLang="zh-TW" sz="1400" dirty="0" smtClean="0"/>
              <a:t># Plot data</a:t>
            </a:r>
          </a:p>
          <a:p>
            <a:r>
              <a:rPr lang="en-US" altLang="zh-TW" sz="1400" dirty="0" err="1" smtClean="0"/>
              <a:t>plt.figure</a:t>
            </a:r>
            <a:r>
              <a:rPr lang="en-US" altLang="zh-TW" sz="1400" dirty="0" smtClean="0"/>
              <a:t>()</a:t>
            </a:r>
          </a:p>
          <a:p>
            <a:r>
              <a:rPr lang="en-US" altLang="zh-TW" sz="1400" dirty="0" err="1" smtClean="0"/>
              <a:t>plt.plot</a:t>
            </a:r>
            <a:r>
              <a:rPr lang="en-US" altLang="zh-TW" sz="1400" dirty="0" smtClean="0"/>
              <a:t>(error)</a:t>
            </a:r>
          </a:p>
          <a:p>
            <a:r>
              <a:rPr lang="en-US" altLang="zh-TW" sz="1400" dirty="0" err="1" smtClean="0"/>
              <a:t>plt.xlabel</a:t>
            </a:r>
            <a:r>
              <a:rPr lang="en-US" altLang="zh-TW" sz="1400" dirty="0" smtClean="0"/>
              <a:t>('Number of epochs')</a:t>
            </a:r>
          </a:p>
          <a:p>
            <a:r>
              <a:rPr lang="en-US" altLang="zh-TW" sz="1400" dirty="0" err="1" smtClean="0"/>
              <a:t>plt.ylabel</a:t>
            </a:r>
            <a:r>
              <a:rPr lang="en-US" altLang="zh-TW" sz="1400" dirty="0" smtClean="0"/>
              <a:t>('Training error')</a:t>
            </a:r>
          </a:p>
          <a:p>
            <a:r>
              <a:rPr lang="en-US" altLang="zh-TW" sz="1400" dirty="0" err="1" smtClean="0"/>
              <a:t>plt.title</a:t>
            </a:r>
            <a:r>
              <a:rPr lang="en-US" altLang="zh-TW" sz="1400" dirty="0" smtClean="0"/>
              <a:t>('Training error progress')</a:t>
            </a:r>
          </a:p>
          <a:p>
            <a:r>
              <a:rPr lang="en-US" altLang="zh-TW" sz="1400" dirty="0" err="1" smtClean="0"/>
              <a:t>plt.grid</a:t>
            </a:r>
            <a:r>
              <a:rPr lang="en-US" altLang="zh-TW" sz="1400" dirty="0" smtClean="0"/>
              <a:t>()</a:t>
            </a:r>
          </a:p>
          <a:p>
            <a:r>
              <a:rPr lang="en-US" altLang="zh-TW" sz="1400" dirty="0" err="1" smtClean="0"/>
              <a:t>plt.show</a:t>
            </a:r>
            <a:r>
              <a:rPr lang="en-US" altLang="zh-TW" sz="1400" dirty="0" smtClean="0"/>
              <a:t>()</a:t>
            </a:r>
          </a:p>
          <a:p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# print test result</a:t>
            </a:r>
          </a:p>
          <a:p>
            <a:r>
              <a:rPr lang="en-US" altLang="zh-TW" sz="1400" dirty="0" smtClean="0"/>
              <a:t>print('\</a:t>
            </a:r>
            <a:r>
              <a:rPr lang="en-US" altLang="zh-TW" sz="1400" dirty="0" err="1" smtClean="0"/>
              <a:t>nTest</a:t>
            </a:r>
            <a:r>
              <a:rPr lang="en-US" altLang="zh-TW" sz="1400" dirty="0" smtClean="0"/>
              <a:t> Results:')</a:t>
            </a:r>
          </a:p>
          <a:p>
            <a:r>
              <a:rPr lang="en-US" altLang="zh-TW" sz="1400" dirty="0" err="1" smtClean="0"/>
              <a:t>data_test</a:t>
            </a:r>
            <a:r>
              <a:rPr lang="en-US" altLang="zh-TW" sz="1400" dirty="0" smtClean="0"/>
              <a:t> = [[1.5, 3.2], [3.6, 1.7], [3.6, 5.7],[1.6, 3.9]]</a:t>
            </a:r>
          </a:p>
          <a:p>
            <a:r>
              <a:rPr lang="en-US" altLang="zh-TW" sz="1400" dirty="0" smtClean="0"/>
              <a:t>for item in </a:t>
            </a:r>
            <a:r>
              <a:rPr lang="en-US" altLang="zh-TW" sz="1400" dirty="0" err="1" smtClean="0"/>
              <a:t>data_test</a:t>
            </a:r>
            <a:r>
              <a:rPr lang="en-US" altLang="zh-TW" sz="1400" dirty="0" smtClean="0"/>
              <a:t>:</a:t>
            </a:r>
          </a:p>
          <a:p>
            <a:r>
              <a:rPr lang="en-US" altLang="zh-TW" sz="1400" dirty="0" smtClean="0"/>
              <a:t>print(item, '--&gt;', neural_net.sim([item])[0])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16.2 Single Layer ANN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000" b="1" i="1" dirty="0" smtClean="0"/>
              <a:t>https://www.tutorialspoint.com/artificial_intelligence_with_python/artificial_intelligence_with_python_neural_networks.htm</a:t>
            </a:r>
            <a:endParaRPr lang="en-US" sz="1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You </a:t>
            </a:r>
            <a:r>
              <a:rPr lang="en-US" altLang="zh-TW" dirty="0" smtClean="0"/>
              <a:t>can see the following graphs as the output of the code discussed till now </a:t>
            </a:r>
            <a:endParaRPr lang="en-US" altLang="zh-TW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263" y="1544595"/>
            <a:ext cx="3734040" cy="318985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93233" y="3398108"/>
            <a:ext cx="3727861" cy="311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3719" y="1588290"/>
            <a:ext cx="4029322" cy="168625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Artificial Neural Network</a:t>
            </a:r>
            <a:endParaRPr lang="en-US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16.3 Multi-Layer Neural Network</a:t>
            </a:r>
            <a:endParaRPr lang="en-US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16.3 Multi-Layer Neural Network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000" b="1" i="1" dirty="0" smtClean="0"/>
              <a:t>https://www.tutorialspoint.com/artificial_intelligence_with_python/artificial_intelligence_with_python_neural_networks.htm</a:t>
            </a:r>
            <a:endParaRPr lang="en-US" sz="1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In </a:t>
            </a:r>
            <a:r>
              <a:rPr lang="en-US" altLang="zh-TW" dirty="0" smtClean="0"/>
              <a:t>this example, we are creating a multi-layer neural network that consists of more than one layer to extract the underlying patterns in the training data. </a:t>
            </a:r>
            <a:endParaRPr lang="en-US" altLang="zh-TW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This </a:t>
            </a:r>
            <a:r>
              <a:rPr lang="en-US" altLang="zh-TW" dirty="0" smtClean="0"/>
              <a:t>multilayer neural network will work like a </a:t>
            </a:r>
            <a:r>
              <a:rPr lang="en-US" altLang="zh-TW" dirty="0" err="1" smtClean="0"/>
              <a:t>regressor</a:t>
            </a:r>
            <a:r>
              <a:rPr lang="en-US" altLang="zh-TW" dirty="0" smtClean="0"/>
              <a:t>. </a:t>
            </a:r>
            <a:endParaRPr lang="en-US" altLang="zh-TW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We </a:t>
            </a:r>
            <a:r>
              <a:rPr lang="en-US" altLang="zh-TW" dirty="0" smtClean="0"/>
              <a:t>are going to generate some data points based on the equation: y = </a:t>
            </a:r>
            <a:r>
              <a:rPr lang="en-US" altLang="zh-TW" dirty="0" smtClean="0"/>
              <a:t>2x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+8.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Import </a:t>
            </a:r>
            <a:r>
              <a:rPr lang="en-US" altLang="zh-TW" dirty="0" smtClean="0"/>
              <a:t>the necessary packages as </a:t>
            </a:r>
            <a:r>
              <a:rPr lang="en-US" altLang="zh-TW" dirty="0" smtClean="0"/>
              <a:t>shown</a:t>
            </a:r>
            <a:r>
              <a:rPr lang="en-US" altLang="zh-TW" dirty="0" smtClean="0"/>
              <a:t> </a:t>
            </a:r>
            <a:endParaRPr lang="en-US" altLang="zh-TW" dirty="0" smtClean="0"/>
          </a:p>
        </p:txBody>
      </p:sp>
      <p:sp>
        <p:nvSpPr>
          <p:cNvPr id="10" name="TextBox 1"/>
          <p:cNvSpPr txBox="1"/>
          <p:nvPr/>
        </p:nvSpPr>
        <p:spPr>
          <a:xfrm>
            <a:off x="1482810" y="2845234"/>
            <a:ext cx="5263978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np</a:t>
            </a:r>
            <a:endParaRPr lang="en-US" altLang="zh-TW" dirty="0" smtClean="0"/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matplotlib.pyplot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plt</a:t>
            </a:r>
            <a:endParaRPr lang="en-US" altLang="zh-TW" dirty="0" smtClean="0"/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neurolab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nl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16.3 Multi-Layer Neural Network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000" b="1" i="1" dirty="0" smtClean="0"/>
              <a:t>https://www.tutorialspoint.com/artificial_intelligence_with_python/artificial_intelligence_with_python_neural_networks.htm</a:t>
            </a:r>
            <a:endParaRPr lang="en-US" sz="1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Generate </a:t>
            </a:r>
            <a:r>
              <a:rPr lang="en-US" altLang="zh-TW" dirty="0" smtClean="0"/>
              <a:t>some data point based on the above mentioned equation</a:t>
            </a:r>
            <a:endParaRPr lang="en-US" altLang="zh-TW" dirty="0" smtClean="0"/>
          </a:p>
        </p:txBody>
      </p:sp>
      <p:sp>
        <p:nvSpPr>
          <p:cNvPr id="11" name="TextBox 1"/>
          <p:cNvSpPr txBox="1"/>
          <p:nvPr/>
        </p:nvSpPr>
        <p:spPr>
          <a:xfrm>
            <a:off x="1235674" y="1683699"/>
            <a:ext cx="7092779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min_val</a:t>
            </a:r>
            <a:r>
              <a:rPr lang="en-US" altLang="zh-TW" dirty="0" smtClean="0"/>
              <a:t> = -30 </a:t>
            </a:r>
            <a:endParaRPr lang="en-US" altLang="zh-TW" dirty="0" smtClean="0"/>
          </a:p>
          <a:p>
            <a:r>
              <a:rPr lang="en-US" altLang="zh-TW" dirty="0" err="1" smtClean="0"/>
              <a:t>max_val</a:t>
            </a:r>
            <a:r>
              <a:rPr lang="en-US" altLang="zh-TW" dirty="0" smtClean="0"/>
              <a:t> </a:t>
            </a:r>
            <a:r>
              <a:rPr lang="en-US" altLang="zh-TW" dirty="0" smtClean="0"/>
              <a:t>= 30 </a:t>
            </a:r>
            <a:endParaRPr lang="en-US" altLang="zh-TW" dirty="0" smtClean="0"/>
          </a:p>
          <a:p>
            <a:r>
              <a:rPr lang="en-US" altLang="zh-TW" dirty="0" err="1" smtClean="0"/>
              <a:t>num_points</a:t>
            </a:r>
            <a:r>
              <a:rPr lang="en-US" altLang="zh-TW" dirty="0" smtClean="0"/>
              <a:t> </a:t>
            </a:r>
            <a:r>
              <a:rPr lang="en-US" altLang="zh-TW" dirty="0" smtClean="0"/>
              <a:t>= 160 </a:t>
            </a:r>
            <a:endParaRPr lang="en-US" altLang="zh-TW" dirty="0" smtClean="0"/>
          </a:p>
          <a:p>
            <a:r>
              <a:rPr lang="en-US" altLang="zh-TW" dirty="0" smtClean="0"/>
              <a:t>x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np.linspace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min_val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max_val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num_points</a:t>
            </a:r>
            <a:r>
              <a:rPr lang="en-US" altLang="zh-TW" dirty="0" smtClean="0"/>
              <a:t>) </a:t>
            </a:r>
            <a:endParaRPr lang="en-US" altLang="zh-TW" dirty="0" smtClean="0"/>
          </a:p>
          <a:p>
            <a:r>
              <a:rPr lang="en-US" altLang="zh-TW" dirty="0" smtClean="0"/>
              <a:t>y </a:t>
            </a:r>
            <a:r>
              <a:rPr lang="en-US" altLang="zh-TW" dirty="0" smtClean="0"/>
              <a:t>= 2 * </a:t>
            </a:r>
            <a:r>
              <a:rPr lang="en-US" altLang="zh-TW" dirty="0" err="1" smtClean="0"/>
              <a:t>np.square</a:t>
            </a:r>
            <a:r>
              <a:rPr lang="en-US" altLang="zh-TW" dirty="0" smtClean="0"/>
              <a:t>(x) + 8 </a:t>
            </a:r>
            <a:endParaRPr lang="en-US" altLang="zh-TW" dirty="0" smtClean="0"/>
          </a:p>
          <a:p>
            <a:r>
              <a:rPr lang="en-US" altLang="zh-TW" dirty="0" smtClean="0"/>
              <a:t>y </a:t>
            </a:r>
            <a:r>
              <a:rPr lang="en-US" altLang="zh-TW" dirty="0" smtClean="0"/>
              <a:t>/= </a:t>
            </a:r>
            <a:r>
              <a:rPr lang="en-US" altLang="zh-TW" dirty="0" err="1" smtClean="0"/>
              <a:t>np.linalg.norm</a:t>
            </a:r>
            <a:r>
              <a:rPr lang="en-US" altLang="zh-TW" dirty="0" smtClean="0"/>
              <a:t>(y)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08919" y="3595090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Now</a:t>
            </a:r>
            <a:r>
              <a:rPr lang="en-US" altLang="zh-TW" dirty="0" smtClean="0"/>
              <a:t>, reshape this data set as follows</a:t>
            </a:r>
            <a:endParaRPr lang="en-US" altLang="zh-TW" dirty="0" smtClean="0"/>
          </a:p>
        </p:txBody>
      </p:sp>
      <p:sp>
        <p:nvSpPr>
          <p:cNvPr id="13" name="TextBox 1"/>
          <p:cNvSpPr txBox="1"/>
          <p:nvPr/>
        </p:nvSpPr>
        <p:spPr>
          <a:xfrm>
            <a:off x="1276863" y="4183883"/>
            <a:ext cx="709277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zh-TW" dirty="0" smtClean="0"/>
              <a:t>data </a:t>
            </a:r>
            <a:r>
              <a:rPr lang="fr-FR" altLang="zh-TW" dirty="0" smtClean="0"/>
              <a:t>= x.reshape(num_points, 1) </a:t>
            </a:r>
            <a:endParaRPr lang="fr-FR" altLang="zh-TW" dirty="0" smtClean="0"/>
          </a:p>
          <a:p>
            <a:r>
              <a:rPr lang="fr-FR" altLang="zh-TW" dirty="0" smtClean="0"/>
              <a:t>labels </a:t>
            </a:r>
            <a:r>
              <a:rPr lang="fr-FR" altLang="zh-TW" dirty="0" smtClean="0"/>
              <a:t>= y.reshape(num_points, 1)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16.3 Multi-Layer Neural Network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000" b="1" i="1" dirty="0" smtClean="0"/>
              <a:t>https://www.tutorialspoint.com/artificial_intelligence_with_python/artificial_intelligence_with_python_neural_networks.htm</a:t>
            </a:r>
            <a:endParaRPr lang="en-US" sz="1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Visualize </a:t>
            </a:r>
            <a:r>
              <a:rPr lang="en-US" altLang="zh-TW" dirty="0" smtClean="0"/>
              <a:t>and plot the input data set using the following commands</a:t>
            </a:r>
            <a:endParaRPr lang="en-US" altLang="zh-TW" dirty="0" smtClean="0"/>
          </a:p>
        </p:txBody>
      </p:sp>
      <p:sp>
        <p:nvSpPr>
          <p:cNvPr id="11" name="TextBox 1"/>
          <p:cNvSpPr txBox="1"/>
          <p:nvPr/>
        </p:nvSpPr>
        <p:spPr>
          <a:xfrm>
            <a:off x="1383955" y="4686391"/>
            <a:ext cx="709277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neural_net</a:t>
            </a:r>
            <a:r>
              <a:rPr lang="en-US" altLang="zh-TW" dirty="0" smtClean="0"/>
              <a:t>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nl.net.newff</a:t>
            </a:r>
            <a:r>
              <a:rPr lang="en-US" altLang="zh-TW" dirty="0" smtClean="0"/>
              <a:t>([[</a:t>
            </a:r>
            <a:r>
              <a:rPr lang="en-US" altLang="zh-TW" dirty="0" err="1" smtClean="0"/>
              <a:t>min_val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max_val</a:t>
            </a:r>
            <a:r>
              <a:rPr lang="en-US" altLang="zh-TW" dirty="0" smtClean="0"/>
              <a:t>]], [10, 6, 1])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83060" y="3483880"/>
            <a:ext cx="857794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Now</a:t>
            </a:r>
            <a:r>
              <a:rPr lang="en-US" altLang="zh-TW" dirty="0" smtClean="0"/>
              <a:t>, build the neural network having two hidden layers with </a:t>
            </a:r>
            <a:r>
              <a:rPr lang="en-US" altLang="zh-TW" b="1" dirty="0" err="1" smtClean="0"/>
              <a:t>neurolab</a:t>
            </a:r>
            <a:r>
              <a:rPr lang="en-US" altLang="zh-TW" dirty="0" smtClean="0"/>
              <a:t> with </a:t>
            </a:r>
            <a:r>
              <a:rPr lang="en-US" altLang="zh-TW" b="1" dirty="0" smtClean="0"/>
              <a:t>ten</a:t>
            </a:r>
            <a:r>
              <a:rPr lang="en-US" altLang="zh-TW" dirty="0" smtClean="0"/>
              <a:t> neurons in </a:t>
            </a:r>
            <a:r>
              <a:rPr lang="en-US" altLang="zh-TW" dirty="0" smtClean="0"/>
              <a:t>the first hidden layer, </a:t>
            </a:r>
            <a:r>
              <a:rPr lang="en-US" altLang="zh-TW" b="1" dirty="0" smtClean="0"/>
              <a:t>six</a:t>
            </a:r>
            <a:r>
              <a:rPr lang="en-US" altLang="zh-TW" dirty="0" smtClean="0"/>
              <a:t> in the second hidden layer and </a:t>
            </a:r>
            <a:r>
              <a:rPr lang="en-US" altLang="zh-TW" b="1" dirty="0" smtClean="0"/>
              <a:t>one</a:t>
            </a:r>
            <a:r>
              <a:rPr lang="en-US" altLang="zh-TW" dirty="0" smtClean="0"/>
              <a:t> in the output layer.</a:t>
            </a:r>
            <a:endParaRPr lang="en-US" altLang="zh-TW" dirty="0" smtClean="0"/>
          </a:p>
        </p:txBody>
      </p:sp>
      <p:sp>
        <p:nvSpPr>
          <p:cNvPr id="14" name="TextBox 1"/>
          <p:cNvSpPr txBox="1"/>
          <p:nvPr/>
        </p:nvSpPr>
        <p:spPr>
          <a:xfrm>
            <a:off x="1388074" y="1836099"/>
            <a:ext cx="7092779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plt.figure</a:t>
            </a:r>
            <a:r>
              <a:rPr lang="en-US" altLang="zh-TW" dirty="0" smtClean="0"/>
              <a:t>() </a:t>
            </a:r>
            <a:endParaRPr lang="en-US" altLang="zh-TW" dirty="0" smtClean="0"/>
          </a:p>
          <a:p>
            <a:r>
              <a:rPr lang="en-US" altLang="zh-TW" dirty="0" err="1" smtClean="0"/>
              <a:t>plt.scatter</a:t>
            </a:r>
            <a:r>
              <a:rPr lang="en-US" altLang="zh-TW" dirty="0" smtClean="0"/>
              <a:t>(data</a:t>
            </a:r>
            <a:r>
              <a:rPr lang="en-US" altLang="zh-TW" dirty="0" smtClean="0"/>
              <a:t>, labels) </a:t>
            </a:r>
            <a:endParaRPr lang="en-US" altLang="zh-TW" dirty="0" smtClean="0"/>
          </a:p>
          <a:p>
            <a:r>
              <a:rPr lang="en-US" altLang="zh-TW" dirty="0" err="1" smtClean="0"/>
              <a:t>plt.xlabel</a:t>
            </a:r>
            <a:r>
              <a:rPr lang="en-US" altLang="zh-TW" dirty="0" smtClean="0"/>
              <a:t>('Dimension 1') </a:t>
            </a:r>
            <a:endParaRPr lang="en-US" altLang="zh-TW" dirty="0" smtClean="0"/>
          </a:p>
          <a:p>
            <a:r>
              <a:rPr lang="en-US" altLang="zh-TW" dirty="0" err="1" smtClean="0"/>
              <a:t>plt.ylabel</a:t>
            </a:r>
            <a:r>
              <a:rPr lang="en-US" altLang="zh-TW" dirty="0" smtClean="0"/>
              <a:t>('Dimension 2') </a:t>
            </a:r>
            <a:endParaRPr lang="en-US" altLang="zh-TW" dirty="0" smtClean="0"/>
          </a:p>
          <a:p>
            <a:r>
              <a:rPr lang="en-US" altLang="zh-TW" dirty="0" err="1" smtClean="0"/>
              <a:t>plt.title</a:t>
            </a:r>
            <a:r>
              <a:rPr lang="en-US" altLang="zh-TW" dirty="0" smtClean="0"/>
              <a:t>('Data-points')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16.3 Multi-Layer Neural Network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000" b="1" i="1" dirty="0" smtClean="0"/>
              <a:t>https://www.tutorialspoint.com/artificial_intelligence_with_python/artificial_intelligence_with_python_neural_networks.htm</a:t>
            </a:r>
            <a:endParaRPr lang="en-US" sz="1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Now </a:t>
            </a:r>
            <a:r>
              <a:rPr lang="en-US" altLang="zh-TW" dirty="0" smtClean="0"/>
              <a:t>use the gradient training algorithm</a:t>
            </a:r>
            <a:endParaRPr lang="en-US" altLang="zh-TW" dirty="0" smtClean="0"/>
          </a:p>
        </p:txBody>
      </p:sp>
      <p:sp>
        <p:nvSpPr>
          <p:cNvPr id="14" name="TextBox 1"/>
          <p:cNvSpPr txBox="1"/>
          <p:nvPr/>
        </p:nvSpPr>
        <p:spPr>
          <a:xfrm>
            <a:off x="597241" y="1588965"/>
            <a:ext cx="709277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neural_net.trainf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nl.train.train_gd</a:t>
            </a:r>
            <a:endParaRPr lang="en-US" altLang="zh-TW" dirty="0" smtClean="0"/>
          </a:p>
        </p:txBody>
      </p:sp>
      <p:sp>
        <p:nvSpPr>
          <p:cNvPr id="12" name="TextBox 1"/>
          <p:cNvSpPr txBox="1"/>
          <p:nvPr/>
        </p:nvSpPr>
        <p:spPr>
          <a:xfrm>
            <a:off x="345989" y="2099923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Now </a:t>
            </a:r>
            <a:r>
              <a:rPr lang="en-US" altLang="zh-TW" dirty="0" smtClean="0"/>
              <a:t>train the network with goal of learning on the data generated above</a:t>
            </a:r>
            <a:endParaRPr lang="en-US" altLang="zh-TW" dirty="0" smtClean="0"/>
          </a:p>
        </p:txBody>
      </p:sp>
      <p:sp>
        <p:nvSpPr>
          <p:cNvPr id="13" name="TextBox 1"/>
          <p:cNvSpPr txBox="1"/>
          <p:nvPr/>
        </p:nvSpPr>
        <p:spPr>
          <a:xfrm>
            <a:off x="617839" y="2643408"/>
            <a:ext cx="768178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error = </a:t>
            </a:r>
            <a:r>
              <a:rPr lang="en-US" altLang="zh-TW" dirty="0" err="1" smtClean="0"/>
              <a:t>neural_net.train</a:t>
            </a:r>
            <a:r>
              <a:rPr lang="en-US" altLang="zh-TW" dirty="0" smtClean="0"/>
              <a:t>(data, labels, epochs = 1000, show = 100, goal = 0.01)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3038" y="3166723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Now </a:t>
            </a:r>
            <a:r>
              <a:rPr lang="en-US" altLang="zh-TW" dirty="0" smtClean="0"/>
              <a:t>train the network with goal of learning on the data generated </a:t>
            </a:r>
            <a:r>
              <a:rPr lang="en-US" altLang="zh-TW" dirty="0" smtClean="0"/>
              <a:t>above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34315" y="3673138"/>
            <a:ext cx="768178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output = neural_net.sim(data) </a:t>
            </a:r>
            <a:endParaRPr lang="en-US" altLang="zh-TW" dirty="0" smtClean="0"/>
          </a:p>
          <a:p>
            <a:r>
              <a:rPr lang="en-US" altLang="zh-TW" dirty="0" err="1" smtClean="0"/>
              <a:t>y_pred</a:t>
            </a:r>
            <a:r>
              <a:rPr lang="en-US" altLang="zh-TW" dirty="0" smtClean="0"/>
              <a:t>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output.reshape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num_points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16.3 Multi-Layer Neural Network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000" b="1" i="1" dirty="0" smtClean="0"/>
              <a:t>https://www.tutorialspoint.com/artificial_intelligence_with_python/artificial_intelligence_with_python_neural_networks.htm</a:t>
            </a:r>
            <a:endParaRPr lang="en-US" sz="1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Now </a:t>
            </a:r>
            <a:r>
              <a:rPr lang="en-US" altLang="zh-TW" dirty="0" smtClean="0"/>
              <a:t>plot and visualization task</a:t>
            </a:r>
            <a:endParaRPr lang="en-US" altLang="zh-TW" dirty="0" smtClean="0"/>
          </a:p>
        </p:txBody>
      </p:sp>
      <p:sp>
        <p:nvSpPr>
          <p:cNvPr id="14" name="TextBox 1"/>
          <p:cNvSpPr txBox="1"/>
          <p:nvPr/>
        </p:nvSpPr>
        <p:spPr>
          <a:xfrm>
            <a:off x="597241" y="1576608"/>
            <a:ext cx="7092779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plt.figure</a:t>
            </a:r>
            <a:r>
              <a:rPr lang="en-US" altLang="zh-TW" dirty="0" smtClean="0"/>
              <a:t>() </a:t>
            </a:r>
            <a:endParaRPr lang="en-US" altLang="zh-TW" dirty="0" smtClean="0"/>
          </a:p>
          <a:p>
            <a:r>
              <a:rPr lang="en-US" altLang="zh-TW" dirty="0" err="1" smtClean="0"/>
              <a:t>plt.plot</a:t>
            </a:r>
            <a:r>
              <a:rPr lang="en-US" altLang="zh-TW" dirty="0" smtClean="0"/>
              <a:t>(error</a:t>
            </a:r>
            <a:r>
              <a:rPr lang="en-US" altLang="zh-TW" dirty="0" smtClean="0"/>
              <a:t>) </a:t>
            </a:r>
            <a:endParaRPr lang="en-US" altLang="zh-TW" dirty="0" smtClean="0"/>
          </a:p>
          <a:p>
            <a:r>
              <a:rPr lang="en-US" altLang="zh-TW" dirty="0" err="1" smtClean="0"/>
              <a:t>plt.xlabel</a:t>
            </a:r>
            <a:r>
              <a:rPr lang="en-US" altLang="zh-TW" dirty="0" smtClean="0"/>
              <a:t>('Number of epochs') </a:t>
            </a:r>
            <a:endParaRPr lang="en-US" altLang="zh-TW" dirty="0" smtClean="0"/>
          </a:p>
          <a:p>
            <a:r>
              <a:rPr lang="en-US" altLang="zh-TW" dirty="0" err="1" smtClean="0"/>
              <a:t>plt.ylabel</a:t>
            </a:r>
            <a:r>
              <a:rPr lang="en-US" altLang="zh-TW" dirty="0" smtClean="0"/>
              <a:t>('Error') </a:t>
            </a:r>
            <a:endParaRPr lang="en-US" altLang="zh-TW" dirty="0" smtClean="0"/>
          </a:p>
          <a:p>
            <a:r>
              <a:rPr lang="en-US" altLang="zh-TW" dirty="0" err="1" smtClean="0"/>
              <a:t>plt.title</a:t>
            </a:r>
            <a:r>
              <a:rPr lang="en-US" altLang="zh-TW" dirty="0" smtClean="0"/>
              <a:t>('Training error progress')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16.3 Multi-Layer Neural Network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000" b="1" i="1" dirty="0" smtClean="0"/>
              <a:t>https://www.tutorialspoint.com/artificial_intelligence_with_python/artificial_intelligence_with_python_neural_networks.htm</a:t>
            </a:r>
            <a:endParaRPr lang="en-US" sz="1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Now </a:t>
            </a:r>
            <a:r>
              <a:rPr lang="en-US" altLang="zh-TW" dirty="0" smtClean="0"/>
              <a:t>we will be plotting the actual versus predicted output</a:t>
            </a:r>
            <a:endParaRPr lang="en-US" altLang="zh-TW" dirty="0" smtClean="0"/>
          </a:p>
        </p:txBody>
      </p:sp>
      <p:sp>
        <p:nvSpPr>
          <p:cNvPr id="14" name="TextBox 1"/>
          <p:cNvSpPr txBox="1"/>
          <p:nvPr/>
        </p:nvSpPr>
        <p:spPr>
          <a:xfrm>
            <a:off x="271849" y="1576608"/>
            <a:ext cx="8662086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x_dense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np.linspace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min_val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max_val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num_points</a:t>
            </a:r>
            <a:r>
              <a:rPr lang="en-US" altLang="zh-TW" dirty="0" smtClean="0"/>
              <a:t> * 2) </a:t>
            </a:r>
            <a:endParaRPr lang="en-US" altLang="zh-TW" dirty="0" smtClean="0"/>
          </a:p>
          <a:p>
            <a:r>
              <a:rPr lang="en-US" altLang="zh-TW" dirty="0" err="1" smtClean="0"/>
              <a:t>y_dense_pred</a:t>
            </a:r>
            <a:r>
              <a:rPr lang="en-US" altLang="zh-TW" dirty="0" smtClean="0"/>
              <a:t> </a:t>
            </a:r>
            <a:r>
              <a:rPr lang="en-US" altLang="zh-TW" dirty="0" smtClean="0"/>
              <a:t>= neural_net.sim(</a:t>
            </a:r>
            <a:r>
              <a:rPr lang="en-US" altLang="zh-TW" dirty="0" err="1" smtClean="0"/>
              <a:t>x_dense.reshape</a:t>
            </a:r>
            <a:r>
              <a:rPr lang="en-US" altLang="zh-TW" dirty="0" smtClean="0"/>
              <a:t>(x_dense.size,1)).reshape(</a:t>
            </a:r>
            <a:r>
              <a:rPr lang="en-US" altLang="zh-TW" dirty="0" err="1" smtClean="0"/>
              <a:t>x_dense.size</a:t>
            </a:r>
            <a:r>
              <a:rPr lang="en-US" altLang="zh-TW" dirty="0" smtClean="0"/>
              <a:t>) </a:t>
            </a:r>
            <a:endParaRPr lang="en-US" altLang="zh-TW" dirty="0" smtClean="0"/>
          </a:p>
          <a:p>
            <a:r>
              <a:rPr lang="en-US" altLang="zh-TW" dirty="0" err="1" smtClean="0"/>
              <a:t>plt.figure</a:t>
            </a:r>
            <a:r>
              <a:rPr lang="en-US" altLang="zh-TW" dirty="0" smtClean="0"/>
              <a:t>() </a:t>
            </a:r>
            <a:endParaRPr lang="en-US" altLang="zh-TW" dirty="0" smtClean="0"/>
          </a:p>
          <a:p>
            <a:r>
              <a:rPr lang="en-US" altLang="zh-TW" dirty="0" err="1" smtClean="0"/>
              <a:t>plt.plot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x_dense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y_dense_pred</a:t>
            </a:r>
            <a:r>
              <a:rPr lang="en-US" altLang="zh-TW" dirty="0" smtClean="0"/>
              <a:t>, '-', x, y, '.', x, </a:t>
            </a:r>
            <a:r>
              <a:rPr lang="en-US" altLang="zh-TW" dirty="0" err="1" smtClean="0"/>
              <a:t>y_pred</a:t>
            </a:r>
            <a:r>
              <a:rPr lang="en-US" altLang="zh-TW" dirty="0" smtClean="0"/>
              <a:t>, 'p') </a:t>
            </a:r>
            <a:endParaRPr lang="en-US" altLang="zh-TW" dirty="0" smtClean="0"/>
          </a:p>
          <a:p>
            <a:r>
              <a:rPr lang="en-US" altLang="zh-TW" dirty="0" err="1" smtClean="0"/>
              <a:t>plt.title</a:t>
            </a:r>
            <a:r>
              <a:rPr lang="en-US" altLang="zh-TW" dirty="0" smtClean="0"/>
              <a:t>('Actual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predicted') </a:t>
            </a:r>
            <a:endParaRPr lang="en-US" altLang="zh-TW" dirty="0" smtClean="0"/>
          </a:p>
          <a:p>
            <a:r>
              <a:rPr lang="en-US" altLang="zh-TW" dirty="0" err="1" smtClean="0"/>
              <a:t>plt.show</a:t>
            </a:r>
            <a:r>
              <a:rPr lang="en-US" altLang="zh-TW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16.3 Multi-Layer Neural Network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000" b="1" i="1" dirty="0" smtClean="0"/>
              <a:t>https://www.tutorialspoint.com/artificial_intelligence_with_python/artificial_intelligence_with_python_neural_networks.htm</a:t>
            </a:r>
            <a:endParaRPr lang="en-US" sz="1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Code (1):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17589" y="1580939"/>
            <a:ext cx="4188941" cy="4185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import </a:t>
            </a:r>
            <a:r>
              <a:rPr lang="en-US" altLang="zh-TW" sz="1400" dirty="0" err="1" smtClean="0"/>
              <a:t>numpy</a:t>
            </a:r>
            <a:r>
              <a:rPr lang="en-US" altLang="zh-TW" sz="1400" dirty="0" smtClean="0"/>
              <a:t> as </a:t>
            </a:r>
            <a:r>
              <a:rPr lang="en-US" altLang="zh-TW" sz="1400" dirty="0" err="1" smtClean="0"/>
              <a:t>np</a:t>
            </a:r>
            <a:endParaRPr lang="en-US" altLang="zh-TW" sz="1400" dirty="0" smtClean="0"/>
          </a:p>
          <a:p>
            <a:r>
              <a:rPr lang="en-US" altLang="zh-TW" sz="1400" dirty="0" smtClean="0"/>
              <a:t>import </a:t>
            </a:r>
            <a:r>
              <a:rPr lang="en-US" altLang="zh-TW" sz="1400" dirty="0" err="1" smtClean="0"/>
              <a:t>matplotlib.pyplot</a:t>
            </a:r>
            <a:r>
              <a:rPr lang="en-US" altLang="zh-TW" sz="1400" dirty="0" smtClean="0"/>
              <a:t> as </a:t>
            </a:r>
            <a:r>
              <a:rPr lang="en-US" altLang="zh-TW" sz="1400" dirty="0" err="1" smtClean="0"/>
              <a:t>plt</a:t>
            </a:r>
            <a:endParaRPr lang="en-US" altLang="zh-TW" sz="1400" dirty="0" smtClean="0"/>
          </a:p>
          <a:p>
            <a:r>
              <a:rPr lang="en-US" altLang="zh-TW" sz="1400" dirty="0" smtClean="0"/>
              <a:t>import </a:t>
            </a:r>
            <a:r>
              <a:rPr lang="en-US" altLang="zh-TW" sz="1400" dirty="0" err="1" smtClean="0"/>
              <a:t>neurolab</a:t>
            </a:r>
            <a:r>
              <a:rPr lang="en-US" altLang="zh-TW" sz="1400" dirty="0" smtClean="0"/>
              <a:t> as </a:t>
            </a:r>
            <a:r>
              <a:rPr lang="en-US" altLang="zh-TW" sz="1400" dirty="0" err="1" smtClean="0"/>
              <a:t>nl</a:t>
            </a:r>
            <a:endParaRPr lang="en-US" altLang="zh-TW" sz="1400" dirty="0" smtClean="0"/>
          </a:p>
          <a:p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err="1" smtClean="0"/>
              <a:t>min_val</a:t>
            </a:r>
            <a:r>
              <a:rPr lang="en-US" altLang="zh-TW" sz="1400" dirty="0" smtClean="0"/>
              <a:t> = -30</a:t>
            </a:r>
          </a:p>
          <a:p>
            <a:r>
              <a:rPr lang="en-US" altLang="zh-TW" sz="1400" dirty="0" err="1" smtClean="0"/>
              <a:t>max_val</a:t>
            </a:r>
            <a:r>
              <a:rPr lang="en-US" altLang="zh-TW" sz="1400" dirty="0" smtClean="0"/>
              <a:t> = 30</a:t>
            </a:r>
          </a:p>
          <a:p>
            <a:r>
              <a:rPr lang="en-US" altLang="zh-TW" sz="1400" dirty="0" err="1" smtClean="0"/>
              <a:t>num_points</a:t>
            </a:r>
            <a:r>
              <a:rPr lang="en-US" altLang="zh-TW" sz="1400" dirty="0" smtClean="0"/>
              <a:t> = 160</a:t>
            </a:r>
          </a:p>
          <a:p>
            <a:r>
              <a:rPr lang="en-US" altLang="zh-TW" sz="1400" dirty="0" smtClean="0"/>
              <a:t>x = </a:t>
            </a:r>
            <a:r>
              <a:rPr lang="en-US" altLang="zh-TW" sz="1400" dirty="0" err="1" smtClean="0"/>
              <a:t>np.linspace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min_val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/>
              <a:t>max_val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/>
              <a:t>num_points</a:t>
            </a:r>
            <a:r>
              <a:rPr lang="en-US" altLang="zh-TW" sz="1400" dirty="0" smtClean="0"/>
              <a:t>)</a:t>
            </a:r>
          </a:p>
          <a:p>
            <a:r>
              <a:rPr lang="en-US" altLang="zh-TW" sz="1400" dirty="0" smtClean="0"/>
              <a:t>y = 2 * </a:t>
            </a:r>
            <a:r>
              <a:rPr lang="en-US" altLang="zh-TW" sz="1400" dirty="0" err="1" smtClean="0"/>
              <a:t>np.square</a:t>
            </a:r>
            <a:r>
              <a:rPr lang="en-US" altLang="zh-TW" sz="1400" dirty="0" smtClean="0"/>
              <a:t>(x) + 8</a:t>
            </a:r>
          </a:p>
          <a:p>
            <a:r>
              <a:rPr lang="en-US" altLang="zh-TW" sz="1400" dirty="0" smtClean="0"/>
              <a:t>y /= </a:t>
            </a:r>
            <a:r>
              <a:rPr lang="en-US" altLang="zh-TW" sz="1400" dirty="0" err="1" smtClean="0"/>
              <a:t>np.linalg.norm</a:t>
            </a:r>
            <a:r>
              <a:rPr lang="en-US" altLang="zh-TW" sz="1400" dirty="0" smtClean="0"/>
              <a:t>(y)</a:t>
            </a:r>
          </a:p>
          <a:p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data = </a:t>
            </a:r>
            <a:r>
              <a:rPr lang="en-US" altLang="zh-TW" sz="1400" dirty="0" err="1" smtClean="0"/>
              <a:t>x.reshape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num_points</a:t>
            </a:r>
            <a:r>
              <a:rPr lang="en-US" altLang="zh-TW" sz="1400" dirty="0" smtClean="0"/>
              <a:t>, 1)</a:t>
            </a:r>
          </a:p>
          <a:p>
            <a:r>
              <a:rPr lang="en-US" altLang="zh-TW" sz="1400" dirty="0" smtClean="0"/>
              <a:t>labels = </a:t>
            </a:r>
            <a:r>
              <a:rPr lang="en-US" altLang="zh-TW" sz="1400" dirty="0" err="1" smtClean="0"/>
              <a:t>y.reshape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num_points</a:t>
            </a:r>
            <a:r>
              <a:rPr lang="en-US" altLang="zh-TW" sz="1400" dirty="0" smtClean="0"/>
              <a:t>, 1)</a:t>
            </a:r>
          </a:p>
          <a:p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err="1" smtClean="0"/>
              <a:t>plt.figure</a:t>
            </a:r>
            <a:r>
              <a:rPr lang="en-US" altLang="zh-TW" sz="1400" dirty="0" smtClean="0"/>
              <a:t>()</a:t>
            </a:r>
          </a:p>
          <a:p>
            <a:r>
              <a:rPr lang="en-US" altLang="zh-TW" sz="1400" dirty="0" err="1" smtClean="0"/>
              <a:t>plt.scatter</a:t>
            </a:r>
            <a:r>
              <a:rPr lang="en-US" altLang="zh-TW" sz="1400" dirty="0" smtClean="0"/>
              <a:t>(data, labels)</a:t>
            </a:r>
          </a:p>
          <a:p>
            <a:r>
              <a:rPr lang="en-US" altLang="zh-TW" sz="1400" dirty="0" err="1" smtClean="0"/>
              <a:t>plt.xlabel</a:t>
            </a:r>
            <a:r>
              <a:rPr lang="en-US" altLang="zh-TW" sz="1400" dirty="0" smtClean="0"/>
              <a:t>('Dimension 1')</a:t>
            </a:r>
          </a:p>
          <a:p>
            <a:r>
              <a:rPr lang="en-US" altLang="zh-TW" sz="1400" dirty="0" err="1" smtClean="0"/>
              <a:t>plt.ylabel</a:t>
            </a:r>
            <a:r>
              <a:rPr lang="en-US" altLang="zh-TW" sz="1400" dirty="0" smtClean="0"/>
              <a:t>('Dimension 2')</a:t>
            </a:r>
          </a:p>
          <a:p>
            <a:r>
              <a:rPr lang="en-US" altLang="zh-TW" sz="1400" dirty="0" err="1" smtClean="0"/>
              <a:t>plt.title</a:t>
            </a:r>
            <a:r>
              <a:rPr lang="en-US" altLang="zh-TW" sz="1400" dirty="0" smtClean="0"/>
              <a:t>('Data-points</a:t>
            </a:r>
            <a:r>
              <a:rPr lang="en-US" altLang="zh-TW" sz="1400" dirty="0" smtClean="0"/>
              <a:t>')</a:t>
            </a:r>
            <a:endParaRPr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16.3 Multi-Layer Neural Network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000" b="1" i="1" dirty="0" smtClean="0"/>
              <a:t>https://www.tutorialspoint.com/artificial_intelligence_with_python/artificial_intelligence_with_python_neural_networks.htm</a:t>
            </a:r>
            <a:endParaRPr lang="en-US" sz="1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Code (2):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25611" y="1580939"/>
            <a:ext cx="6783859" cy="4185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/>
              <a:t>neural_net</a:t>
            </a:r>
            <a:r>
              <a:rPr lang="en-US" altLang="zh-TW" sz="1400" dirty="0" smtClean="0"/>
              <a:t> </a:t>
            </a:r>
            <a:r>
              <a:rPr lang="en-US" altLang="zh-TW" sz="1400" dirty="0" smtClean="0"/>
              <a:t>= </a:t>
            </a:r>
            <a:r>
              <a:rPr lang="en-US" altLang="zh-TW" sz="1400" dirty="0" err="1" smtClean="0"/>
              <a:t>nl.net.newff</a:t>
            </a:r>
            <a:r>
              <a:rPr lang="en-US" altLang="zh-TW" sz="1400" dirty="0" smtClean="0"/>
              <a:t>([[</a:t>
            </a:r>
            <a:r>
              <a:rPr lang="en-US" altLang="zh-TW" sz="1400" dirty="0" err="1" smtClean="0"/>
              <a:t>min_val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/>
              <a:t>max_val</a:t>
            </a:r>
            <a:r>
              <a:rPr lang="en-US" altLang="zh-TW" sz="1400" dirty="0" smtClean="0"/>
              <a:t>]], [10, 6, 1])</a:t>
            </a:r>
          </a:p>
          <a:p>
            <a:r>
              <a:rPr lang="en-US" altLang="zh-TW" sz="1400" dirty="0" err="1" smtClean="0"/>
              <a:t>neural_net.trainf</a:t>
            </a:r>
            <a:r>
              <a:rPr lang="en-US" altLang="zh-TW" sz="1400" dirty="0" smtClean="0"/>
              <a:t> = </a:t>
            </a:r>
            <a:r>
              <a:rPr lang="en-US" altLang="zh-TW" sz="1400" dirty="0" err="1" smtClean="0"/>
              <a:t>nl.train.train_gd</a:t>
            </a:r>
            <a:endParaRPr lang="en-US" altLang="zh-TW" sz="1400" dirty="0" smtClean="0"/>
          </a:p>
          <a:p>
            <a:r>
              <a:rPr lang="en-US" altLang="zh-TW" sz="1400" dirty="0" smtClean="0"/>
              <a:t>error = </a:t>
            </a:r>
            <a:r>
              <a:rPr lang="en-US" altLang="zh-TW" sz="1400" dirty="0" err="1" smtClean="0"/>
              <a:t>neural_net.train</a:t>
            </a:r>
            <a:r>
              <a:rPr lang="en-US" altLang="zh-TW" sz="1400" dirty="0" smtClean="0"/>
              <a:t>(data, labels, epochs = 1000, show = 100, goal = 0.01)</a:t>
            </a:r>
          </a:p>
          <a:p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output = neural_net.sim(data)</a:t>
            </a:r>
          </a:p>
          <a:p>
            <a:r>
              <a:rPr lang="en-US" altLang="zh-TW" sz="1400" dirty="0" err="1" smtClean="0"/>
              <a:t>y_pred</a:t>
            </a:r>
            <a:r>
              <a:rPr lang="en-US" altLang="zh-TW" sz="1400" dirty="0" smtClean="0"/>
              <a:t> = </a:t>
            </a:r>
            <a:r>
              <a:rPr lang="en-US" altLang="zh-TW" sz="1400" dirty="0" err="1" smtClean="0"/>
              <a:t>output.reshape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num_points</a:t>
            </a:r>
            <a:r>
              <a:rPr lang="en-US" altLang="zh-TW" sz="1400" dirty="0" smtClean="0"/>
              <a:t>)</a:t>
            </a:r>
          </a:p>
          <a:p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err="1" smtClean="0"/>
              <a:t>plt.figure</a:t>
            </a:r>
            <a:r>
              <a:rPr lang="en-US" altLang="zh-TW" sz="1400" dirty="0" smtClean="0"/>
              <a:t>()</a:t>
            </a:r>
          </a:p>
          <a:p>
            <a:r>
              <a:rPr lang="en-US" altLang="zh-TW" sz="1400" dirty="0" err="1" smtClean="0"/>
              <a:t>plt.plot</a:t>
            </a:r>
            <a:r>
              <a:rPr lang="en-US" altLang="zh-TW" sz="1400" dirty="0" smtClean="0"/>
              <a:t>(error)</a:t>
            </a:r>
          </a:p>
          <a:p>
            <a:r>
              <a:rPr lang="en-US" altLang="zh-TW" sz="1400" dirty="0" err="1" smtClean="0"/>
              <a:t>plt.xlabel</a:t>
            </a:r>
            <a:r>
              <a:rPr lang="en-US" altLang="zh-TW" sz="1400" dirty="0" smtClean="0"/>
              <a:t>('Number of epochs')</a:t>
            </a:r>
          </a:p>
          <a:p>
            <a:r>
              <a:rPr lang="en-US" altLang="zh-TW" sz="1400" dirty="0" err="1" smtClean="0"/>
              <a:t>plt.ylabel</a:t>
            </a:r>
            <a:r>
              <a:rPr lang="en-US" altLang="zh-TW" sz="1400" dirty="0" smtClean="0"/>
              <a:t>('Error')</a:t>
            </a:r>
          </a:p>
          <a:p>
            <a:r>
              <a:rPr lang="en-US" altLang="zh-TW" sz="1400" dirty="0" err="1" smtClean="0"/>
              <a:t>plt.title</a:t>
            </a:r>
            <a:r>
              <a:rPr lang="en-US" altLang="zh-TW" sz="1400" dirty="0" smtClean="0"/>
              <a:t>('Training error progress')</a:t>
            </a:r>
          </a:p>
          <a:p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err="1" smtClean="0"/>
              <a:t>x_dense</a:t>
            </a:r>
            <a:r>
              <a:rPr lang="en-US" altLang="zh-TW" sz="1400" dirty="0" smtClean="0"/>
              <a:t> = </a:t>
            </a:r>
            <a:r>
              <a:rPr lang="en-US" altLang="zh-TW" sz="1400" dirty="0" err="1" smtClean="0"/>
              <a:t>np.linspace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min_val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/>
              <a:t>max_val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/>
              <a:t>num_points</a:t>
            </a:r>
            <a:r>
              <a:rPr lang="en-US" altLang="zh-TW" sz="1400" dirty="0" smtClean="0"/>
              <a:t> * 2)</a:t>
            </a:r>
          </a:p>
          <a:p>
            <a:r>
              <a:rPr lang="en-US" altLang="zh-TW" sz="1400" dirty="0" err="1" smtClean="0"/>
              <a:t>y_dense_pred</a:t>
            </a:r>
            <a:r>
              <a:rPr lang="en-US" altLang="zh-TW" sz="1400" dirty="0" smtClean="0"/>
              <a:t> = neural_net.sim(</a:t>
            </a:r>
            <a:r>
              <a:rPr lang="en-US" altLang="zh-TW" sz="1400" dirty="0" err="1" smtClean="0"/>
              <a:t>x_dense.reshape</a:t>
            </a:r>
            <a:r>
              <a:rPr lang="en-US" altLang="zh-TW" sz="1400" dirty="0" smtClean="0"/>
              <a:t>(x_dense.size,1)).reshape(</a:t>
            </a:r>
            <a:r>
              <a:rPr lang="en-US" altLang="zh-TW" sz="1400" dirty="0" err="1" smtClean="0"/>
              <a:t>x_dense.size</a:t>
            </a:r>
            <a:r>
              <a:rPr lang="en-US" altLang="zh-TW" sz="1400" dirty="0" smtClean="0"/>
              <a:t>)</a:t>
            </a:r>
          </a:p>
          <a:p>
            <a:r>
              <a:rPr lang="en-US" altLang="zh-TW" sz="1400" dirty="0" err="1" smtClean="0"/>
              <a:t>plt.figure</a:t>
            </a:r>
            <a:r>
              <a:rPr lang="en-US" altLang="zh-TW" sz="1400" dirty="0" smtClean="0"/>
              <a:t>()</a:t>
            </a:r>
          </a:p>
          <a:p>
            <a:r>
              <a:rPr lang="en-US" altLang="zh-TW" sz="1400" dirty="0" err="1" smtClean="0"/>
              <a:t>plt.plot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x_dense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/>
              <a:t>y_dense_pred</a:t>
            </a:r>
            <a:r>
              <a:rPr lang="en-US" altLang="zh-TW" sz="1400" dirty="0" smtClean="0"/>
              <a:t>, '-', x, y, '.', x, </a:t>
            </a:r>
            <a:r>
              <a:rPr lang="en-US" altLang="zh-TW" sz="1400" dirty="0" err="1" smtClean="0"/>
              <a:t>y_pred</a:t>
            </a:r>
            <a:r>
              <a:rPr lang="en-US" altLang="zh-TW" sz="1400" dirty="0" smtClean="0"/>
              <a:t>, 'p')</a:t>
            </a:r>
          </a:p>
          <a:p>
            <a:r>
              <a:rPr lang="en-US" altLang="zh-TW" sz="1400" dirty="0" err="1" smtClean="0"/>
              <a:t>plt.title</a:t>
            </a:r>
            <a:r>
              <a:rPr lang="en-US" altLang="zh-TW" sz="1400" dirty="0" smtClean="0"/>
              <a:t>('Actual </a:t>
            </a:r>
            <a:r>
              <a:rPr lang="en-US" altLang="zh-TW" sz="1400" dirty="0" err="1" smtClean="0"/>
              <a:t>vs</a:t>
            </a:r>
            <a:r>
              <a:rPr lang="en-US" altLang="zh-TW" sz="1400" dirty="0" smtClean="0"/>
              <a:t> predicted')</a:t>
            </a:r>
          </a:p>
          <a:p>
            <a:r>
              <a:rPr lang="en-US" altLang="zh-TW" sz="1400" dirty="0" err="1" smtClean="0"/>
              <a:t>plt.show</a:t>
            </a:r>
            <a:r>
              <a:rPr lang="en-US" altLang="zh-TW" sz="1400" dirty="0" smtClean="0"/>
              <a:t>()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16.3 Multi-Layer Neural Network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000" b="1" i="1" dirty="0" smtClean="0"/>
              <a:t>https://www.tutorialspoint.com/artificial_intelligence_with_python/artificial_intelligence_with_python_neural_networks.htm</a:t>
            </a:r>
            <a:endParaRPr lang="en-US" sz="1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In </a:t>
            </a:r>
            <a:r>
              <a:rPr lang="en-US" altLang="zh-TW" dirty="0" smtClean="0"/>
              <a:t>this example, we are creating a multi-layer neural network that consists of more than one layer to extract the underlying patterns in the training data. </a:t>
            </a:r>
            <a:endParaRPr lang="en-US" altLang="zh-TW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0793" y="2415875"/>
            <a:ext cx="5248275" cy="17049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Artificial Neural Network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000" b="1" i="1" dirty="0" smtClean="0"/>
              <a:t>https://www.tutorialspoint.com/artificial_intelligence_with_python/artificial_intelligence_with_python_neural_networks.htm</a:t>
            </a:r>
            <a:endParaRPr lang="en-US" sz="1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Neural </a:t>
            </a:r>
            <a:r>
              <a:rPr lang="en-US" altLang="zh-TW" sz="2000" dirty="0" smtClean="0"/>
              <a:t>networks are parallel computing devices that are an attempt to make a computer model of brain.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main objective behind is to develop a system to perform various computational task faster than the traditional systems.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These </a:t>
            </a:r>
            <a:r>
              <a:rPr lang="en-US" altLang="zh-TW" sz="2000" dirty="0" smtClean="0"/>
              <a:t>tasks include Pattern Recognition and Classification, Approximation, Optimization and Data Clustering.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16.3 Multi-Layer Neural Network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000" b="1" i="1" dirty="0" smtClean="0"/>
              <a:t>https://www.tutorialspoint.com/artificial_intelligence_with_python/artificial_intelligence_with_python_neural_networks.htm</a:t>
            </a:r>
            <a:endParaRPr lang="en-US" sz="1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As a result of the above commands, you can observe the graphs as shown below </a:t>
            </a:r>
            <a:endParaRPr lang="en-US" altLang="zh-TW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061" y="1972126"/>
            <a:ext cx="3672660" cy="308011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8408" y="2001793"/>
            <a:ext cx="3623536" cy="308918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16.3 Multi-Layer Neural Network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000" b="1" i="1" dirty="0" smtClean="0"/>
              <a:t>https://www.tutorialspoint.com/artificial_intelligence_with_python/artificial_intelligence_with_python_neural_networks.htm</a:t>
            </a:r>
            <a:endParaRPr lang="en-US" sz="1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As a result of the above commands, you can observe the graphs as shown below </a:t>
            </a:r>
            <a:endParaRPr lang="en-US" altLang="zh-TW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9179" y="1661113"/>
            <a:ext cx="4600189" cy="390908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1018" y="4332495"/>
            <a:ext cx="5742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Artificial </a:t>
            </a:r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 Network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000" b="1" i="1" dirty="0" smtClean="0"/>
              <a:t>https://www.tutorialspoint.com/artificial_intelligence_with_python/artificial_intelligence_with_python_neural_networks.htm</a:t>
            </a:r>
            <a:endParaRPr lang="en-US" sz="1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5078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Artificial </a:t>
            </a:r>
            <a:r>
              <a:rPr lang="en-US" altLang="zh-TW" dirty="0" smtClean="0"/>
              <a:t>Neural network (ANN) is an efficient computing system whose central theme is borrowed from the analogy of biological neural networks. </a:t>
            </a:r>
            <a:endParaRPr lang="en-US" altLang="zh-TW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ANNs </a:t>
            </a:r>
            <a:r>
              <a:rPr lang="en-US" altLang="zh-TW" dirty="0" smtClean="0"/>
              <a:t>are also named as Artificial Neural Systems, Parallel Distributed Processing Systems, and Connectionist Systems. </a:t>
            </a:r>
            <a:endParaRPr lang="en-US" altLang="zh-TW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ANN </a:t>
            </a:r>
            <a:r>
              <a:rPr lang="en-US" altLang="zh-TW" dirty="0" smtClean="0"/>
              <a:t>acquires large collection of units that are interconnected in some pattern to allow communications between them. </a:t>
            </a:r>
            <a:endParaRPr lang="en-US" altLang="zh-TW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These </a:t>
            </a:r>
            <a:r>
              <a:rPr lang="en-US" altLang="zh-TW" dirty="0" smtClean="0"/>
              <a:t>units, also referred to as </a:t>
            </a:r>
            <a:r>
              <a:rPr lang="en-US" altLang="zh-TW" b="1" dirty="0" smtClean="0"/>
              <a:t>nodes</a:t>
            </a:r>
            <a:r>
              <a:rPr lang="en-US" altLang="zh-TW" dirty="0" smtClean="0"/>
              <a:t> or </a:t>
            </a:r>
            <a:r>
              <a:rPr lang="en-US" altLang="zh-TW" b="1" dirty="0" smtClean="0"/>
              <a:t>neurons</a:t>
            </a:r>
            <a:r>
              <a:rPr lang="en-US" altLang="zh-TW" dirty="0" smtClean="0"/>
              <a:t>, are simple processors which operate in </a:t>
            </a:r>
            <a:r>
              <a:rPr lang="en-US" altLang="zh-TW" dirty="0" smtClean="0"/>
              <a:t>parallel.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Every </a:t>
            </a:r>
            <a:r>
              <a:rPr lang="en-US" altLang="zh-TW" dirty="0" smtClean="0"/>
              <a:t>neuron is connected with other neuron through a </a:t>
            </a:r>
            <a:r>
              <a:rPr lang="en-US" altLang="zh-TW" b="1" dirty="0" smtClean="0"/>
              <a:t>connection link</a:t>
            </a:r>
            <a:r>
              <a:rPr lang="en-US" altLang="zh-TW" dirty="0" smtClean="0"/>
              <a:t>. </a:t>
            </a:r>
            <a:endParaRPr lang="en-US" altLang="zh-TW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Each </a:t>
            </a:r>
            <a:r>
              <a:rPr lang="en-US" altLang="zh-TW" dirty="0" smtClean="0"/>
              <a:t>connection link is associated with a weight having the information about the input signal. </a:t>
            </a:r>
            <a:endParaRPr lang="en-US" altLang="zh-TW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This </a:t>
            </a:r>
            <a:r>
              <a:rPr lang="en-US" altLang="zh-TW" dirty="0" smtClean="0"/>
              <a:t>is the most useful information for neurons to solve a particular problem because the </a:t>
            </a:r>
            <a:r>
              <a:rPr lang="en-US" altLang="zh-TW" b="1" dirty="0" smtClean="0"/>
              <a:t>weight</a:t>
            </a:r>
            <a:r>
              <a:rPr lang="en-US" altLang="zh-TW" dirty="0" smtClean="0"/>
              <a:t> usually excites or inhibits the signal that is being communicated. </a:t>
            </a:r>
            <a:endParaRPr lang="en-US" altLang="zh-TW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Each </a:t>
            </a:r>
            <a:r>
              <a:rPr lang="en-US" altLang="zh-TW" dirty="0" smtClean="0"/>
              <a:t>neuron is having its internal state which is called </a:t>
            </a:r>
            <a:r>
              <a:rPr lang="en-US" altLang="zh-TW" b="1" dirty="0" smtClean="0"/>
              <a:t>activation signal</a:t>
            </a:r>
            <a:r>
              <a:rPr lang="en-US" altLang="zh-TW" dirty="0" smtClean="0"/>
              <a:t>. </a:t>
            </a:r>
            <a:endParaRPr lang="en-US" altLang="zh-TW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Output </a:t>
            </a:r>
            <a:r>
              <a:rPr lang="en-US" altLang="zh-TW" dirty="0" smtClean="0"/>
              <a:t>signals, which are produced after combining input signals and activation rule, may be sent to other </a:t>
            </a:r>
            <a:r>
              <a:rPr lang="en-US" altLang="zh-TW" dirty="0" smtClean="0"/>
              <a:t>units.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If </a:t>
            </a:r>
            <a:r>
              <a:rPr lang="en-US" altLang="zh-TW" dirty="0" smtClean="0"/>
              <a:t>you want to study neural networks in detail then you can follow the link − </a:t>
            </a:r>
            <a:r>
              <a:rPr lang="en-US" altLang="zh-TW" dirty="0" smtClean="0">
                <a:hlinkClick r:id="rId3"/>
              </a:rPr>
              <a:t>Artificial Neural </a:t>
            </a:r>
            <a:r>
              <a:rPr lang="en-US" altLang="zh-TW" dirty="0" smtClean="0">
                <a:hlinkClick r:id="rId3"/>
              </a:rPr>
              <a:t>Network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16.1 Building Neural Network</a:t>
            </a:r>
            <a:endParaRPr lang="en-US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16.1 Building Neural Network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000" b="1" i="1" dirty="0" smtClean="0"/>
              <a:t>https://www.tutorialspoint.com/artificial_intelligence_with_python/artificial_intelligence_with_python_neural_networks.htm</a:t>
            </a:r>
            <a:endParaRPr lang="en-US" sz="1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031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b="1" dirty="0" smtClean="0"/>
              <a:t>Install ANN Packages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For </a:t>
            </a:r>
            <a:r>
              <a:rPr lang="en-US" altLang="zh-TW" dirty="0" smtClean="0"/>
              <a:t>creating neural networks in Python, we can use a powerful package for neural networks called </a:t>
            </a:r>
            <a:r>
              <a:rPr lang="en-US" altLang="zh-TW" b="1" dirty="0" err="1" smtClean="0"/>
              <a:t>NeuroLab</a:t>
            </a:r>
            <a:r>
              <a:rPr lang="en-US" altLang="zh-TW" dirty="0" smtClean="0"/>
              <a:t>. </a:t>
            </a:r>
            <a:endParaRPr lang="en-US" altLang="zh-TW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It </a:t>
            </a:r>
            <a:r>
              <a:rPr lang="en-US" altLang="zh-TW" dirty="0" smtClean="0"/>
              <a:t>is a library of basic neural networks algorithms with flexible network configurations and learning algorithms for Python. </a:t>
            </a:r>
            <a:endParaRPr lang="en-US" altLang="zh-TW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You </a:t>
            </a:r>
            <a:r>
              <a:rPr lang="en-US" altLang="zh-TW" dirty="0" smtClean="0"/>
              <a:t>can install this package with the help of the following command on command prompt</a:t>
            </a:r>
            <a:endParaRPr lang="en-US" altLang="zh-TW" dirty="0"/>
          </a:p>
        </p:txBody>
      </p:sp>
      <p:sp>
        <p:nvSpPr>
          <p:cNvPr id="9" name="TextBox 1"/>
          <p:cNvSpPr txBox="1"/>
          <p:nvPr/>
        </p:nvSpPr>
        <p:spPr>
          <a:xfrm>
            <a:off x="308919" y="3286172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C:\ pip3 install </a:t>
            </a:r>
            <a:r>
              <a:rPr lang="en-US" altLang="zh-TW" dirty="0" err="1" smtClean="0"/>
              <a:t>NeuroLab</a:t>
            </a:r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7325" y="3732900"/>
            <a:ext cx="6105525" cy="11715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16.1 Building Neural Network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000" b="1" i="1" dirty="0" smtClean="0"/>
              <a:t>https://www.tutorialspoint.com/artificial_intelligence_with_python/artificial_intelligence_with_python_neural_networks.htm</a:t>
            </a:r>
            <a:endParaRPr lang="en-US" sz="1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In </a:t>
            </a:r>
            <a:r>
              <a:rPr lang="en-US" altLang="zh-TW" dirty="0" smtClean="0"/>
              <a:t>this section, let us build some neural networks in Python by using the </a:t>
            </a:r>
            <a:r>
              <a:rPr lang="en-US" altLang="zh-TW" dirty="0" err="1" smtClean="0"/>
              <a:t>NeuroLab</a:t>
            </a:r>
            <a:r>
              <a:rPr lang="en-US" altLang="zh-TW" dirty="0" smtClean="0"/>
              <a:t> </a:t>
            </a:r>
            <a:r>
              <a:rPr lang="en-US" altLang="zh-TW" dirty="0" smtClean="0"/>
              <a:t>package.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53702" y="1914571"/>
            <a:ext cx="807131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C:\ pip3 install </a:t>
            </a:r>
            <a:r>
              <a:rPr lang="en-US" altLang="zh-TW" dirty="0" err="1" smtClean="0"/>
              <a:t>NeuroLab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16.1 Building Neural Network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000" b="1" i="1" dirty="0" smtClean="0"/>
              <a:t>https://www.tutorialspoint.com/artificial_intelligence_with_python/artificial_intelligence_with_python_neural_networks.htm</a:t>
            </a:r>
            <a:endParaRPr lang="en-US" sz="1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b="1" dirty="0" smtClean="0"/>
              <a:t>Perceptron </a:t>
            </a:r>
            <a:r>
              <a:rPr lang="en-US" altLang="zh-TW" b="1" dirty="0" smtClean="0"/>
              <a:t>based </a:t>
            </a:r>
            <a:r>
              <a:rPr lang="en-US" altLang="zh-TW" b="1" dirty="0" smtClean="0"/>
              <a:t>Classifier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Perceptrons </a:t>
            </a:r>
            <a:r>
              <a:rPr lang="en-US" altLang="zh-TW" dirty="0" smtClean="0"/>
              <a:t>are the building blocks of ANN. If you want to know more about Perceptron, you can follow the link − </a:t>
            </a:r>
            <a:r>
              <a:rPr lang="en-US" altLang="zh-TW" dirty="0" err="1" smtClean="0">
                <a:hlinkClick r:id="rId3"/>
              </a:rPr>
              <a:t>artificial_neural_network</a:t>
            </a:r>
            <a:endParaRPr lang="en-US" altLang="zh-TW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Following </a:t>
            </a:r>
            <a:r>
              <a:rPr lang="en-US" altLang="zh-TW" dirty="0" smtClean="0"/>
              <a:t>is a stepwise execution of the Python code for building a simple neural network perceptron based classifier </a:t>
            </a:r>
            <a:r>
              <a:rPr lang="en-US" altLang="zh-TW" dirty="0" smtClean="0"/>
              <a:t>−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Import </a:t>
            </a:r>
            <a:r>
              <a:rPr lang="en-US" altLang="zh-TW" dirty="0" smtClean="0"/>
              <a:t>the necessary packages as </a:t>
            </a:r>
            <a:r>
              <a:rPr lang="en-US" altLang="zh-TW" dirty="0" smtClean="0"/>
              <a:t>shown</a:t>
            </a:r>
            <a:endParaRPr lang="en-US" altLang="zh-TW" dirty="0" smtClean="0"/>
          </a:p>
        </p:txBody>
      </p:sp>
      <p:sp>
        <p:nvSpPr>
          <p:cNvPr id="11" name="TextBox 1"/>
          <p:cNvSpPr txBox="1"/>
          <p:nvPr/>
        </p:nvSpPr>
        <p:spPr>
          <a:xfrm>
            <a:off x="259491" y="3691923"/>
            <a:ext cx="857794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Enter </a:t>
            </a:r>
            <a:r>
              <a:rPr lang="en-US" altLang="zh-TW" dirty="0" smtClean="0"/>
              <a:t>the input values. Note that it is an example of supervised learning, hence you will have to provide target values too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66058" y="2991706"/>
            <a:ext cx="809602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import </a:t>
            </a:r>
            <a:r>
              <a:rPr lang="en-US" altLang="zh-TW" dirty="0" err="1" smtClean="0"/>
              <a:t>matplotlib.pyplot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plt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import </a:t>
            </a:r>
            <a:r>
              <a:rPr lang="en-US" altLang="zh-TW" dirty="0" err="1" smtClean="0"/>
              <a:t>neurolab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nl</a:t>
            </a:r>
            <a:endParaRPr lang="en-US" altLang="zh-TW" dirty="0"/>
          </a:p>
        </p:txBody>
      </p:sp>
      <p:sp>
        <p:nvSpPr>
          <p:cNvPr id="13" name="TextBox 1"/>
          <p:cNvSpPr txBox="1"/>
          <p:nvPr/>
        </p:nvSpPr>
        <p:spPr>
          <a:xfrm>
            <a:off x="557820" y="4416853"/>
            <a:ext cx="809602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input = [[0, 0], [0, 1], [1, 0], [1, 1]]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target </a:t>
            </a:r>
            <a:r>
              <a:rPr lang="en-US" altLang="zh-TW" dirty="0" smtClean="0"/>
              <a:t>= [[0], [0], [0], [1]]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73833"/>
          </a:xfrm>
        </p:spPr>
        <p:txBody>
          <a:bodyPr>
            <a:normAutofit fontScale="90000"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16.1 Building Neural Network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8466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000" b="1" i="1" dirty="0" smtClean="0"/>
              <a:t>https://www.tutorialspoint.com/artificial_intelligence_with_python/artificial_intelligence_with_python_neural_networks.htm</a:t>
            </a:r>
            <a:endParaRPr lang="en-US" sz="1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 with 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Create </a:t>
            </a:r>
            <a:r>
              <a:rPr lang="en-US" altLang="zh-TW" dirty="0" smtClean="0"/>
              <a:t>the network with 2 inputs and 1 neuron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71848" y="2209112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Now</a:t>
            </a:r>
            <a:r>
              <a:rPr lang="en-US" altLang="zh-TW" dirty="0" smtClean="0"/>
              <a:t>, train the network. Here, we are using Delta rule for training.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79561" y="1607750"/>
            <a:ext cx="809602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nl-NL" altLang="zh-TW" dirty="0" smtClean="0"/>
              <a:t>net = nl.net.newp([[0, 1],[0, 1]], 1)</a:t>
            </a:r>
            <a:endParaRPr lang="en-US" altLang="zh-TW" dirty="0"/>
          </a:p>
        </p:txBody>
      </p:sp>
      <p:sp>
        <p:nvSpPr>
          <p:cNvPr id="13" name="TextBox 1"/>
          <p:cNvSpPr txBox="1"/>
          <p:nvPr/>
        </p:nvSpPr>
        <p:spPr>
          <a:xfrm>
            <a:off x="508394" y="2686906"/>
            <a:ext cx="809602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err="1" smtClean="0"/>
              <a:t>error_progress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net.train</a:t>
            </a:r>
            <a:r>
              <a:rPr lang="en-US" altLang="zh-TW" dirty="0" smtClean="0"/>
              <a:t>(input, target, epochs=100, show=10, </a:t>
            </a:r>
            <a:r>
              <a:rPr lang="en-US" altLang="zh-TW" dirty="0" err="1" smtClean="0"/>
              <a:t>lr</a:t>
            </a:r>
            <a:r>
              <a:rPr lang="en-US" altLang="zh-TW" dirty="0" smtClean="0"/>
              <a:t>=0.1)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6742</TotalTime>
  <Words>1604</Words>
  <Application>Microsoft Office PowerPoint</Application>
  <PresentationFormat>如螢幕大小 (4:3)</PresentationFormat>
  <Paragraphs>356</Paragraphs>
  <Slides>32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32</vt:i4>
      </vt:variant>
    </vt:vector>
  </HeadingPairs>
  <TitlesOfParts>
    <vt:vector size="34" baseType="lpstr">
      <vt:lpstr>Office Theme</vt:lpstr>
      <vt:lpstr>Facet</vt:lpstr>
      <vt:lpstr>投影片 1</vt:lpstr>
      <vt:lpstr>投影片 2</vt:lpstr>
      <vt:lpstr>16 Artificial Neural Network</vt:lpstr>
      <vt:lpstr>16 Artificial Neural Network</vt:lpstr>
      <vt:lpstr>投影片 5</vt:lpstr>
      <vt:lpstr>16.1 Building Neural Network</vt:lpstr>
      <vt:lpstr>16.1 Building Neural Network</vt:lpstr>
      <vt:lpstr>16.1 Building Neural Network</vt:lpstr>
      <vt:lpstr>16.1 Building Neural Network</vt:lpstr>
      <vt:lpstr>16.1 Building Neural Network</vt:lpstr>
      <vt:lpstr>16.1 Building Neural Network</vt:lpstr>
      <vt:lpstr>16.1 Building Neural Network</vt:lpstr>
      <vt:lpstr>投影片 13</vt:lpstr>
      <vt:lpstr>16.2 Single Layer ANN</vt:lpstr>
      <vt:lpstr>16.2 Single Layer ANN</vt:lpstr>
      <vt:lpstr>16.2 Single Layer ANN</vt:lpstr>
      <vt:lpstr>16.2 Single Layer ANN</vt:lpstr>
      <vt:lpstr>16.2 Single Layer ANN</vt:lpstr>
      <vt:lpstr>16.2 Single Layer ANN</vt:lpstr>
      <vt:lpstr>投影片 20</vt:lpstr>
      <vt:lpstr>16.3 Multi-Layer Neural Network</vt:lpstr>
      <vt:lpstr>16.3 Multi-Layer Neural Network</vt:lpstr>
      <vt:lpstr>16.3 Multi-Layer Neural Network</vt:lpstr>
      <vt:lpstr>16.3 Multi-Layer Neural Network</vt:lpstr>
      <vt:lpstr>16.3 Multi-Layer Neural Network</vt:lpstr>
      <vt:lpstr>16.3 Multi-Layer Neural Network</vt:lpstr>
      <vt:lpstr>16.3 Multi-Layer Neural Network</vt:lpstr>
      <vt:lpstr>16.3 Multi-Layer Neural Network</vt:lpstr>
      <vt:lpstr>16.3 Multi-Layer Neural Network</vt:lpstr>
      <vt:lpstr>16.3 Multi-Layer Neural Network</vt:lpstr>
      <vt:lpstr>16.3 Multi-Layer Neural Network</vt:lpstr>
      <vt:lpstr>投影片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1356</cp:revision>
  <dcterms:created xsi:type="dcterms:W3CDTF">2015-10-11T19:53:33Z</dcterms:created>
  <dcterms:modified xsi:type="dcterms:W3CDTF">2018-09-24T19:45:18Z</dcterms:modified>
</cp:coreProperties>
</file>