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5"/>
  </p:notesMasterIdLst>
  <p:sldIdLst>
    <p:sldId id="256" r:id="rId2"/>
    <p:sldId id="257" r:id="rId3"/>
    <p:sldId id="263" r:id="rId4"/>
    <p:sldId id="258" r:id="rId5"/>
    <p:sldId id="261" r:id="rId6"/>
    <p:sldId id="264" r:id="rId7"/>
    <p:sldId id="268" r:id="rId8"/>
    <p:sldId id="267" r:id="rId9"/>
    <p:sldId id="269" r:id="rId10"/>
    <p:sldId id="270" r:id="rId11"/>
    <p:sldId id="265" r:id="rId12"/>
    <p:sldId id="266" r:id="rId13"/>
    <p:sldId id="271" r:id="rId14"/>
    <p:sldId id="280" r:id="rId15"/>
    <p:sldId id="272" r:id="rId16"/>
    <p:sldId id="278" r:id="rId17"/>
    <p:sldId id="279" r:id="rId18"/>
    <p:sldId id="273" r:id="rId19"/>
    <p:sldId id="281" r:id="rId20"/>
    <p:sldId id="282" r:id="rId21"/>
    <p:sldId id="287" r:id="rId22"/>
    <p:sldId id="275" r:id="rId23"/>
    <p:sldId id="283" r:id="rId24"/>
    <p:sldId id="288" r:id="rId25"/>
    <p:sldId id="276" r:id="rId26"/>
    <p:sldId id="277" r:id="rId27"/>
    <p:sldId id="289" r:id="rId28"/>
    <p:sldId id="284" r:id="rId29"/>
    <p:sldId id="286" r:id="rId30"/>
    <p:sldId id="290" r:id="rId31"/>
    <p:sldId id="291"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22"/>
    <p:restoredTop sz="96327"/>
  </p:normalViewPr>
  <p:slideViewPr>
    <p:cSldViewPr snapToGrid="0">
      <p:cViewPr varScale="1">
        <p:scale>
          <a:sx n="128" d="100"/>
          <a:sy n="128" d="100"/>
        </p:scale>
        <p:origin x="3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B97D2-3D29-9943-81B4-ABE393AA8E40}" type="datetimeFigureOut">
              <a:rPr lang="en-US" smtClean="0"/>
              <a:t>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4AA40-A642-484C-939B-A74713838D92}" type="slidenum">
              <a:rPr lang="en-US" smtClean="0"/>
              <a:t>‹#›</a:t>
            </a:fld>
            <a:endParaRPr lang="en-US"/>
          </a:p>
        </p:txBody>
      </p:sp>
    </p:spTree>
    <p:extLst>
      <p:ext uri="{BB962C8B-B14F-4D97-AF65-F5344CB8AC3E}">
        <p14:creationId xmlns:p14="http://schemas.microsoft.com/office/powerpoint/2010/main" val="3071460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1/8/24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1/8/24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1/8/24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246C-675C-2FED-1895-4823CA8B7057}"/>
              </a:ext>
            </a:extLst>
          </p:cNvPr>
          <p:cNvSpPr>
            <a:spLocks noGrp="1"/>
          </p:cNvSpPr>
          <p:nvPr>
            <p:ph type="ctrTitle"/>
          </p:nvPr>
        </p:nvSpPr>
        <p:spPr>
          <a:xfrm>
            <a:off x="1600200" y="339467"/>
            <a:ext cx="8991600" cy="956400"/>
          </a:xfrm>
        </p:spPr>
        <p:txBody>
          <a:bodyPr>
            <a:noAutofit/>
          </a:bodyPr>
          <a:lstStyle/>
          <a:p>
            <a:r>
              <a:rPr lang="en-US" sz="2400" dirty="0">
                <a:latin typeface="Nunito"/>
                <a:ea typeface="Nunito"/>
                <a:cs typeface="Nunito"/>
                <a:sym typeface="Nunito"/>
              </a:rPr>
              <a:t>Credit Card Approval Prediction Using MACHINE LEARNING MODELS</a:t>
            </a:r>
            <a:endParaRPr lang="en-US" sz="2400" dirty="0"/>
          </a:p>
        </p:txBody>
      </p:sp>
      <p:pic>
        <p:nvPicPr>
          <p:cNvPr id="15" name="Picture 14">
            <a:extLst>
              <a:ext uri="{FF2B5EF4-FFF2-40B4-BE49-F238E27FC236}">
                <a16:creationId xmlns:a16="http://schemas.microsoft.com/office/drawing/2014/main" id="{942B9974-92AA-23AC-AC2A-18585CF762A5}"/>
              </a:ext>
            </a:extLst>
          </p:cNvPr>
          <p:cNvPicPr>
            <a:picLocks noChangeAspect="1"/>
          </p:cNvPicPr>
          <p:nvPr/>
        </p:nvPicPr>
        <p:blipFill>
          <a:blip r:embed="rId2"/>
          <a:stretch>
            <a:fillRect/>
          </a:stretch>
        </p:blipFill>
        <p:spPr>
          <a:xfrm>
            <a:off x="7285258" y="2500278"/>
            <a:ext cx="3717500" cy="3717500"/>
          </a:xfrm>
          <a:prstGeom prst="rect">
            <a:avLst/>
          </a:prstGeom>
        </p:spPr>
      </p:pic>
      <p:pic>
        <p:nvPicPr>
          <p:cNvPr id="17" name="Picture 16">
            <a:extLst>
              <a:ext uri="{FF2B5EF4-FFF2-40B4-BE49-F238E27FC236}">
                <a16:creationId xmlns:a16="http://schemas.microsoft.com/office/drawing/2014/main" id="{3C5B0C69-4727-E184-8E60-3E3E509FD790}"/>
              </a:ext>
            </a:extLst>
          </p:cNvPr>
          <p:cNvPicPr>
            <a:picLocks noChangeAspect="1"/>
          </p:cNvPicPr>
          <p:nvPr/>
        </p:nvPicPr>
        <p:blipFill>
          <a:blip r:embed="rId3"/>
          <a:stretch>
            <a:fillRect/>
          </a:stretch>
        </p:blipFill>
        <p:spPr>
          <a:xfrm>
            <a:off x="7519512" y="724370"/>
            <a:ext cx="3248991" cy="3248991"/>
          </a:xfrm>
          <a:prstGeom prst="rect">
            <a:avLst/>
          </a:prstGeom>
        </p:spPr>
      </p:pic>
      <p:sp>
        <p:nvSpPr>
          <p:cNvPr id="18" name="Subtitle 2">
            <a:extLst>
              <a:ext uri="{FF2B5EF4-FFF2-40B4-BE49-F238E27FC236}">
                <a16:creationId xmlns:a16="http://schemas.microsoft.com/office/drawing/2014/main" id="{4AF16395-4CC8-DFB2-AFA4-2A69797C39F7}"/>
              </a:ext>
            </a:extLst>
          </p:cNvPr>
          <p:cNvSpPr>
            <a:spLocks noGrp="1"/>
          </p:cNvSpPr>
          <p:nvPr>
            <p:ph type="subTitle" idx="1"/>
          </p:nvPr>
        </p:nvSpPr>
        <p:spPr>
          <a:xfrm>
            <a:off x="1268388" y="2828749"/>
            <a:ext cx="6203887" cy="2205332"/>
          </a:xfrm>
        </p:spPr>
        <p:txBody>
          <a:bodyPr>
            <a:normAutofit lnSpcReduction="10000"/>
          </a:bodyPr>
          <a:lstStyle/>
          <a:p>
            <a:pPr algn="l"/>
            <a:r>
              <a:rPr lang="en-US" b="0" i="0" u="none" strike="noStrike" dirty="0">
                <a:solidFill>
                  <a:schemeClr val="bg1"/>
                </a:solidFill>
                <a:effectLst/>
                <a:latin typeface="Söhne"/>
              </a:rPr>
              <a:t>Construct a machine learning model to predict whether an applicant will be a Creditworthy or Credit Risky. Unlike standard tasks, the criteria for Creditworthy or Credit Risky are not predefined in this Dataset. Employ techniques to formulate labels. Additionally, address the challenge of imbalanced data, a significant issue in this context.</a:t>
            </a:r>
            <a:endParaRPr lang="en-US" dirty="0">
              <a:solidFill>
                <a:schemeClr val="bg1"/>
              </a:solidFill>
            </a:endParaRPr>
          </a:p>
        </p:txBody>
      </p:sp>
      <p:sp>
        <p:nvSpPr>
          <p:cNvPr id="19" name="TextBox 18">
            <a:extLst>
              <a:ext uri="{FF2B5EF4-FFF2-40B4-BE49-F238E27FC236}">
                <a16:creationId xmlns:a16="http://schemas.microsoft.com/office/drawing/2014/main" id="{EDBD1DEA-5AE1-4CE7-46F4-27FB588A590D}"/>
              </a:ext>
            </a:extLst>
          </p:cNvPr>
          <p:cNvSpPr txBox="1"/>
          <p:nvPr/>
        </p:nvSpPr>
        <p:spPr>
          <a:xfrm>
            <a:off x="1268388" y="2130946"/>
            <a:ext cx="1339597" cy="430887"/>
          </a:xfrm>
          <a:prstGeom prst="rect">
            <a:avLst/>
          </a:prstGeom>
          <a:noFill/>
        </p:spPr>
        <p:txBody>
          <a:bodyPr wrap="none" rtlCol="0">
            <a:spAutoFit/>
          </a:bodyPr>
          <a:lstStyle/>
          <a:p>
            <a:r>
              <a:rPr lang="en-US" sz="2200" dirty="0"/>
              <a:t>Objective</a:t>
            </a:r>
            <a:r>
              <a:rPr lang="en-US" dirty="0"/>
              <a:t>:</a:t>
            </a:r>
          </a:p>
        </p:txBody>
      </p:sp>
    </p:spTree>
    <p:extLst>
      <p:ext uri="{BB962C8B-B14F-4D97-AF65-F5344CB8AC3E}">
        <p14:creationId xmlns:p14="http://schemas.microsoft.com/office/powerpoint/2010/main" val="96195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5C6DD92-DAAB-8D0E-2E1A-9C453DCFCEB0}"/>
              </a:ext>
            </a:extLst>
          </p:cNvPr>
          <p:cNvPicPr>
            <a:picLocks/>
          </p:cNvPicPr>
          <p:nvPr/>
        </p:nvPicPr>
        <p:blipFill>
          <a:blip r:embed="rId2"/>
          <a:stretch>
            <a:fillRect/>
          </a:stretch>
        </p:blipFill>
        <p:spPr>
          <a:xfrm>
            <a:off x="1981200" y="1143000"/>
            <a:ext cx="8229600" cy="4572000"/>
          </a:xfrm>
          <a:prstGeom prst="rect">
            <a:avLst/>
          </a:prstGeom>
        </p:spPr>
      </p:pic>
      <p:sp>
        <p:nvSpPr>
          <p:cNvPr id="5" name="Title 1">
            <a:extLst>
              <a:ext uri="{FF2B5EF4-FFF2-40B4-BE49-F238E27FC236}">
                <a16:creationId xmlns:a16="http://schemas.microsoft.com/office/drawing/2014/main" id="{0985DCC3-6106-3EB2-7C20-C197B92FEC92}"/>
              </a:ext>
            </a:extLst>
          </p:cNvPr>
          <p:cNvSpPr>
            <a:spLocks noGrp="1"/>
          </p:cNvSpPr>
          <p:nvPr>
            <p:ph type="ctrTitle"/>
          </p:nvPr>
        </p:nvSpPr>
        <p:spPr>
          <a:xfrm>
            <a:off x="4570343" y="217839"/>
            <a:ext cx="3051314" cy="628104"/>
          </a:xfrm>
        </p:spPr>
        <p:txBody>
          <a:bodyPr>
            <a:normAutofit fontScale="90000"/>
          </a:bodyPr>
          <a:lstStyle/>
          <a:p>
            <a:r>
              <a:rPr lang="en-US" dirty="0"/>
              <a:t>EDA</a:t>
            </a:r>
          </a:p>
        </p:txBody>
      </p:sp>
    </p:spTree>
    <p:extLst>
      <p:ext uri="{BB962C8B-B14F-4D97-AF65-F5344CB8AC3E}">
        <p14:creationId xmlns:p14="http://schemas.microsoft.com/office/powerpoint/2010/main" val="222270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B7BF3D3F-1986-5011-0D32-2B55127D2D73}"/>
              </a:ext>
            </a:extLst>
          </p:cNvPr>
          <p:cNvPicPr>
            <a:picLocks noChangeAspect="1"/>
          </p:cNvPicPr>
          <p:nvPr/>
        </p:nvPicPr>
        <p:blipFill>
          <a:blip r:embed="rId2"/>
          <a:stretch>
            <a:fillRect/>
          </a:stretch>
        </p:blipFill>
        <p:spPr>
          <a:xfrm>
            <a:off x="3161287" y="1010593"/>
            <a:ext cx="5869426" cy="5564880"/>
          </a:xfrm>
          <a:prstGeom prst="rect">
            <a:avLst/>
          </a:prstGeom>
        </p:spPr>
      </p:pic>
      <p:sp>
        <p:nvSpPr>
          <p:cNvPr id="7" name="Title 1">
            <a:extLst>
              <a:ext uri="{FF2B5EF4-FFF2-40B4-BE49-F238E27FC236}">
                <a16:creationId xmlns:a16="http://schemas.microsoft.com/office/drawing/2014/main" id="{46BE9F9A-53A1-619B-09EA-F8C453ABBD2B}"/>
              </a:ext>
            </a:extLst>
          </p:cNvPr>
          <p:cNvSpPr>
            <a:spLocks noGrp="1"/>
          </p:cNvSpPr>
          <p:nvPr>
            <p:ph type="ctrTitle"/>
          </p:nvPr>
        </p:nvSpPr>
        <p:spPr>
          <a:xfrm>
            <a:off x="3273683" y="236628"/>
            <a:ext cx="5644633" cy="628104"/>
          </a:xfrm>
        </p:spPr>
        <p:txBody>
          <a:bodyPr>
            <a:normAutofit fontScale="90000"/>
          </a:bodyPr>
          <a:lstStyle/>
          <a:p>
            <a:r>
              <a:rPr lang="en-US" dirty="0"/>
              <a:t>Feature engineering</a:t>
            </a:r>
          </a:p>
        </p:txBody>
      </p:sp>
    </p:spTree>
    <p:extLst>
      <p:ext uri="{BB962C8B-B14F-4D97-AF65-F5344CB8AC3E}">
        <p14:creationId xmlns:p14="http://schemas.microsoft.com/office/powerpoint/2010/main" val="345984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00418A-65FD-2A49-982F-7F0E78955915}"/>
              </a:ext>
            </a:extLst>
          </p:cNvPr>
          <p:cNvPicPr>
            <a:picLocks noChangeAspect="1"/>
          </p:cNvPicPr>
          <p:nvPr/>
        </p:nvPicPr>
        <p:blipFill>
          <a:blip r:embed="rId2"/>
          <a:stretch>
            <a:fillRect/>
          </a:stretch>
        </p:blipFill>
        <p:spPr>
          <a:xfrm>
            <a:off x="4552950" y="1750613"/>
            <a:ext cx="3086100" cy="3771900"/>
          </a:xfrm>
          <a:prstGeom prst="rect">
            <a:avLst/>
          </a:prstGeom>
        </p:spPr>
      </p:pic>
      <p:sp>
        <p:nvSpPr>
          <p:cNvPr id="5" name="TextBox 4">
            <a:extLst>
              <a:ext uri="{FF2B5EF4-FFF2-40B4-BE49-F238E27FC236}">
                <a16:creationId xmlns:a16="http://schemas.microsoft.com/office/drawing/2014/main" id="{9E896319-71DE-9F13-27A0-77468BC0BA2D}"/>
              </a:ext>
            </a:extLst>
          </p:cNvPr>
          <p:cNvSpPr txBox="1"/>
          <p:nvPr/>
        </p:nvSpPr>
        <p:spPr>
          <a:xfrm>
            <a:off x="2389128" y="1135968"/>
            <a:ext cx="7951472" cy="369332"/>
          </a:xfrm>
          <a:prstGeom prst="rect">
            <a:avLst/>
          </a:prstGeom>
          <a:noFill/>
        </p:spPr>
        <p:txBody>
          <a:bodyPr wrap="none" rtlCol="0">
            <a:spAutoFit/>
          </a:bodyPr>
          <a:lstStyle/>
          <a:p>
            <a:r>
              <a:rPr lang="en-US" dirty="0">
                <a:solidFill>
                  <a:schemeClr val="bg1"/>
                </a:solidFill>
              </a:rPr>
              <a:t>We used Random Forest Classifier to predict the missing “Occupation Type” values</a:t>
            </a:r>
          </a:p>
        </p:txBody>
      </p:sp>
      <p:sp>
        <p:nvSpPr>
          <p:cNvPr id="6" name="Title 1">
            <a:extLst>
              <a:ext uri="{FF2B5EF4-FFF2-40B4-BE49-F238E27FC236}">
                <a16:creationId xmlns:a16="http://schemas.microsoft.com/office/drawing/2014/main" id="{BE4ABB1B-BADC-4426-65AE-1ABB7C4CB363}"/>
              </a:ext>
            </a:extLst>
          </p:cNvPr>
          <p:cNvSpPr>
            <a:spLocks noGrp="1"/>
          </p:cNvSpPr>
          <p:nvPr>
            <p:ph type="ctrTitle"/>
          </p:nvPr>
        </p:nvSpPr>
        <p:spPr>
          <a:xfrm>
            <a:off x="3273683" y="236628"/>
            <a:ext cx="5644633" cy="628104"/>
          </a:xfrm>
        </p:spPr>
        <p:txBody>
          <a:bodyPr>
            <a:normAutofit fontScale="90000"/>
          </a:bodyPr>
          <a:lstStyle/>
          <a:p>
            <a:r>
              <a:rPr lang="en-US" dirty="0"/>
              <a:t>Feature engineering</a:t>
            </a:r>
          </a:p>
        </p:txBody>
      </p:sp>
    </p:spTree>
    <p:extLst>
      <p:ext uri="{BB962C8B-B14F-4D97-AF65-F5344CB8AC3E}">
        <p14:creationId xmlns:p14="http://schemas.microsoft.com/office/powerpoint/2010/main" val="229671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4CC84720-EC05-30A9-F439-3031B450847B}"/>
              </a:ext>
            </a:extLst>
          </p:cNvPr>
          <p:cNvPicPr>
            <a:picLocks noChangeAspect="1"/>
          </p:cNvPicPr>
          <p:nvPr/>
        </p:nvPicPr>
        <p:blipFill>
          <a:blip r:embed="rId2"/>
          <a:stretch>
            <a:fillRect/>
          </a:stretch>
        </p:blipFill>
        <p:spPr>
          <a:xfrm>
            <a:off x="1981199" y="1265562"/>
            <a:ext cx="8229600" cy="5059853"/>
          </a:xfrm>
          <a:prstGeom prst="rect">
            <a:avLst/>
          </a:prstGeom>
        </p:spPr>
      </p:pic>
      <p:sp>
        <p:nvSpPr>
          <p:cNvPr id="5" name="Title 1">
            <a:extLst>
              <a:ext uri="{FF2B5EF4-FFF2-40B4-BE49-F238E27FC236}">
                <a16:creationId xmlns:a16="http://schemas.microsoft.com/office/drawing/2014/main" id="{CCB79CB2-289C-75E8-66EA-0F8B3245EDC7}"/>
              </a:ext>
            </a:extLst>
          </p:cNvPr>
          <p:cNvSpPr>
            <a:spLocks noGrp="1"/>
          </p:cNvSpPr>
          <p:nvPr>
            <p:ph type="ctrTitle"/>
          </p:nvPr>
        </p:nvSpPr>
        <p:spPr>
          <a:xfrm>
            <a:off x="3273683" y="236628"/>
            <a:ext cx="5644633" cy="628104"/>
          </a:xfrm>
        </p:spPr>
        <p:txBody>
          <a:bodyPr>
            <a:normAutofit fontScale="90000"/>
          </a:bodyPr>
          <a:lstStyle/>
          <a:p>
            <a:r>
              <a:rPr lang="en-US" dirty="0"/>
              <a:t>Feature engineering</a:t>
            </a:r>
          </a:p>
        </p:txBody>
      </p:sp>
    </p:spTree>
    <p:extLst>
      <p:ext uri="{BB962C8B-B14F-4D97-AF65-F5344CB8AC3E}">
        <p14:creationId xmlns:p14="http://schemas.microsoft.com/office/powerpoint/2010/main" val="320871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6B5FA7-7D35-BD6F-0835-59F3D4C5FF51}"/>
              </a:ext>
            </a:extLst>
          </p:cNvPr>
          <p:cNvSpPr>
            <a:spLocks noGrp="1"/>
          </p:cNvSpPr>
          <p:nvPr>
            <p:ph type="ctrTitle"/>
          </p:nvPr>
        </p:nvSpPr>
        <p:spPr>
          <a:xfrm>
            <a:off x="2537671" y="361888"/>
            <a:ext cx="7116657" cy="628104"/>
          </a:xfrm>
        </p:spPr>
        <p:txBody>
          <a:bodyPr>
            <a:normAutofit fontScale="90000"/>
          </a:bodyPr>
          <a:lstStyle/>
          <a:p>
            <a:r>
              <a:rPr lang="en-US" dirty="0"/>
              <a:t>Feature engineering</a:t>
            </a:r>
          </a:p>
        </p:txBody>
      </p:sp>
      <p:sp>
        <p:nvSpPr>
          <p:cNvPr id="9" name="TextBox 8">
            <a:extLst>
              <a:ext uri="{FF2B5EF4-FFF2-40B4-BE49-F238E27FC236}">
                <a16:creationId xmlns:a16="http://schemas.microsoft.com/office/drawing/2014/main" id="{1B985F6E-E3FE-DB81-687B-E58430E4FF09}"/>
              </a:ext>
            </a:extLst>
          </p:cNvPr>
          <p:cNvSpPr txBox="1"/>
          <p:nvPr/>
        </p:nvSpPr>
        <p:spPr>
          <a:xfrm>
            <a:off x="1339242" y="1417302"/>
            <a:ext cx="6097044" cy="2585323"/>
          </a:xfrm>
          <a:prstGeom prst="rect">
            <a:avLst/>
          </a:prstGeom>
          <a:noFill/>
        </p:spPr>
        <p:txBody>
          <a:bodyPr wrap="square">
            <a:spAutoFit/>
          </a:bodyPr>
          <a:lstStyle/>
          <a:p>
            <a:pPr algn="l"/>
            <a:r>
              <a:rPr lang="en-US" b="1" i="0" u="none" strike="noStrike" dirty="0" err="1">
                <a:solidFill>
                  <a:schemeClr val="bg1"/>
                </a:solidFill>
                <a:effectLst/>
                <a:highlight>
                  <a:srgbClr val="FFFF00"/>
                </a:highlight>
                <a:latin typeface="Söhne"/>
              </a:rPr>
              <a:t>ColumnTransformer</a:t>
            </a:r>
            <a:r>
              <a:rPr lang="en-US" b="1" i="0" u="none" strike="noStrike" dirty="0">
                <a:solidFill>
                  <a:schemeClr val="bg1"/>
                </a:solidFill>
                <a:effectLst/>
                <a:latin typeface="Söhne"/>
              </a:rPr>
              <a:t> in Scikit-learn</a:t>
            </a:r>
            <a:endParaRPr lang="en-US" b="0" i="0" u="none" strike="noStrike" dirty="0">
              <a:solidFill>
                <a:schemeClr val="bg1"/>
              </a:solidFill>
              <a:effectLst/>
              <a:latin typeface="Söhne"/>
            </a:endParaRPr>
          </a:p>
          <a:p>
            <a:pPr algn="l">
              <a:buFont typeface="Arial" panose="020B0604020202020204" pitchFamily="34" charset="0"/>
              <a:buChar char="•"/>
            </a:pPr>
            <a:endParaRPr lang="en-US" b="1" i="0" u="none" strike="noStrike" dirty="0">
              <a:solidFill>
                <a:schemeClr val="bg1"/>
              </a:solidFill>
              <a:effectLst/>
              <a:latin typeface="Söhne"/>
            </a:endParaRPr>
          </a:p>
          <a:p>
            <a:pPr algn="l"/>
            <a:r>
              <a:rPr lang="en-US" b="0" i="0" u="none" strike="noStrike" dirty="0" err="1">
                <a:solidFill>
                  <a:schemeClr val="bg1"/>
                </a:solidFill>
                <a:effectLst/>
                <a:latin typeface="Söhne"/>
              </a:rPr>
              <a:t>ColumnTransformer</a:t>
            </a:r>
            <a:r>
              <a:rPr lang="en-US" b="0" i="0" u="none" strike="noStrike" dirty="0">
                <a:solidFill>
                  <a:schemeClr val="bg1"/>
                </a:solidFill>
                <a:effectLst/>
                <a:latin typeface="Söhne"/>
              </a:rPr>
              <a:t> is designed to apply different transformations to different columns of a </a:t>
            </a:r>
            <a:r>
              <a:rPr lang="en-US" b="0" i="0" u="none" strike="noStrike" dirty="0" err="1">
                <a:solidFill>
                  <a:schemeClr val="bg1"/>
                </a:solidFill>
                <a:effectLst/>
                <a:latin typeface="Söhne"/>
              </a:rPr>
              <a:t>DataFrame</a:t>
            </a:r>
            <a:r>
              <a:rPr lang="en-US" b="0" i="0" u="none" strike="noStrike" dirty="0">
                <a:solidFill>
                  <a:schemeClr val="bg1"/>
                </a:solidFill>
                <a:effectLst/>
                <a:latin typeface="Söhne"/>
              </a:rPr>
              <a:t> or array. </a:t>
            </a:r>
          </a:p>
          <a:p>
            <a:pPr algn="l"/>
            <a:endParaRPr lang="en-US" b="0" i="0" u="none" strike="noStrike" dirty="0">
              <a:solidFill>
                <a:schemeClr val="bg1"/>
              </a:solidFill>
              <a:effectLst/>
              <a:latin typeface="Söhne"/>
            </a:endParaRPr>
          </a:p>
          <a:p>
            <a:pPr algn="l"/>
            <a:r>
              <a:rPr lang="en-US" b="0" i="0" u="none" strike="noStrike" dirty="0">
                <a:solidFill>
                  <a:schemeClr val="bg1"/>
                </a:solidFill>
                <a:effectLst/>
                <a:latin typeface="Söhne"/>
              </a:rPr>
              <a:t>It allows to specify which transformations should be applied to which columns. For instance, you </a:t>
            </a:r>
            <a:r>
              <a:rPr lang="en-US" dirty="0">
                <a:solidFill>
                  <a:schemeClr val="bg1"/>
                </a:solidFill>
                <a:latin typeface="Söhne"/>
              </a:rPr>
              <a:t>can</a:t>
            </a:r>
            <a:r>
              <a:rPr lang="en-US" b="0" i="0" u="none" strike="noStrike" dirty="0">
                <a:solidFill>
                  <a:schemeClr val="bg1"/>
                </a:solidFill>
                <a:effectLst/>
                <a:latin typeface="Söhne"/>
              </a:rPr>
              <a:t> standardize only the numerical data, encode categorical data using one-hot encoding, and leave certain columns untouched.</a:t>
            </a:r>
          </a:p>
        </p:txBody>
      </p:sp>
      <p:pic>
        <p:nvPicPr>
          <p:cNvPr id="10" name="Picture 9">
            <a:extLst>
              <a:ext uri="{FF2B5EF4-FFF2-40B4-BE49-F238E27FC236}">
                <a16:creationId xmlns:a16="http://schemas.microsoft.com/office/drawing/2014/main" id="{859252A5-7903-9E49-CFA7-439DDDF05FE8}"/>
              </a:ext>
            </a:extLst>
          </p:cNvPr>
          <p:cNvPicPr>
            <a:picLocks noChangeAspect="1"/>
          </p:cNvPicPr>
          <p:nvPr/>
        </p:nvPicPr>
        <p:blipFill>
          <a:blip r:embed="rId2"/>
          <a:stretch>
            <a:fillRect/>
          </a:stretch>
        </p:blipFill>
        <p:spPr>
          <a:xfrm>
            <a:off x="1339241" y="4233798"/>
            <a:ext cx="7329575" cy="1622119"/>
          </a:xfrm>
          <a:prstGeom prst="rect">
            <a:avLst/>
          </a:prstGeom>
        </p:spPr>
      </p:pic>
    </p:spTree>
    <p:extLst>
      <p:ext uri="{BB962C8B-B14F-4D97-AF65-F5344CB8AC3E}">
        <p14:creationId xmlns:p14="http://schemas.microsoft.com/office/powerpoint/2010/main" val="414386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254702" y="1805552"/>
            <a:ext cx="6801612" cy="4471790"/>
          </a:xfrm>
        </p:spPr>
        <p:txBody>
          <a:bodyPr>
            <a:normAutofit/>
          </a:bodyPr>
          <a:lstStyle/>
          <a:p>
            <a:pPr algn="l"/>
            <a:r>
              <a:rPr lang="en-US" sz="2600" dirty="0">
                <a:solidFill>
                  <a:schemeClr val="bg1"/>
                </a:solidFill>
              </a:rPr>
              <a:t>EDA and Feature Engineering Recap:</a:t>
            </a:r>
          </a:p>
          <a:p>
            <a:pPr marL="342900" indent="-342900" algn="l">
              <a:buFont typeface="Arial" panose="020B0604020202020204" pitchFamily="34" charset="0"/>
              <a:buChar char="•"/>
            </a:pPr>
            <a:r>
              <a:rPr lang="en-US" sz="1800" dirty="0"/>
              <a:t>From “Credit Record”, we’ve tagged clients as 0 and 1, clients that are 60 days past due once were deemed as Credit Risky.</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r>
              <a:rPr lang="en-US" sz="1800" dirty="0"/>
              <a:t>“</a:t>
            </a:r>
            <a:r>
              <a:rPr lang="en-US" sz="1800" dirty="0" err="1"/>
              <a:t>Days_Birth</a:t>
            </a:r>
            <a:r>
              <a:rPr lang="en-US" sz="1800" dirty="0"/>
              <a:t>” and Employment Days converted to Years.</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r>
              <a:rPr lang="en-US" sz="1800" dirty="0"/>
              <a:t>Missing “Occupation Type” values filled using RFC</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r>
              <a:rPr lang="en-US" sz="1800" dirty="0"/>
              <a:t>Irrelevant, </a:t>
            </a:r>
            <a:r>
              <a:rPr lang="en-US" sz="1800" dirty="0" err="1"/>
              <a:t>Nondecisive</a:t>
            </a:r>
            <a:r>
              <a:rPr lang="en-US" sz="1800" dirty="0"/>
              <a:t> columns removed </a:t>
            </a:r>
            <a:r>
              <a:rPr lang="en-US" sz="1200" dirty="0"/>
              <a:t>(e.g. Children Count, a subset of Family Member Count, FLAG_MOBIL, FLAG_EMAIL)</a:t>
            </a:r>
            <a:endParaRPr lang="en-US" sz="1800"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DD6B5FA7-7D35-BD6F-0835-59F3D4C5FF51}"/>
              </a:ext>
            </a:extLst>
          </p:cNvPr>
          <p:cNvSpPr>
            <a:spLocks noGrp="1"/>
          </p:cNvSpPr>
          <p:nvPr>
            <p:ph type="ctrTitle"/>
          </p:nvPr>
        </p:nvSpPr>
        <p:spPr>
          <a:xfrm>
            <a:off x="2537671" y="361888"/>
            <a:ext cx="7116657" cy="628104"/>
          </a:xfrm>
        </p:spPr>
        <p:txBody>
          <a:bodyPr>
            <a:normAutofit fontScale="90000"/>
          </a:bodyPr>
          <a:lstStyle/>
          <a:p>
            <a:r>
              <a:rPr lang="en-US" dirty="0"/>
              <a:t>EDA &amp; Feature engineering</a:t>
            </a:r>
          </a:p>
        </p:txBody>
      </p:sp>
    </p:spTree>
    <p:extLst>
      <p:ext uri="{BB962C8B-B14F-4D97-AF65-F5344CB8AC3E}">
        <p14:creationId xmlns:p14="http://schemas.microsoft.com/office/powerpoint/2010/main" val="176996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185808" y="1803747"/>
            <a:ext cx="7056318" cy="4692365"/>
          </a:xfrm>
        </p:spPr>
        <p:txBody>
          <a:bodyPr>
            <a:normAutofit/>
          </a:bodyPr>
          <a:lstStyle/>
          <a:p>
            <a:pPr algn="l"/>
            <a:r>
              <a:rPr lang="en-US" sz="2600" dirty="0">
                <a:solidFill>
                  <a:schemeClr val="bg1"/>
                </a:solidFill>
              </a:rPr>
              <a:t>EDA and Feature Engineering Recap:</a:t>
            </a:r>
            <a:endParaRPr lang="en-US" sz="1800" dirty="0"/>
          </a:p>
          <a:p>
            <a:pPr marL="285750" indent="-285750" algn="l">
              <a:buFont typeface="Arial" panose="020B0604020202020204" pitchFamily="34" charset="0"/>
              <a:buChar char="•"/>
            </a:pPr>
            <a:r>
              <a:rPr lang="en-US" sz="1800" dirty="0"/>
              <a:t>Tried binning method for Age, Income Amount, and Employment Years. Ran the models but realized it’s lowering accuracy.</a:t>
            </a:r>
          </a:p>
          <a:p>
            <a:pPr algn="l"/>
            <a:endParaRPr lang="en-US" sz="1800" dirty="0"/>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DD6B5FA7-7D35-BD6F-0835-59F3D4C5FF51}"/>
              </a:ext>
            </a:extLst>
          </p:cNvPr>
          <p:cNvSpPr>
            <a:spLocks noGrp="1"/>
          </p:cNvSpPr>
          <p:nvPr>
            <p:ph type="ctrTitle"/>
          </p:nvPr>
        </p:nvSpPr>
        <p:spPr>
          <a:xfrm>
            <a:off x="2537671" y="361888"/>
            <a:ext cx="7116657" cy="628104"/>
          </a:xfrm>
        </p:spPr>
        <p:txBody>
          <a:bodyPr>
            <a:normAutofit fontScale="90000"/>
          </a:bodyPr>
          <a:lstStyle/>
          <a:p>
            <a:r>
              <a:rPr lang="en-US" dirty="0"/>
              <a:t>EDA &amp; Feature engineering</a:t>
            </a:r>
          </a:p>
        </p:txBody>
      </p:sp>
      <p:pic>
        <p:nvPicPr>
          <p:cNvPr id="4" name="Picture 3">
            <a:extLst>
              <a:ext uri="{FF2B5EF4-FFF2-40B4-BE49-F238E27FC236}">
                <a16:creationId xmlns:a16="http://schemas.microsoft.com/office/drawing/2014/main" id="{2E22B1EF-8698-C301-751F-638C624F4567}"/>
              </a:ext>
            </a:extLst>
          </p:cNvPr>
          <p:cNvPicPr>
            <a:picLocks noChangeAspect="1"/>
          </p:cNvPicPr>
          <p:nvPr/>
        </p:nvPicPr>
        <p:blipFill>
          <a:blip r:embed="rId2"/>
          <a:stretch>
            <a:fillRect/>
          </a:stretch>
        </p:blipFill>
        <p:spPr>
          <a:xfrm>
            <a:off x="1064191" y="3295712"/>
            <a:ext cx="3124200" cy="3200400"/>
          </a:xfrm>
          <a:prstGeom prst="rect">
            <a:avLst/>
          </a:prstGeom>
        </p:spPr>
      </p:pic>
      <p:pic>
        <p:nvPicPr>
          <p:cNvPr id="7" name="Picture 6">
            <a:extLst>
              <a:ext uri="{FF2B5EF4-FFF2-40B4-BE49-F238E27FC236}">
                <a16:creationId xmlns:a16="http://schemas.microsoft.com/office/drawing/2014/main" id="{7A710AB8-60DE-B8BE-24AC-29D2A7F47D21}"/>
              </a:ext>
            </a:extLst>
          </p:cNvPr>
          <p:cNvPicPr>
            <a:picLocks noChangeAspect="1"/>
          </p:cNvPicPr>
          <p:nvPr/>
        </p:nvPicPr>
        <p:blipFill>
          <a:blip r:embed="rId3"/>
          <a:stretch>
            <a:fillRect/>
          </a:stretch>
        </p:blipFill>
        <p:spPr>
          <a:xfrm>
            <a:off x="4188391" y="3289362"/>
            <a:ext cx="3022600" cy="3213100"/>
          </a:xfrm>
          <a:prstGeom prst="rect">
            <a:avLst/>
          </a:prstGeom>
        </p:spPr>
      </p:pic>
    </p:spTree>
    <p:extLst>
      <p:ext uri="{BB962C8B-B14F-4D97-AF65-F5344CB8AC3E}">
        <p14:creationId xmlns:p14="http://schemas.microsoft.com/office/powerpoint/2010/main" val="6025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223386" y="1803746"/>
            <a:ext cx="6801612" cy="4692365"/>
          </a:xfrm>
        </p:spPr>
        <p:txBody>
          <a:bodyPr>
            <a:normAutofit/>
          </a:bodyPr>
          <a:lstStyle/>
          <a:p>
            <a:pPr algn="l"/>
            <a:r>
              <a:rPr lang="en-US" sz="2600" dirty="0">
                <a:solidFill>
                  <a:schemeClr val="bg1"/>
                </a:solidFill>
              </a:rPr>
              <a:t>EDA and Feature Engineering Recap:</a:t>
            </a:r>
            <a:endParaRPr lang="en-US" sz="1800" dirty="0"/>
          </a:p>
          <a:p>
            <a:pPr algn="l"/>
            <a:r>
              <a:rPr lang="en-US" sz="1800" dirty="0"/>
              <a:t>Applied Synthetic Minority Oversampling Technique (SMOTE) and Random Over Sampler to training data. </a:t>
            </a:r>
          </a:p>
          <a:p>
            <a:pPr algn="l"/>
            <a:r>
              <a:rPr lang="en-US" sz="1600" b="0" i="0" u="none" strike="noStrike" dirty="0">
                <a:solidFill>
                  <a:schemeClr val="bg1"/>
                </a:solidFill>
                <a:effectLst/>
                <a:latin typeface="Gill Sans MT" panose="020B0502020104020203" pitchFamily="34" charset="77"/>
              </a:rPr>
              <a:t>SMOTE is a statistical technique for increasing the number of cases in dataset in a balanced way. It generates synthetic samples from the minority class by selecting examples that are close in the feature space, drawing a line between the examples in the feature space, and drawing a new sample at a point along that line. </a:t>
            </a:r>
            <a:endParaRPr lang="en-US" sz="1600" dirty="0">
              <a:solidFill>
                <a:schemeClr val="bg1"/>
              </a:solidFill>
              <a:latin typeface="Gill Sans MT" panose="020B0502020104020203" pitchFamily="34" charset="77"/>
            </a:endParaRPr>
          </a:p>
          <a:p>
            <a:pPr algn="l"/>
            <a:r>
              <a:rPr lang="en-US" sz="1600" b="0" i="0" u="none" strike="noStrike" dirty="0">
                <a:solidFill>
                  <a:schemeClr val="bg1"/>
                </a:solidFill>
                <a:effectLst/>
                <a:latin typeface="Gill Sans MT" panose="020B0502020104020203" pitchFamily="34" charset="77"/>
              </a:rPr>
              <a:t>Random Over Sampler is a straightforward method to balance the dataset by randomly duplicating instances of the minority class. This technique helps to overcome the imbalances by increasing the presence of the minority class to a level comparable to the majority class, potentially improving the performance of classifiers on imbalanced datasets. </a:t>
            </a:r>
            <a:endParaRPr lang="en-US" sz="1800" dirty="0">
              <a:solidFill>
                <a:schemeClr val="bg1"/>
              </a:solidFill>
              <a:latin typeface="Gill Sans MT" panose="020B0502020104020203" pitchFamily="34" charset="77"/>
            </a:endParaRP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DD6B5FA7-7D35-BD6F-0835-59F3D4C5FF51}"/>
              </a:ext>
            </a:extLst>
          </p:cNvPr>
          <p:cNvSpPr>
            <a:spLocks noGrp="1"/>
          </p:cNvSpPr>
          <p:nvPr>
            <p:ph type="ctrTitle"/>
          </p:nvPr>
        </p:nvSpPr>
        <p:spPr>
          <a:xfrm>
            <a:off x="2537671" y="361888"/>
            <a:ext cx="7116657" cy="628104"/>
          </a:xfrm>
        </p:spPr>
        <p:txBody>
          <a:bodyPr>
            <a:normAutofit fontScale="90000"/>
          </a:bodyPr>
          <a:lstStyle/>
          <a:p>
            <a:r>
              <a:rPr lang="en-US" dirty="0"/>
              <a:t>EDA &amp; Feature engineering</a:t>
            </a:r>
          </a:p>
        </p:txBody>
      </p:sp>
      <p:pic>
        <p:nvPicPr>
          <p:cNvPr id="4" name="Picture 3">
            <a:extLst>
              <a:ext uri="{FF2B5EF4-FFF2-40B4-BE49-F238E27FC236}">
                <a16:creationId xmlns:a16="http://schemas.microsoft.com/office/drawing/2014/main" id="{11821C44-F73F-E0DF-0ED9-42C8C1DA5688}"/>
              </a:ext>
            </a:extLst>
          </p:cNvPr>
          <p:cNvPicPr>
            <a:picLocks noChangeAspect="1"/>
          </p:cNvPicPr>
          <p:nvPr/>
        </p:nvPicPr>
        <p:blipFill>
          <a:blip r:embed="rId2"/>
          <a:stretch>
            <a:fillRect/>
          </a:stretch>
        </p:blipFill>
        <p:spPr>
          <a:xfrm>
            <a:off x="1677215" y="5780997"/>
            <a:ext cx="4203119" cy="715114"/>
          </a:xfrm>
          <a:prstGeom prst="rect">
            <a:avLst/>
          </a:prstGeom>
        </p:spPr>
      </p:pic>
      <p:sp>
        <p:nvSpPr>
          <p:cNvPr id="6" name="TextBox 5">
            <a:extLst>
              <a:ext uri="{FF2B5EF4-FFF2-40B4-BE49-F238E27FC236}">
                <a16:creationId xmlns:a16="http://schemas.microsoft.com/office/drawing/2014/main" id="{2AC103BE-2C96-04A9-6CA7-F992BCA81307}"/>
              </a:ext>
            </a:extLst>
          </p:cNvPr>
          <p:cNvSpPr txBox="1"/>
          <p:nvPr/>
        </p:nvSpPr>
        <p:spPr>
          <a:xfrm>
            <a:off x="6311667" y="5538390"/>
            <a:ext cx="5339616" cy="1200329"/>
          </a:xfrm>
          <a:prstGeom prst="rect">
            <a:avLst/>
          </a:prstGeom>
          <a:noFill/>
        </p:spPr>
        <p:txBody>
          <a:bodyPr wrap="square" rtlCol="0">
            <a:spAutoFit/>
          </a:bodyPr>
          <a:lstStyle/>
          <a:p>
            <a:r>
              <a:rPr lang="en-US" sz="1200" dirty="0">
                <a:solidFill>
                  <a:schemeClr val="bg1"/>
                </a:solidFill>
                <a:latin typeface="Gill Sans MT" panose="020B0502020104020203" pitchFamily="34" charset="77"/>
              </a:rPr>
              <a:t>Fun Fact about </a:t>
            </a:r>
            <a:r>
              <a:rPr lang="en-US" sz="1200" dirty="0" err="1">
                <a:solidFill>
                  <a:schemeClr val="bg1"/>
                </a:solidFill>
                <a:latin typeface="Gill Sans MT" panose="020B0502020104020203" pitchFamily="34" charset="77"/>
              </a:rPr>
              <a:t>Random_State</a:t>
            </a:r>
            <a:r>
              <a:rPr lang="en-US" sz="1200" dirty="0">
                <a:solidFill>
                  <a:schemeClr val="bg1"/>
                </a:solidFill>
                <a:latin typeface="Gill Sans MT" panose="020B0502020104020203" pitchFamily="34" charset="77"/>
              </a:rPr>
              <a:t>=42</a:t>
            </a:r>
          </a:p>
          <a:p>
            <a:r>
              <a:rPr lang="en-US" sz="1200" b="0" i="0" strike="noStrike" dirty="0">
                <a:solidFill>
                  <a:schemeClr val="bg1"/>
                </a:solidFill>
                <a:effectLst/>
                <a:latin typeface="Gill Sans MT" panose="020B0502020104020203" pitchFamily="34" charset="77"/>
              </a:rPr>
              <a:t>The number 42 is sort of an ongoing inside joke in the scientific and science fiction community and is derived from the legendary "</a:t>
            </a:r>
            <a:r>
              <a:rPr lang="en-US" sz="1200" b="0" i="0" dirty="0">
                <a:solidFill>
                  <a:schemeClr val="bg1"/>
                </a:solidFill>
                <a:effectLst/>
                <a:latin typeface="Gill Sans MT" panose="020B0502020104020203" pitchFamily="34" charset="77"/>
              </a:rPr>
              <a:t>Hitchhiker’s Guide to the Galaxy”</a:t>
            </a:r>
            <a:r>
              <a:rPr lang="en-US" sz="1200" b="0" i="0" strike="noStrike" dirty="0">
                <a:solidFill>
                  <a:schemeClr val="bg1"/>
                </a:solidFill>
                <a:effectLst/>
                <a:latin typeface="Gill Sans MT" panose="020B0502020104020203" pitchFamily="34" charset="77"/>
              </a:rPr>
              <a:t> by Douglas Adams wherein an enormous supercomputer named </a:t>
            </a:r>
            <a:r>
              <a:rPr lang="en-US" sz="1200" b="0" i="1" strike="noStrike" dirty="0">
                <a:solidFill>
                  <a:schemeClr val="bg1"/>
                </a:solidFill>
                <a:effectLst/>
                <a:latin typeface="Gill Sans MT" panose="020B0502020104020203" pitchFamily="34" charset="77"/>
              </a:rPr>
              <a:t>Deep Thought </a:t>
            </a:r>
            <a:r>
              <a:rPr lang="en-US" sz="1200" b="0" i="0" strike="noStrike" dirty="0">
                <a:solidFill>
                  <a:schemeClr val="bg1"/>
                </a:solidFill>
                <a:effectLst/>
                <a:latin typeface="Gill Sans MT" panose="020B0502020104020203" pitchFamily="34" charset="77"/>
              </a:rPr>
              <a:t>calculates the</a:t>
            </a:r>
            <a:r>
              <a:rPr lang="en-US" sz="1200" b="0" i="1" strike="noStrike" dirty="0">
                <a:solidFill>
                  <a:schemeClr val="bg1"/>
                </a:solidFill>
                <a:effectLst/>
                <a:latin typeface="Gill Sans MT" panose="020B0502020104020203" pitchFamily="34" charset="77"/>
              </a:rPr>
              <a:t> “Answer to the Ultimate Question of Life…” </a:t>
            </a:r>
            <a:r>
              <a:rPr lang="en-US" sz="1200" b="0" i="0" strike="noStrike" dirty="0">
                <a:solidFill>
                  <a:schemeClr val="bg1"/>
                </a:solidFill>
                <a:effectLst/>
                <a:latin typeface="Gill Sans MT" panose="020B0502020104020203" pitchFamily="34" charset="77"/>
              </a:rPr>
              <a:t>over the period of 7.5 million years and the answer turns out to be 42…</a:t>
            </a:r>
            <a:endParaRPr lang="en-US" sz="1200"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1227443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656480" y="2680570"/>
            <a:ext cx="6801612" cy="3106454"/>
          </a:xfrm>
        </p:spPr>
        <p:txBody>
          <a:bodyPr>
            <a:normAutofit/>
          </a:bodyPr>
          <a:lstStyle/>
          <a:p>
            <a:pPr algn="l"/>
            <a:r>
              <a:rPr lang="en-US" sz="2500" dirty="0">
                <a:solidFill>
                  <a:schemeClr val="bg1"/>
                </a:solidFill>
              </a:rPr>
              <a:t>We started with 4 models:</a:t>
            </a:r>
          </a:p>
          <a:p>
            <a:pPr algn="l"/>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Logistic Regression </a:t>
            </a:r>
            <a:r>
              <a:rPr lang="en-US" sz="1400" dirty="0">
                <a:solidFill>
                  <a:schemeClr val="bg1"/>
                </a:solidFill>
              </a:rPr>
              <a:t>(</a:t>
            </a:r>
            <a:r>
              <a:rPr lang="en-US" sz="1400" b="0" dirty="0" err="1">
                <a:solidFill>
                  <a:schemeClr val="bg1"/>
                </a:solidFill>
                <a:effectLst/>
                <a:highlight>
                  <a:srgbClr val="FFFF00"/>
                </a:highlight>
                <a:latin typeface="Menlo" panose="020B0609030804020204" pitchFamily="49" charset="0"/>
              </a:rPr>
              <a:t>sklearn.linear_model</a:t>
            </a:r>
            <a:r>
              <a:rPr lang="en-US" sz="1400" dirty="0">
                <a:solidFill>
                  <a:schemeClr val="bg1"/>
                </a:solidFill>
                <a:latin typeface="Menlo" panose="020B0609030804020204" pitchFamily="49" charset="0"/>
              </a:rPr>
              <a:t>)</a:t>
            </a:r>
            <a:endParaRPr lang="en-US" sz="1400" dirty="0">
              <a:solidFill>
                <a:schemeClr val="bg1"/>
              </a:solidFill>
            </a:endParaRPr>
          </a:p>
          <a:p>
            <a:pPr marL="342900" indent="-342900" algn="l">
              <a:buFont typeface="Arial" panose="020B0604020202020204" pitchFamily="34" charset="0"/>
              <a:buChar char="•"/>
            </a:pPr>
            <a:r>
              <a:rPr lang="en-US" dirty="0">
                <a:solidFill>
                  <a:schemeClr val="bg1"/>
                </a:solidFill>
              </a:rPr>
              <a:t>Random Forest Classifier </a:t>
            </a:r>
            <a:r>
              <a:rPr lang="en-US" sz="1400" dirty="0">
                <a:solidFill>
                  <a:schemeClr val="bg1"/>
                </a:solidFill>
              </a:rPr>
              <a:t>(</a:t>
            </a:r>
            <a:r>
              <a:rPr lang="en-US" sz="1400" b="0" dirty="0" err="1">
                <a:solidFill>
                  <a:schemeClr val="bg1"/>
                </a:solidFill>
                <a:effectLst/>
                <a:highlight>
                  <a:srgbClr val="FFFF00"/>
                </a:highlight>
                <a:latin typeface="Menlo" panose="020B0609030804020204" pitchFamily="49" charset="0"/>
              </a:rPr>
              <a:t>sklearn.ensemble</a:t>
            </a:r>
            <a:r>
              <a:rPr lang="en-US" sz="1400" b="0" dirty="0">
                <a:solidFill>
                  <a:schemeClr val="bg1"/>
                </a:solidFill>
                <a:effectLst/>
                <a:latin typeface="Menlo" panose="020B0609030804020204" pitchFamily="49" charset="0"/>
              </a:rPr>
              <a:t>)</a:t>
            </a:r>
            <a:endParaRPr lang="en-US" sz="1400" dirty="0">
              <a:solidFill>
                <a:schemeClr val="bg1"/>
              </a:solidFill>
            </a:endParaRPr>
          </a:p>
          <a:p>
            <a:pPr marL="342900" indent="-342900" algn="l">
              <a:buFont typeface="Arial" panose="020B0604020202020204" pitchFamily="34" charset="0"/>
              <a:buChar char="•"/>
            </a:pPr>
            <a:r>
              <a:rPr lang="en-US" dirty="0" err="1">
                <a:solidFill>
                  <a:schemeClr val="bg1"/>
                </a:solidFill>
              </a:rPr>
              <a:t>XGBoost</a:t>
            </a:r>
            <a:r>
              <a:rPr lang="en-US" dirty="0">
                <a:solidFill>
                  <a:schemeClr val="bg1"/>
                </a:solidFill>
              </a:rPr>
              <a:t> Classifier </a:t>
            </a:r>
            <a:r>
              <a:rPr lang="en-US" sz="1400" dirty="0">
                <a:solidFill>
                  <a:schemeClr val="bg1"/>
                </a:solidFill>
              </a:rPr>
              <a:t>(</a:t>
            </a:r>
            <a:r>
              <a:rPr lang="en-US" sz="1400" dirty="0" err="1">
                <a:solidFill>
                  <a:schemeClr val="bg1"/>
                </a:solidFill>
                <a:highlight>
                  <a:srgbClr val="FFFF00"/>
                </a:highlight>
              </a:rPr>
              <a:t>XGBoost</a:t>
            </a:r>
            <a:r>
              <a:rPr lang="en-US" sz="1400" dirty="0">
                <a:solidFill>
                  <a:schemeClr val="bg1"/>
                </a:solidFill>
              </a:rPr>
              <a:t>)</a:t>
            </a:r>
          </a:p>
          <a:p>
            <a:pPr marL="342900" indent="-342900" algn="l">
              <a:buFont typeface="Arial" panose="020B0604020202020204" pitchFamily="34" charset="0"/>
              <a:buChar char="•"/>
            </a:pPr>
            <a:r>
              <a:rPr lang="en-US" dirty="0">
                <a:solidFill>
                  <a:schemeClr val="bg1"/>
                </a:solidFill>
              </a:rPr>
              <a:t>MLP Classifier </a:t>
            </a:r>
            <a:r>
              <a:rPr lang="en-US" sz="1400" dirty="0">
                <a:solidFill>
                  <a:schemeClr val="bg1"/>
                </a:solidFill>
              </a:rPr>
              <a:t>(</a:t>
            </a:r>
            <a:r>
              <a:rPr lang="en-US" sz="1400" b="0" dirty="0" err="1">
                <a:solidFill>
                  <a:schemeClr val="bg1"/>
                </a:solidFill>
                <a:effectLst/>
                <a:highlight>
                  <a:srgbClr val="FFFF00"/>
                </a:highlight>
                <a:latin typeface="Menlo" panose="020B0609030804020204" pitchFamily="49" charset="0"/>
              </a:rPr>
              <a:t>sklearn.neural_network</a:t>
            </a:r>
            <a:r>
              <a:rPr lang="en-US" sz="1400" dirty="0">
                <a:solidFill>
                  <a:schemeClr val="bg1"/>
                </a:solidFill>
                <a:latin typeface="Menlo" panose="020B0609030804020204" pitchFamily="49" charset="0"/>
              </a:rPr>
              <a:t>)</a:t>
            </a:r>
            <a:endParaRPr lang="en-US" sz="1400" dirty="0">
              <a:solidFill>
                <a:schemeClr val="bg1"/>
              </a:solidFill>
            </a:endParaRPr>
          </a:p>
          <a:p>
            <a:endParaRPr lang="en-US" dirty="0"/>
          </a:p>
        </p:txBody>
      </p:sp>
      <p:sp>
        <p:nvSpPr>
          <p:cNvPr id="6" name="Title 1">
            <a:extLst>
              <a:ext uri="{FF2B5EF4-FFF2-40B4-BE49-F238E27FC236}">
                <a16:creationId xmlns:a16="http://schemas.microsoft.com/office/drawing/2014/main" id="{300FCD43-97C7-67BF-5235-041D26351D5C}"/>
              </a:ext>
            </a:extLst>
          </p:cNvPr>
          <p:cNvSpPr txBox="1">
            <a:spLocks/>
          </p:cNvSpPr>
          <p:nvPr/>
        </p:nvSpPr>
        <p:spPr bwMode="blackWhite">
          <a:xfrm>
            <a:off x="4591365" y="210459"/>
            <a:ext cx="3009270"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modeling</a:t>
            </a:r>
          </a:p>
        </p:txBody>
      </p:sp>
    </p:spTree>
    <p:extLst>
      <p:ext uri="{BB962C8B-B14F-4D97-AF65-F5344CB8AC3E}">
        <p14:creationId xmlns:p14="http://schemas.microsoft.com/office/powerpoint/2010/main" val="281468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719462" y="1622121"/>
            <a:ext cx="6801612" cy="3920646"/>
          </a:xfrm>
        </p:spPr>
        <p:txBody>
          <a:bodyPr>
            <a:normAutofit/>
          </a:bodyPr>
          <a:lstStyle/>
          <a:p>
            <a:pPr algn="l"/>
            <a:endParaRPr lang="en-US" sz="1400" b="0" i="0" u="none" strike="noStrike" dirty="0">
              <a:solidFill>
                <a:schemeClr val="bg1"/>
              </a:solidFill>
              <a:effectLst/>
              <a:latin typeface="Gill Sans MT" panose="020B0502020104020203" pitchFamily="34" charset="77"/>
            </a:endParaRPr>
          </a:p>
          <a:p>
            <a:pPr algn="l"/>
            <a:r>
              <a:rPr lang="en-US" sz="1400" b="0" i="0" u="none" strike="noStrike" dirty="0">
                <a:solidFill>
                  <a:schemeClr val="bg1"/>
                </a:solidFill>
                <a:effectLst/>
                <a:latin typeface="Gill Sans MT" panose="020B0502020104020203" pitchFamily="34" charset="77"/>
              </a:rPr>
              <a:t>Logistic Regression is a statistical model used for binary classification tasks, which predicts the probability of an instance belonging to a default class. </a:t>
            </a:r>
          </a:p>
          <a:p>
            <a:pPr algn="l"/>
            <a:endParaRPr lang="en-US" sz="1400" b="0" i="0" u="none" strike="noStrike" dirty="0">
              <a:solidFill>
                <a:schemeClr val="bg1"/>
              </a:solidFill>
              <a:effectLst/>
              <a:latin typeface="Gill Sans MT" panose="020B0502020104020203" pitchFamily="34" charset="77"/>
            </a:endParaRPr>
          </a:p>
          <a:p>
            <a:pPr algn="l"/>
            <a:r>
              <a:rPr lang="en-US" sz="1400" b="0" i="0" u="none" strike="noStrike" dirty="0">
                <a:solidFill>
                  <a:schemeClr val="bg1"/>
                </a:solidFill>
                <a:effectLst/>
                <a:latin typeface="Gill Sans MT" panose="020B0502020104020203" pitchFamily="34" charset="77"/>
              </a:rPr>
              <a:t>The core of logistic regression is the sigmoid function, which maps any real-valued number into a value between 0 and 1, making it useful for a probability estimation.</a:t>
            </a:r>
            <a:endParaRPr lang="en-US" sz="1400" dirty="0">
              <a:solidFill>
                <a:schemeClr val="bg1"/>
              </a:solidFill>
              <a:latin typeface="Gill Sans MT" panose="020B0502020104020203" pitchFamily="34" charset="77"/>
            </a:endParaRPr>
          </a:p>
          <a:p>
            <a:pPr algn="l"/>
            <a:r>
              <a:rPr lang="en-US" sz="1400" b="0" i="0" u="none" strike="noStrike" dirty="0">
                <a:solidFill>
                  <a:schemeClr val="bg1"/>
                </a:solidFill>
                <a:effectLst/>
                <a:latin typeface="Gill Sans MT" panose="020B0502020104020203" pitchFamily="34" charset="77"/>
              </a:rPr>
              <a:t>The logistic regression model calculates the probability of the default class, then makes its predictions based on where the calculated probability falls in relation to a decision boundary.</a:t>
            </a:r>
          </a:p>
          <a:p>
            <a:pPr algn="l"/>
            <a:endParaRPr lang="en-US" sz="1400" b="0" i="0" u="none" strike="noStrike" dirty="0">
              <a:solidFill>
                <a:schemeClr val="bg1"/>
              </a:solidFill>
              <a:effectLst/>
              <a:latin typeface="Gill Sans MT" panose="020B0502020104020203" pitchFamily="34" charset="77"/>
            </a:endParaRPr>
          </a:p>
          <a:p>
            <a:pPr algn="l"/>
            <a:r>
              <a:rPr lang="en-US" sz="1400" b="0" i="0" u="none" strike="noStrike" dirty="0">
                <a:solidFill>
                  <a:schemeClr val="bg1"/>
                </a:solidFill>
                <a:effectLst/>
                <a:latin typeface="Gill Sans MT" panose="020B0502020104020203" pitchFamily="34" charset="77"/>
              </a:rPr>
              <a:t>Logistic Regression is simple, interpretable, and efficient for linearly separable classes. However, it's not suitable for complex relationships in data and doesn't perform well with independent variables that are not linearly related to the log odds.</a:t>
            </a:r>
          </a:p>
        </p:txBody>
      </p:sp>
      <p:sp>
        <p:nvSpPr>
          <p:cNvPr id="2" name="Title 1">
            <a:extLst>
              <a:ext uri="{FF2B5EF4-FFF2-40B4-BE49-F238E27FC236}">
                <a16:creationId xmlns:a16="http://schemas.microsoft.com/office/drawing/2014/main" id="{F5A3BE3C-D96F-C399-9794-0FB247DDC65F}"/>
              </a:ext>
            </a:extLst>
          </p:cNvPr>
          <p:cNvSpPr>
            <a:spLocks noGrp="1"/>
          </p:cNvSpPr>
          <p:nvPr>
            <p:ph type="ctrTitle"/>
          </p:nvPr>
        </p:nvSpPr>
        <p:spPr>
          <a:xfrm>
            <a:off x="4591365" y="210459"/>
            <a:ext cx="3009270" cy="628104"/>
          </a:xfrm>
        </p:spPr>
        <p:txBody>
          <a:bodyPr>
            <a:normAutofit fontScale="90000"/>
          </a:bodyPr>
          <a:lstStyle/>
          <a:p>
            <a:r>
              <a:rPr lang="en-US" dirty="0"/>
              <a:t>modeling</a:t>
            </a:r>
          </a:p>
        </p:txBody>
      </p:sp>
      <p:sp>
        <p:nvSpPr>
          <p:cNvPr id="5" name="TextBox 4">
            <a:extLst>
              <a:ext uri="{FF2B5EF4-FFF2-40B4-BE49-F238E27FC236}">
                <a16:creationId xmlns:a16="http://schemas.microsoft.com/office/drawing/2014/main" id="{36EA1FFF-3792-E8ED-9C4C-E58B00DAF895}"/>
              </a:ext>
            </a:extLst>
          </p:cNvPr>
          <p:cNvSpPr txBox="1"/>
          <p:nvPr/>
        </p:nvSpPr>
        <p:spPr>
          <a:xfrm>
            <a:off x="1719461" y="1099749"/>
            <a:ext cx="4205349" cy="646331"/>
          </a:xfrm>
          <a:prstGeom prst="rect">
            <a:avLst/>
          </a:prstGeom>
          <a:noFill/>
        </p:spPr>
        <p:txBody>
          <a:bodyPr wrap="square" rtlCol="0">
            <a:spAutoFit/>
          </a:bodyPr>
          <a:lstStyle/>
          <a:p>
            <a:r>
              <a:rPr lang="en-US" dirty="0">
                <a:solidFill>
                  <a:schemeClr val="bg1"/>
                </a:solidFill>
              </a:rPr>
              <a:t>Logistic Regression </a:t>
            </a:r>
            <a:r>
              <a:rPr lang="en-US" sz="1000" dirty="0">
                <a:solidFill>
                  <a:schemeClr val="bg1"/>
                </a:solidFill>
              </a:rPr>
              <a:t>(</a:t>
            </a:r>
            <a:r>
              <a:rPr lang="en-US" sz="1000" b="0" dirty="0" err="1">
                <a:solidFill>
                  <a:schemeClr val="bg1"/>
                </a:solidFill>
                <a:effectLst/>
                <a:highlight>
                  <a:srgbClr val="FFFF00"/>
                </a:highlight>
                <a:latin typeface="Menlo" panose="020B0609030804020204" pitchFamily="49" charset="0"/>
              </a:rPr>
              <a:t>sklearn.linear_model</a:t>
            </a:r>
            <a:r>
              <a:rPr lang="en-US" sz="1000" dirty="0">
                <a:solidFill>
                  <a:schemeClr val="bg1"/>
                </a:solidFill>
                <a:latin typeface="Menlo" panose="020B0609030804020204" pitchFamily="49" charset="0"/>
              </a:rPr>
              <a:t>)</a:t>
            </a:r>
            <a:endParaRPr lang="en-US" sz="1000" dirty="0">
              <a:solidFill>
                <a:schemeClr val="bg1"/>
              </a:solidFill>
            </a:endParaRPr>
          </a:p>
          <a:p>
            <a:endParaRPr lang="en-US" dirty="0">
              <a:solidFill>
                <a:schemeClr val="bg1"/>
              </a:solidFill>
            </a:endParaRPr>
          </a:p>
        </p:txBody>
      </p:sp>
      <p:pic>
        <p:nvPicPr>
          <p:cNvPr id="7" name="Picture 6">
            <a:extLst>
              <a:ext uri="{FF2B5EF4-FFF2-40B4-BE49-F238E27FC236}">
                <a16:creationId xmlns:a16="http://schemas.microsoft.com/office/drawing/2014/main" id="{331B1A74-F7A3-185B-723F-1769C091634A}"/>
              </a:ext>
            </a:extLst>
          </p:cNvPr>
          <p:cNvPicPr>
            <a:picLocks noChangeAspect="1"/>
          </p:cNvPicPr>
          <p:nvPr/>
        </p:nvPicPr>
        <p:blipFill>
          <a:blip r:embed="rId2"/>
          <a:stretch>
            <a:fillRect/>
          </a:stretch>
        </p:blipFill>
        <p:spPr>
          <a:xfrm>
            <a:off x="8730619" y="1531897"/>
            <a:ext cx="3176150" cy="2117433"/>
          </a:xfrm>
          <a:prstGeom prst="rect">
            <a:avLst/>
          </a:prstGeom>
        </p:spPr>
      </p:pic>
    </p:spTree>
    <p:extLst>
      <p:ext uri="{BB962C8B-B14F-4D97-AF65-F5344CB8AC3E}">
        <p14:creationId xmlns:p14="http://schemas.microsoft.com/office/powerpoint/2010/main" val="233484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246C-675C-2FED-1895-4823CA8B7057}"/>
              </a:ext>
            </a:extLst>
          </p:cNvPr>
          <p:cNvSpPr>
            <a:spLocks noGrp="1"/>
          </p:cNvSpPr>
          <p:nvPr>
            <p:ph type="ctrTitle"/>
          </p:nvPr>
        </p:nvSpPr>
        <p:spPr>
          <a:xfrm>
            <a:off x="4570343" y="217839"/>
            <a:ext cx="3051314" cy="628104"/>
          </a:xfrm>
        </p:spPr>
        <p:txBody>
          <a:bodyPr>
            <a:normAutofit fontScale="90000"/>
          </a:bodyPr>
          <a:lstStyle/>
          <a:p>
            <a:r>
              <a:rPr lang="en-US" dirty="0"/>
              <a:t>Data map</a:t>
            </a:r>
          </a:p>
        </p:txBody>
      </p:sp>
      <p:sp>
        <p:nvSpPr>
          <p:cNvPr id="6" name="Title 1">
            <a:extLst>
              <a:ext uri="{FF2B5EF4-FFF2-40B4-BE49-F238E27FC236}">
                <a16:creationId xmlns:a16="http://schemas.microsoft.com/office/drawing/2014/main" id="{6D172A99-762C-9FE8-3A7F-39A69374734A}"/>
              </a:ext>
            </a:extLst>
          </p:cNvPr>
          <p:cNvSpPr txBox="1">
            <a:spLocks/>
          </p:cNvSpPr>
          <p:nvPr/>
        </p:nvSpPr>
        <p:spPr bwMode="blackWhite">
          <a:xfrm>
            <a:off x="9141219" y="657780"/>
            <a:ext cx="2166731" cy="91440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endParaRPr lang="en-US" dirty="0"/>
          </a:p>
        </p:txBody>
      </p:sp>
      <p:pic>
        <p:nvPicPr>
          <p:cNvPr id="5" name="Picture 4">
            <a:extLst>
              <a:ext uri="{FF2B5EF4-FFF2-40B4-BE49-F238E27FC236}">
                <a16:creationId xmlns:a16="http://schemas.microsoft.com/office/drawing/2014/main" id="{CC3D629B-139F-0A06-0366-EA1A6429E820}"/>
              </a:ext>
            </a:extLst>
          </p:cNvPr>
          <p:cNvPicPr>
            <a:picLocks noChangeAspect="1"/>
          </p:cNvPicPr>
          <p:nvPr/>
        </p:nvPicPr>
        <p:blipFill>
          <a:blip r:embed="rId2"/>
          <a:stretch>
            <a:fillRect/>
          </a:stretch>
        </p:blipFill>
        <p:spPr>
          <a:xfrm>
            <a:off x="9045977" y="540261"/>
            <a:ext cx="2357213" cy="1178607"/>
          </a:xfrm>
          <a:prstGeom prst="rect">
            <a:avLst/>
          </a:prstGeom>
        </p:spPr>
      </p:pic>
      <p:sp>
        <p:nvSpPr>
          <p:cNvPr id="12" name="TextBox 11">
            <a:extLst>
              <a:ext uri="{FF2B5EF4-FFF2-40B4-BE49-F238E27FC236}">
                <a16:creationId xmlns:a16="http://schemas.microsoft.com/office/drawing/2014/main" id="{87FBCBDC-B429-D40D-BE61-E36D7C71953E}"/>
              </a:ext>
            </a:extLst>
          </p:cNvPr>
          <p:cNvSpPr txBox="1"/>
          <p:nvPr/>
        </p:nvSpPr>
        <p:spPr>
          <a:xfrm>
            <a:off x="1296824" y="1718868"/>
            <a:ext cx="4799176" cy="3139321"/>
          </a:xfrm>
          <a:prstGeom prst="rect">
            <a:avLst/>
          </a:prstGeom>
          <a:noFill/>
        </p:spPr>
        <p:txBody>
          <a:bodyPr wrap="square" rtlCol="0">
            <a:spAutoFit/>
          </a:bodyPr>
          <a:lstStyle/>
          <a:p>
            <a:r>
              <a:rPr lang="en-US" dirty="0"/>
              <a:t>APPLICATION RECORD:</a:t>
            </a:r>
          </a:p>
          <a:p>
            <a:r>
              <a:rPr lang="en-US" dirty="0"/>
              <a:t>Demographic and Financial info about applicants</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Income</a:t>
            </a:r>
          </a:p>
          <a:p>
            <a:pPr marL="285750" indent="-285750">
              <a:buFont typeface="Arial" panose="020B0604020202020204" pitchFamily="34" charset="0"/>
              <a:buChar char="•"/>
            </a:pPr>
            <a:r>
              <a:rPr lang="en-US" dirty="0"/>
              <a:t>Education</a:t>
            </a:r>
          </a:p>
          <a:p>
            <a:pPr marL="285750" indent="-285750">
              <a:buFont typeface="Arial" panose="020B0604020202020204" pitchFamily="34" charset="0"/>
              <a:buChar char="•"/>
            </a:pPr>
            <a:r>
              <a:rPr lang="en-US" dirty="0"/>
              <a:t>Employment Type</a:t>
            </a:r>
          </a:p>
          <a:p>
            <a:pPr marL="285750" indent="-285750">
              <a:buFont typeface="Arial" panose="020B0604020202020204" pitchFamily="34" charset="0"/>
              <a:buChar char="•"/>
            </a:pPr>
            <a:r>
              <a:rPr lang="en-US" dirty="0"/>
              <a:t>Income Type</a:t>
            </a:r>
          </a:p>
          <a:p>
            <a:pPr marL="285750" indent="-285750">
              <a:buFont typeface="Arial" panose="020B0604020202020204" pitchFamily="34" charset="0"/>
              <a:buChar char="•"/>
            </a:pPr>
            <a:r>
              <a:rPr lang="en-US" dirty="0"/>
              <a:t>Days of Employment</a:t>
            </a:r>
          </a:p>
          <a:p>
            <a:pPr marL="285750" indent="-285750">
              <a:buFont typeface="Arial" panose="020B0604020202020204" pitchFamily="34" charset="0"/>
              <a:buChar char="•"/>
            </a:pPr>
            <a:r>
              <a:rPr lang="en-US" dirty="0"/>
              <a:t>and more					</a:t>
            </a:r>
            <a:r>
              <a:rPr lang="en-US" sz="1400" dirty="0"/>
              <a:t>435,000 unique IDs</a:t>
            </a:r>
          </a:p>
          <a:p>
            <a:endParaRPr lang="en-US" dirty="0"/>
          </a:p>
        </p:txBody>
      </p:sp>
      <p:sp>
        <p:nvSpPr>
          <p:cNvPr id="15" name="TextBox 14">
            <a:extLst>
              <a:ext uri="{FF2B5EF4-FFF2-40B4-BE49-F238E27FC236}">
                <a16:creationId xmlns:a16="http://schemas.microsoft.com/office/drawing/2014/main" id="{E3FCA234-C0F5-537D-0116-9C2C57303165}"/>
              </a:ext>
            </a:extLst>
          </p:cNvPr>
          <p:cNvSpPr txBox="1"/>
          <p:nvPr/>
        </p:nvSpPr>
        <p:spPr>
          <a:xfrm>
            <a:off x="1245375" y="1270903"/>
            <a:ext cx="3801297" cy="400110"/>
          </a:xfrm>
          <a:prstGeom prst="rect">
            <a:avLst/>
          </a:prstGeom>
          <a:noFill/>
        </p:spPr>
        <p:txBody>
          <a:bodyPr wrap="none" rtlCol="0">
            <a:spAutoFit/>
          </a:bodyPr>
          <a:lstStyle/>
          <a:p>
            <a:r>
              <a:rPr lang="en-US" sz="2000" dirty="0">
                <a:solidFill>
                  <a:schemeClr val="bg1"/>
                </a:solidFill>
              </a:rPr>
              <a:t>INTRODUCTION TO DATASETS:</a:t>
            </a:r>
          </a:p>
        </p:txBody>
      </p:sp>
      <p:pic>
        <p:nvPicPr>
          <p:cNvPr id="3" name="Picture 2">
            <a:extLst>
              <a:ext uri="{FF2B5EF4-FFF2-40B4-BE49-F238E27FC236}">
                <a16:creationId xmlns:a16="http://schemas.microsoft.com/office/drawing/2014/main" id="{7266F8E7-7528-477A-D09D-909CB90FEB18}"/>
              </a:ext>
            </a:extLst>
          </p:cNvPr>
          <p:cNvPicPr>
            <a:picLocks noChangeAspect="1"/>
          </p:cNvPicPr>
          <p:nvPr/>
        </p:nvPicPr>
        <p:blipFill>
          <a:blip r:embed="rId3"/>
          <a:stretch>
            <a:fillRect/>
          </a:stretch>
        </p:blipFill>
        <p:spPr>
          <a:xfrm>
            <a:off x="202718" y="4809336"/>
            <a:ext cx="11786564" cy="1555522"/>
          </a:xfrm>
          <a:prstGeom prst="rect">
            <a:avLst/>
          </a:prstGeom>
        </p:spPr>
      </p:pic>
    </p:spTree>
    <p:extLst>
      <p:ext uri="{BB962C8B-B14F-4D97-AF65-F5344CB8AC3E}">
        <p14:creationId xmlns:p14="http://schemas.microsoft.com/office/powerpoint/2010/main" val="67500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719462" y="1622121"/>
            <a:ext cx="6854604" cy="3920646"/>
          </a:xfrm>
        </p:spPr>
        <p:txBody>
          <a:bodyPr>
            <a:normAutofit/>
          </a:bodyPr>
          <a:lstStyle/>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Regularization Strength (C parameter)</a:t>
            </a:r>
            <a:r>
              <a:rPr lang="en-US" sz="1400" b="0" i="0" u="none" strike="noStrike" dirty="0">
                <a:solidFill>
                  <a:schemeClr val="bg1"/>
                </a:solidFill>
                <a:effectLst/>
                <a:latin typeface="Gill Sans MT" panose="020B0502020104020203" pitchFamily="34" charset="77"/>
              </a:rPr>
              <a:t>: Controls the strength of regularization; lower values specify stronger regularization. Tuning it can help prevent overfitting.</a:t>
            </a:r>
          </a:p>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Regularization Type (penalty)</a:t>
            </a:r>
            <a:r>
              <a:rPr lang="en-US" sz="1400" b="0" i="0" u="none" strike="noStrike" dirty="0">
                <a:solidFill>
                  <a:schemeClr val="bg1"/>
                </a:solidFill>
                <a:effectLst/>
                <a:latin typeface="Gill Sans MT" panose="020B0502020104020203" pitchFamily="34" charset="77"/>
              </a:rPr>
              <a:t>: Choice between L1 or L2 regularization, or a combination (Elastic Net), depending on the dataset.</a:t>
            </a:r>
          </a:p>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Solver</a:t>
            </a:r>
            <a:r>
              <a:rPr lang="en-US" sz="1400" b="0" i="0" u="none" strike="noStrike" dirty="0">
                <a:solidFill>
                  <a:schemeClr val="bg1"/>
                </a:solidFill>
                <a:effectLst/>
                <a:latin typeface="Gill Sans MT" panose="020B0502020104020203" pitchFamily="34" charset="77"/>
              </a:rPr>
              <a:t>: Choice of algorithm for optimization (</a:t>
            </a:r>
            <a:r>
              <a:rPr lang="en-US" sz="1400" b="0" i="0" u="none" strike="noStrike" dirty="0" err="1">
                <a:solidFill>
                  <a:schemeClr val="bg1"/>
                </a:solidFill>
                <a:effectLst/>
                <a:latin typeface="Gill Sans MT" panose="020B0502020104020203" pitchFamily="34" charset="77"/>
              </a:rPr>
              <a:t>liblinear</a:t>
            </a:r>
            <a:r>
              <a:rPr lang="en-US" sz="1400" b="0" i="0" u="none" strike="noStrike" dirty="0">
                <a:solidFill>
                  <a:schemeClr val="bg1"/>
                </a:solidFill>
                <a:effectLst/>
                <a:latin typeface="Gill Sans MT" panose="020B0502020104020203" pitchFamily="34" charset="77"/>
              </a:rPr>
              <a:t>, sag, saga, newton-cg, </a:t>
            </a:r>
            <a:r>
              <a:rPr lang="en-US" sz="1400" b="0" i="0" u="none" strike="noStrike" dirty="0" err="1">
                <a:solidFill>
                  <a:schemeClr val="bg1"/>
                </a:solidFill>
                <a:effectLst/>
                <a:latin typeface="Gill Sans MT" panose="020B0502020104020203" pitchFamily="34" charset="77"/>
              </a:rPr>
              <a:t>lbfgs</a:t>
            </a:r>
            <a:r>
              <a:rPr lang="en-US" sz="1400" b="0" i="0" u="none" strike="noStrike" dirty="0">
                <a:solidFill>
                  <a:schemeClr val="bg1"/>
                </a:solidFill>
                <a:effectLst/>
                <a:latin typeface="Gill Sans MT" panose="020B0502020104020203" pitchFamily="34" charset="77"/>
              </a:rPr>
              <a:t>), each having different characteristics suitable for particular datasets.</a:t>
            </a:r>
          </a:p>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Class Weight</a:t>
            </a:r>
            <a:r>
              <a:rPr lang="en-US" sz="1400" b="0" i="0" u="none" strike="noStrike" dirty="0">
                <a:solidFill>
                  <a:schemeClr val="bg1"/>
                </a:solidFill>
                <a:effectLst/>
                <a:latin typeface="Gill Sans MT" panose="020B0502020104020203" pitchFamily="34" charset="77"/>
              </a:rPr>
              <a:t>: Useful for handling imbalanced datasets, can be set to 'balanced' or customized as per the class frequencies.</a:t>
            </a:r>
          </a:p>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Max Iterations (</a:t>
            </a:r>
            <a:r>
              <a:rPr lang="en-US" sz="1400" b="1" i="0" u="none" strike="noStrike" dirty="0" err="1">
                <a:solidFill>
                  <a:schemeClr val="bg1"/>
                </a:solidFill>
                <a:effectLst/>
                <a:latin typeface="Gill Sans MT" panose="020B0502020104020203" pitchFamily="34" charset="77"/>
              </a:rPr>
              <a:t>max_iter</a:t>
            </a:r>
            <a:r>
              <a:rPr lang="en-US" sz="1400" b="1" i="0" u="none" strike="noStrike" dirty="0">
                <a:solidFill>
                  <a:schemeClr val="bg1"/>
                </a:solidFill>
                <a:effectLst/>
                <a:latin typeface="Gill Sans MT" panose="020B0502020104020203" pitchFamily="34" charset="77"/>
              </a:rPr>
              <a:t>):</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Maximum number of iterations taken for the solvers to converge. Increasing this number can help in achieving convergence but at the cost of longer training times.</a:t>
            </a:r>
          </a:p>
        </p:txBody>
      </p:sp>
      <p:sp>
        <p:nvSpPr>
          <p:cNvPr id="2" name="Title 1">
            <a:extLst>
              <a:ext uri="{FF2B5EF4-FFF2-40B4-BE49-F238E27FC236}">
                <a16:creationId xmlns:a16="http://schemas.microsoft.com/office/drawing/2014/main" id="{F5A3BE3C-D96F-C399-9794-0FB247DDC65F}"/>
              </a:ext>
            </a:extLst>
          </p:cNvPr>
          <p:cNvSpPr>
            <a:spLocks noGrp="1"/>
          </p:cNvSpPr>
          <p:nvPr>
            <p:ph type="ctrTitle"/>
          </p:nvPr>
        </p:nvSpPr>
        <p:spPr>
          <a:xfrm>
            <a:off x="4591365" y="210459"/>
            <a:ext cx="3009270" cy="628104"/>
          </a:xfrm>
        </p:spPr>
        <p:txBody>
          <a:bodyPr>
            <a:normAutofit fontScale="90000"/>
          </a:bodyPr>
          <a:lstStyle/>
          <a:p>
            <a:r>
              <a:rPr lang="en-US" dirty="0"/>
              <a:t>modeling</a:t>
            </a:r>
          </a:p>
        </p:txBody>
      </p:sp>
      <p:sp>
        <p:nvSpPr>
          <p:cNvPr id="5" name="TextBox 4">
            <a:extLst>
              <a:ext uri="{FF2B5EF4-FFF2-40B4-BE49-F238E27FC236}">
                <a16:creationId xmlns:a16="http://schemas.microsoft.com/office/drawing/2014/main" id="{36EA1FFF-3792-E8ED-9C4C-E58B00DAF895}"/>
              </a:ext>
            </a:extLst>
          </p:cNvPr>
          <p:cNvSpPr txBox="1"/>
          <p:nvPr/>
        </p:nvSpPr>
        <p:spPr>
          <a:xfrm>
            <a:off x="1719461" y="1099749"/>
            <a:ext cx="4205349" cy="646331"/>
          </a:xfrm>
          <a:prstGeom prst="rect">
            <a:avLst/>
          </a:prstGeom>
          <a:noFill/>
        </p:spPr>
        <p:txBody>
          <a:bodyPr wrap="square" rtlCol="0">
            <a:spAutoFit/>
          </a:bodyPr>
          <a:lstStyle/>
          <a:p>
            <a:r>
              <a:rPr lang="en-US" dirty="0">
                <a:solidFill>
                  <a:schemeClr val="bg1"/>
                </a:solidFill>
              </a:rPr>
              <a:t>Logistic Regression </a:t>
            </a:r>
            <a:r>
              <a:rPr lang="en-US" sz="1000" dirty="0">
                <a:solidFill>
                  <a:schemeClr val="bg1"/>
                </a:solidFill>
              </a:rPr>
              <a:t>(</a:t>
            </a:r>
            <a:r>
              <a:rPr lang="en-US" sz="1000" b="0" dirty="0" err="1">
                <a:solidFill>
                  <a:schemeClr val="bg1"/>
                </a:solidFill>
                <a:effectLst/>
                <a:highlight>
                  <a:srgbClr val="FFFF00"/>
                </a:highlight>
                <a:latin typeface="Menlo" panose="020B0609030804020204" pitchFamily="49" charset="0"/>
              </a:rPr>
              <a:t>sklearn.linear_model</a:t>
            </a:r>
            <a:r>
              <a:rPr lang="en-US" sz="1000" dirty="0">
                <a:solidFill>
                  <a:schemeClr val="bg1"/>
                </a:solidFill>
                <a:latin typeface="Menlo" panose="020B0609030804020204" pitchFamily="49" charset="0"/>
              </a:rPr>
              <a:t>)</a:t>
            </a:r>
            <a:endParaRPr lang="en-US" sz="1000"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F9E06EF1-394A-3564-AAA3-A2B81A70FDE1}"/>
              </a:ext>
            </a:extLst>
          </p:cNvPr>
          <p:cNvPicPr>
            <a:picLocks noChangeAspect="1"/>
          </p:cNvPicPr>
          <p:nvPr/>
        </p:nvPicPr>
        <p:blipFill>
          <a:blip r:embed="rId2"/>
          <a:stretch>
            <a:fillRect/>
          </a:stretch>
        </p:blipFill>
        <p:spPr>
          <a:xfrm>
            <a:off x="1929877" y="5652477"/>
            <a:ext cx="5511985" cy="412662"/>
          </a:xfrm>
          <a:prstGeom prst="rect">
            <a:avLst/>
          </a:prstGeom>
        </p:spPr>
      </p:pic>
      <p:pic>
        <p:nvPicPr>
          <p:cNvPr id="9" name="Picture 8">
            <a:extLst>
              <a:ext uri="{FF2B5EF4-FFF2-40B4-BE49-F238E27FC236}">
                <a16:creationId xmlns:a16="http://schemas.microsoft.com/office/drawing/2014/main" id="{80AF5D5D-69DC-FEC2-023C-7A917DAE9218}"/>
              </a:ext>
            </a:extLst>
          </p:cNvPr>
          <p:cNvPicPr>
            <a:picLocks noChangeAspect="1"/>
          </p:cNvPicPr>
          <p:nvPr/>
        </p:nvPicPr>
        <p:blipFill>
          <a:blip r:embed="rId3"/>
          <a:stretch>
            <a:fillRect/>
          </a:stretch>
        </p:blipFill>
        <p:spPr>
          <a:xfrm>
            <a:off x="1929877" y="4679167"/>
            <a:ext cx="3683000" cy="863600"/>
          </a:xfrm>
          <a:prstGeom prst="rect">
            <a:avLst/>
          </a:prstGeom>
        </p:spPr>
      </p:pic>
    </p:spTree>
    <p:extLst>
      <p:ext uri="{BB962C8B-B14F-4D97-AF65-F5344CB8AC3E}">
        <p14:creationId xmlns:p14="http://schemas.microsoft.com/office/powerpoint/2010/main" val="424990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BE3C-D96F-C399-9794-0FB247DDC65F}"/>
              </a:ext>
            </a:extLst>
          </p:cNvPr>
          <p:cNvSpPr>
            <a:spLocks noGrp="1"/>
          </p:cNvSpPr>
          <p:nvPr>
            <p:ph type="ctrTitle"/>
          </p:nvPr>
        </p:nvSpPr>
        <p:spPr>
          <a:xfrm>
            <a:off x="4591365" y="210459"/>
            <a:ext cx="3009270" cy="628104"/>
          </a:xfrm>
        </p:spPr>
        <p:txBody>
          <a:bodyPr>
            <a:normAutofit fontScale="90000"/>
          </a:bodyPr>
          <a:lstStyle/>
          <a:p>
            <a:r>
              <a:rPr lang="en-US" dirty="0"/>
              <a:t>modeling</a:t>
            </a:r>
          </a:p>
        </p:txBody>
      </p:sp>
      <p:sp>
        <p:nvSpPr>
          <p:cNvPr id="5" name="TextBox 4">
            <a:extLst>
              <a:ext uri="{FF2B5EF4-FFF2-40B4-BE49-F238E27FC236}">
                <a16:creationId xmlns:a16="http://schemas.microsoft.com/office/drawing/2014/main" id="{36EA1FFF-3792-E8ED-9C4C-E58B00DAF895}"/>
              </a:ext>
            </a:extLst>
          </p:cNvPr>
          <p:cNvSpPr txBox="1"/>
          <p:nvPr/>
        </p:nvSpPr>
        <p:spPr>
          <a:xfrm>
            <a:off x="1719461" y="1099749"/>
            <a:ext cx="4205349" cy="646331"/>
          </a:xfrm>
          <a:prstGeom prst="rect">
            <a:avLst/>
          </a:prstGeom>
          <a:noFill/>
        </p:spPr>
        <p:txBody>
          <a:bodyPr wrap="square" rtlCol="0">
            <a:spAutoFit/>
          </a:bodyPr>
          <a:lstStyle/>
          <a:p>
            <a:r>
              <a:rPr lang="en-US" dirty="0">
                <a:solidFill>
                  <a:schemeClr val="bg1"/>
                </a:solidFill>
              </a:rPr>
              <a:t>Logistic Regression </a:t>
            </a:r>
            <a:r>
              <a:rPr lang="en-US" sz="1000" dirty="0">
                <a:solidFill>
                  <a:schemeClr val="bg1"/>
                </a:solidFill>
              </a:rPr>
              <a:t>(</a:t>
            </a:r>
            <a:r>
              <a:rPr lang="en-US" sz="1000" b="0" dirty="0" err="1">
                <a:solidFill>
                  <a:schemeClr val="bg1"/>
                </a:solidFill>
                <a:effectLst/>
                <a:highlight>
                  <a:srgbClr val="FFFF00"/>
                </a:highlight>
                <a:latin typeface="Menlo" panose="020B0609030804020204" pitchFamily="49" charset="0"/>
              </a:rPr>
              <a:t>sklearn.linear_model</a:t>
            </a:r>
            <a:r>
              <a:rPr lang="en-US" sz="1000" dirty="0">
                <a:solidFill>
                  <a:schemeClr val="bg1"/>
                </a:solidFill>
                <a:latin typeface="Menlo" panose="020B0609030804020204" pitchFamily="49" charset="0"/>
              </a:rPr>
              <a:t>)</a:t>
            </a:r>
            <a:endParaRPr lang="en-US" sz="1000" dirty="0">
              <a:solidFill>
                <a:schemeClr val="bg1"/>
              </a:solidFill>
            </a:endParaRPr>
          </a:p>
          <a:p>
            <a:endParaRPr lang="en-US" dirty="0">
              <a:solidFill>
                <a:schemeClr val="bg1"/>
              </a:solidFill>
            </a:endParaRPr>
          </a:p>
        </p:txBody>
      </p:sp>
      <p:sp>
        <p:nvSpPr>
          <p:cNvPr id="8" name="TextBox 7">
            <a:extLst>
              <a:ext uri="{FF2B5EF4-FFF2-40B4-BE49-F238E27FC236}">
                <a16:creationId xmlns:a16="http://schemas.microsoft.com/office/drawing/2014/main" id="{10546B4D-65BA-5D4F-145A-95A91CBE2099}"/>
              </a:ext>
            </a:extLst>
          </p:cNvPr>
          <p:cNvSpPr txBox="1"/>
          <p:nvPr/>
        </p:nvSpPr>
        <p:spPr>
          <a:xfrm>
            <a:off x="2851011" y="2085584"/>
            <a:ext cx="1410386" cy="369332"/>
          </a:xfrm>
          <a:prstGeom prst="rect">
            <a:avLst/>
          </a:prstGeom>
          <a:noFill/>
        </p:spPr>
        <p:txBody>
          <a:bodyPr wrap="none" rtlCol="0">
            <a:spAutoFit/>
          </a:bodyPr>
          <a:lstStyle/>
          <a:p>
            <a:r>
              <a:rPr lang="en-US" dirty="0"/>
              <a:t>SMOTE Data</a:t>
            </a:r>
          </a:p>
        </p:txBody>
      </p:sp>
      <p:sp>
        <p:nvSpPr>
          <p:cNvPr id="11" name="TextBox 10">
            <a:extLst>
              <a:ext uri="{FF2B5EF4-FFF2-40B4-BE49-F238E27FC236}">
                <a16:creationId xmlns:a16="http://schemas.microsoft.com/office/drawing/2014/main" id="{82D55A82-F52F-B331-F8C4-10F4D7E8C8CC}"/>
              </a:ext>
            </a:extLst>
          </p:cNvPr>
          <p:cNvSpPr txBox="1"/>
          <p:nvPr/>
        </p:nvSpPr>
        <p:spPr>
          <a:xfrm>
            <a:off x="7209770" y="2085584"/>
            <a:ext cx="2050561" cy="369332"/>
          </a:xfrm>
          <a:prstGeom prst="rect">
            <a:avLst/>
          </a:prstGeom>
          <a:noFill/>
        </p:spPr>
        <p:txBody>
          <a:bodyPr wrap="none" rtlCol="0">
            <a:spAutoFit/>
          </a:bodyPr>
          <a:lstStyle/>
          <a:p>
            <a:r>
              <a:rPr lang="en-US" dirty="0" err="1"/>
              <a:t>Undersampled</a:t>
            </a:r>
            <a:r>
              <a:rPr lang="en-US" dirty="0"/>
              <a:t> Data</a:t>
            </a:r>
          </a:p>
        </p:txBody>
      </p:sp>
      <p:pic>
        <p:nvPicPr>
          <p:cNvPr id="13" name="Picture 12">
            <a:extLst>
              <a:ext uri="{FF2B5EF4-FFF2-40B4-BE49-F238E27FC236}">
                <a16:creationId xmlns:a16="http://schemas.microsoft.com/office/drawing/2014/main" id="{F7384B9C-5469-1DEA-4713-6D3CC310F13F}"/>
              </a:ext>
            </a:extLst>
          </p:cNvPr>
          <p:cNvPicPr>
            <a:picLocks noChangeAspect="1"/>
          </p:cNvPicPr>
          <p:nvPr/>
        </p:nvPicPr>
        <p:blipFill>
          <a:blip r:embed="rId2"/>
          <a:stretch>
            <a:fillRect/>
          </a:stretch>
        </p:blipFill>
        <p:spPr>
          <a:xfrm>
            <a:off x="6336429" y="2571637"/>
            <a:ext cx="3820961" cy="1360262"/>
          </a:xfrm>
          <a:prstGeom prst="rect">
            <a:avLst/>
          </a:prstGeom>
        </p:spPr>
      </p:pic>
      <p:pic>
        <p:nvPicPr>
          <p:cNvPr id="17" name="Picture 16">
            <a:extLst>
              <a:ext uri="{FF2B5EF4-FFF2-40B4-BE49-F238E27FC236}">
                <a16:creationId xmlns:a16="http://schemas.microsoft.com/office/drawing/2014/main" id="{FCE26E3D-A11A-0BD8-A516-C5F1A8513029}"/>
              </a:ext>
            </a:extLst>
          </p:cNvPr>
          <p:cNvPicPr>
            <a:picLocks noChangeAspect="1"/>
          </p:cNvPicPr>
          <p:nvPr/>
        </p:nvPicPr>
        <p:blipFill>
          <a:blip r:embed="rId3"/>
          <a:stretch>
            <a:fillRect/>
          </a:stretch>
        </p:blipFill>
        <p:spPr>
          <a:xfrm>
            <a:off x="1699311" y="2571636"/>
            <a:ext cx="3736985" cy="1360263"/>
          </a:xfrm>
          <a:prstGeom prst="rect">
            <a:avLst/>
          </a:prstGeom>
        </p:spPr>
      </p:pic>
    </p:spTree>
    <p:extLst>
      <p:ext uri="{BB962C8B-B14F-4D97-AF65-F5344CB8AC3E}">
        <p14:creationId xmlns:p14="http://schemas.microsoft.com/office/powerpoint/2010/main" val="171439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470524" y="1331937"/>
            <a:ext cx="5669312" cy="3499473"/>
          </a:xfrm>
        </p:spPr>
        <p:txBody>
          <a:bodyPr>
            <a:normAutofit lnSpcReduction="10000"/>
          </a:bodyPr>
          <a:lstStyle/>
          <a:p>
            <a:pPr algn="l"/>
            <a:r>
              <a:rPr lang="en-US" dirty="0">
                <a:solidFill>
                  <a:schemeClr val="bg1"/>
                </a:solidFill>
              </a:rPr>
              <a:t>Random Forest Classifier </a:t>
            </a:r>
            <a:r>
              <a:rPr lang="en-US" sz="1400" dirty="0">
                <a:solidFill>
                  <a:schemeClr val="bg1"/>
                </a:solidFill>
              </a:rPr>
              <a:t>(</a:t>
            </a:r>
            <a:r>
              <a:rPr lang="en-US" sz="1400" b="0" dirty="0" err="1">
                <a:solidFill>
                  <a:schemeClr val="bg1"/>
                </a:solidFill>
                <a:effectLst/>
                <a:highlight>
                  <a:srgbClr val="FFFF00"/>
                </a:highlight>
                <a:latin typeface="Menlo" panose="020B0609030804020204" pitchFamily="49" charset="0"/>
              </a:rPr>
              <a:t>sklearn.ensemble</a:t>
            </a:r>
            <a:r>
              <a:rPr lang="en-US" sz="1400" b="0" dirty="0">
                <a:solidFill>
                  <a:schemeClr val="bg1"/>
                </a:solidFill>
                <a:effectLst/>
                <a:latin typeface="Menlo" panose="020B0609030804020204" pitchFamily="49" charset="0"/>
              </a:rPr>
              <a:t>)</a:t>
            </a:r>
          </a:p>
          <a:p>
            <a:pPr algn="l"/>
            <a:endParaRPr lang="en-US" sz="1400" b="0" dirty="0">
              <a:solidFill>
                <a:schemeClr val="bg1"/>
              </a:solidFill>
              <a:effectLst/>
              <a:latin typeface="Menlo" panose="020B0609030804020204" pitchFamily="49" charset="0"/>
            </a:endParaRPr>
          </a:p>
          <a:p>
            <a:pPr marL="285750" indent="-285750" algn="l">
              <a:buFont typeface="Arial" panose="020B0604020202020204" pitchFamily="34" charset="0"/>
              <a:buChar char="•"/>
            </a:pPr>
            <a:r>
              <a:rPr lang="en-US" sz="1400" b="0" i="0" u="none" strike="noStrike" dirty="0">
                <a:solidFill>
                  <a:schemeClr val="bg1"/>
                </a:solidFill>
                <a:effectLst/>
                <a:latin typeface="Gill Sans MT" panose="020B0502020104020203" pitchFamily="34" charset="77"/>
              </a:rPr>
              <a:t>The Random Forest Classifier is an ensemble learning method known for its accuracy, versatility, and robustness. It operates by constructing a multitude of decision trees during training and outputs the class.</a:t>
            </a:r>
          </a:p>
          <a:p>
            <a:pPr marL="285750" indent="-285750" algn="l">
              <a:buFont typeface="Arial" panose="020B0604020202020204" pitchFamily="34" charset="0"/>
              <a:buChar char="•"/>
            </a:pPr>
            <a:endParaRPr lang="en-US" sz="1400" b="0" i="0" u="none" strike="noStrike" dirty="0">
              <a:solidFill>
                <a:schemeClr val="bg1"/>
              </a:solidFill>
              <a:effectLst/>
              <a:latin typeface="Gill Sans MT" panose="020B0502020104020203" pitchFamily="34" charset="77"/>
            </a:endParaRPr>
          </a:p>
          <a:p>
            <a:pPr marL="285750" indent="-285750" algn="l">
              <a:buFont typeface="Arial" panose="020B0604020202020204" pitchFamily="34" charset="0"/>
              <a:buChar char="•"/>
            </a:pPr>
            <a:r>
              <a:rPr lang="en-US" sz="1400" b="0" i="0" u="none" strike="noStrike" dirty="0">
                <a:solidFill>
                  <a:schemeClr val="bg1"/>
                </a:solidFill>
                <a:effectLst/>
                <a:latin typeface="Gill Sans MT" panose="020B0502020104020203" pitchFamily="34" charset="77"/>
              </a:rPr>
              <a:t>Often more accurate than other simple classifiers, especially when dealing with large datasets.</a:t>
            </a:r>
          </a:p>
          <a:p>
            <a:pPr marL="285750" indent="-285750" algn="l">
              <a:buFont typeface="Arial" panose="020B0604020202020204" pitchFamily="34" charset="0"/>
              <a:buChar char="•"/>
            </a:pPr>
            <a:endParaRPr lang="en-US" sz="1400" dirty="0">
              <a:solidFill>
                <a:schemeClr val="bg1"/>
              </a:solidFill>
              <a:latin typeface="Gill Sans MT" panose="020B0502020104020203" pitchFamily="34" charset="77"/>
            </a:endParaRPr>
          </a:p>
          <a:p>
            <a:pPr marL="285750" indent="-285750" algn="l">
              <a:buFont typeface="Arial" panose="020B0604020202020204" pitchFamily="34" charset="0"/>
              <a:buChar char="•"/>
            </a:pPr>
            <a:r>
              <a:rPr lang="en-US" sz="1400" b="0" i="0" u="none" strike="noStrike" dirty="0">
                <a:solidFill>
                  <a:schemeClr val="bg1"/>
                </a:solidFill>
                <a:effectLst/>
                <a:latin typeface="Gill Sans MT" panose="020B0502020104020203" pitchFamily="34" charset="77"/>
              </a:rPr>
              <a:t>Widely used in both classification and regression tasks. </a:t>
            </a:r>
          </a:p>
          <a:p>
            <a:pPr marL="285750" indent="-285750" algn="l">
              <a:buFont typeface="Arial" panose="020B0604020202020204" pitchFamily="34" charset="0"/>
              <a:buChar char="•"/>
            </a:pPr>
            <a:r>
              <a:rPr lang="en-US" sz="1400" b="0" i="0" u="none" strike="noStrike" dirty="0">
                <a:solidFill>
                  <a:schemeClr val="bg1"/>
                </a:solidFill>
                <a:effectLst/>
                <a:latin typeface="Gill Sans MT" panose="020B0502020104020203" pitchFamily="34" charset="77"/>
              </a:rPr>
              <a:t>Ideal for applications like medical diagnosis, stock market prediction, and many areas in the field of data science and machine learning.</a:t>
            </a:r>
          </a:p>
          <a:p>
            <a:pPr algn="l"/>
            <a:endParaRPr lang="en-US" sz="1200" dirty="0">
              <a:solidFill>
                <a:srgbClr val="D1D5DB"/>
              </a:solidFill>
              <a:latin typeface="Söhne"/>
            </a:endParaRPr>
          </a:p>
          <a:p>
            <a:pPr algn="l"/>
            <a:endParaRPr lang="en-US" sz="1400" dirty="0">
              <a:solidFill>
                <a:schemeClr val="bg1"/>
              </a:solidFill>
              <a:latin typeface="Menlo" panose="020B0609030804020204" pitchFamily="49" charset="0"/>
            </a:endParaRPr>
          </a:p>
          <a:p>
            <a:pPr algn="l"/>
            <a:endParaRPr lang="en-US" sz="1400" dirty="0">
              <a:solidFill>
                <a:schemeClr val="bg1"/>
              </a:solidFill>
            </a:endParaRPr>
          </a:p>
          <a:p>
            <a:endParaRPr lang="en-US" dirty="0"/>
          </a:p>
        </p:txBody>
      </p:sp>
      <p:pic>
        <p:nvPicPr>
          <p:cNvPr id="5" name="Graphic 4">
            <a:extLst>
              <a:ext uri="{FF2B5EF4-FFF2-40B4-BE49-F238E27FC236}">
                <a16:creationId xmlns:a16="http://schemas.microsoft.com/office/drawing/2014/main" id="{30C1F31F-926F-AE3F-5E61-4ADE720B93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58833" y="1331937"/>
            <a:ext cx="4791470" cy="3661773"/>
          </a:xfrm>
          <a:prstGeom prst="rect">
            <a:avLst/>
          </a:prstGeom>
        </p:spPr>
      </p:pic>
      <p:sp>
        <p:nvSpPr>
          <p:cNvPr id="8" name="Title 1">
            <a:extLst>
              <a:ext uri="{FF2B5EF4-FFF2-40B4-BE49-F238E27FC236}">
                <a16:creationId xmlns:a16="http://schemas.microsoft.com/office/drawing/2014/main" id="{D6F1A1E7-C9FB-7BE2-0A4A-F49FCEC06D6A}"/>
              </a:ext>
            </a:extLst>
          </p:cNvPr>
          <p:cNvSpPr txBox="1">
            <a:spLocks/>
          </p:cNvSpPr>
          <p:nvPr/>
        </p:nvSpPr>
        <p:spPr bwMode="blackWhite">
          <a:xfrm>
            <a:off x="4591365" y="210459"/>
            <a:ext cx="3009270"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modeling</a:t>
            </a:r>
          </a:p>
        </p:txBody>
      </p:sp>
    </p:spTree>
    <p:extLst>
      <p:ext uri="{BB962C8B-B14F-4D97-AF65-F5344CB8AC3E}">
        <p14:creationId xmlns:p14="http://schemas.microsoft.com/office/powerpoint/2010/main" val="2157753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840042" y="1798726"/>
            <a:ext cx="6853022" cy="3499473"/>
          </a:xfrm>
        </p:spPr>
        <p:txBody>
          <a:bodyPr>
            <a:normAutofit/>
          </a:bodyPr>
          <a:lstStyle/>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Number of Trees (</a:t>
            </a:r>
            <a:r>
              <a:rPr lang="en-US" sz="1400" b="1" i="0" u="none" strike="noStrike" dirty="0" err="1">
                <a:solidFill>
                  <a:schemeClr val="bg1"/>
                </a:solidFill>
                <a:effectLst/>
                <a:latin typeface="Gill Sans MT" panose="020B0502020104020203" pitchFamily="34" charset="77"/>
              </a:rPr>
              <a:t>n_estimators</a:t>
            </a:r>
            <a:r>
              <a:rPr lang="en-US" sz="1400" b="1" i="0" u="none" strike="noStrike" dirty="0">
                <a:solidFill>
                  <a:schemeClr val="bg1"/>
                </a:solidFill>
                <a:effectLst/>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Refers to the number of trees in the forest. Generally, more trees increase performance but also computation time. </a:t>
            </a:r>
          </a:p>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Maximum Depth of Trees (</a:t>
            </a:r>
            <a:r>
              <a:rPr lang="en-US" sz="1400" b="1" i="0" u="none" strike="noStrike" dirty="0" err="1">
                <a:solidFill>
                  <a:schemeClr val="bg1"/>
                </a:solidFill>
                <a:effectLst/>
                <a:latin typeface="Gill Sans MT" panose="020B0502020104020203" pitchFamily="34" charset="77"/>
              </a:rPr>
              <a:t>max_depth</a:t>
            </a:r>
            <a:r>
              <a:rPr lang="en-US" sz="1400" b="1" i="0" u="none" strike="noStrike" dirty="0">
                <a:solidFill>
                  <a:schemeClr val="bg1"/>
                </a:solidFill>
                <a:effectLst/>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The maximum depth of each tree. Deeper trees can model more complex patterns but can also lead to overfitting.</a:t>
            </a:r>
          </a:p>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Minimum Samples Split (</a:t>
            </a:r>
            <a:r>
              <a:rPr lang="en-US" sz="1400" b="1" i="0" u="none" strike="noStrike" dirty="0" err="1">
                <a:solidFill>
                  <a:schemeClr val="bg1"/>
                </a:solidFill>
                <a:effectLst/>
                <a:latin typeface="Gill Sans MT" panose="020B0502020104020203" pitchFamily="34" charset="77"/>
              </a:rPr>
              <a:t>min_samples_split</a:t>
            </a:r>
            <a:r>
              <a:rPr lang="en-US" sz="1400" b="1" i="0" u="none" strike="noStrike" dirty="0">
                <a:solidFill>
                  <a:schemeClr val="bg1"/>
                </a:solidFill>
                <a:effectLst/>
                <a:latin typeface="Gill Sans MT" panose="020B0502020104020203" pitchFamily="34" charset="77"/>
              </a:rPr>
              <a:t>):</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The minimum number of samples required to split an internal node. Higher values prevent creating nodes that only work well for the training data, hence reducing overfitting.</a:t>
            </a:r>
          </a:p>
          <a:p>
            <a:pPr marL="285750" indent="-285750" algn="l">
              <a:buFont typeface="Arial" panose="020B0604020202020204" pitchFamily="34" charset="0"/>
              <a:buChar char="•"/>
            </a:pPr>
            <a:r>
              <a:rPr lang="en-US" sz="1400" b="1" i="0" u="none" strike="noStrike" dirty="0">
                <a:solidFill>
                  <a:schemeClr val="bg1"/>
                </a:solidFill>
                <a:effectLst/>
                <a:latin typeface="Gill Sans MT" panose="020B0502020104020203" pitchFamily="34" charset="77"/>
              </a:rPr>
              <a:t>Minimum Samples Leaf (</a:t>
            </a:r>
            <a:r>
              <a:rPr lang="en-US" sz="1400" b="1" i="0" u="none" strike="noStrike" dirty="0" err="1">
                <a:solidFill>
                  <a:schemeClr val="bg1"/>
                </a:solidFill>
                <a:effectLst/>
                <a:latin typeface="Gill Sans MT" panose="020B0502020104020203" pitchFamily="34" charset="77"/>
              </a:rPr>
              <a:t>min_samples_leaf</a:t>
            </a:r>
            <a:r>
              <a:rPr lang="en-US" sz="1400" b="1" i="0" u="none" strike="noStrike" dirty="0">
                <a:solidFill>
                  <a:schemeClr val="bg1"/>
                </a:solidFill>
                <a:effectLst/>
                <a:latin typeface="Gill Sans MT" panose="020B0502020104020203" pitchFamily="34" charset="77"/>
              </a:rPr>
              <a:t>):</a:t>
            </a:r>
            <a:r>
              <a:rPr lang="en-US" sz="1400" b="0" i="0" u="none" strike="noStrike" dirty="0">
                <a:solidFill>
                  <a:schemeClr val="bg1"/>
                </a:solidFill>
                <a:effectLst/>
                <a:latin typeface="Gill Sans MT" panose="020B0502020104020203" pitchFamily="34" charset="77"/>
              </a:rPr>
              <a:t>The minimum number of samples required to be at a leaf node.</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Similar to </a:t>
            </a:r>
            <a:r>
              <a:rPr lang="en-US" sz="1400" b="0" i="0" u="none" strike="noStrike" dirty="0" err="1">
                <a:solidFill>
                  <a:schemeClr val="bg1"/>
                </a:solidFill>
                <a:effectLst/>
                <a:latin typeface="Gill Sans MT" panose="020B0502020104020203" pitchFamily="34" charset="77"/>
              </a:rPr>
              <a:t>min_samples_split</a:t>
            </a:r>
            <a:r>
              <a:rPr lang="en-US" sz="1400" b="0" i="0" u="none" strike="noStrike" dirty="0">
                <a:solidFill>
                  <a:schemeClr val="bg1"/>
                </a:solidFill>
                <a:effectLst/>
                <a:latin typeface="Gill Sans MT" panose="020B0502020104020203" pitchFamily="34" charset="77"/>
              </a:rPr>
              <a:t>, higher values increase the robustness of the tree to noise.</a:t>
            </a:r>
            <a:endParaRPr lang="en-US" sz="1400" b="0" dirty="0">
              <a:solidFill>
                <a:schemeClr val="bg1"/>
              </a:solidFill>
              <a:effectLst/>
              <a:latin typeface="Menlo" panose="020B0609030804020204" pitchFamily="49" charset="0"/>
            </a:endParaRPr>
          </a:p>
        </p:txBody>
      </p:sp>
      <p:sp>
        <p:nvSpPr>
          <p:cNvPr id="8" name="Title 1">
            <a:extLst>
              <a:ext uri="{FF2B5EF4-FFF2-40B4-BE49-F238E27FC236}">
                <a16:creationId xmlns:a16="http://schemas.microsoft.com/office/drawing/2014/main" id="{D6F1A1E7-C9FB-7BE2-0A4A-F49FCEC06D6A}"/>
              </a:ext>
            </a:extLst>
          </p:cNvPr>
          <p:cNvSpPr txBox="1">
            <a:spLocks/>
          </p:cNvSpPr>
          <p:nvPr/>
        </p:nvSpPr>
        <p:spPr bwMode="blackWhite">
          <a:xfrm>
            <a:off x="4591365" y="210459"/>
            <a:ext cx="3009270"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modeling</a:t>
            </a:r>
          </a:p>
        </p:txBody>
      </p:sp>
      <p:sp>
        <p:nvSpPr>
          <p:cNvPr id="2" name="TextBox 1">
            <a:extLst>
              <a:ext uri="{FF2B5EF4-FFF2-40B4-BE49-F238E27FC236}">
                <a16:creationId xmlns:a16="http://schemas.microsoft.com/office/drawing/2014/main" id="{F12FC725-A780-F270-DD6F-61CCC9C50CD8}"/>
              </a:ext>
            </a:extLst>
          </p:cNvPr>
          <p:cNvSpPr txBox="1"/>
          <p:nvPr/>
        </p:nvSpPr>
        <p:spPr>
          <a:xfrm>
            <a:off x="1840042" y="1236635"/>
            <a:ext cx="4030206" cy="369332"/>
          </a:xfrm>
          <a:prstGeom prst="rect">
            <a:avLst/>
          </a:prstGeom>
          <a:noFill/>
        </p:spPr>
        <p:txBody>
          <a:bodyPr wrap="none" rtlCol="0">
            <a:spAutoFit/>
          </a:bodyPr>
          <a:lstStyle/>
          <a:p>
            <a:r>
              <a:rPr lang="en-US" sz="1800" dirty="0">
                <a:solidFill>
                  <a:schemeClr val="bg1"/>
                </a:solidFill>
              </a:rPr>
              <a:t>Random Forest Classifier </a:t>
            </a:r>
            <a:r>
              <a:rPr lang="en-US" sz="1050" dirty="0">
                <a:solidFill>
                  <a:schemeClr val="bg1"/>
                </a:solidFill>
              </a:rPr>
              <a:t>(</a:t>
            </a:r>
            <a:r>
              <a:rPr lang="en-US" sz="1050" b="0" dirty="0" err="1">
                <a:solidFill>
                  <a:schemeClr val="bg1"/>
                </a:solidFill>
                <a:effectLst/>
                <a:highlight>
                  <a:srgbClr val="FFFF00"/>
                </a:highlight>
                <a:latin typeface="Menlo" panose="020B0609030804020204" pitchFamily="49" charset="0"/>
              </a:rPr>
              <a:t>sklearn.ensemble</a:t>
            </a:r>
            <a:r>
              <a:rPr lang="en-US" sz="1050" b="0" dirty="0">
                <a:solidFill>
                  <a:schemeClr val="bg1"/>
                </a:solidFill>
                <a:effectLst/>
                <a:latin typeface="Menlo" panose="020B0609030804020204" pitchFamily="49" charset="0"/>
              </a:rPr>
              <a:t>)</a:t>
            </a:r>
          </a:p>
        </p:txBody>
      </p:sp>
      <p:pic>
        <p:nvPicPr>
          <p:cNvPr id="6" name="Picture 5">
            <a:extLst>
              <a:ext uri="{FF2B5EF4-FFF2-40B4-BE49-F238E27FC236}">
                <a16:creationId xmlns:a16="http://schemas.microsoft.com/office/drawing/2014/main" id="{4A4DFAF1-E40C-CF21-3399-550486D12291}"/>
              </a:ext>
            </a:extLst>
          </p:cNvPr>
          <p:cNvPicPr>
            <a:picLocks noChangeAspect="1"/>
          </p:cNvPicPr>
          <p:nvPr/>
        </p:nvPicPr>
        <p:blipFill>
          <a:blip r:embed="rId2"/>
          <a:stretch>
            <a:fillRect/>
          </a:stretch>
        </p:blipFill>
        <p:spPr>
          <a:xfrm>
            <a:off x="2210408" y="4543206"/>
            <a:ext cx="2531789" cy="1156135"/>
          </a:xfrm>
          <a:prstGeom prst="rect">
            <a:avLst/>
          </a:prstGeom>
        </p:spPr>
      </p:pic>
      <p:pic>
        <p:nvPicPr>
          <p:cNvPr id="9" name="Picture 8">
            <a:extLst>
              <a:ext uri="{FF2B5EF4-FFF2-40B4-BE49-F238E27FC236}">
                <a16:creationId xmlns:a16="http://schemas.microsoft.com/office/drawing/2014/main" id="{5C746AC4-B1CF-2A4B-F77F-C8D4257517F5}"/>
              </a:ext>
            </a:extLst>
          </p:cNvPr>
          <p:cNvPicPr>
            <a:picLocks noChangeAspect="1"/>
          </p:cNvPicPr>
          <p:nvPr/>
        </p:nvPicPr>
        <p:blipFill>
          <a:blip r:embed="rId3"/>
          <a:stretch>
            <a:fillRect/>
          </a:stretch>
        </p:blipFill>
        <p:spPr>
          <a:xfrm>
            <a:off x="2210408" y="5877362"/>
            <a:ext cx="7099300" cy="381000"/>
          </a:xfrm>
          <a:prstGeom prst="rect">
            <a:avLst/>
          </a:prstGeom>
        </p:spPr>
      </p:pic>
    </p:spTree>
    <p:extLst>
      <p:ext uri="{BB962C8B-B14F-4D97-AF65-F5344CB8AC3E}">
        <p14:creationId xmlns:p14="http://schemas.microsoft.com/office/powerpoint/2010/main" val="89084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BE3C-D96F-C399-9794-0FB247DDC65F}"/>
              </a:ext>
            </a:extLst>
          </p:cNvPr>
          <p:cNvSpPr>
            <a:spLocks noGrp="1"/>
          </p:cNvSpPr>
          <p:nvPr>
            <p:ph type="ctrTitle"/>
          </p:nvPr>
        </p:nvSpPr>
        <p:spPr>
          <a:xfrm>
            <a:off x="4591365" y="210459"/>
            <a:ext cx="3009270" cy="628104"/>
          </a:xfrm>
        </p:spPr>
        <p:txBody>
          <a:bodyPr>
            <a:normAutofit fontScale="90000"/>
          </a:bodyPr>
          <a:lstStyle/>
          <a:p>
            <a:r>
              <a:rPr lang="en-US" dirty="0"/>
              <a:t>modeling</a:t>
            </a:r>
          </a:p>
        </p:txBody>
      </p:sp>
      <p:sp>
        <p:nvSpPr>
          <p:cNvPr id="5" name="TextBox 4">
            <a:extLst>
              <a:ext uri="{FF2B5EF4-FFF2-40B4-BE49-F238E27FC236}">
                <a16:creationId xmlns:a16="http://schemas.microsoft.com/office/drawing/2014/main" id="{36EA1FFF-3792-E8ED-9C4C-E58B00DAF895}"/>
              </a:ext>
            </a:extLst>
          </p:cNvPr>
          <p:cNvSpPr txBox="1"/>
          <p:nvPr/>
        </p:nvSpPr>
        <p:spPr>
          <a:xfrm>
            <a:off x="1699311" y="1335768"/>
            <a:ext cx="4205349" cy="369332"/>
          </a:xfrm>
          <a:prstGeom prst="rect">
            <a:avLst/>
          </a:prstGeom>
          <a:noFill/>
        </p:spPr>
        <p:txBody>
          <a:bodyPr wrap="square" rtlCol="0">
            <a:spAutoFit/>
          </a:bodyPr>
          <a:lstStyle/>
          <a:p>
            <a:r>
              <a:rPr lang="en-US" sz="1800" dirty="0">
                <a:solidFill>
                  <a:schemeClr val="bg1"/>
                </a:solidFill>
              </a:rPr>
              <a:t>Random Forest Classifier </a:t>
            </a:r>
            <a:r>
              <a:rPr lang="en-US" sz="1050" dirty="0">
                <a:solidFill>
                  <a:schemeClr val="bg1"/>
                </a:solidFill>
              </a:rPr>
              <a:t>(</a:t>
            </a:r>
            <a:r>
              <a:rPr lang="en-US" sz="1050" b="0" dirty="0" err="1">
                <a:solidFill>
                  <a:schemeClr val="bg1"/>
                </a:solidFill>
                <a:effectLst/>
                <a:highlight>
                  <a:srgbClr val="FFFF00"/>
                </a:highlight>
                <a:latin typeface="Menlo" panose="020B0609030804020204" pitchFamily="49" charset="0"/>
              </a:rPr>
              <a:t>sklearn.ensemble</a:t>
            </a:r>
            <a:r>
              <a:rPr lang="en-US" sz="1050" b="0" dirty="0">
                <a:solidFill>
                  <a:schemeClr val="bg1"/>
                </a:solidFill>
                <a:effectLst/>
                <a:latin typeface="Menlo" panose="020B0609030804020204" pitchFamily="49" charset="0"/>
              </a:rPr>
              <a:t>)</a:t>
            </a:r>
          </a:p>
        </p:txBody>
      </p:sp>
      <p:sp>
        <p:nvSpPr>
          <p:cNvPr id="8" name="TextBox 7">
            <a:extLst>
              <a:ext uri="{FF2B5EF4-FFF2-40B4-BE49-F238E27FC236}">
                <a16:creationId xmlns:a16="http://schemas.microsoft.com/office/drawing/2014/main" id="{10546B4D-65BA-5D4F-145A-95A91CBE2099}"/>
              </a:ext>
            </a:extLst>
          </p:cNvPr>
          <p:cNvSpPr txBox="1"/>
          <p:nvPr/>
        </p:nvSpPr>
        <p:spPr>
          <a:xfrm>
            <a:off x="2851011" y="2085584"/>
            <a:ext cx="1410386" cy="369332"/>
          </a:xfrm>
          <a:prstGeom prst="rect">
            <a:avLst/>
          </a:prstGeom>
          <a:noFill/>
        </p:spPr>
        <p:txBody>
          <a:bodyPr wrap="none" rtlCol="0">
            <a:spAutoFit/>
          </a:bodyPr>
          <a:lstStyle/>
          <a:p>
            <a:r>
              <a:rPr lang="en-US" dirty="0"/>
              <a:t>SMOTE Data</a:t>
            </a:r>
          </a:p>
        </p:txBody>
      </p:sp>
      <p:sp>
        <p:nvSpPr>
          <p:cNvPr id="11" name="TextBox 10">
            <a:extLst>
              <a:ext uri="{FF2B5EF4-FFF2-40B4-BE49-F238E27FC236}">
                <a16:creationId xmlns:a16="http://schemas.microsoft.com/office/drawing/2014/main" id="{82D55A82-F52F-B331-F8C4-10F4D7E8C8CC}"/>
              </a:ext>
            </a:extLst>
          </p:cNvPr>
          <p:cNvSpPr txBox="1"/>
          <p:nvPr/>
        </p:nvSpPr>
        <p:spPr>
          <a:xfrm>
            <a:off x="7209770" y="2085584"/>
            <a:ext cx="2050561" cy="369332"/>
          </a:xfrm>
          <a:prstGeom prst="rect">
            <a:avLst/>
          </a:prstGeom>
          <a:noFill/>
        </p:spPr>
        <p:txBody>
          <a:bodyPr wrap="none" rtlCol="0">
            <a:spAutoFit/>
          </a:bodyPr>
          <a:lstStyle/>
          <a:p>
            <a:r>
              <a:rPr lang="en-US" dirty="0" err="1"/>
              <a:t>Undersampled</a:t>
            </a:r>
            <a:r>
              <a:rPr lang="en-US" dirty="0"/>
              <a:t> Data</a:t>
            </a:r>
          </a:p>
        </p:txBody>
      </p:sp>
      <p:pic>
        <p:nvPicPr>
          <p:cNvPr id="4" name="Picture 3">
            <a:extLst>
              <a:ext uri="{FF2B5EF4-FFF2-40B4-BE49-F238E27FC236}">
                <a16:creationId xmlns:a16="http://schemas.microsoft.com/office/drawing/2014/main" id="{3D4235F0-D645-DDED-D8D2-41B13F9F84BD}"/>
              </a:ext>
            </a:extLst>
          </p:cNvPr>
          <p:cNvPicPr>
            <a:picLocks noChangeAspect="1"/>
          </p:cNvPicPr>
          <p:nvPr/>
        </p:nvPicPr>
        <p:blipFill>
          <a:blip r:embed="rId2"/>
          <a:stretch>
            <a:fillRect/>
          </a:stretch>
        </p:blipFill>
        <p:spPr>
          <a:xfrm>
            <a:off x="1752762" y="2594453"/>
            <a:ext cx="3759985" cy="1370035"/>
          </a:xfrm>
          <a:prstGeom prst="rect">
            <a:avLst/>
          </a:prstGeom>
        </p:spPr>
      </p:pic>
      <p:pic>
        <p:nvPicPr>
          <p:cNvPr id="7" name="Picture 6">
            <a:extLst>
              <a:ext uri="{FF2B5EF4-FFF2-40B4-BE49-F238E27FC236}">
                <a16:creationId xmlns:a16="http://schemas.microsoft.com/office/drawing/2014/main" id="{4195F06A-58A9-EB2F-C801-4751F0F5EF45}"/>
              </a:ext>
            </a:extLst>
          </p:cNvPr>
          <p:cNvPicPr>
            <a:picLocks noChangeAspect="1"/>
          </p:cNvPicPr>
          <p:nvPr/>
        </p:nvPicPr>
        <p:blipFill>
          <a:blip r:embed="rId3"/>
          <a:stretch>
            <a:fillRect/>
          </a:stretch>
        </p:blipFill>
        <p:spPr>
          <a:xfrm>
            <a:off x="6442463" y="2594453"/>
            <a:ext cx="3633069" cy="1373477"/>
          </a:xfrm>
          <a:prstGeom prst="rect">
            <a:avLst/>
          </a:prstGeom>
        </p:spPr>
      </p:pic>
    </p:spTree>
    <p:extLst>
      <p:ext uri="{BB962C8B-B14F-4D97-AF65-F5344CB8AC3E}">
        <p14:creationId xmlns:p14="http://schemas.microsoft.com/office/powerpoint/2010/main" val="374825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187330" y="1942775"/>
            <a:ext cx="6146659" cy="4252587"/>
          </a:xfrm>
        </p:spPr>
        <p:txBody>
          <a:bodyPr>
            <a:normAutofit/>
          </a:bodyPr>
          <a:lstStyle/>
          <a:p>
            <a:pPr algn="l"/>
            <a:r>
              <a:rPr lang="en-US" sz="1400" b="0" i="0" u="none" strike="noStrike" dirty="0" err="1">
                <a:solidFill>
                  <a:schemeClr val="bg1"/>
                </a:solidFill>
                <a:effectLst/>
                <a:latin typeface="Gill Sans MT" panose="020B0502020104020203" pitchFamily="34" charset="77"/>
              </a:rPr>
              <a:t>XGBoost</a:t>
            </a:r>
            <a:r>
              <a:rPr lang="en-US" sz="1400" b="0" i="0" u="none" strike="noStrike" dirty="0">
                <a:solidFill>
                  <a:schemeClr val="bg1"/>
                </a:solidFill>
                <a:effectLst/>
                <a:latin typeface="Gill Sans MT" panose="020B0502020104020203" pitchFamily="34" charset="77"/>
              </a:rPr>
              <a:t> belongs to a family of boosting algorithms. It sequentially adds predictors and corrects its predecessors, focusing on reducing the residual errors of the previous models.</a:t>
            </a:r>
          </a:p>
          <a:p>
            <a:pPr algn="l"/>
            <a:r>
              <a:rPr lang="en-US" sz="1400" b="0" i="0" u="none" strike="noStrike" dirty="0">
                <a:solidFill>
                  <a:schemeClr val="bg1"/>
                </a:solidFill>
                <a:effectLst/>
                <a:latin typeface="Gill Sans MT" panose="020B0502020104020203" pitchFamily="34" charset="77"/>
              </a:rPr>
              <a:t>It uses gradient descent to minimize the loss when adding new models.</a:t>
            </a:r>
          </a:p>
          <a:p>
            <a:pPr algn="l"/>
            <a:r>
              <a:rPr lang="en-US" sz="1400" b="0" i="0" u="none" strike="noStrike" dirty="0">
                <a:solidFill>
                  <a:schemeClr val="bg1"/>
                </a:solidFill>
                <a:effectLst/>
                <a:latin typeface="Gill Sans MT" panose="020B0502020104020203" pitchFamily="34" charset="77"/>
              </a:rPr>
              <a:t>Often faster and more efficient then </a:t>
            </a:r>
            <a:r>
              <a:rPr lang="en-US" sz="1400" b="0" i="0" u="none" strike="noStrike" dirty="0" err="1">
                <a:solidFill>
                  <a:schemeClr val="bg1"/>
                </a:solidFill>
                <a:effectLst/>
                <a:latin typeface="Gill Sans MT" panose="020B0502020104020203" pitchFamily="34" charset="77"/>
              </a:rPr>
              <a:t>RandomForest</a:t>
            </a:r>
            <a:r>
              <a:rPr lang="en-US" sz="1400" b="0" i="0" u="none" strike="noStrike" dirty="0">
                <a:solidFill>
                  <a:schemeClr val="bg1"/>
                </a:solidFill>
                <a:effectLst/>
                <a:latin typeface="Gill Sans MT" panose="020B0502020104020203" pitchFamily="34" charset="77"/>
              </a:rPr>
              <a:t>, especially in terms of handling large datasets. It also tends to provide higher predictive accuracy. </a:t>
            </a:r>
          </a:p>
          <a:p>
            <a:pPr algn="l"/>
            <a:r>
              <a:rPr lang="en-US" sz="1400" b="0" i="0" u="none" strike="noStrike" dirty="0">
                <a:solidFill>
                  <a:schemeClr val="bg1"/>
                </a:solidFill>
                <a:effectLst/>
                <a:latin typeface="Gill Sans MT" panose="020B0502020104020203" pitchFamily="34" charset="77"/>
              </a:rPr>
              <a:t>Generally, less interpretable due to the complexity and sequential nature of boosting. </a:t>
            </a:r>
          </a:p>
          <a:p>
            <a:pPr algn="l"/>
            <a:endParaRPr lang="en-US" sz="1400" b="0" i="0" u="none" strike="noStrike" dirty="0">
              <a:solidFill>
                <a:schemeClr val="bg1"/>
              </a:solidFill>
              <a:effectLst/>
              <a:latin typeface="Gill Sans MT" panose="020B0502020104020203" pitchFamily="34" charset="77"/>
            </a:endParaRPr>
          </a:p>
          <a:p>
            <a:pPr algn="l"/>
            <a:r>
              <a:rPr lang="en-US" sz="1400" b="0" i="0" u="none" strike="noStrike" dirty="0" err="1">
                <a:solidFill>
                  <a:schemeClr val="bg1"/>
                </a:solidFill>
                <a:effectLst/>
                <a:latin typeface="Gill Sans MT" panose="020B0502020104020203" pitchFamily="34" charset="77"/>
              </a:rPr>
              <a:t>XGBoost</a:t>
            </a:r>
            <a:r>
              <a:rPr lang="en-US" sz="1400" b="0" i="0" u="none" strike="noStrike" dirty="0">
                <a:solidFill>
                  <a:schemeClr val="bg1"/>
                </a:solidFill>
                <a:effectLst/>
                <a:latin typeface="Gill Sans MT" panose="020B0502020104020203" pitchFamily="34" charset="77"/>
              </a:rPr>
              <a:t> includes L1 (Lasso regression) and L2 (Ridge regression) regularization, which helps in reducing overfitting and improving model performance.</a:t>
            </a:r>
          </a:p>
          <a:p>
            <a:pPr algn="l"/>
            <a:r>
              <a:rPr lang="en-US" sz="1400" b="0" i="0" u="none" strike="noStrike" dirty="0">
                <a:solidFill>
                  <a:schemeClr val="bg1"/>
                </a:solidFill>
                <a:effectLst/>
                <a:latin typeface="Gill Sans MT" panose="020B0502020104020203" pitchFamily="34" charset="77"/>
              </a:rPr>
              <a:t>Unlike other gradient boosting techniques that stop growing trees when they cannot find a positive gain, </a:t>
            </a:r>
            <a:r>
              <a:rPr lang="en-US" sz="1400" b="0" i="0" u="none" strike="noStrike" dirty="0" err="1">
                <a:solidFill>
                  <a:schemeClr val="bg1"/>
                </a:solidFill>
                <a:effectLst/>
                <a:latin typeface="Gill Sans MT" panose="020B0502020104020203" pitchFamily="34" charset="77"/>
              </a:rPr>
              <a:t>XGBoost</a:t>
            </a:r>
            <a:r>
              <a:rPr lang="en-US" sz="1400" b="0" i="0" u="none" strike="noStrike" dirty="0">
                <a:solidFill>
                  <a:schemeClr val="bg1"/>
                </a:solidFill>
                <a:effectLst/>
                <a:latin typeface="Gill Sans MT" panose="020B0502020104020203" pitchFamily="34" charset="77"/>
              </a:rPr>
              <a:t> grows a full tree and then prunes it back, offering more control over tree complexity.</a:t>
            </a:r>
          </a:p>
          <a:p>
            <a:pPr algn="l"/>
            <a:endParaRPr lang="en-US" sz="1400" b="0" i="0" u="none" strike="noStrike" dirty="0">
              <a:solidFill>
                <a:schemeClr val="bg1"/>
              </a:solidFill>
              <a:effectLst/>
              <a:latin typeface="Gill Sans MT" panose="020B0502020104020203" pitchFamily="34" charset="77"/>
            </a:endParaRPr>
          </a:p>
        </p:txBody>
      </p:sp>
      <p:sp>
        <p:nvSpPr>
          <p:cNvPr id="6" name="Title 1">
            <a:extLst>
              <a:ext uri="{FF2B5EF4-FFF2-40B4-BE49-F238E27FC236}">
                <a16:creationId xmlns:a16="http://schemas.microsoft.com/office/drawing/2014/main" id="{7750759B-E67D-9A7D-5FCE-92FD82BF0482}"/>
              </a:ext>
            </a:extLst>
          </p:cNvPr>
          <p:cNvSpPr txBox="1">
            <a:spLocks/>
          </p:cNvSpPr>
          <p:nvPr/>
        </p:nvSpPr>
        <p:spPr bwMode="blackWhite">
          <a:xfrm>
            <a:off x="4591365" y="210459"/>
            <a:ext cx="3009270"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modeling</a:t>
            </a:r>
          </a:p>
        </p:txBody>
      </p:sp>
      <p:sp>
        <p:nvSpPr>
          <p:cNvPr id="7" name="TextBox 6">
            <a:extLst>
              <a:ext uri="{FF2B5EF4-FFF2-40B4-BE49-F238E27FC236}">
                <a16:creationId xmlns:a16="http://schemas.microsoft.com/office/drawing/2014/main" id="{5F5BB550-D8A4-91F2-08A4-1855E80D653A}"/>
              </a:ext>
            </a:extLst>
          </p:cNvPr>
          <p:cNvSpPr txBox="1"/>
          <p:nvPr/>
        </p:nvSpPr>
        <p:spPr>
          <a:xfrm>
            <a:off x="1974946" y="1296444"/>
            <a:ext cx="2736647" cy="646331"/>
          </a:xfrm>
          <a:prstGeom prst="rect">
            <a:avLst/>
          </a:prstGeom>
          <a:noFill/>
        </p:spPr>
        <p:txBody>
          <a:bodyPr wrap="none" rtlCol="0">
            <a:spAutoFit/>
          </a:bodyPr>
          <a:lstStyle/>
          <a:p>
            <a:r>
              <a:rPr lang="en-US" dirty="0" err="1">
                <a:solidFill>
                  <a:schemeClr val="bg1"/>
                </a:solidFill>
              </a:rPr>
              <a:t>XGBoost</a:t>
            </a:r>
            <a:r>
              <a:rPr lang="en-US" dirty="0">
                <a:solidFill>
                  <a:schemeClr val="bg1"/>
                </a:solidFill>
              </a:rPr>
              <a:t> Classifier </a:t>
            </a:r>
            <a:r>
              <a:rPr lang="en-US" sz="1200" dirty="0">
                <a:solidFill>
                  <a:schemeClr val="bg1"/>
                </a:solidFill>
              </a:rPr>
              <a:t>(</a:t>
            </a:r>
            <a:r>
              <a:rPr lang="en-US" sz="1200" dirty="0" err="1">
                <a:solidFill>
                  <a:schemeClr val="bg1"/>
                </a:solidFill>
                <a:highlight>
                  <a:srgbClr val="FFFF00"/>
                </a:highlight>
              </a:rPr>
              <a:t>XGBoost</a:t>
            </a:r>
            <a:r>
              <a:rPr lang="en-US" sz="1200" dirty="0">
                <a:solidFill>
                  <a:schemeClr val="bg1"/>
                </a:solidFill>
              </a:rPr>
              <a:t>)</a:t>
            </a:r>
          </a:p>
          <a:p>
            <a:endParaRPr lang="en-US" dirty="0"/>
          </a:p>
        </p:txBody>
      </p:sp>
      <p:pic>
        <p:nvPicPr>
          <p:cNvPr id="11" name="Picture 10">
            <a:extLst>
              <a:ext uri="{FF2B5EF4-FFF2-40B4-BE49-F238E27FC236}">
                <a16:creationId xmlns:a16="http://schemas.microsoft.com/office/drawing/2014/main" id="{8376B040-4119-5B98-76CA-94A6B172146F}"/>
              </a:ext>
            </a:extLst>
          </p:cNvPr>
          <p:cNvPicPr>
            <a:picLocks noChangeAspect="1"/>
          </p:cNvPicPr>
          <p:nvPr/>
        </p:nvPicPr>
        <p:blipFill>
          <a:blip r:embed="rId2"/>
          <a:stretch>
            <a:fillRect/>
          </a:stretch>
        </p:blipFill>
        <p:spPr>
          <a:xfrm>
            <a:off x="7857254" y="1942775"/>
            <a:ext cx="4218575" cy="2670110"/>
          </a:xfrm>
          <a:prstGeom prst="rect">
            <a:avLst/>
          </a:prstGeom>
        </p:spPr>
      </p:pic>
    </p:spTree>
    <p:extLst>
      <p:ext uri="{BB962C8B-B14F-4D97-AF65-F5344CB8AC3E}">
        <p14:creationId xmlns:p14="http://schemas.microsoft.com/office/powerpoint/2010/main" val="363642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974945" y="1280547"/>
            <a:ext cx="8064665" cy="3649663"/>
          </a:xfrm>
        </p:spPr>
        <p:txBody>
          <a:bodyPr>
            <a:noAutofit/>
          </a:bodyPr>
          <a:lstStyle/>
          <a:p>
            <a:pPr algn="l"/>
            <a:r>
              <a:rPr lang="en-US" sz="1400" b="1" i="0" u="none" strike="noStrike" dirty="0">
                <a:solidFill>
                  <a:schemeClr val="bg1"/>
                </a:solidFill>
                <a:effectLst/>
                <a:latin typeface="Gill Sans MT" panose="020B0502020104020203" pitchFamily="34" charset="77"/>
              </a:rPr>
              <a:t>Learning Rate (eta):</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Determines the step size at each iteration and controls how quickly the model fits the residual error using additional base learners. A lower value (like 0.01-0.1) makes the boosting process more conservative, reducing the chances of overfitting but requiring more trees (</a:t>
            </a:r>
            <a:r>
              <a:rPr lang="en-US" sz="1400" b="0" i="0" u="none" strike="noStrike" dirty="0" err="1">
                <a:solidFill>
                  <a:schemeClr val="bg1"/>
                </a:solidFill>
                <a:effectLst/>
                <a:latin typeface="Gill Sans MT" panose="020B0502020104020203" pitchFamily="34" charset="77"/>
              </a:rPr>
              <a:t>n_estimators</a:t>
            </a:r>
            <a:r>
              <a:rPr lang="en-US" sz="1400" b="0" i="0" u="none" strike="noStrike" dirty="0">
                <a:solidFill>
                  <a:schemeClr val="bg1"/>
                </a:solidFill>
                <a:effectLst/>
                <a:latin typeface="Gill Sans MT" panose="020B0502020104020203" pitchFamily="34" charset="77"/>
              </a:rPr>
              <a:t>) to model all relations.</a:t>
            </a:r>
          </a:p>
          <a:p>
            <a:pPr algn="l"/>
            <a:r>
              <a:rPr lang="en-US" sz="1400" b="1" i="0" u="none" strike="noStrike" dirty="0">
                <a:solidFill>
                  <a:schemeClr val="bg1"/>
                </a:solidFill>
                <a:effectLst/>
                <a:latin typeface="Gill Sans MT" panose="020B0502020104020203" pitchFamily="34" charset="77"/>
              </a:rPr>
              <a:t>Number of Trees (</a:t>
            </a:r>
            <a:r>
              <a:rPr lang="en-US" sz="1400" b="1" i="0" u="none" strike="noStrike" dirty="0" err="1">
                <a:solidFill>
                  <a:schemeClr val="bg1"/>
                </a:solidFill>
                <a:effectLst/>
                <a:latin typeface="Gill Sans MT" panose="020B0502020104020203" pitchFamily="34" charset="77"/>
              </a:rPr>
              <a:t>n_estimators</a:t>
            </a:r>
            <a:r>
              <a:rPr lang="en-US" sz="1400" b="1" i="0" u="none" strike="noStrike" dirty="0">
                <a:solidFill>
                  <a:schemeClr val="bg1"/>
                </a:solidFill>
                <a:effectLst/>
                <a:latin typeface="Gill Sans MT" panose="020B0502020104020203" pitchFamily="34" charset="77"/>
              </a:rPr>
              <a:t>):</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The number of boosting rounds or trees to build. It should be balanced with the learning rate. More trees can improve accuracy but also increase computational time and risk of overfitting</a:t>
            </a:r>
          </a:p>
          <a:p>
            <a:pPr algn="l"/>
            <a:r>
              <a:rPr lang="en-US" sz="1400" b="1" i="0" u="none" strike="noStrike" dirty="0">
                <a:solidFill>
                  <a:schemeClr val="bg1"/>
                </a:solidFill>
                <a:effectLst/>
                <a:latin typeface="Gill Sans MT" panose="020B0502020104020203" pitchFamily="34" charset="77"/>
              </a:rPr>
              <a:t>Max Depth of Trees (</a:t>
            </a:r>
            <a:r>
              <a:rPr lang="en-US" sz="1400" b="1" i="0" u="none" strike="noStrike" dirty="0" err="1">
                <a:solidFill>
                  <a:schemeClr val="bg1"/>
                </a:solidFill>
                <a:effectLst/>
                <a:latin typeface="Gill Sans MT" panose="020B0502020104020203" pitchFamily="34" charset="77"/>
              </a:rPr>
              <a:t>max_depth</a:t>
            </a:r>
            <a:r>
              <a:rPr lang="en-US" sz="1400" b="1" i="0" u="none" strike="noStrike" dirty="0">
                <a:solidFill>
                  <a:schemeClr val="bg1"/>
                </a:solidFill>
                <a:effectLst/>
                <a:latin typeface="Gill Sans MT" panose="020B0502020104020203" pitchFamily="34" charset="77"/>
              </a:rPr>
              <a:t>):</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Maximum depth of a tree. Increasing this value will make the model more complex and more likely to overfit. </a:t>
            </a:r>
          </a:p>
          <a:p>
            <a:pPr algn="l"/>
            <a:r>
              <a:rPr lang="en-US" sz="1400" b="1" i="0" u="none" strike="noStrike" dirty="0">
                <a:solidFill>
                  <a:schemeClr val="bg1"/>
                </a:solidFill>
                <a:effectLst/>
                <a:latin typeface="Gill Sans MT" panose="020B0502020104020203" pitchFamily="34" charset="77"/>
              </a:rPr>
              <a:t>Subsample:</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The fraction of samples to be used for fitting each individual base learner.  Values slightly lower than 1 make the model more robust by reducing variance.</a:t>
            </a:r>
          </a:p>
          <a:p>
            <a:pPr algn="l"/>
            <a:r>
              <a:rPr lang="en-US" sz="1400" b="1" i="0" u="none" strike="noStrike" dirty="0" err="1">
                <a:solidFill>
                  <a:schemeClr val="bg1"/>
                </a:solidFill>
                <a:effectLst/>
                <a:latin typeface="Gill Sans MT" panose="020B0502020104020203" pitchFamily="34" charset="77"/>
              </a:rPr>
              <a:t>Colsample_bytree</a:t>
            </a:r>
            <a:r>
              <a:rPr lang="en-US" sz="1400" b="1" i="0" u="none" strike="noStrike" dirty="0">
                <a:solidFill>
                  <a:schemeClr val="bg1"/>
                </a:solidFill>
                <a:effectLst/>
                <a:latin typeface="Gill Sans MT" panose="020B0502020104020203" pitchFamily="34" charset="77"/>
              </a:rPr>
              <a:t> / </a:t>
            </a:r>
            <a:r>
              <a:rPr lang="en-US" sz="1400" b="1" i="0" u="none" strike="noStrike" dirty="0" err="1">
                <a:solidFill>
                  <a:schemeClr val="bg1"/>
                </a:solidFill>
                <a:effectLst/>
                <a:latin typeface="Gill Sans MT" panose="020B0502020104020203" pitchFamily="34" charset="77"/>
              </a:rPr>
              <a:t>Colsample_bylevel</a:t>
            </a:r>
            <a:r>
              <a:rPr lang="en-US" sz="1400" b="1" i="0" u="none" strike="noStrike" dirty="0">
                <a:solidFill>
                  <a:schemeClr val="bg1"/>
                </a:solidFill>
                <a:effectLst/>
                <a:latin typeface="Gill Sans MT" panose="020B0502020104020203" pitchFamily="34" charset="77"/>
              </a:rPr>
              <a:t> / </a:t>
            </a:r>
            <a:r>
              <a:rPr lang="en-US" sz="1400" b="1" i="0" u="none" strike="noStrike" dirty="0" err="1">
                <a:solidFill>
                  <a:schemeClr val="bg1"/>
                </a:solidFill>
                <a:effectLst/>
                <a:latin typeface="Gill Sans MT" panose="020B0502020104020203" pitchFamily="34" charset="77"/>
              </a:rPr>
              <a:t>Colsample_bynode</a:t>
            </a:r>
            <a:r>
              <a:rPr lang="en-US" sz="1400" b="1" i="0" u="none" strike="noStrike" dirty="0">
                <a:solidFill>
                  <a:schemeClr val="bg1"/>
                </a:solidFill>
                <a:effectLst/>
                <a:latin typeface="Gill Sans MT" panose="020B0502020104020203" pitchFamily="34" charset="77"/>
              </a:rPr>
              <a:t>:</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These parameters control the subsample ratio of columns for each split, for each level, and for each tree. Similar to subsample, setting these less than 1 can help in preventing overfitting.</a:t>
            </a:r>
          </a:p>
          <a:p>
            <a:pPr algn="l"/>
            <a:endParaRPr lang="en-US" sz="1400" dirty="0">
              <a:solidFill>
                <a:schemeClr val="bg1"/>
              </a:solidFill>
              <a:latin typeface="Gill Sans MT" panose="020B0502020104020203" pitchFamily="34" charset="77"/>
            </a:endParaRPr>
          </a:p>
          <a:p>
            <a:pPr algn="l"/>
            <a:endParaRPr lang="en-US" sz="1400" dirty="0">
              <a:solidFill>
                <a:schemeClr val="bg1"/>
              </a:solidFill>
              <a:latin typeface="Gill Sans MT" panose="020B0502020104020203" pitchFamily="34" charset="77"/>
            </a:endParaRPr>
          </a:p>
          <a:p>
            <a:pPr algn="l"/>
            <a:endParaRPr lang="en-US" sz="1400" dirty="0">
              <a:latin typeface="Gill Sans MT" panose="020B0502020104020203" pitchFamily="34" charset="77"/>
            </a:endParaRPr>
          </a:p>
          <a:p>
            <a:pPr algn="l"/>
            <a:endParaRPr lang="en-US" sz="1400" dirty="0">
              <a:latin typeface="Gill Sans MT" panose="020B0502020104020203" pitchFamily="34" charset="77"/>
            </a:endParaRPr>
          </a:p>
          <a:p>
            <a:endParaRPr lang="en-US" sz="1400" dirty="0">
              <a:latin typeface="Gill Sans MT" panose="020B0502020104020203" pitchFamily="34" charset="77"/>
            </a:endParaRPr>
          </a:p>
        </p:txBody>
      </p:sp>
      <p:sp>
        <p:nvSpPr>
          <p:cNvPr id="4" name="Title 1">
            <a:extLst>
              <a:ext uri="{FF2B5EF4-FFF2-40B4-BE49-F238E27FC236}">
                <a16:creationId xmlns:a16="http://schemas.microsoft.com/office/drawing/2014/main" id="{9E4C4126-C907-BACF-E55F-5A8366AFBC6A}"/>
              </a:ext>
            </a:extLst>
          </p:cNvPr>
          <p:cNvSpPr txBox="1">
            <a:spLocks/>
          </p:cNvSpPr>
          <p:nvPr/>
        </p:nvSpPr>
        <p:spPr bwMode="blackWhite">
          <a:xfrm>
            <a:off x="4591365" y="210459"/>
            <a:ext cx="3009270"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modeling</a:t>
            </a:r>
          </a:p>
        </p:txBody>
      </p:sp>
      <p:sp>
        <p:nvSpPr>
          <p:cNvPr id="7" name="TextBox 6">
            <a:extLst>
              <a:ext uri="{FF2B5EF4-FFF2-40B4-BE49-F238E27FC236}">
                <a16:creationId xmlns:a16="http://schemas.microsoft.com/office/drawing/2014/main" id="{1B08A3C9-6A6D-C9FD-036F-B832417AF972}"/>
              </a:ext>
            </a:extLst>
          </p:cNvPr>
          <p:cNvSpPr txBox="1"/>
          <p:nvPr/>
        </p:nvSpPr>
        <p:spPr>
          <a:xfrm>
            <a:off x="1974945" y="896474"/>
            <a:ext cx="2736647" cy="369332"/>
          </a:xfrm>
          <a:prstGeom prst="rect">
            <a:avLst/>
          </a:prstGeom>
          <a:noFill/>
        </p:spPr>
        <p:txBody>
          <a:bodyPr wrap="none" rtlCol="0">
            <a:spAutoFit/>
          </a:bodyPr>
          <a:lstStyle/>
          <a:p>
            <a:r>
              <a:rPr lang="en-US" dirty="0" err="1">
                <a:solidFill>
                  <a:schemeClr val="bg1"/>
                </a:solidFill>
              </a:rPr>
              <a:t>XGBoost</a:t>
            </a:r>
            <a:r>
              <a:rPr lang="en-US" dirty="0">
                <a:solidFill>
                  <a:schemeClr val="bg1"/>
                </a:solidFill>
              </a:rPr>
              <a:t> Classifier </a:t>
            </a:r>
            <a:r>
              <a:rPr lang="en-US" sz="1200" dirty="0">
                <a:solidFill>
                  <a:schemeClr val="bg1"/>
                </a:solidFill>
              </a:rPr>
              <a:t>(</a:t>
            </a:r>
            <a:r>
              <a:rPr lang="en-US" sz="1200" dirty="0" err="1">
                <a:solidFill>
                  <a:schemeClr val="bg1"/>
                </a:solidFill>
                <a:highlight>
                  <a:srgbClr val="FFFF00"/>
                </a:highlight>
              </a:rPr>
              <a:t>XGBoost</a:t>
            </a:r>
            <a:r>
              <a:rPr lang="en-US" sz="1200" dirty="0">
                <a:solidFill>
                  <a:schemeClr val="bg1"/>
                </a:solidFill>
              </a:rPr>
              <a:t>)</a:t>
            </a:r>
          </a:p>
        </p:txBody>
      </p:sp>
      <p:pic>
        <p:nvPicPr>
          <p:cNvPr id="10" name="Picture 9">
            <a:extLst>
              <a:ext uri="{FF2B5EF4-FFF2-40B4-BE49-F238E27FC236}">
                <a16:creationId xmlns:a16="http://schemas.microsoft.com/office/drawing/2014/main" id="{D43D448F-F7FC-25B4-2FA7-0FED20ABD83E}"/>
              </a:ext>
            </a:extLst>
          </p:cNvPr>
          <p:cNvPicPr>
            <a:picLocks noChangeAspect="1"/>
          </p:cNvPicPr>
          <p:nvPr/>
        </p:nvPicPr>
        <p:blipFill>
          <a:blip r:embed="rId2"/>
          <a:stretch>
            <a:fillRect/>
          </a:stretch>
        </p:blipFill>
        <p:spPr>
          <a:xfrm>
            <a:off x="1073072" y="5095990"/>
            <a:ext cx="2863893" cy="1240510"/>
          </a:xfrm>
          <a:prstGeom prst="rect">
            <a:avLst/>
          </a:prstGeom>
        </p:spPr>
      </p:pic>
      <p:pic>
        <p:nvPicPr>
          <p:cNvPr id="14" name="Picture 13">
            <a:extLst>
              <a:ext uri="{FF2B5EF4-FFF2-40B4-BE49-F238E27FC236}">
                <a16:creationId xmlns:a16="http://schemas.microsoft.com/office/drawing/2014/main" id="{75963667-5A9B-B399-2B4F-CC716B9F24B6}"/>
              </a:ext>
            </a:extLst>
          </p:cNvPr>
          <p:cNvPicPr>
            <a:picLocks noChangeAspect="1"/>
          </p:cNvPicPr>
          <p:nvPr/>
        </p:nvPicPr>
        <p:blipFill>
          <a:blip r:embed="rId3"/>
          <a:stretch>
            <a:fillRect/>
          </a:stretch>
        </p:blipFill>
        <p:spPr>
          <a:xfrm>
            <a:off x="4131153" y="5438660"/>
            <a:ext cx="7772400" cy="277585"/>
          </a:xfrm>
          <a:prstGeom prst="rect">
            <a:avLst/>
          </a:prstGeom>
        </p:spPr>
      </p:pic>
    </p:spTree>
    <p:extLst>
      <p:ext uri="{BB962C8B-B14F-4D97-AF65-F5344CB8AC3E}">
        <p14:creationId xmlns:p14="http://schemas.microsoft.com/office/powerpoint/2010/main" val="2851490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BE3C-D96F-C399-9794-0FB247DDC65F}"/>
              </a:ext>
            </a:extLst>
          </p:cNvPr>
          <p:cNvSpPr>
            <a:spLocks noGrp="1"/>
          </p:cNvSpPr>
          <p:nvPr>
            <p:ph type="ctrTitle"/>
          </p:nvPr>
        </p:nvSpPr>
        <p:spPr>
          <a:xfrm>
            <a:off x="4591365" y="210459"/>
            <a:ext cx="3009270" cy="628104"/>
          </a:xfrm>
        </p:spPr>
        <p:txBody>
          <a:bodyPr>
            <a:normAutofit fontScale="90000"/>
          </a:bodyPr>
          <a:lstStyle/>
          <a:p>
            <a:r>
              <a:rPr lang="en-US" dirty="0"/>
              <a:t>modeling</a:t>
            </a:r>
          </a:p>
        </p:txBody>
      </p:sp>
      <p:sp>
        <p:nvSpPr>
          <p:cNvPr id="5" name="TextBox 4">
            <a:extLst>
              <a:ext uri="{FF2B5EF4-FFF2-40B4-BE49-F238E27FC236}">
                <a16:creationId xmlns:a16="http://schemas.microsoft.com/office/drawing/2014/main" id="{36EA1FFF-3792-E8ED-9C4C-E58B00DAF895}"/>
              </a:ext>
            </a:extLst>
          </p:cNvPr>
          <p:cNvSpPr txBox="1"/>
          <p:nvPr/>
        </p:nvSpPr>
        <p:spPr>
          <a:xfrm>
            <a:off x="1706935" y="1184521"/>
            <a:ext cx="4205349" cy="369332"/>
          </a:xfrm>
          <a:prstGeom prst="rect">
            <a:avLst/>
          </a:prstGeom>
          <a:noFill/>
        </p:spPr>
        <p:txBody>
          <a:bodyPr wrap="square" rtlCol="0">
            <a:spAutoFit/>
          </a:bodyPr>
          <a:lstStyle/>
          <a:p>
            <a:r>
              <a:rPr lang="en-US" dirty="0" err="1">
                <a:solidFill>
                  <a:schemeClr val="bg1"/>
                </a:solidFill>
              </a:rPr>
              <a:t>XGBoost</a:t>
            </a:r>
            <a:r>
              <a:rPr lang="en-US" dirty="0">
                <a:solidFill>
                  <a:schemeClr val="bg1"/>
                </a:solidFill>
              </a:rPr>
              <a:t> Classifier </a:t>
            </a:r>
            <a:r>
              <a:rPr lang="en-US" sz="1200" dirty="0">
                <a:solidFill>
                  <a:schemeClr val="bg1"/>
                </a:solidFill>
              </a:rPr>
              <a:t>(</a:t>
            </a:r>
            <a:r>
              <a:rPr lang="en-US" sz="1200" dirty="0" err="1">
                <a:solidFill>
                  <a:schemeClr val="bg1"/>
                </a:solidFill>
                <a:highlight>
                  <a:srgbClr val="FFFF00"/>
                </a:highlight>
              </a:rPr>
              <a:t>XGBoost</a:t>
            </a:r>
            <a:r>
              <a:rPr lang="en-US" sz="1200" dirty="0">
                <a:solidFill>
                  <a:schemeClr val="bg1"/>
                </a:solidFill>
              </a:rPr>
              <a:t>)</a:t>
            </a:r>
          </a:p>
        </p:txBody>
      </p:sp>
      <p:sp>
        <p:nvSpPr>
          <p:cNvPr id="8" name="TextBox 7">
            <a:extLst>
              <a:ext uri="{FF2B5EF4-FFF2-40B4-BE49-F238E27FC236}">
                <a16:creationId xmlns:a16="http://schemas.microsoft.com/office/drawing/2014/main" id="{10546B4D-65BA-5D4F-145A-95A91CBE2099}"/>
              </a:ext>
            </a:extLst>
          </p:cNvPr>
          <p:cNvSpPr txBox="1"/>
          <p:nvPr/>
        </p:nvSpPr>
        <p:spPr>
          <a:xfrm>
            <a:off x="2851011" y="2085584"/>
            <a:ext cx="1410386" cy="369332"/>
          </a:xfrm>
          <a:prstGeom prst="rect">
            <a:avLst/>
          </a:prstGeom>
          <a:noFill/>
        </p:spPr>
        <p:txBody>
          <a:bodyPr wrap="none" rtlCol="0">
            <a:spAutoFit/>
          </a:bodyPr>
          <a:lstStyle/>
          <a:p>
            <a:r>
              <a:rPr lang="en-US" dirty="0"/>
              <a:t>SMOTE Data</a:t>
            </a:r>
          </a:p>
        </p:txBody>
      </p:sp>
      <p:sp>
        <p:nvSpPr>
          <p:cNvPr id="11" name="TextBox 10">
            <a:extLst>
              <a:ext uri="{FF2B5EF4-FFF2-40B4-BE49-F238E27FC236}">
                <a16:creationId xmlns:a16="http://schemas.microsoft.com/office/drawing/2014/main" id="{82D55A82-F52F-B331-F8C4-10F4D7E8C8CC}"/>
              </a:ext>
            </a:extLst>
          </p:cNvPr>
          <p:cNvSpPr txBox="1"/>
          <p:nvPr/>
        </p:nvSpPr>
        <p:spPr>
          <a:xfrm>
            <a:off x="7209770" y="2085584"/>
            <a:ext cx="2050561" cy="369332"/>
          </a:xfrm>
          <a:prstGeom prst="rect">
            <a:avLst/>
          </a:prstGeom>
          <a:noFill/>
        </p:spPr>
        <p:txBody>
          <a:bodyPr wrap="none" rtlCol="0">
            <a:spAutoFit/>
          </a:bodyPr>
          <a:lstStyle/>
          <a:p>
            <a:r>
              <a:rPr lang="en-US" dirty="0" err="1"/>
              <a:t>Undersampled</a:t>
            </a:r>
            <a:r>
              <a:rPr lang="en-US" dirty="0"/>
              <a:t> Data</a:t>
            </a:r>
          </a:p>
        </p:txBody>
      </p:sp>
      <p:pic>
        <p:nvPicPr>
          <p:cNvPr id="4" name="Picture 3">
            <a:extLst>
              <a:ext uri="{FF2B5EF4-FFF2-40B4-BE49-F238E27FC236}">
                <a16:creationId xmlns:a16="http://schemas.microsoft.com/office/drawing/2014/main" id="{0598E809-C81F-F423-42F8-32CC62A1C043}"/>
              </a:ext>
            </a:extLst>
          </p:cNvPr>
          <p:cNvPicPr>
            <a:picLocks noChangeAspect="1"/>
          </p:cNvPicPr>
          <p:nvPr/>
        </p:nvPicPr>
        <p:blipFill>
          <a:blip r:embed="rId2"/>
          <a:stretch>
            <a:fillRect/>
          </a:stretch>
        </p:blipFill>
        <p:spPr>
          <a:xfrm>
            <a:off x="1658914" y="2650820"/>
            <a:ext cx="3790425" cy="1370033"/>
          </a:xfrm>
          <a:prstGeom prst="rect">
            <a:avLst/>
          </a:prstGeom>
        </p:spPr>
      </p:pic>
      <p:pic>
        <p:nvPicPr>
          <p:cNvPr id="7" name="Picture 6">
            <a:extLst>
              <a:ext uri="{FF2B5EF4-FFF2-40B4-BE49-F238E27FC236}">
                <a16:creationId xmlns:a16="http://schemas.microsoft.com/office/drawing/2014/main" id="{ED3FDF8C-5196-8C77-BE8C-E4209EDE9D58}"/>
              </a:ext>
            </a:extLst>
          </p:cNvPr>
          <p:cNvPicPr>
            <a:picLocks noChangeAspect="1"/>
          </p:cNvPicPr>
          <p:nvPr/>
        </p:nvPicPr>
        <p:blipFill>
          <a:blip r:embed="rId3"/>
          <a:stretch>
            <a:fillRect/>
          </a:stretch>
        </p:blipFill>
        <p:spPr>
          <a:xfrm>
            <a:off x="6436616" y="2638476"/>
            <a:ext cx="3860999" cy="1370032"/>
          </a:xfrm>
          <a:prstGeom prst="rect">
            <a:avLst/>
          </a:prstGeom>
        </p:spPr>
      </p:pic>
    </p:spTree>
    <p:extLst>
      <p:ext uri="{BB962C8B-B14F-4D97-AF65-F5344CB8AC3E}">
        <p14:creationId xmlns:p14="http://schemas.microsoft.com/office/powerpoint/2010/main" val="1008445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840042" y="1798726"/>
            <a:ext cx="6853022" cy="3499473"/>
          </a:xfrm>
        </p:spPr>
        <p:txBody>
          <a:bodyPr>
            <a:normAutofit/>
          </a:bodyPr>
          <a:lstStyle/>
          <a:p>
            <a:pPr marL="285750" indent="-285750" algn="l">
              <a:buFont typeface="Arial" panose="020B0604020202020204" pitchFamily="34" charset="0"/>
              <a:buChar char="•"/>
            </a:pPr>
            <a:r>
              <a:rPr lang="en-US" sz="1400" b="0" i="0" u="none" strike="noStrike" dirty="0">
                <a:solidFill>
                  <a:schemeClr val="bg1"/>
                </a:solidFill>
                <a:effectLst/>
                <a:latin typeface="Gill Sans MT" panose="020B0502020104020203" pitchFamily="34" charset="77"/>
              </a:rPr>
              <a:t>The </a:t>
            </a:r>
            <a:r>
              <a:rPr lang="en-US" sz="1400" dirty="0" err="1">
                <a:solidFill>
                  <a:schemeClr val="bg1"/>
                </a:solidFill>
                <a:latin typeface="Gill Sans MT" panose="020B0502020104020203" pitchFamily="34" charset="77"/>
              </a:rPr>
              <a:t>MLPClassifier</a:t>
            </a:r>
            <a:r>
              <a:rPr lang="en-US" sz="1400" b="0" i="0" u="none" strike="noStrike" dirty="0">
                <a:solidFill>
                  <a:schemeClr val="bg1"/>
                </a:solidFill>
                <a:effectLst/>
                <a:latin typeface="Gill Sans MT" panose="020B0502020104020203" pitchFamily="34" charset="77"/>
              </a:rPr>
              <a:t> is a Multi-layer Perceptron (MLP) classifier which belongs to the category of neural network models. MLP is a class of feedforward artificial neural network.</a:t>
            </a:r>
          </a:p>
          <a:p>
            <a:pPr marL="285750" indent="-285750" algn="l">
              <a:buFont typeface="Arial" panose="020B0604020202020204" pitchFamily="34" charset="0"/>
              <a:buChar char="•"/>
            </a:pPr>
            <a:r>
              <a:rPr lang="en-US" sz="1400" b="0" i="0" u="none" strike="noStrike" dirty="0">
                <a:solidFill>
                  <a:schemeClr val="bg1"/>
                </a:solidFill>
                <a:effectLst/>
                <a:latin typeface="Gill Sans MT" panose="020B0502020104020203" pitchFamily="34" charset="77"/>
              </a:rPr>
              <a:t>MLP consists of at least three layers of nodes: an input layer, a hidden layer, and an output layer. </a:t>
            </a:r>
            <a:endParaRPr lang="en-US" sz="1400" dirty="0">
              <a:solidFill>
                <a:schemeClr val="bg1"/>
              </a:solidFill>
              <a:latin typeface="Gill Sans MT" panose="020B0502020104020203" pitchFamily="34" charset="77"/>
            </a:endParaRPr>
          </a:p>
          <a:p>
            <a:pPr marL="285750" indent="-285750" algn="l">
              <a:buFont typeface="Arial" panose="020B0604020202020204" pitchFamily="34" charset="0"/>
              <a:buChar char="•"/>
            </a:pPr>
            <a:r>
              <a:rPr lang="en-US" sz="1400" b="0" i="0" u="none" strike="noStrike" dirty="0">
                <a:solidFill>
                  <a:schemeClr val="bg1"/>
                </a:solidFill>
                <a:effectLst/>
                <a:latin typeface="Gill Sans MT" panose="020B0502020104020203" pitchFamily="34" charset="77"/>
              </a:rPr>
              <a:t>MLP utilizes backpropagation for training, meaning it calculates the gradient of the loss function with respect to the weights of the network for a given input-output pair and adjusts the weights to minimize the loss.</a:t>
            </a:r>
            <a:endParaRPr lang="en-US" sz="1400" dirty="0">
              <a:solidFill>
                <a:schemeClr val="bg1"/>
              </a:solidFill>
              <a:latin typeface="Gill Sans MT" panose="020B0502020104020203" pitchFamily="34" charset="77"/>
            </a:endParaRPr>
          </a:p>
          <a:p>
            <a:pPr marL="285750" indent="-285750" algn="l">
              <a:buFont typeface="Arial" panose="020B0604020202020204" pitchFamily="34" charset="0"/>
              <a:buChar char="•"/>
            </a:pPr>
            <a:r>
              <a:rPr lang="en-US" sz="1400" b="0" i="0" u="none" strike="noStrike" dirty="0">
                <a:solidFill>
                  <a:schemeClr val="bg1"/>
                </a:solidFill>
                <a:effectLst/>
                <a:latin typeface="Gill Sans MT" panose="020B0502020104020203" pitchFamily="34" charset="77"/>
              </a:rPr>
              <a:t>Offers less flexibility in terms of network design. The architecture is limited to fully connected layers, and customization options are relatively basic.</a:t>
            </a:r>
          </a:p>
          <a:p>
            <a:pPr marL="285750" indent="-285750" algn="l">
              <a:buFont typeface="Arial" panose="020B0604020202020204" pitchFamily="34" charset="0"/>
              <a:buChar char="•"/>
            </a:pPr>
            <a:endParaRPr lang="en-US" sz="1400" b="0" dirty="0">
              <a:solidFill>
                <a:schemeClr val="bg1"/>
              </a:solidFill>
              <a:effectLst/>
              <a:latin typeface="Gill Sans MT" panose="020B0502020104020203" pitchFamily="34" charset="77"/>
            </a:endParaRPr>
          </a:p>
        </p:txBody>
      </p:sp>
      <p:sp>
        <p:nvSpPr>
          <p:cNvPr id="8" name="Title 1">
            <a:extLst>
              <a:ext uri="{FF2B5EF4-FFF2-40B4-BE49-F238E27FC236}">
                <a16:creationId xmlns:a16="http://schemas.microsoft.com/office/drawing/2014/main" id="{D6F1A1E7-C9FB-7BE2-0A4A-F49FCEC06D6A}"/>
              </a:ext>
            </a:extLst>
          </p:cNvPr>
          <p:cNvSpPr txBox="1">
            <a:spLocks/>
          </p:cNvSpPr>
          <p:nvPr/>
        </p:nvSpPr>
        <p:spPr bwMode="blackWhite">
          <a:xfrm>
            <a:off x="4591365" y="210459"/>
            <a:ext cx="3009270"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modeling</a:t>
            </a:r>
          </a:p>
        </p:txBody>
      </p:sp>
      <p:sp>
        <p:nvSpPr>
          <p:cNvPr id="4" name="TextBox 3">
            <a:extLst>
              <a:ext uri="{FF2B5EF4-FFF2-40B4-BE49-F238E27FC236}">
                <a16:creationId xmlns:a16="http://schemas.microsoft.com/office/drawing/2014/main" id="{1F8505F2-A688-8D3B-9C35-1DACEC8A01CD}"/>
              </a:ext>
            </a:extLst>
          </p:cNvPr>
          <p:cNvSpPr txBox="1"/>
          <p:nvPr/>
        </p:nvSpPr>
        <p:spPr>
          <a:xfrm>
            <a:off x="2154477" y="1202499"/>
            <a:ext cx="4857420" cy="369332"/>
          </a:xfrm>
          <a:prstGeom prst="rect">
            <a:avLst/>
          </a:prstGeom>
          <a:noFill/>
        </p:spPr>
        <p:txBody>
          <a:bodyPr wrap="none" rtlCol="0">
            <a:spAutoFit/>
          </a:bodyPr>
          <a:lstStyle/>
          <a:p>
            <a:r>
              <a:rPr lang="en-US" dirty="0">
                <a:solidFill>
                  <a:schemeClr val="bg1"/>
                </a:solidFill>
              </a:rPr>
              <a:t>MLP Classifier </a:t>
            </a:r>
            <a:r>
              <a:rPr lang="en-US" sz="1800" dirty="0">
                <a:solidFill>
                  <a:schemeClr val="bg1"/>
                </a:solidFill>
              </a:rPr>
              <a:t>(</a:t>
            </a:r>
            <a:r>
              <a:rPr lang="en-US" sz="1800" b="0" dirty="0" err="1">
                <a:solidFill>
                  <a:schemeClr val="bg1"/>
                </a:solidFill>
                <a:effectLst/>
                <a:highlight>
                  <a:srgbClr val="FFFF00"/>
                </a:highlight>
                <a:latin typeface="Menlo" panose="020B0609030804020204" pitchFamily="49" charset="0"/>
              </a:rPr>
              <a:t>sklearn.neural_network</a:t>
            </a:r>
            <a:r>
              <a:rPr lang="en-US" sz="1800" dirty="0">
                <a:solidFill>
                  <a:schemeClr val="bg1"/>
                </a:solidFill>
                <a:latin typeface="Menlo" panose="020B0609030804020204" pitchFamily="49" charset="0"/>
              </a:rPr>
              <a:t>)</a:t>
            </a:r>
            <a:endParaRPr lang="en-US" sz="1800" dirty="0">
              <a:solidFill>
                <a:schemeClr val="bg1"/>
              </a:solidFill>
            </a:endParaRPr>
          </a:p>
        </p:txBody>
      </p:sp>
    </p:spTree>
    <p:extLst>
      <p:ext uri="{BB962C8B-B14F-4D97-AF65-F5344CB8AC3E}">
        <p14:creationId xmlns:p14="http://schemas.microsoft.com/office/powerpoint/2010/main" val="3395133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840041" y="1798726"/>
            <a:ext cx="7729843" cy="4420447"/>
          </a:xfrm>
        </p:spPr>
        <p:txBody>
          <a:bodyPr>
            <a:noAutofit/>
          </a:bodyPr>
          <a:lstStyle/>
          <a:p>
            <a:pPr algn="l"/>
            <a:r>
              <a:rPr lang="en-US" sz="1400" b="1" i="0" u="none" strike="noStrike" dirty="0">
                <a:solidFill>
                  <a:schemeClr val="bg1"/>
                </a:solidFill>
                <a:effectLst/>
                <a:latin typeface="Gill Sans MT" panose="020B0502020104020203" pitchFamily="34" charset="77"/>
              </a:rPr>
              <a:t>Hidden Layer Sizes: </a:t>
            </a:r>
            <a:r>
              <a:rPr lang="en-US" sz="1400" b="0" i="0" u="none" strike="noStrike" dirty="0">
                <a:solidFill>
                  <a:schemeClr val="bg1"/>
                </a:solidFill>
                <a:effectLst/>
                <a:latin typeface="Gill Sans MT" panose="020B0502020104020203" pitchFamily="34" charset="77"/>
              </a:rPr>
              <a:t>Controls the number of layers and the number of neurons in each layer. </a:t>
            </a:r>
            <a:r>
              <a:rPr lang="en-US" sz="1400" b="0" i="0" u="none" strike="noStrike" dirty="0" err="1">
                <a:solidFill>
                  <a:schemeClr val="bg1"/>
                </a:solidFill>
                <a:effectLst/>
                <a:latin typeface="Gill Sans MT" panose="020B0502020104020203" pitchFamily="34" charset="77"/>
              </a:rPr>
              <a:t>hidden_layer_sizes</a:t>
            </a:r>
            <a:r>
              <a:rPr lang="en-US" sz="1400" b="0" i="0" u="none" strike="noStrike" dirty="0">
                <a:solidFill>
                  <a:schemeClr val="bg1"/>
                </a:solidFill>
                <a:effectLst/>
                <a:latin typeface="Gill Sans MT" panose="020B0502020104020203" pitchFamily="34" charset="77"/>
              </a:rPr>
              <a:t>=(100,) for one layer with 100 neurons, or (100, 50) for two layers with 100 and 50 neurons respectively. More layers/neurons can model complex patterns but increase the risk of overfitting and computational cost.</a:t>
            </a:r>
          </a:p>
          <a:p>
            <a:pPr algn="l"/>
            <a:r>
              <a:rPr lang="en-US" sz="1400" b="1" i="0" u="none" strike="noStrike" dirty="0">
                <a:solidFill>
                  <a:schemeClr val="bg1"/>
                </a:solidFill>
                <a:effectLst/>
                <a:latin typeface="Gill Sans MT" panose="020B0502020104020203" pitchFamily="34" charset="77"/>
              </a:rPr>
              <a:t>Activation Function:</a:t>
            </a:r>
            <a:r>
              <a:rPr lang="en-US" sz="1400" dirty="0">
                <a:solidFill>
                  <a:schemeClr val="bg1"/>
                </a:solidFill>
                <a:latin typeface="Gill Sans MT" panose="020B0502020104020203" pitchFamily="34" charset="77"/>
              </a:rPr>
              <a:t> </a:t>
            </a:r>
            <a:r>
              <a:rPr lang="en-US" sz="1400" b="0" i="0" u="none" strike="noStrike" dirty="0">
                <a:solidFill>
                  <a:schemeClr val="bg1"/>
                </a:solidFill>
                <a:effectLst/>
                <a:latin typeface="Gill Sans MT" panose="020B0502020104020203" pitchFamily="34" charset="77"/>
              </a:rPr>
              <a:t>The activation function for the hidden layers. Options include </a:t>
            </a:r>
            <a:r>
              <a:rPr lang="en-US" sz="1400" b="0" i="0" u="none" strike="noStrike" dirty="0" err="1">
                <a:solidFill>
                  <a:schemeClr val="bg1"/>
                </a:solidFill>
                <a:effectLst/>
                <a:latin typeface="Gill Sans MT" panose="020B0502020104020203" pitchFamily="34" charset="77"/>
              </a:rPr>
              <a:t>relu</a:t>
            </a:r>
            <a:r>
              <a:rPr lang="en-US" sz="1400" b="0" i="0" u="none" strike="noStrike" dirty="0">
                <a:solidFill>
                  <a:schemeClr val="bg1"/>
                </a:solidFill>
                <a:effectLst/>
                <a:latin typeface="Gill Sans MT" panose="020B0502020104020203" pitchFamily="34" charset="77"/>
              </a:rPr>
              <a:t>, tanh, and logistic. </a:t>
            </a:r>
            <a:r>
              <a:rPr lang="en-US" sz="1400" b="0" i="0" u="none" strike="noStrike" dirty="0" err="1">
                <a:solidFill>
                  <a:schemeClr val="bg1"/>
                </a:solidFill>
                <a:effectLst/>
                <a:latin typeface="Gill Sans MT" panose="020B0502020104020203" pitchFamily="34" charset="77"/>
              </a:rPr>
              <a:t>relu</a:t>
            </a:r>
            <a:r>
              <a:rPr lang="en-US" sz="1400" b="0" i="0" u="none" strike="noStrike" dirty="0">
                <a:solidFill>
                  <a:schemeClr val="bg1"/>
                </a:solidFill>
                <a:effectLst/>
                <a:latin typeface="Gill Sans MT" panose="020B0502020104020203" pitchFamily="34" charset="77"/>
              </a:rPr>
              <a:t> generally works well; however, tanh or logistic might be better for certain problems.</a:t>
            </a:r>
          </a:p>
          <a:p>
            <a:pPr algn="l"/>
            <a:r>
              <a:rPr lang="en-US" sz="1400" b="1" i="0" u="none" strike="noStrike" dirty="0">
                <a:solidFill>
                  <a:schemeClr val="bg1"/>
                </a:solidFill>
                <a:effectLst/>
                <a:latin typeface="Gill Sans MT" panose="020B0502020104020203" pitchFamily="34" charset="77"/>
              </a:rPr>
              <a:t>Solver: </a:t>
            </a:r>
            <a:r>
              <a:rPr lang="en-US" sz="1400" b="0" i="0" u="none" strike="noStrike" dirty="0">
                <a:solidFill>
                  <a:schemeClr val="bg1"/>
                </a:solidFill>
                <a:effectLst/>
                <a:latin typeface="Gill Sans MT" panose="020B0502020104020203" pitchFamily="34" charset="77"/>
              </a:rPr>
              <a:t>The algorithm for weight optimization. </a:t>
            </a:r>
            <a:r>
              <a:rPr lang="en-US" sz="1400" b="0" i="0" u="none" strike="noStrike" dirty="0" err="1">
                <a:solidFill>
                  <a:schemeClr val="bg1"/>
                </a:solidFill>
                <a:effectLst/>
                <a:latin typeface="Gill Sans MT" panose="020B0502020104020203" pitchFamily="34" charset="77"/>
              </a:rPr>
              <a:t>lbfgs</a:t>
            </a:r>
            <a:r>
              <a:rPr lang="en-US" sz="1400" b="0" i="0" u="none" strike="noStrike" dirty="0">
                <a:solidFill>
                  <a:schemeClr val="bg1"/>
                </a:solidFill>
                <a:effectLst/>
                <a:latin typeface="Gill Sans MT" panose="020B0502020104020203" pitchFamily="34" charset="77"/>
              </a:rPr>
              <a:t>, </a:t>
            </a:r>
            <a:r>
              <a:rPr lang="en-US" sz="1400" b="0" i="0" u="none" strike="noStrike" dirty="0" err="1">
                <a:solidFill>
                  <a:schemeClr val="bg1"/>
                </a:solidFill>
                <a:effectLst/>
                <a:latin typeface="Gill Sans MT" panose="020B0502020104020203" pitchFamily="34" charset="77"/>
              </a:rPr>
              <a:t>sgd</a:t>
            </a:r>
            <a:r>
              <a:rPr lang="en-US" sz="1400" b="0" i="0" u="none" strike="noStrike" dirty="0">
                <a:solidFill>
                  <a:schemeClr val="bg1"/>
                </a:solidFill>
                <a:effectLst/>
                <a:latin typeface="Gill Sans MT" panose="020B0502020104020203" pitchFamily="34" charset="77"/>
              </a:rPr>
              <a:t> (stochastic gradient descent), </a:t>
            </a:r>
            <a:r>
              <a:rPr lang="en-US" sz="1400" b="0" i="0" u="none" strike="noStrike" dirty="0" err="1">
                <a:solidFill>
                  <a:schemeClr val="bg1"/>
                </a:solidFill>
                <a:effectLst/>
                <a:latin typeface="Gill Sans MT" panose="020B0502020104020203" pitchFamily="34" charset="77"/>
              </a:rPr>
              <a:t>adam</a:t>
            </a:r>
            <a:r>
              <a:rPr lang="en-US" sz="1400" b="0" i="0" u="none" strike="noStrike" dirty="0">
                <a:solidFill>
                  <a:schemeClr val="bg1"/>
                </a:solidFill>
                <a:effectLst/>
                <a:latin typeface="Gill Sans MT" panose="020B0502020104020203" pitchFamily="34" charset="77"/>
              </a:rPr>
              <a:t>. </a:t>
            </a:r>
            <a:r>
              <a:rPr lang="en-US" sz="1400" b="0" i="0" u="none" strike="noStrike" dirty="0" err="1">
                <a:solidFill>
                  <a:schemeClr val="bg1"/>
                </a:solidFill>
                <a:effectLst/>
                <a:latin typeface="Gill Sans MT" panose="020B0502020104020203" pitchFamily="34" charset="77"/>
              </a:rPr>
              <a:t>adam</a:t>
            </a:r>
            <a:r>
              <a:rPr lang="en-US" sz="1400" b="0" i="0" u="none" strike="noStrike" dirty="0">
                <a:solidFill>
                  <a:schemeClr val="bg1"/>
                </a:solidFill>
                <a:effectLst/>
                <a:latin typeface="Gill Sans MT" panose="020B0502020104020203" pitchFamily="34" charset="77"/>
              </a:rPr>
              <a:t> works well on relatively large datasets with thousands of training samples. For small datasets, </a:t>
            </a:r>
            <a:r>
              <a:rPr lang="en-US" sz="1400" b="0" i="0" u="none" strike="noStrike" dirty="0" err="1">
                <a:solidFill>
                  <a:schemeClr val="bg1"/>
                </a:solidFill>
                <a:effectLst/>
                <a:latin typeface="Gill Sans MT" panose="020B0502020104020203" pitchFamily="34" charset="77"/>
              </a:rPr>
              <a:t>lbfgs</a:t>
            </a:r>
            <a:r>
              <a:rPr lang="en-US" sz="1400" b="0" i="0" u="none" strike="noStrike" dirty="0">
                <a:solidFill>
                  <a:schemeClr val="bg1"/>
                </a:solidFill>
                <a:effectLst/>
                <a:latin typeface="Gill Sans MT" panose="020B0502020104020203" pitchFamily="34" charset="77"/>
              </a:rPr>
              <a:t> can converge faster and perform better</a:t>
            </a:r>
          </a:p>
          <a:p>
            <a:pPr algn="l"/>
            <a:r>
              <a:rPr lang="en-US" sz="1400" b="1" i="0" u="none" strike="noStrike" dirty="0">
                <a:solidFill>
                  <a:schemeClr val="bg1"/>
                </a:solidFill>
                <a:effectLst/>
                <a:latin typeface="Gill Sans MT" panose="020B0502020104020203" pitchFamily="34" charset="77"/>
              </a:rPr>
              <a:t>Alpha: </a:t>
            </a:r>
            <a:r>
              <a:rPr lang="en-US" sz="1400" b="0" i="0" u="none" strike="noStrike" dirty="0">
                <a:solidFill>
                  <a:schemeClr val="bg1"/>
                </a:solidFill>
                <a:effectLst/>
                <a:latin typeface="Gill Sans MT" panose="020B0502020104020203" pitchFamily="34" charset="77"/>
              </a:rPr>
              <a:t>L2 regularization term. Helps to avoid overfitting. Larger values penalize large weights more strongly.</a:t>
            </a:r>
          </a:p>
          <a:p>
            <a:pPr algn="l"/>
            <a:r>
              <a:rPr lang="en-US" sz="1400" b="1" i="0" u="none" strike="noStrike" dirty="0">
                <a:solidFill>
                  <a:schemeClr val="bg1"/>
                </a:solidFill>
                <a:effectLst/>
                <a:latin typeface="Gill Sans MT" panose="020B0502020104020203" pitchFamily="34" charset="77"/>
              </a:rPr>
              <a:t>Learning Rate (for </a:t>
            </a:r>
            <a:r>
              <a:rPr lang="en-US" sz="1400" b="1" i="0" u="none" strike="noStrike" dirty="0" err="1">
                <a:solidFill>
                  <a:schemeClr val="bg1"/>
                </a:solidFill>
                <a:effectLst/>
                <a:latin typeface="Gill Sans MT" panose="020B0502020104020203" pitchFamily="34" charset="77"/>
              </a:rPr>
              <a:t>sgd</a:t>
            </a:r>
            <a:r>
              <a:rPr lang="en-US" sz="1400" b="1" i="0" u="none" strike="noStrike" dirty="0">
                <a:solidFill>
                  <a:schemeClr val="bg1"/>
                </a:solidFill>
                <a:effectLst/>
                <a:latin typeface="Gill Sans MT" panose="020B0502020104020203" pitchFamily="34" charset="77"/>
              </a:rPr>
              <a:t> solver): </a:t>
            </a:r>
            <a:r>
              <a:rPr lang="en-US" sz="1400" b="0" i="0" u="none" strike="noStrike" dirty="0">
                <a:solidFill>
                  <a:schemeClr val="bg1"/>
                </a:solidFill>
                <a:effectLst/>
                <a:latin typeface="Gill Sans MT" panose="020B0502020104020203" pitchFamily="34" charset="77"/>
              </a:rPr>
              <a:t>Determines the step size at each iteration while moving toward a minimum of the loss function. Often requires experimentation; too high can overshoot minima, too low can slow down convergence.</a:t>
            </a:r>
          </a:p>
          <a:p>
            <a:pPr algn="l"/>
            <a:r>
              <a:rPr lang="en-US" sz="1400" b="1" i="0" u="none" strike="noStrike" dirty="0">
                <a:solidFill>
                  <a:schemeClr val="bg1"/>
                </a:solidFill>
                <a:effectLst/>
                <a:latin typeface="Gill Sans MT" panose="020B0502020104020203" pitchFamily="34" charset="77"/>
              </a:rPr>
              <a:t>Max Iterations and Tolerance: </a:t>
            </a:r>
            <a:r>
              <a:rPr lang="en-US" sz="1400" b="0" i="0" u="none" strike="noStrike" dirty="0" err="1">
                <a:solidFill>
                  <a:schemeClr val="bg1"/>
                </a:solidFill>
                <a:effectLst/>
                <a:latin typeface="Gill Sans MT" panose="020B0502020104020203" pitchFamily="34" charset="77"/>
              </a:rPr>
              <a:t>max_iter</a:t>
            </a:r>
            <a:r>
              <a:rPr lang="en-US" sz="1400" b="0" i="0" u="none" strike="noStrike" dirty="0">
                <a:solidFill>
                  <a:schemeClr val="bg1"/>
                </a:solidFill>
                <a:effectLst/>
                <a:latin typeface="Gill Sans MT" panose="020B0502020104020203" pitchFamily="34" charset="77"/>
              </a:rPr>
              <a:t> is the maximum number of iterations, and </a:t>
            </a:r>
            <a:r>
              <a:rPr lang="en-US" sz="1400" b="0" i="0" u="none" strike="noStrike" dirty="0" err="1">
                <a:solidFill>
                  <a:schemeClr val="bg1"/>
                </a:solidFill>
                <a:effectLst/>
                <a:latin typeface="Gill Sans MT" panose="020B0502020104020203" pitchFamily="34" charset="77"/>
              </a:rPr>
              <a:t>tol</a:t>
            </a:r>
            <a:r>
              <a:rPr lang="en-US" sz="1400" b="0" i="0" u="none" strike="noStrike" dirty="0">
                <a:solidFill>
                  <a:schemeClr val="bg1"/>
                </a:solidFill>
                <a:effectLst/>
                <a:latin typeface="Gill Sans MT" panose="020B0502020104020203" pitchFamily="34" charset="77"/>
              </a:rPr>
              <a:t> is the tolerance for the optimization. Higher </a:t>
            </a:r>
            <a:r>
              <a:rPr lang="en-US" sz="1400" b="0" i="0" u="none" strike="noStrike" dirty="0" err="1">
                <a:solidFill>
                  <a:schemeClr val="bg1"/>
                </a:solidFill>
                <a:effectLst/>
                <a:latin typeface="Gill Sans MT" panose="020B0502020104020203" pitchFamily="34" charset="77"/>
              </a:rPr>
              <a:t>max_iter</a:t>
            </a:r>
            <a:r>
              <a:rPr lang="en-US" sz="1400" b="0" i="0" u="none" strike="noStrike" dirty="0">
                <a:solidFill>
                  <a:schemeClr val="bg1"/>
                </a:solidFill>
                <a:effectLst/>
                <a:latin typeface="Gill Sans MT" panose="020B0502020104020203" pitchFamily="34" charset="77"/>
              </a:rPr>
              <a:t> allows more time for convergence, while </a:t>
            </a:r>
            <a:r>
              <a:rPr lang="en-US" sz="1400" b="0" i="0" u="none" strike="noStrike" dirty="0" err="1">
                <a:solidFill>
                  <a:schemeClr val="bg1"/>
                </a:solidFill>
                <a:effectLst/>
                <a:latin typeface="Gill Sans MT" panose="020B0502020104020203" pitchFamily="34" charset="77"/>
              </a:rPr>
              <a:t>tol</a:t>
            </a:r>
            <a:r>
              <a:rPr lang="en-US" sz="1400" b="0" i="0" u="none" strike="noStrike" dirty="0">
                <a:solidFill>
                  <a:schemeClr val="bg1"/>
                </a:solidFill>
                <a:effectLst/>
                <a:latin typeface="Gill Sans MT" panose="020B0502020104020203" pitchFamily="34" charset="77"/>
              </a:rPr>
              <a:t> controls when the algorithm should stop improving.</a:t>
            </a:r>
          </a:p>
          <a:p>
            <a:pPr algn="l"/>
            <a:endParaRPr lang="en-US" sz="1400" b="0" i="0" u="none" strike="noStrike" dirty="0">
              <a:solidFill>
                <a:schemeClr val="bg1"/>
              </a:solidFill>
              <a:effectLst/>
              <a:latin typeface="Gill Sans MT" panose="020B0502020104020203" pitchFamily="34" charset="77"/>
            </a:endParaRPr>
          </a:p>
          <a:p>
            <a:pPr algn="l"/>
            <a:endParaRPr lang="en-US" sz="1400" b="0" i="0" u="none" strike="noStrike" dirty="0">
              <a:solidFill>
                <a:schemeClr val="bg1"/>
              </a:solidFill>
              <a:effectLst/>
              <a:latin typeface="Gill Sans MT" panose="020B0502020104020203" pitchFamily="34" charset="77"/>
            </a:endParaRPr>
          </a:p>
          <a:p>
            <a:pPr algn="l"/>
            <a:endParaRPr lang="en-US" sz="1400" b="0" i="0" u="none" strike="noStrike" dirty="0">
              <a:solidFill>
                <a:schemeClr val="bg1"/>
              </a:solidFill>
              <a:effectLst/>
              <a:latin typeface="Gill Sans MT" panose="020B0502020104020203" pitchFamily="34" charset="77"/>
            </a:endParaRPr>
          </a:p>
          <a:p>
            <a:pPr marL="285750" indent="-285750" algn="l">
              <a:buFont typeface="Arial" panose="020B0604020202020204" pitchFamily="34" charset="0"/>
              <a:buChar char="•"/>
            </a:pPr>
            <a:endParaRPr lang="en-US" sz="1400" b="0" dirty="0">
              <a:solidFill>
                <a:schemeClr val="bg1"/>
              </a:solidFill>
              <a:effectLst/>
              <a:latin typeface="Gill Sans MT" panose="020B0502020104020203" pitchFamily="34" charset="77"/>
            </a:endParaRPr>
          </a:p>
        </p:txBody>
      </p:sp>
      <p:sp>
        <p:nvSpPr>
          <p:cNvPr id="8" name="Title 1">
            <a:extLst>
              <a:ext uri="{FF2B5EF4-FFF2-40B4-BE49-F238E27FC236}">
                <a16:creationId xmlns:a16="http://schemas.microsoft.com/office/drawing/2014/main" id="{D6F1A1E7-C9FB-7BE2-0A4A-F49FCEC06D6A}"/>
              </a:ext>
            </a:extLst>
          </p:cNvPr>
          <p:cNvSpPr txBox="1">
            <a:spLocks/>
          </p:cNvSpPr>
          <p:nvPr/>
        </p:nvSpPr>
        <p:spPr bwMode="blackWhite">
          <a:xfrm>
            <a:off x="4591365" y="210459"/>
            <a:ext cx="3009270"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modeling</a:t>
            </a:r>
          </a:p>
        </p:txBody>
      </p:sp>
      <p:sp>
        <p:nvSpPr>
          <p:cNvPr id="4" name="TextBox 3">
            <a:extLst>
              <a:ext uri="{FF2B5EF4-FFF2-40B4-BE49-F238E27FC236}">
                <a16:creationId xmlns:a16="http://schemas.microsoft.com/office/drawing/2014/main" id="{1F8505F2-A688-8D3B-9C35-1DACEC8A01CD}"/>
              </a:ext>
            </a:extLst>
          </p:cNvPr>
          <p:cNvSpPr txBox="1"/>
          <p:nvPr/>
        </p:nvSpPr>
        <p:spPr>
          <a:xfrm>
            <a:off x="2154477" y="1202499"/>
            <a:ext cx="4857420" cy="369332"/>
          </a:xfrm>
          <a:prstGeom prst="rect">
            <a:avLst/>
          </a:prstGeom>
          <a:noFill/>
        </p:spPr>
        <p:txBody>
          <a:bodyPr wrap="none" rtlCol="0">
            <a:spAutoFit/>
          </a:bodyPr>
          <a:lstStyle/>
          <a:p>
            <a:r>
              <a:rPr lang="en-US" dirty="0">
                <a:solidFill>
                  <a:schemeClr val="bg1"/>
                </a:solidFill>
              </a:rPr>
              <a:t>MLP Classifier </a:t>
            </a:r>
            <a:r>
              <a:rPr lang="en-US" sz="1800" dirty="0">
                <a:solidFill>
                  <a:schemeClr val="bg1"/>
                </a:solidFill>
              </a:rPr>
              <a:t>(</a:t>
            </a:r>
            <a:r>
              <a:rPr lang="en-US" sz="1800" b="0" dirty="0" err="1">
                <a:solidFill>
                  <a:schemeClr val="bg1"/>
                </a:solidFill>
                <a:effectLst/>
                <a:highlight>
                  <a:srgbClr val="FFFF00"/>
                </a:highlight>
                <a:latin typeface="Menlo" panose="020B0609030804020204" pitchFamily="49" charset="0"/>
              </a:rPr>
              <a:t>sklearn.neural_network</a:t>
            </a:r>
            <a:r>
              <a:rPr lang="en-US" sz="1800" dirty="0">
                <a:solidFill>
                  <a:schemeClr val="bg1"/>
                </a:solidFill>
                <a:latin typeface="Menlo" panose="020B0609030804020204" pitchFamily="49" charset="0"/>
              </a:rPr>
              <a:t>)</a:t>
            </a:r>
            <a:endParaRPr lang="en-US" sz="1800" dirty="0">
              <a:solidFill>
                <a:schemeClr val="bg1"/>
              </a:solidFill>
            </a:endParaRPr>
          </a:p>
        </p:txBody>
      </p:sp>
    </p:spTree>
    <p:extLst>
      <p:ext uri="{BB962C8B-B14F-4D97-AF65-F5344CB8AC3E}">
        <p14:creationId xmlns:p14="http://schemas.microsoft.com/office/powerpoint/2010/main" val="177041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C290-0D33-19C8-7AEF-B250A8244D7C}"/>
              </a:ext>
            </a:extLst>
          </p:cNvPr>
          <p:cNvSpPr>
            <a:spLocks noGrp="1"/>
          </p:cNvSpPr>
          <p:nvPr>
            <p:ph type="ctrTitle"/>
          </p:nvPr>
        </p:nvSpPr>
        <p:spPr>
          <a:xfrm>
            <a:off x="4570343" y="217839"/>
            <a:ext cx="3051314" cy="628104"/>
          </a:xfrm>
        </p:spPr>
        <p:txBody>
          <a:bodyPr>
            <a:normAutofit fontScale="90000"/>
          </a:bodyPr>
          <a:lstStyle/>
          <a:p>
            <a:r>
              <a:rPr lang="en-US" dirty="0"/>
              <a:t>Data map</a:t>
            </a:r>
          </a:p>
        </p:txBody>
      </p:sp>
      <p:sp>
        <p:nvSpPr>
          <p:cNvPr id="3" name="TextBox 2">
            <a:extLst>
              <a:ext uri="{FF2B5EF4-FFF2-40B4-BE49-F238E27FC236}">
                <a16:creationId xmlns:a16="http://schemas.microsoft.com/office/drawing/2014/main" id="{4CEB316B-CD2A-C1CD-49A5-12FB71DEF548}"/>
              </a:ext>
            </a:extLst>
          </p:cNvPr>
          <p:cNvSpPr txBox="1"/>
          <p:nvPr/>
        </p:nvSpPr>
        <p:spPr>
          <a:xfrm>
            <a:off x="2448010" y="1672252"/>
            <a:ext cx="3609895" cy="1138773"/>
          </a:xfrm>
          <a:prstGeom prst="rect">
            <a:avLst/>
          </a:prstGeom>
          <a:noFill/>
        </p:spPr>
        <p:txBody>
          <a:bodyPr wrap="square" rtlCol="0">
            <a:spAutoFit/>
          </a:bodyPr>
          <a:lstStyle/>
          <a:p>
            <a:r>
              <a:rPr lang="en-US" dirty="0"/>
              <a:t>CREDIT RECORD:</a:t>
            </a:r>
          </a:p>
          <a:p>
            <a:pPr marL="285750" indent="-285750">
              <a:buFont typeface="Arial" panose="020B0604020202020204" pitchFamily="34" charset="0"/>
              <a:buChar char="•"/>
            </a:pPr>
            <a:r>
              <a:rPr lang="en-US" dirty="0"/>
              <a:t>Months on Book Count</a:t>
            </a:r>
          </a:p>
          <a:p>
            <a:pPr marL="285750" indent="-285750">
              <a:buFont typeface="Arial" panose="020B0604020202020204" pitchFamily="34" charset="0"/>
              <a:buChar char="•"/>
            </a:pPr>
            <a:r>
              <a:rPr lang="en-US" dirty="0"/>
              <a:t>Payment Status</a:t>
            </a:r>
          </a:p>
          <a:p>
            <a:pPr algn="r"/>
            <a:r>
              <a:rPr lang="en-US" sz="1400" dirty="0"/>
              <a:t>45,000 unique IDs</a:t>
            </a:r>
          </a:p>
        </p:txBody>
      </p:sp>
      <p:sp>
        <p:nvSpPr>
          <p:cNvPr id="4" name="TextBox 3">
            <a:extLst>
              <a:ext uri="{FF2B5EF4-FFF2-40B4-BE49-F238E27FC236}">
                <a16:creationId xmlns:a16="http://schemas.microsoft.com/office/drawing/2014/main" id="{514D1E54-B8A2-0847-0370-7781635F41EF}"/>
              </a:ext>
            </a:extLst>
          </p:cNvPr>
          <p:cNvSpPr txBox="1"/>
          <p:nvPr/>
        </p:nvSpPr>
        <p:spPr>
          <a:xfrm>
            <a:off x="2448010" y="2906789"/>
            <a:ext cx="4069960" cy="369332"/>
          </a:xfrm>
          <a:prstGeom prst="rect">
            <a:avLst/>
          </a:prstGeom>
          <a:noFill/>
        </p:spPr>
        <p:txBody>
          <a:bodyPr wrap="none" rtlCol="0">
            <a:spAutoFit/>
          </a:bodyPr>
          <a:lstStyle/>
          <a:p>
            <a:r>
              <a:rPr lang="en-US" dirty="0"/>
              <a:t>Two datasets share more than 36,000 IDs</a:t>
            </a:r>
          </a:p>
        </p:txBody>
      </p:sp>
      <p:sp>
        <p:nvSpPr>
          <p:cNvPr id="6" name="TextBox 5">
            <a:extLst>
              <a:ext uri="{FF2B5EF4-FFF2-40B4-BE49-F238E27FC236}">
                <a16:creationId xmlns:a16="http://schemas.microsoft.com/office/drawing/2014/main" id="{99DEF660-7C47-E693-2D35-DC25E916A920}"/>
              </a:ext>
            </a:extLst>
          </p:cNvPr>
          <p:cNvSpPr txBox="1"/>
          <p:nvPr/>
        </p:nvSpPr>
        <p:spPr>
          <a:xfrm>
            <a:off x="2448010" y="1270903"/>
            <a:ext cx="3801297" cy="400110"/>
          </a:xfrm>
          <a:prstGeom prst="rect">
            <a:avLst/>
          </a:prstGeom>
          <a:noFill/>
        </p:spPr>
        <p:txBody>
          <a:bodyPr wrap="none" rtlCol="0">
            <a:spAutoFit/>
          </a:bodyPr>
          <a:lstStyle/>
          <a:p>
            <a:r>
              <a:rPr lang="en-US" sz="2000" dirty="0">
                <a:solidFill>
                  <a:schemeClr val="bg1"/>
                </a:solidFill>
              </a:rPr>
              <a:t>INTRODUCTION TO DATASETS:</a:t>
            </a:r>
          </a:p>
        </p:txBody>
      </p:sp>
      <p:pic>
        <p:nvPicPr>
          <p:cNvPr id="11" name="Picture 10">
            <a:extLst>
              <a:ext uri="{FF2B5EF4-FFF2-40B4-BE49-F238E27FC236}">
                <a16:creationId xmlns:a16="http://schemas.microsoft.com/office/drawing/2014/main" id="{8D75C602-58B2-800B-22C5-28A92755D23B}"/>
              </a:ext>
            </a:extLst>
          </p:cNvPr>
          <p:cNvPicPr>
            <a:picLocks noChangeAspect="1"/>
          </p:cNvPicPr>
          <p:nvPr/>
        </p:nvPicPr>
        <p:blipFill>
          <a:blip r:embed="rId2"/>
          <a:stretch>
            <a:fillRect/>
          </a:stretch>
        </p:blipFill>
        <p:spPr>
          <a:xfrm>
            <a:off x="8288406" y="986459"/>
            <a:ext cx="2095500" cy="5600700"/>
          </a:xfrm>
          <a:prstGeom prst="rect">
            <a:avLst/>
          </a:prstGeom>
        </p:spPr>
      </p:pic>
    </p:spTree>
    <p:extLst>
      <p:ext uri="{BB962C8B-B14F-4D97-AF65-F5344CB8AC3E}">
        <p14:creationId xmlns:p14="http://schemas.microsoft.com/office/powerpoint/2010/main" val="2998783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BE3C-D96F-C399-9794-0FB247DDC65F}"/>
              </a:ext>
            </a:extLst>
          </p:cNvPr>
          <p:cNvSpPr>
            <a:spLocks noGrp="1"/>
          </p:cNvSpPr>
          <p:nvPr>
            <p:ph type="ctrTitle"/>
          </p:nvPr>
        </p:nvSpPr>
        <p:spPr>
          <a:xfrm>
            <a:off x="4591365" y="210459"/>
            <a:ext cx="3009270" cy="628104"/>
          </a:xfrm>
        </p:spPr>
        <p:txBody>
          <a:bodyPr>
            <a:normAutofit fontScale="90000"/>
          </a:bodyPr>
          <a:lstStyle/>
          <a:p>
            <a:r>
              <a:rPr lang="en-US" dirty="0"/>
              <a:t>modeling</a:t>
            </a:r>
          </a:p>
        </p:txBody>
      </p:sp>
      <p:sp>
        <p:nvSpPr>
          <p:cNvPr id="5" name="TextBox 4">
            <a:extLst>
              <a:ext uri="{FF2B5EF4-FFF2-40B4-BE49-F238E27FC236}">
                <a16:creationId xmlns:a16="http://schemas.microsoft.com/office/drawing/2014/main" id="{36EA1FFF-3792-E8ED-9C4C-E58B00DAF895}"/>
              </a:ext>
            </a:extLst>
          </p:cNvPr>
          <p:cNvSpPr txBox="1"/>
          <p:nvPr/>
        </p:nvSpPr>
        <p:spPr>
          <a:xfrm>
            <a:off x="1699311" y="1277407"/>
            <a:ext cx="5038331" cy="369332"/>
          </a:xfrm>
          <a:prstGeom prst="rect">
            <a:avLst/>
          </a:prstGeom>
          <a:noFill/>
        </p:spPr>
        <p:txBody>
          <a:bodyPr wrap="square" rtlCol="0">
            <a:spAutoFit/>
          </a:bodyPr>
          <a:lstStyle/>
          <a:p>
            <a:r>
              <a:rPr lang="en-US" dirty="0">
                <a:solidFill>
                  <a:schemeClr val="bg1"/>
                </a:solidFill>
              </a:rPr>
              <a:t>MLP Classifier </a:t>
            </a:r>
            <a:r>
              <a:rPr lang="en-US" sz="1800" dirty="0">
                <a:solidFill>
                  <a:schemeClr val="bg1"/>
                </a:solidFill>
              </a:rPr>
              <a:t>(</a:t>
            </a:r>
            <a:r>
              <a:rPr lang="en-US" sz="1800" b="0" dirty="0" err="1">
                <a:solidFill>
                  <a:schemeClr val="bg1"/>
                </a:solidFill>
                <a:effectLst/>
                <a:highlight>
                  <a:srgbClr val="FFFF00"/>
                </a:highlight>
                <a:latin typeface="Menlo" panose="020B0609030804020204" pitchFamily="49" charset="0"/>
              </a:rPr>
              <a:t>sklearn.neural_network</a:t>
            </a:r>
            <a:r>
              <a:rPr lang="en-US" sz="1800" dirty="0">
                <a:solidFill>
                  <a:schemeClr val="bg1"/>
                </a:solidFill>
                <a:latin typeface="Menlo" panose="020B0609030804020204" pitchFamily="49" charset="0"/>
              </a:rPr>
              <a:t>)</a:t>
            </a:r>
            <a:endParaRPr lang="en-US" sz="1800" dirty="0">
              <a:solidFill>
                <a:schemeClr val="bg1"/>
              </a:solidFill>
            </a:endParaRPr>
          </a:p>
        </p:txBody>
      </p:sp>
      <p:sp>
        <p:nvSpPr>
          <p:cNvPr id="8" name="TextBox 7">
            <a:extLst>
              <a:ext uri="{FF2B5EF4-FFF2-40B4-BE49-F238E27FC236}">
                <a16:creationId xmlns:a16="http://schemas.microsoft.com/office/drawing/2014/main" id="{10546B4D-65BA-5D4F-145A-95A91CBE2099}"/>
              </a:ext>
            </a:extLst>
          </p:cNvPr>
          <p:cNvSpPr txBox="1"/>
          <p:nvPr/>
        </p:nvSpPr>
        <p:spPr>
          <a:xfrm>
            <a:off x="2794643" y="4434214"/>
            <a:ext cx="1410386" cy="369332"/>
          </a:xfrm>
          <a:prstGeom prst="rect">
            <a:avLst/>
          </a:prstGeom>
          <a:noFill/>
        </p:spPr>
        <p:txBody>
          <a:bodyPr wrap="none" rtlCol="0">
            <a:spAutoFit/>
          </a:bodyPr>
          <a:lstStyle/>
          <a:p>
            <a:r>
              <a:rPr lang="en-US" dirty="0"/>
              <a:t>SMOTE Data</a:t>
            </a:r>
          </a:p>
        </p:txBody>
      </p:sp>
      <p:sp>
        <p:nvSpPr>
          <p:cNvPr id="11" name="TextBox 10">
            <a:extLst>
              <a:ext uri="{FF2B5EF4-FFF2-40B4-BE49-F238E27FC236}">
                <a16:creationId xmlns:a16="http://schemas.microsoft.com/office/drawing/2014/main" id="{82D55A82-F52F-B331-F8C4-10F4D7E8C8CC}"/>
              </a:ext>
            </a:extLst>
          </p:cNvPr>
          <p:cNvSpPr txBox="1"/>
          <p:nvPr/>
        </p:nvSpPr>
        <p:spPr>
          <a:xfrm>
            <a:off x="7209769" y="4434214"/>
            <a:ext cx="2050561" cy="369332"/>
          </a:xfrm>
          <a:prstGeom prst="rect">
            <a:avLst/>
          </a:prstGeom>
          <a:noFill/>
        </p:spPr>
        <p:txBody>
          <a:bodyPr wrap="none" rtlCol="0">
            <a:spAutoFit/>
          </a:bodyPr>
          <a:lstStyle/>
          <a:p>
            <a:r>
              <a:rPr lang="en-US" dirty="0" err="1"/>
              <a:t>Undersampled</a:t>
            </a:r>
            <a:r>
              <a:rPr lang="en-US" dirty="0"/>
              <a:t> Data</a:t>
            </a:r>
          </a:p>
        </p:txBody>
      </p:sp>
      <p:pic>
        <p:nvPicPr>
          <p:cNvPr id="13" name="Picture 12">
            <a:extLst>
              <a:ext uri="{FF2B5EF4-FFF2-40B4-BE49-F238E27FC236}">
                <a16:creationId xmlns:a16="http://schemas.microsoft.com/office/drawing/2014/main" id="{F7384B9C-5469-1DEA-4713-6D3CC310F13F}"/>
              </a:ext>
            </a:extLst>
          </p:cNvPr>
          <p:cNvPicPr>
            <a:picLocks noChangeAspect="1"/>
          </p:cNvPicPr>
          <p:nvPr/>
        </p:nvPicPr>
        <p:blipFill>
          <a:blip r:embed="rId2"/>
          <a:stretch>
            <a:fillRect/>
          </a:stretch>
        </p:blipFill>
        <p:spPr>
          <a:xfrm>
            <a:off x="6336429" y="4964109"/>
            <a:ext cx="3797242" cy="1351818"/>
          </a:xfrm>
          <a:prstGeom prst="rect">
            <a:avLst/>
          </a:prstGeom>
        </p:spPr>
      </p:pic>
      <p:pic>
        <p:nvPicPr>
          <p:cNvPr id="17" name="Picture 16">
            <a:extLst>
              <a:ext uri="{FF2B5EF4-FFF2-40B4-BE49-F238E27FC236}">
                <a16:creationId xmlns:a16="http://schemas.microsoft.com/office/drawing/2014/main" id="{FCE26E3D-A11A-0BD8-A516-C5F1A8513029}"/>
              </a:ext>
            </a:extLst>
          </p:cNvPr>
          <p:cNvPicPr>
            <a:picLocks noChangeAspect="1"/>
          </p:cNvPicPr>
          <p:nvPr/>
        </p:nvPicPr>
        <p:blipFill>
          <a:blip r:embed="rId3"/>
          <a:stretch>
            <a:fillRect/>
          </a:stretch>
        </p:blipFill>
        <p:spPr>
          <a:xfrm>
            <a:off x="1642944" y="4964109"/>
            <a:ext cx="3713785" cy="1351818"/>
          </a:xfrm>
          <a:prstGeom prst="rect">
            <a:avLst/>
          </a:prstGeom>
        </p:spPr>
      </p:pic>
      <p:pic>
        <p:nvPicPr>
          <p:cNvPr id="4" name="Picture 3">
            <a:extLst>
              <a:ext uri="{FF2B5EF4-FFF2-40B4-BE49-F238E27FC236}">
                <a16:creationId xmlns:a16="http://schemas.microsoft.com/office/drawing/2014/main" id="{BEBFCD47-1471-659A-0964-57C29BBA2929}"/>
              </a:ext>
            </a:extLst>
          </p:cNvPr>
          <p:cNvPicPr>
            <a:picLocks noChangeAspect="1"/>
          </p:cNvPicPr>
          <p:nvPr/>
        </p:nvPicPr>
        <p:blipFill>
          <a:blip r:embed="rId4"/>
          <a:stretch>
            <a:fillRect/>
          </a:stretch>
        </p:blipFill>
        <p:spPr>
          <a:xfrm>
            <a:off x="1642944" y="1893891"/>
            <a:ext cx="3249055" cy="1296833"/>
          </a:xfrm>
          <a:prstGeom prst="rect">
            <a:avLst/>
          </a:prstGeom>
        </p:spPr>
      </p:pic>
      <p:pic>
        <p:nvPicPr>
          <p:cNvPr id="7" name="Picture 6">
            <a:extLst>
              <a:ext uri="{FF2B5EF4-FFF2-40B4-BE49-F238E27FC236}">
                <a16:creationId xmlns:a16="http://schemas.microsoft.com/office/drawing/2014/main" id="{C864A204-5363-CEE9-9337-BD4FFE115F2F}"/>
              </a:ext>
            </a:extLst>
          </p:cNvPr>
          <p:cNvPicPr>
            <a:picLocks noChangeAspect="1"/>
          </p:cNvPicPr>
          <p:nvPr/>
        </p:nvPicPr>
        <p:blipFill>
          <a:blip r:embed="rId5"/>
          <a:stretch>
            <a:fillRect/>
          </a:stretch>
        </p:blipFill>
        <p:spPr>
          <a:xfrm>
            <a:off x="1642944" y="3506047"/>
            <a:ext cx="7772400" cy="322460"/>
          </a:xfrm>
          <a:prstGeom prst="rect">
            <a:avLst/>
          </a:prstGeom>
        </p:spPr>
      </p:pic>
    </p:spTree>
    <p:extLst>
      <p:ext uri="{BB962C8B-B14F-4D97-AF65-F5344CB8AC3E}">
        <p14:creationId xmlns:p14="http://schemas.microsoft.com/office/powerpoint/2010/main" val="1977736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4C4126-C907-BACF-E55F-5A8366AFBC6A}"/>
              </a:ext>
            </a:extLst>
          </p:cNvPr>
          <p:cNvSpPr txBox="1">
            <a:spLocks/>
          </p:cNvSpPr>
          <p:nvPr/>
        </p:nvSpPr>
        <p:spPr bwMode="blackWhite">
          <a:xfrm>
            <a:off x="3568121" y="253629"/>
            <a:ext cx="4878312"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CHAMPION model</a:t>
            </a:r>
          </a:p>
        </p:txBody>
      </p:sp>
      <p:sp>
        <p:nvSpPr>
          <p:cNvPr id="7" name="TextBox 6">
            <a:extLst>
              <a:ext uri="{FF2B5EF4-FFF2-40B4-BE49-F238E27FC236}">
                <a16:creationId xmlns:a16="http://schemas.microsoft.com/office/drawing/2014/main" id="{1B08A3C9-6A6D-C9FD-036F-B832417AF972}"/>
              </a:ext>
            </a:extLst>
          </p:cNvPr>
          <p:cNvSpPr txBox="1"/>
          <p:nvPr/>
        </p:nvSpPr>
        <p:spPr>
          <a:xfrm>
            <a:off x="4443612" y="1265562"/>
            <a:ext cx="3304775" cy="430887"/>
          </a:xfrm>
          <a:prstGeom prst="rect">
            <a:avLst/>
          </a:prstGeom>
          <a:noFill/>
        </p:spPr>
        <p:txBody>
          <a:bodyPr wrap="square" rtlCol="0">
            <a:spAutoFit/>
          </a:bodyPr>
          <a:lstStyle/>
          <a:p>
            <a:r>
              <a:rPr lang="en-US" sz="2200" dirty="0" err="1">
                <a:solidFill>
                  <a:schemeClr val="bg1"/>
                </a:solidFill>
              </a:rPr>
              <a:t>XGBoost</a:t>
            </a:r>
            <a:r>
              <a:rPr lang="en-US" sz="2200" dirty="0">
                <a:solidFill>
                  <a:schemeClr val="bg1"/>
                </a:solidFill>
              </a:rPr>
              <a:t> Classifier </a:t>
            </a:r>
            <a:r>
              <a:rPr lang="en-US" sz="1200" dirty="0">
                <a:solidFill>
                  <a:schemeClr val="bg1"/>
                </a:solidFill>
              </a:rPr>
              <a:t>(</a:t>
            </a:r>
            <a:r>
              <a:rPr lang="en-US" sz="1200" dirty="0" err="1">
                <a:solidFill>
                  <a:schemeClr val="bg1"/>
                </a:solidFill>
                <a:highlight>
                  <a:srgbClr val="FFFF00"/>
                </a:highlight>
              </a:rPr>
              <a:t>XGBoost</a:t>
            </a:r>
            <a:r>
              <a:rPr lang="en-US" sz="1200" dirty="0">
                <a:solidFill>
                  <a:schemeClr val="bg1"/>
                </a:solidFill>
              </a:rPr>
              <a:t>)</a:t>
            </a:r>
          </a:p>
        </p:txBody>
      </p:sp>
      <p:pic>
        <p:nvPicPr>
          <p:cNvPr id="14" name="Picture 13">
            <a:extLst>
              <a:ext uri="{FF2B5EF4-FFF2-40B4-BE49-F238E27FC236}">
                <a16:creationId xmlns:a16="http://schemas.microsoft.com/office/drawing/2014/main" id="{75963667-5A9B-B399-2B4F-CC716B9F24B6}"/>
              </a:ext>
            </a:extLst>
          </p:cNvPr>
          <p:cNvPicPr>
            <a:picLocks noChangeAspect="1"/>
          </p:cNvPicPr>
          <p:nvPr/>
        </p:nvPicPr>
        <p:blipFill>
          <a:blip r:embed="rId2"/>
          <a:stretch>
            <a:fillRect/>
          </a:stretch>
        </p:blipFill>
        <p:spPr>
          <a:xfrm>
            <a:off x="1119282" y="5131179"/>
            <a:ext cx="7772400" cy="277585"/>
          </a:xfrm>
          <a:prstGeom prst="rect">
            <a:avLst/>
          </a:prstGeom>
        </p:spPr>
      </p:pic>
      <p:pic>
        <p:nvPicPr>
          <p:cNvPr id="8" name="Picture 7">
            <a:extLst>
              <a:ext uri="{FF2B5EF4-FFF2-40B4-BE49-F238E27FC236}">
                <a16:creationId xmlns:a16="http://schemas.microsoft.com/office/drawing/2014/main" id="{CA9868D6-364E-4689-86AB-B87E0265DEFD}"/>
              </a:ext>
            </a:extLst>
          </p:cNvPr>
          <p:cNvPicPr>
            <a:picLocks noChangeAspect="1"/>
          </p:cNvPicPr>
          <p:nvPr/>
        </p:nvPicPr>
        <p:blipFill>
          <a:blip r:embed="rId3"/>
          <a:stretch>
            <a:fillRect/>
          </a:stretch>
        </p:blipFill>
        <p:spPr>
          <a:xfrm>
            <a:off x="1119282" y="3892028"/>
            <a:ext cx="2286000" cy="977900"/>
          </a:xfrm>
          <a:prstGeom prst="rect">
            <a:avLst/>
          </a:prstGeom>
        </p:spPr>
      </p:pic>
      <p:pic>
        <p:nvPicPr>
          <p:cNvPr id="9" name="Picture 8">
            <a:extLst>
              <a:ext uri="{FF2B5EF4-FFF2-40B4-BE49-F238E27FC236}">
                <a16:creationId xmlns:a16="http://schemas.microsoft.com/office/drawing/2014/main" id="{F9A19CA4-9322-D39B-3BD0-EABAA919D1A8}"/>
              </a:ext>
            </a:extLst>
          </p:cNvPr>
          <p:cNvPicPr>
            <a:picLocks noChangeAspect="1"/>
          </p:cNvPicPr>
          <p:nvPr/>
        </p:nvPicPr>
        <p:blipFill>
          <a:blip r:embed="rId4"/>
          <a:stretch>
            <a:fillRect/>
          </a:stretch>
        </p:blipFill>
        <p:spPr>
          <a:xfrm>
            <a:off x="3957962" y="1907596"/>
            <a:ext cx="3790425" cy="1370033"/>
          </a:xfrm>
          <a:prstGeom prst="rect">
            <a:avLst/>
          </a:prstGeom>
        </p:spPr>
      </p:pic>
      <p:sp>
        <p:nvSpPr>
          <p:cNvPr id="11" name="TextBox 10">
            <a:extLst>
              <a:ext uri="{FF2B5EF4-FFF2-40B4-BE49-F238E27FC236}">
                <a16:creationId xmlns:a16="http://schemas.microsoft.com/office/drawing/2014/main" id="{38E80C33-CC70-816D-84E6-43E73E6EF422}"/>
              </a:ext>
            </a:extLst>
          </p:cNvPr>
          <p:cNvSpPr txBox="1"/>
          <p:nvPr/>
        </p:nvSpPr>
        <p:spPr>
          <a:xfrm>
            <a:off x="6338001" y="3277629"/>
            <a:ext cx="1410386" cy="369332"/>
          </a:xfrm>
          <a:prstGeom prst="rect">
            <a:avLst/>
          </a:prstGeom>
          <a:noFill/>
        </p:spPr>
        <p:txBody>
          <a:bodyPr wrap="none" rtlCol="0">
            <a:spAutoFit/>
          </a:bodyPr>
          <a:lstStyle/>
          <a:p>
            <a:r>
              <a:rPr lang="en-US" dirty="0"/>
              <a:t>SMOTE Data</a:t>
            </a:r>
          </a:p>
        </p:txBody>
      </p:sp>
    </p:spTree>
    <p:extLst>
      <p:ext uri="{BB962C8B-B14F-4D97-AF65-F5344CB8AC3E}">
        <p14:creationId xmlns:p14="http://schemas.microsoft.com/office/powerpoint/2010/main" val="1895973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1781740" y="1775564"/>
            <a:ext cx="6801612" cy="4130457"/>
          </a:xfrm>
        </p:spPr>
        <p:txBody>
          <a:bodyPr>
            <a:normAutofit/>
          </a:bodyPr>
          <a:lstStyle/>
          <a:p>
            <a:pPr algn="l"/>
            <a:r>
              <a:rPr lang="en-US" b="0" i="0" u="none" strike="noStrike" dirty="0">
                <a:solidFill>
                  <a:schemeClr val="bg1"/>
                </a:solidFill>
                <a:effectLst/>
                <a:latin typeface="Gill Sans MT" panose="020B0502020104020203" pitchFamily="34" charset="77"/>
              </a:rPr>
              <a:t>In our project, we aimed to develop a machine learning model to predict 'good' and 'bad' customers based on their application information and payment status. </a:t>
            </a:r>
          </a:p>
          <a:p>
            <a:pPr algn="l"/>
            <a:endParaRPr lang="en-US" b="0" i="0" u="none" strike="noStrike" dirty="0">
              <a:solidFill>
                <a:schemeClr val="bg1"/>
              </a:solidFill>
              <a:effectLst/>
              <a:latin typeface="Gill Sans MT" panose="020B0502020104020203" pitchFamily="34" charset="77"/>
            </a:endParaRPr>
          </a:p>
          <a:p>
            <a:pPr algn="l"/>
            <a:r>
              <a:rPr lang="en-US" b="0" i="0" u="none" strike="noStrike" dirty="0">
                <a:solidFill>
                  <a:schemeClr val="bg1"/>
                </a:solidFill>
                <a:effectLst/>
                <a:latin typeface="Gill Sans MT" panose="020B0502020104020203" pitchFamily="34" charset="77"/>
              </a:rPr>
              <a:t>The evaluation of our models was based on their ability to classify customers accurately. However, it's important to note that this is not a perfect evaluation metric.</a:t>
            </a:r>
          </a:p>
          <a:p>
            <a:pPr algn="l"/>
            <a:endParaRPr lang="en-US" b="0" i="0" u="none" strike="noStrike" dirty="0">
              <a:solidFill>
                <a:schemeClr val="bg1"/>
              </a:solidFill>
              <a:effectLst/>
              <a:latin typeface="Gill Sans MT" panose="020B0502020104020203" pitchFamily="34" charset="77"/>
            </a:endParaRPr>
          </a:p>
          <a:p>
            <a:pPr algn="l"/>
            <a:r>
              <a:rPr lang="en-US" b="0" i="0" u="none" strike="noStrike" dirty="0">
                <a:solidFill>
                  <a:schemeClr val="bg1"/>
                </a:solidFill>
                <a:effectLst/>
                <a:latin typeface="Gill Sans MT" panose="020B0502020104020203" pitchFamily="34" charset="77"/>
              </a:rPr>
              <a:t>In real-world scenarios, customer creditworthiness assessment often includes a comprehensive credit score analysis, which was not fully captured in our dataset.</a:t>
            </a:r>
          </a:p>
          <a:p>
            <a:pPr algn="l"/>
            <a:endParaRPr lang="en-US" dirty="0"/>
          </a:p>
        </p:txBody>
      </p:sp>
      <p:sp>
        <p:nvSpPr>
          <p:cNvPr id="6" name="Title 1">
            <a:extLst>
              <a:ext uri="{FF2B5EF4-FFF2-40B4-BE49-F238E27FC236}">
                <a16:creationId xmlns:a16="http://schemas.microsoft.com/office/drawing/2014/main" id="{300FCD43-97C7-67BF-5235-041D26351D5C}"/>
              </a:ext>
            </a:extLst>
          </p:cNvPr>
          <p:cNvSpPr txBox="1">
            <a:spLocks/>
          </p:cNvSpPr>
          <p:nvPr/>
        </p:nvSpPr>
        <p:spPr bwMode="blackWhite">
          <a:xfrm>
            <a:off x="4189200" y="222985"/>
            <a:ext cx="3813600" cy="628104"/>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3400" dirty="0"/>
              <a:t>conclusion</a:t>
            </a:r>
          </a:p>
        </p:txBody>
      </p:sp>
      <p:pic>
        <p:nvPicPr>
          <p:cNvPr id="2" name="Picture 1">
            <a:extLst>
              <a:ext uri="{FF2B5EF4-FFF2-40B4-BE49-F238E27FC236}">
                <a16:creationId xmlns:a16="http://schemas.microsoft.com/office/drawing/2014/main" id="{4548A929-BE76-38E1-90E1-2E908962DCBF}"/>
              </a:ext>
            </a:extLst>
          </p:cNvPr>
          <p:cNvPicPr>
            <a:picLocks noChangeAspect="1"/>
          </p:cNvPicPr>
          <p:nvPr/>
        </p:nvPicPr>
        <p:blipFill>
          <a:blip r:embed="rId2"/>
          <a:stretch>
            <a:fillRect/>
          </a:stretch>
        </p:blipFill>
        <p:spPr>
          <a:xfrm>
            <a:off x="8218447" y="2626997"/>
            <a:ext cx="3717500" cy="3717500"/>
          </a:xfrm>
          <a:prstGeom prst="rect">
            <a:avLst/>
          </a:prstGeom>
        </p:spPr>
      </p:pic>
      <p:pic>
        <p:nvPicPr>
          <p:cNvPr id="4" name="Picture 3">
            <a:extLst>
              <a:ext uri="{FF2B5EF4-FFF2-40B4-BE49-F238E27FC236}">
                <a16:creationId xmlns:a16="http://schemas.microsoft.com/office/drawing/2014/main" id="{3E1EB4DE-853E-5E4B-B644-CBD74A6749D6}"/>
              </a:ext>
            </a:extLst>
          </p:cNvPr>
          <p:cNvPicPr>
            <a:picLocks noChangeAspect="1"/>
          </p:cNvPicPr>
          <p:nvPr/>
        </p:nvPicPr>
        <p:blipFill>
          <a:blip r:embed="rId3"/>
          <a:stretch>
            <a:fillRect/>
          </a:stretch>
        </p:blipFill>
        <p:spPr>
          <a:xfrm>
            <a:off x="8452701" y="851089"/>
            <a:ext cx="3248991" cy="3248991"/>
          </a:xfrm>
          <a:prstGeom prst="rect">
            <a:avLst/>
          </a:prstGeom>
        </p:spPr>
      </p:pic>
    </p:spTree>
    <p:extLst>
      <p:ext uri="{BB962C8B-B14F-4D97-AF65-F5344CB8AC3E}">
        <p14:creationId xmlns:p14="http://schemas.microsoft.com/office/powerpoint/2010/main" val="3108816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a:xfrm>
            <a:off x="2289609" y="1769301"/>
            <a:ext cx="7612782" cy="923795"/>
          </a:xfrm>
        </p:spPr>
        <p:txBody>
          <a:bodyPr>
            <a:normAutofit/>
          </a:bodyPr>
          <a:lstStyle/>
          <a:p>
            <a:pPr algn="l"/>
            <a:r>
              <a:rPr lang="en-US" sz="4500" dirty="0"/>
              <a:t>THANK YOU FOR LISTENING</a:t>
            </a:r>
          </a:p>
        </p:txBody>
      </p:sp>
      <p:pic>
        <p:nvPicPr>
          <p:cNvPr id="5" name="Picture 4">
            <a:extLst>
              <a:ext uri="{FF2B5EF4-FFF2-40B4-BE49-F238E27FC236}">
                <a16:creationId xmlns:a16="http://schemas.microsoft.com/office/drawing/2014/main" id="{CC0ACDC6-DB4E-E8B9-70CE-BBB6B71472C1}"/>
              </a:ext>
            </a:extLst>
          </p:cNvPr>
          <p:cNvPicPr>
            <a:picLocks noChangeAspect="1"/>
          </p:cNvPicPr>
          <p:nvPr/>
        </p:nvPicPr>
        <p:blipFill>
          <a:blip r:embed="rId2"/>
          <a:stretch>
            <a:fillRect/>
          </a:stretch>
        </p:blipFill>
        <p:spPr>
          <a:xfrm>
            <a:off x="5507906" y="1815316"/>
            <a:ext cx="3717500" cy="3717500"/>
          </a:xfrm>
          <a:prstGeom prst="rect">
            <a:avLst/>
          </a:prstGeom>
        </p:spPr>
      </p:pic>
      <p:pic>
        <p:nvPicPr>
          <p:cNvPr id="7" name="Picture 6">
            <a:extLst>
              <a:ext uri="{FF2B5EF4-FFF2-40B4-BE49-F238E27FC236}">
                <a16:creationId xmlns:a16="http://schemas.microsoft.com/office/drawing/2014/main" id="{F35E9BF4-3172-2BF6-6128-A1FE76BF2BB4}"/>
              </a:ext>
            </a:extLst>
          </p:cNvPr>
          <p:cNvPicPr>
            <a:picLocks noChangeAspect="1"/>
          </p:cNvPicPr>
          <p:nvPr/>
        </p:nvPicPr>
        <p:blipFill>
          <a:blip r:embed="rId3"/>
          <a:stretch>
            <a:fillRect/>
          </a:stretch>
        </p:blipFill>
        <p:spPr>
          <a:xfrm>
            <a:off x="2847009" y="1961889"/>
            <a:ext cx="3248991" cy="3248991"/>
          </a:xfrm>
          <a:prstGeom prst="rect">
            <a:avLst/>
          </a:prstGeom>
        </p:spPr>
      </p:pic>
    </p:spTree>
    <p:extLst>
      <p:ext uri="{BB962C8B-B14F-4D97-AF65-F5344CB8AC3E}">
        <p14:creationId xmlns:p14="http://schemas.microsoft.com/office/powerpoint/2010/main" val="254241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48BB32-46B0-CB0D-D5F4-9DCFFD66FE92}"/>
              </a:ext>
            </a:extLst>
          </p:cNvPr>
          <p:cNvPicPr>
            <a:picLocks noChangeAspect="1"/>
          </p:cNvPicPr>
          <p:nvPr/>
        </p:nvPicPr>
        <p:blipFill>
          <a:blip r:embed="rId2"/>
          <a:stretch>
            <a:fillRect/>
          </a:stretch>
        </p:blipFill>
        <p:spPr>
          <a:xfrm>
            <a:off x="900399" y="4675601"/>
            <a:ext cx="7772400" cy="1293307"/>
          </a:xfrm>
          <a:prstGeom prst="rect">
            <a:avLst/>
          </a:prstGeom>
        </p:spPr>
      </p:pic>
      <p:sp>
        <p:nvSpPr>
          <p:cNvPr id="7" name="Title 1">
            <a:extLst>
              <a:ext uri="{FF2B5EF4-FFF2-40B4-BE49-F238E27FC236}">
                <a16:creationId xmlns:a16="http://schemas.microsoft.com/office/drawing/2014/main" id="{3846D611-D25C-526A-FFF4-C85FD211117F}"/>
              </a:ext>
            </a:extLst>
          </p:cNvPr>
          <p:cNvSpPr>
            <a:spLocks noGrp="1"/>
          </p:cNvSpPr>
          <p:nvPr>
            <p:ph type="subTitle" idx="1"/>
          </p:nvPr>
        </p:nvSpPr>
        <p:spPr>
          <a:xfrm>
            <a:off x="1697038" y="2103438"/>
            <a:ext cx="6800850" cy="1239837"/>
          </a:xfrm>
        </p:spPr>
        <p:txBody>
          <a:bodyPr>
            <a:normAutofit fontScale="97500"/>
          </a:bodyPr>
          <a:lstStyle/>
          <a:p>
            <a:r>
              <a:rPr lang="en-US" dirty="0"/>
              <a:t>  </a:t>
            </a:r>
          </a:p>
        </p:txBody>
      </p:sp>
      <p:pic>
        <p:nvPicPr>
          <p:cNvPr id="8" name="Picture 7">
            <a:extLst>
              <a:ext uri="{FF2B5EF4-FFF2-40B4-BE49-F238E27FC236}">
                <a16:creationId xmlns:a16="http://schemas.microsoft.com/office/drawing/2014/main" id="{59818F1E-0CA6-128C-D4D5-50E2C60F3245}"/>
              </a:ext>
            </a:extLst>
          </p:cNvPr>
          <p:cNvPicPr>
            <a:picLocks noChangeAspect="1"/>
          </p:cNvPicPr>
          <p:nvPr/>
        </p:nvPicPr>
        <p:blipFill>
          <a:blip r:embed="rId3"/>
          <a:stretch>
            <a:fillRect/>
          </a:stretch>
        </p:blipFill>
        <p:spPr>
          <a:xfrm>
            <a:off x="1289993" y="1629159"/>
            <a:ext cx="2453384" cy="1515325"/>
          </a:xfrm>
          <a:prstGeom prst="rect">
            <a:avLst/>
          </a:prstGeom>
        </p:spPr>
      </p:pic>
      <p:sp>
        <p:nvSpPr>
          <p:cNvPr id="9" name="TextBox 8">
            <a:extLst>
              <a:ext uri="{FF2B5EF4-FFF2-40B4-BE49-F238E27FC236}">
                <a16:creationId xmlns:a16="http://schemas.microsoft.com/office/drawing/2014/main" id="{A51CF1DC-5B3F-947B-4E7A-31BA87864FE0}"/>
              </a:ext>
            </a:extLst>
          </p:cNvPr>
          <p:cNvSpPr txBox="1"/>
          <p:nvPr/>
        </p:nvSpPr>
        <p:spPr>
          <a:xfrm>
            <a:off x="1537090" y="1206677"/>
            <a:ext cx="1959191" cy="369332"/>
          </a:xfrm>
          <a:prstGeom prst="rect">
            <a:avLst/>
          </a:prstGeom>
          <a:noFill/>
        </p:spPr>
        <p:txBody>
          <a:bodyPr wrap="none" rtlCol="0">
            <a:spAutoFit/>
          </a:bodyPr>
          <a:lstStyle/>
          <a:p>
            <a:r>
              <a:rPr lang="en-US" dirty="0"/>
              <a:t>CREDIT RECORD</a:t>
            </a:r>
          </a:p>
        </p:txBody>
      </p:sp>
      <p:sp>
        <p:nvSpPr>
          <p:cNvPr id="10" name="Down Arrow 9">
            <a:extLst>
              <a:ext uri="{FF2B5EF4-FFF2-40B4-BE49-F238E27FC236}">
                <a16:creationId xmlns:a16="http://schemas.microsoft.com/office/drawing/2014/main" id="{CBCEC6C3-2E93-051F-D5D7-30E2EFD11DD1}"/>
              </a:ext>
            </a:extLst>
          </p:cNvPr>
          <p:cNvSpPr/>
          <p:nvPr/>
        </p:nvSpPr>
        <p:spPr>
          <a:xfrm>
            <a:off x="2323146" y="3279187"/>
            <a:ext cx="387077" cy="12617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676CBA7-98FF-76A0-4F86-276F52524611}"/>
              </a:ext>
            </a:extLst>
          </p:cNvPr>
          <p:cNvSpPr txBox="1"/>
          <p:nvPr/>
        </p:nvSpPr>
        <p:spPr>
          <a:xfrm>
            <a:off x="2998106" y="3910043"/>
            <a:ext cx="4198714" cy="369332"/>
          </a:xfrm>
          <a:prstGeom prst="rect">
            <a:avLst/>
          </a:prstGeom>
          <a:noFill/>
        </p:spPr>
        <p:txBody>
          <a:bodyPr wrap="none" rtlCol="0">
            <a:spAutoFit/>
          </a:bodyPr>
          <a:lstStyle/>
          <a:p>
            <a:r>
              <a:rPr lang="en-US" dirty="0"/>
              <a:t>We used One-Hot Encoding and grouping. </a:t>
            </a:r>
          </a:p>
        </p:txBody>
      </p:sp>
      <p:sp>
        <p:nvSpPr>
          <p:cNvPr id="14" name="Title 1">
            <a:extLst>
              <a:ext uri="{FF2B5EF4-FFF2-40B4-BE49-F238E27FC236}">
                <a16:creationId xmlns:a16="http://schemas.microsoft.com/office/drawing/2014/main" id="{83FE2A58-3234-F8CE-8A7F-0153F622314F}"/>
              </a:ext>
            </a:extLst>
          </p:cNvPr>
          <p:cNvSpPr>
            <a:spLocks noGrp="1"/>
          </p:cNvSpPr>
          <p:nvPr>
            <p:ph type="ctrTitle"/>
          </p:nvPr>
        </p:nvSpPr>
        <p:spPr>
          <a:xfrm>
            <a:off x="4570343" y="217839"/>
            <a:ext cx="3051314" cy="628104"/>
          </a:xfrm>
        </p:spPr>
        <p:txBody>
          <a:bodyPr>
            <a:normAutofit fontScale="90000"/>
          </a:bodyPr>
          <a:lstStyle/>
          <a:p>
            <a:r>
              <a:rPr lang="en-US" dirty="0"/>
              <a:t>Data map</a:t>
            </a:r>
          </a:p>
        </p:txBody>
      </p:sp>
    </p:spTree>
    <p:extLst>
      <p:ext uri="{BB962C8B-B14F-4D97-AF65-F5344CB8AC3E}">
        <p14:creationId xmlns:p14="http://schemas.microsoft.com/office/powerpoint/2010/main" val="264720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0A0AAF-663C-607A-8218-C4891F853DED}"/>
              </a:ext>
            </a:extLst>
          </p:cNvPr>
          <p:cNvPicPr>
            <a:picLocks noChangeAspect="1"/>
          </p:cNvPicPr>
          <p:nvPr/>
        </p:nvPicPr>
        <p:blipFill>
          <a:blip r:embed="rId2"/>
          <a:stretch>
            <a:fillRect/>
          </a:stretch>
        </p:blipFill>
        <p:spPr>
          <a:xfrm>
            <a:off x="266995" y="1479586"/>
            <a:ext cx="5651500" cy="4483100"/>
          </a:xfrm>
          <a:prstGeom prst="rect">
            <a:avLst/>
          </a:prstGeom>
        </p:spPr>
      </p:pic>
      <p:sp>
        <p:nvSpPr>
          <p:cNvPr id="7" name="TextBox 6">
            <a:extLst>
              <a:ext uri="{FF2B5EF4-FFF2-40B4-BE49-F238E27FC236}">
                <a16:creationId xmlns:a16="http://schemas.microsoft.com/office/drawing/2014/main" id="{65C3BF16-91A2-85FA-4A47-B2FF4A35A87D}"/>
              </a:ext>
            </a:extLst>
          </p:cNvPr>
          <p:cNvSpPr txBox="1"/>
          <p:nvPr/>
        </p:nvSpPr>
        <p:spPr>
          <a:xfrm>
            <a:off x="1972598" y="1024244"/>
            <a:ext cx="2240293" cy="369332"/>
          </a:xfrm>
          <a:prstGeom prst="rect">
            <a:avLst/>
          </a:prstGeom>
          <a:noFill/>
        </p:spPr>
        <p:txBody>
          <a:bodyPr wrap="none" rtlCol="0">
            <a:spAutoFit/>
          </a:bodyPr>
          <a:lstStyle/>
          <a:p>
            <a:r>
              <a:rPr lang="en-US" dirty="0">
                <a:solidFill>
                  <a:schemeClr val="bg1"/>
                </a:solidFill>
              </a:rPr>
              <a:t>30 days or more once</a:t>
            </a:r>
          </a:p>
        </p:txBody>
      </p:sp>
      <p:pic>
        <p:nvPicPr>
          <p:cNvPr id="9" name="Picture 8">
            <a:extLst>
              <a:ext uri="{FF2B5EF4-FFF2-40B4-BE49-F238E27FC236}">
                <a16:creationId xmlns:a16="http://schemas.microsoft.com/office/drawing/2014/main" id="{C7E92180-E453-A9D7-A2FB-BB0D9D98D931}"/>
              </a:ext>
            </a:extLst>
          </p:cNvPr>
          <p:cNvPicPr>
            <a:picLocks noChangeAspect="1"/>
          </p:cNvPicPr>
          <p:nvPr/>
        </p:nvPicPr>
        <p:blipFill>
          <a:blip r:embed="rId3"/>
          <a:stretch>
            <a:fillRect/>
          </a:stretch>
        </p:blipFill>
        <p:spPr>
          <a:xfrm>
            <a:off x="6227881" y="1479586"/>
            <a:ext cx="5651500" cy="4483100"/>
          </a:xfrm>
          <a:prstGeom prst="rect">
            <a:avLst/>
          </a:prstGeom>
        </p:spPr>
      </p:pic>
      <p:sp>
        <p:nvSpPr>
          <p:cNvPr id="10" name="TextBox 9">
            <a:extLst>
              <a:ext uri="{FF2B5EF4-FFF2-40B4-BE49-F238E27FC236}">
                <a16:creationId xmlns:a16="http://schemas.microsoft.com/office/drawing/2014/main" id="{3FABC61D-2502-03E5-23BD-F8D90A8B44AB}"/>
              </a:ext>
            </a:extLst>
          </p:cNvPr>
          <p:cNvSpPr txBox="1"/>
          <p:nvPr/>
        </p:nvSpPr>
        <p:spPr>
          <a:xfrm>
            <a:off x="8376659" y="1024244"/>
            <a:ext cx="2240293" cy="369332"/>
          </a:xfrm>
          <a:prstGeom prst="rect">
            <a:avLst/>
          </a:prstGeom>
          <a:noFill/>
        </p:spPr>
        <p:txBody>
          <a:bodyPr wrap="none" rtlCol="0">
            <a:spAutoFit/>
          </a:bodyPr>
          <a:lstStyle/>
          <a:p>
            <a:r>
              <a:rPr lang="en-US" dirty="0">
                <a:solidFill>
                  <a:schemeClr val="bg1"/>
                </a:solidFill>
              </a:rPr>
              <a:t>60 days or more once</a:t>
            </a:r>
          </a:p>
        </p:txBody>
      </p:sp>
      <p:sp>
        <p:nvSpPr>
          <p:cNvPr id="14" name="Title 1">
            <a:extLst>
              <a:ext uri="{FF2B5EF4-FFF2-40B4-BE49-F238E27FC236}">
                <a16:creationId xmlns:a16="http://schemas.microsoft.com/office/drawing/2014/main" id="{890C97ED-72DF-E077-6380-878E88172A0C}"/>
              </a:ext>
            </a:extLst>
          </p:cNvPr>
          <p:cNvSpPr>
            <a:spLocks noGrp="1"/>
          </p:cNvSpPr>
          <p:nvPr>
            <p:ph type="ctrTitle"/>
          </p:nvPr>
        </p:nvSpPr>
        <p:spPr>
          <a:xfrm>
            <a:off x="4570343" y="217839"/>
            <a:ext cx="3051314" cy="628104"/>
          </a:xfrm>
        </p:spPr>
        <p:txBody>
          <a:bodyPr>
            <a:normAutofit fontScale="90000"/>
          </a:bodyPr>
          <a:lstStyle/>
          <a:p>
            <a:r>
              <a:rPr lang="en-US" dirty="0"/>
              <a:t>Data map</a:t>
            </a:r>
          </a:p>
        </p:txBody>
      </p:sp>
    </p:spTree>
    <p:extLst>
      <p:ext uri="{BB962C8B-B14F-4D97-AF65-F5344CB8AC3E}">
        <p14:creationId xmlns:p14="http://schemas.microsoft.com/office/powerpoint/2010/main" val="42257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90D184-86A1-541B-A063-DE8E7BCD1B24}"/>
              </a:ext>
            </a:extLst>
          </p:cNvPr>
          <p:cNvPicPr>
            <a:picLocks noChangeAspect="1"/>
          </p:cNvPicPr>
          <p:nvPr/>
        </p:nvPicPr>
        <p:blipFill>
          <a:blip r:embed="rId2"/>
          <a:stretch>
            <a:fillRect/>
          </a:stretch>
        </p:blipFill>
        <p:spPr>
          <a:xfrm>
            <a:off x="4145186" y="4208768"/>
            <a:ext cx="7772400" cy="938582"/>
          </a:xfrm>
          <a:prstGeom prst="rect">
            <a:avLst/>
          </a:prstGeom>
        </p:spPr>
      </p:pic>
      <p:sp>
        <p:nvSpPr>
          <p:cNvPr id="5" name="Title 1">
            <a:extLst>
              <a:ext uri="{FF2B5EF4-FFF2-40B4-BE49-F238E27FC236}">
                <a16:creationId xmlns:a16="http://schemas.microsoft.com/office/drawing/2014/main" id="{E9D54DF6-40E8-CF9E-D4F0-ACB45042431B}"/>
              </a:ext>
            </a:extLst>
          </p:cNvPr>
          <p:cNvSpPr>
            <a:spLocks noGrp="1"/>
          </p:cNvSpPr>
          <p:nvPr>
            <p:ph type="ctrTitle"/>
          </p:nvPr>
        </p:nvSpPr>
        <p:spPr>
          <a:xfrm>
            <a:off x="4570343" y="217839"/>
            <a:ext cx="3051314" cy="628104"/>
          </a:xfrm>
        </p:spPr>
        <p:txBody>
          <a:bodyPr>
            <a:normAutofit fontScale="90000"/>
          </a:bodyPr>
          <a:lstStyle/>
          <a:p>
            <a:r>
              <a:rPr lang="en-US" dirty="0"/>
              <a:t>EDA</a:t>
            </a:r>
          </a:p>
        </p:txBody>
      </p:sp>
      <p:sp>
        <p:nvSpPr>
          <p:cNvPr id="6" name="TextBox 5">
            <a:extLst>
              <a:ext uri="{FF2B5EF4-FFF2-40B4-BE49-F238E27FC236}">
                <a16:creationId xmlns:a16="http://schemas.microsoft.com/office/drawing/2014/main" id="{D0950240-B2B3-407E-3733-FCFCC90AC61B}"/>
              </a:ext>
            </a:extLst>
          </p:cNvPr>
          <p:cNvSpPr txBox="1"/>
          <p:nvPr/>
        </p:nvSpPr>
        <p:spPr>
          <a:xfrm>
            <a:off x="1606881" y="1357575"/>
            <a:ext cx="1792478" cy="369332"/>
          </a:xfrm>
          <a:prstGeom prst="rect">
            <a:avLst/>
          </a:prstGeom>
          <a:noFill/>
        </p:spPr>
        <p:txBody>
          <a:bodyPr wrap="none" rtlCol="0">
            <a:spAutoFit/>
          </a:bodyPr>
          <a:lstStyle/>
          <a:p>
            <a:r>
              <a:rPr lang="en-US" dirty="0"/>
              <a:t>Merged Dataset :</a:t>
            </a:r>
          </a:p>
        </p:txBody>
      </p:sp>
      <p:sp>
        <p:nvSpPr>
          <p:cNvPr id="7" name="TextBox 6">
            <a:extLst>
              <a:ext uri="{FF2B5EF4-FFF2-40B4-BE49-F238E27FC236}">
                <a16:creationId xmlns:a16="http://schemas.microsoft.com/office/drawing/2014/main" id="{D1DC8D05-DB15-66AB-4E5E-8675BE347262}"/>
              </a:ext>
            </a:extLst>
          </p:cNvPr>
          <p:cNvSpPr txBox="1"/>
          <p:nvPr/>
        </p:nvSpPr>
        <p:spPr>
          <a:xfrm>
            <a:off x="1596516" y="1783922"/>
            <a:ext cx="5725798" cy="430887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Unique 36500 IDs as index</a:t>
            </a:r>
          </a:p>
          <a:p>
            <a:pPr marL="285750" indent="-285750">
              <a:buFont typeface="Arial" panose="020B0604020202020204" pitchFamily="34" charset="0"/>
              <a:buChar char="•"/>
            </a:pPr>
            <a:r>
              <a:rPr lang="en-US" dirty="0">
                <a:solidFill>
                  <a:schemeClr val="bg1"/>
                </a:solidFill>
              </a:rPr>
              <a:t>Customer Status, 0 (Credit Worthy) and 1(Credit Risky)</a:t>
            </a:r>
          </a:p>
          <a:p>
            <a:pPr marL="285750" indent="-285750">
              <a:buFont typeface="Arial" panose="020B0604020202020204" pitchFamily="34" charset="0"/>
              <a:buChar char="•"/>
            </a:pPr>
            <a:r>
              <a:rPr lang="en-US" dirty="0">
                <a:solidFill>
                  <a:schemeClr val="bg1"/>
                </a:solidFill>
              </a:rPr>
              <a:t>Gender</a:t>
            </a:r>
          </a:p>
          <a:p>
            <a:pPr marL="285750" indent="-285750">
              <a:buFont typeface="Arial" panose="020B0604020202020204" pitchFamily="34" charset="0"/>
              <a:buChar char="•"/>
            </a:pPr>
            <a:r>
              <a:rPr lang="en-US" dirty="0">
                <a:solidFill>
                  <a:schemeClr val="bg1"/>
                </a:solidFill>
              </a:rPr>
              <a:t>Car Ownership</a:t>
            </a:r>
          </a:p>
          <a:p>
            <a:pPr marL="285750" indent="-285750">
              <a:buFont typeface="Arial" panose="020B0604020202020204" pitchFamily="34" charset="0"/>
              <a:buChar char="•"/>
            </a:pPr>
            <a:r>
              <a:rPr lang="en-US" dirty="0">
                <a:solidFill>
                  <a:schemeClr val="bg1"/>
                </a:solidFill>
              </a:rPr>
              <a:t>Real Estate Ownership</a:t>
            </a:r>
          </a:p>
          <a:p>
            <a:pPr marL="285750" indent="-285750">
              <a:buFont typeface="Arial" panose="020B0604020202020204" pitchFamily="34" charset="0"/>
              <a:buChar char="•"/>
            </a:pPr>
            <a:r>
              <a:rPr lang="en-US" dirty="0">
                <a:solidFill>
                  <a:schemeClr val="bg1"/>
                </a:solidFill>
              </a:rPr>
              <a:t>Children Count</a:t>
            </a:r>
          </a:p>
          <a:p>
            <a:pPr marL="285750" indent="-285750">
              <a:buFont typeface="Arial" panose="020B0604020202020204" pitchFamily="34" charset="0"/>
              <a:buChar char="•"/>
            </a:pPr>
            <a:r>
              <a:rPr lang="en-US" dirty="0">
                <a:solidFill>
                  <a:schemeClr val="bg1"/>
                </a:solidFill>
              </a:rPr>
              <a:t>Family Member Count</a:t>
            </a:r>
          </a:p>
          <a:p>
            <a:pPr marL="285750" indent="-285750">
              <a:buFont typeface="Arial" panose="020B0604020202020204" pitchFamily="34" charset="0"/>
              <a:buChar char="•"/>
            </a:pPr>
            <a:r>
              <a:rPr lang="en-US" dirty="0">
                <a:solidFill>
                  <a:schemeClr val="bg1"/>
                </a:solidFill>
              </a:rPr>
              <a:t>Income Amount</a:t>
            </a:r>
          </a:p>
          <a:p>
            <a:pPr marL="285750" indent="-285750">
              <a:buFont typeface="Arial" panose="020B0604020202020204" pitchFamily="34" charset="0"/>
              <a:buChar char="•"/>
            </a:pPr>
            <a:r>
              <a:rPr lang="en-US" dirty="0">
                <a:solidFill>
                  <a:schemeClr val="bg1"/>
                </a:solidFill>
              </a:rPr>
              <a:t>Income Type</a:t>
            </a:r>
          </a:p>
          <a:p>
            <a:pPr marL="285750" indent="-285750">
              <a:buFont typeface="Arial" panose="020B0604020202020204" pitchFamily="34" charset="0"/>
              <a:buChar char="•"/>
            </a:pPr>
            <a:r>
              <a:rPr lang="en-US" dirty="0">
                <a:solidFill>
                  <a:schemeClr val="bg1"/>
                </a:solidFill>
              </a:rPr>
              <a:t>Education Type</a:t>
            </a:r>
          </a:p>
          <a:p>
            <a:pPr marL="285750" indent="-285750">
              <a:buFont typeface="Arial" panose="020B0604020202020204" pitchFamily="34" charset="0"/>
              <a:buChar char="•"/>
            </a:pPr>
            <a:r>
              <a:rPr lang="en-US" dirty="0">
                <a:solidFill>
                  <a:schemeClr val="bg1"/>
                </a:solidFill>
              </a:rPr>
              <a:t>Marital Status</a:t>
            </a:r>
          </a:p>
          <a:p>
            <a:pPr marL="285750" indent="-285750">
              <a:buFont typeface="Arial" panose="020B0604020202020204" pitchFamily="34" charset="0"/>
              <a:buChar char="•"/>
            </a:pPr>
            <a:r>
              <a:rPr lang="en-US" dirty="0">
                <a:solidFill>
                  <a:schemeClr val="bg1"/>
                </a:solidFill>
              </a:rPr>
              <a:t>Housing Type</a:t>
            </a:r>
          </a:p>
          <a:p>
            <a:pPr marL="285750" indent="-285750">
              <a:buFont typeface="Arial" panose="020B0604020202020204" pitchFamily="34" charset="0"/>
              <a:buChar char="•"/>
            </a:pPr>
            <a:r>
              <a:rPr lang="en-US" dirty="0">
                <a:solidFill>
                  <a:schemeClr val="bg1"/>
                </a:solidFill>
              </a:rPr>
              <a:t>Age</a:t>
            </a:r>
          </a:p>
          <a:p>
            <a:pPr marL="285750" indent="-285750">
              <a:buFont typeface="Arial" panose="020B0604020202020204" pitchFamily="34" charset="0"/>
              <a:buChar char="•"/>
            </a:pPr>
            <a:r>
              <a:rPr lang="en-US" dirty="0">
                <a:solidFill>
                  <a:schemeClr val="bg1"/>
                </a:solidFill>
              </a:rPr>
              <a:t>Employment Duration</a:t>
            </a:r>
          </a:p>
          <a:p>
            <a:pPr marL="285750" indent="-285750">
              <a:buFont typeface="Arial" panose="020B0604020202020204" pitchFamily="34" charset="0"/>
              <a:buChar char="•"/>
            </a:pPr>
            <a:r>
              <a:rPr lang="en-US" sz="2200" dirty="0">
                <a:solidFill>
                  <a:schemeClr val="bg1"/>
                </a:solidFill>
              </a:rPr>
              <a:t>Occupation Type</a:t>
            </a:r>
          </a:p>
        </p:txBody>
      </p:sp>
    </p:spTree>
    <p:extLst>
      <p:ext uri="{BB962C8B-B14F-4D97-AF65-F5344CB8AC3E}">
        <p14:creationId xmlns:p14="http://schemas.microsoft.com/office/powerpoint/2010/main" val="310197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152B0AF9-6FE9-1CCB-572C-EFA3F58E6879}"/>
              </a:ext>
            </a:extLst>
          </p:cNvPr>
          <p:cNvPicPr>
            <a:picLocks/>
          </p:cNvPicPr>
          <p:nvPr/>
        </p:nvPicPr>
        <p:blipFill>
          <a:blip r:embed="rId2"/>
          <a:stretch>
            <a:fillRect/>
          </a:stretch>
        </p:blipFill>
        <p:spPr>
          <a:xfrm>
            <a:off x="1524000" y="1678823"/>
            <a:ext cx="9144000" cy="3657600"/>
          </a:xfrm>
          <a:prstGeom prst="rect">
            <a:avLst/>
          </a:prstGeom>
        </p:spPr>
      </p:pic>
      <p:sp>
        <p:nvSpPr>
          <p:cNvPr id="5" name="Title 1">
            <a:extLst>
              <a:ext uri="{FF2B5EF4-FFF2-40B4-BE49-F238E27FC236}">
                <a16:creationId xmlns:a16="http://schemas.microsoft.com/office/drawing/2014/main" id="{5855E1A6-F49B-69D1-4743-5E71E3B68D83}"/>
              </a:ext>
            </a:extLst>
          </p:cNvPr>
          <p:cNvSpPr>
            <a:spLocks noGrp="1"/>
          </p:cNvSpPr>
          <p:nvPr>
            <p:ph type="ctrTitle"/>
          </p:nvPr>
        </p:nvSpPr>
        <p:spPr>
          <a:xfrm>
            <a:off x="4570343" y="217839"/>
            <a:ext cx="3051314" cy="628104"/>
          </a:xfrm>
        </p:spPr>
        <p:txBody>
          <a:bodyPr>
            <a:normAutofit fontScale="90000"/>
          </a:bodyPr>
          <a:lstStyle/>
          <a:p>
            <a:r>
              <a:rPr lang="en-US" dirty="0"/>
              <a:t>EDA</a:t>
            </a:r>
          </a:p>
        </p:txBody>
      </p:sp>
    </p:spTree>
    <p:extLst>
      <p:ext uri="{BB962C8B-B14F-4D97-AF65-F5344CB8AC3E}">
        <p14:creationId xmlns:p14="http://schemas.microsoft.com/office/powerpoint/2010/main" val="35342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D4FD6E7C-B74A-496C-8016-32CEC081E4F8}"/>
              </a:ext>
            </a:extLst>
          </p:cNvPr>
          <p:cNvPicPr>
            <a:picLocks noChangeAspect="1"/>
          </p:cNvPicPr>
          <p:nvPr/>
        </p:nvPicPr>
        <p:blipFill>
          <a:blip r:embed="rId2"/>
          <a:stretch>
            <a:fillRect/>
          </a:stretch>
        </p:blipFill>
        <p:spPr>
          <a:xfrm>
            <a:off x="2012950" y="241300"/>
            <a:ext cx="7772400" cy="6068032"/>
          </a:xfrm>
          <a:prstGeom prst="rect">
            <a:avLst/>
          </a:prstGeom>
        </p:spPr>
      </p:pic>
    </p:spTree>
    <p:extLst>
      <p:ext uri="{BB962C8B-B14F-4D97-AF65-F5344CB8AC3E}">
        <p14:creationId xmlns:p14="http://schemas.microsoft.com/office/powerpoint/2010/main" val="285667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7936D-3A3E-EA95-AF19-01331EA0DC0F}"/>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461125D1-15CA-FFFA-FA01-A59C5F2048C0}"/>
              </a:ext>
            </a:extLst>
          </p:cNvPr>
          <p:cNvPicPr>
            <a:picLocks/>
          </p:cNvPicPr>
          <p:nvPr/>
        </p:nvPicPr>
        <p:blipFill>
          <a:blip r:embed="rId2"/>
          <a:stretch>
            <a:fillRect/>
          </a:stretch>
        </p:blipFill>
        <p:spPr>
          <a:xfrm>
            <a:off x="1981200" y="1142381"/>
            <a:ext cx="8229600" cy="4573238"/>
          </a:xfrm>
          <a:prstGeom prst="rect">
            <a:avLst/>
          </a:prstGeom>
        </p:spPr>
      </p:pic>
      <p:sp>
        <p:nvSpPr>
          <p:cNvPr id="5" name="Title 1">
            <a:extLst>
              <a:ext uri="{FF2B5EF4-FFF2-40B4-BE49-F238E27FC236}">
                <a16:creationId xmlns:a16="http://schemas.microsoft.com/office/drawing/2014/main" id="{675B8C38-F8B1-36E9-4515-15287AB3E091}"/>
              </a:ext>
            </a:extLst>
          </p:cNvPr>
          <p:cNvSpPr>
            <a:spLocks noGrp="1"/>
          </p:cNvSpPr>
          <p:nvPr>
            <p:ph type="ctrTitle"/>
          </p:nvPr>
        </p:nvSpPr>
        <p:spPr>
          <a:xfrm>
            <a:off x="4570343" y="217839"/>
            <a:ext cx="3051314" cy="628104"/>
          </a:xfrm>
        </p:spPr>
        <p:txBody>
          <a:bodyPr>
            <a:normAutofit fontScale="90000"/>
          </a:bodyPr>
          <a:lstStyle/>
          <a:p>
            <a:r>
              <a:rPr lang="en-US" dirty="0"/>
              <a:t>EDA</a:t>
            </a:r>
          </a:p>
        </p:txBody>
      </p:sp>
    </p:spTree>
    <p:extLst>
      <p:ext uri="{BB962C8B-B14F-4D97-AF65-F5344CB8AC3E}">
        <p14:creationId xmlns:p14="http://schemas.microsoft.com/office/powerpoint/2010/main" val="21677475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1137</TotalTime>
  <Words>2072</Words>
  <Application>Microsoft Macintosh PowerPoint</Application>
  <PresentationFormat>Widescreen</PresentationFormat>
  <Paragraphs>187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Gill Sans MT</vt:lpstr>
      <vt:lpstr>Menlo</vt:lpstr>
      <vt:lpstr>Nunito</vt:lpstr>
      <vt:lpstr>Söhne</vt:lpstr>
      <vt:lpstr>Parcel</vt:lpstr>
      <vt:lpstr>Credit Card Approval Prediction Using MACHINE LEARNING MODELS</vt:lpstr>
      <vt:lpstr>Data map</vt:lpstr>
      <vt:lpstr>Data map</vt:lpstr>
      <vt:lpstr>Data map</vt:lpstr>
      <vt:lpstr>Data map</vt:lpstr>
      <vt:lpstr>EDA</vt:lpstr>
      <vt:lpstr>EDA</vt:lpstr>
      <vt:lpstr>PowerPoint Presentation</vt:lpstr>
      <vt:lpstr>EDA</vt:lpstr>
      <vt:lpstr>EDA</vt:lpstr>
      <vt:lpstr>Feature engineering</vt:lpstr>
      <vt:lpstr>Feature engineering</vt:lpstr>
      <vt:lpstr>Feature engineering</vt:lpstr>
      <vt:lpstr>Feature engineering</vt:lpstr>
      <vt:lpstr>EDA &amp; Feature engineering</vt:lpstr>
      <vt:lpstr>EDA &amp; Feature engineering</vt:lpstr>
      <vt:lpstr>EDA &amp; Feature engineering</vt:lpstr>
      <vt:lpstr>PowerPoint Presentation</vt:lpstr>
      <vt:lpstr>modeling</vt:lpstr>
      <vt:lpstr>modeling</vt:lpstr>
      <vt:lpstr>modeling</vt:lpstr>
      <vt:lpstr>PowerPoint Presentation</vt:lpstr>
      <vt:lpstr>PowerPoint Presentation</vt:lpstr>
      <vt:lpstr>modeling</vt:lpstr>
      <vt:lpstr>PowerPoint Presentation</vt:lpstr>
      <vt:lpstr>PowerPoint Presentation</vt:lpstr>
      <vt:lpstr>modeling</vt:lpstr>
      <vt:lpstr>PowerPoint Presentation</vt:lpstr>
      <vt:lpstr>PowerPoint Presentation</vt:lpstr>
      <vt:lpstr>modeling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Approval Prediction Using MACHINE LEARNING MODELS</dc:title>
  <dc:creator>Kubilay Gökbörü Büncü</dc:creator>
  <cp:lastModifiedBy>Kubilay Gökbörü Büncü</cp:lastModifiedBy>
  <cp:revision>7</cp:revision>
  <dcterms:created xsi:type="dcterms:W3CDTF">2024-01-08T02:38:18Z</dcterms:created>
  <dcterms:modified xsi:type="dcterms:W3CDTF">2024-01-08T21:38:03Z</dcterms:modified>
</cp:coreProperties>
</file>