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  <p:sldMasterId id="2147483673" r:id="rId4"/>
    <p:sldMasterId id="2147483685" r:id="rId5"/>
    <p:sldMasterId id="2147483697" r:id="rId6"/>
    <p:sldMasterId id="2147483706" r:id="rId7"/>
    <p:sldMasterId id="2147483720" r:id="rId8"/>
    <p:sldMasterId id="2147483733" r:id="rId9"/>
  </p:sldMasterIdLst>
  <p:notesMasterIdLst>
    <p:notesMasterId r:id="rId11"/>
  </p:notesMasterIdLst>
  <p:handoutMasterIdLst>
    <p:handoutMasterId r:id="rId15"/>
  </p:handoutMasterIdLst>
  <p:sldIdLst>
    <p:sldId id="12544958" r:id="rId10"/>
    <p:sldId id="12544960" r:id="rId12"/>
    <p:sldId id="12544961" r:id="rId13"/>
    <p:sldId id="12544962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" initials="a" lastIdx="2" clrIdx="0"/>
  <p:cmAuthor id="1" name="洋 张" initials="洋" lastIdx="2" clrIdx="0"/>
  <p:cmAuthor id="2" name="HP" initials="H" lastIdx="1" clrIdx="1"/>
  <p:cmAuthor id="3" name=" " initials="" lastIdx="1" clrIdx="2"/>
  <p:cmAuthor id="4" name="824683100@qq.com" initials="8" lastIdx="1" clrIdx="3"/>
  <p:cmAuthor id="5" name="肖 金超" initials="肖" lastIdx="1" clrIdx="4"/>
  <p:cmAuthor id="6" name="Administrator" initials="A" lastIdx="8" clrIdx="5"/>
  <p:cmAuthor id="7" name="李 闽川" initials="李" lastIdx="15" clrIdx="6"/>
  <p:cmAuthor id="8" name="熊 根鑫" initials="熊" lastIdx="1" clrIdx="7"/>
  <p:cmAuthor id="9" name="28213" initials="2" lastIdx="1" clrIdx="8"/>
  <p:cmAuthor id="10" name="lenovo" initials="l" lastIdx="16" clrIdx="9"/>
  <p:cmAuthor id="11" name="王海涛" initials="王" lastIdx="1" clrIdx="10"/>
  <p:cmAuthor id="12" name="yude-he" initials="y" lastIdx="1" clrIdx="11"/>
  <p:cmAuthor id="15" name="abc" initials="a" lastIdx="2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A"/>
    <a:srgbClr val="6DA6D9"/>
    <a:srgbClr val="1A8CCB"/>
    <a:srgbClr val="1AA1A9"/>
    <a:srgbClr val="138CB7"/>
    <a:srgbClr val="008D7F"/>
    <a:srgbClr val="61C5D4"/>
    <a:srgbClr val="C3E0EC"/>
    <a:srgbClr val="7F7F7F"/>
    <a:srgbClr val="61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94618" autoAdjust="0"/>
  </p:normalViewPr>
  <p:slideViewPr>
    <p:cSldViewPr snapToGrid="0" snapToObjects="1">
      <p:cViewPr>
        <p:scale>
          <a:sx n="99" d="100"/>
          <a:sy n="99" d="100"/>
        </p:scale>
        <p:origin x="976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743F-897B-ED4B-B8EA-C1B684AC58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238E9-F762-4C4A-B613-A01B7878E2D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7BFFE-BE06-384D-80E4-5808F6831DB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7471B-049C-7848-95CB-58A5EE9084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10" descr="SGCC Log rolling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11223"/>
            <a:ext cx="719772" cy="7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/>
          <p:nvPr userDrawn="1"/>
        </p:nvCxnSpPr>
        <p:spPr bwMode="auto">
          <a:xfrm>
            <a:off x="-13855" y="880127"/>
            <a:ext cx="122058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D6F6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5D74F-27EE-E546-93AB-A363B137293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ACC185-441E-4E41-97E2-6616EF66CCC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9DBD7-85A8-BE49-A853-1F4DEC4B41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8F7BD5-EBED-B440-9C96-4401747205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MS Gothic" panose="020B0609070205080204" pitchFamily="49" charset="-128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95DBB4-5CB4-4786-A8D3-1E10AD5B9A3E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MS Gothic" panose="020B0609070205080204" pitchFamily="49" charset="-128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MS Gothic" panose="020B0609070205080204" pitchFamily="49" charset="-128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ea typeface="MS Gothic" panose="020B0609070205080204" pitchFamily="49" charset="-128"/>
                <a:cs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MS Gothic" panose="020B0609070205080204" pitchFamily="49" charset="-128"/>
                <a:cs typeface="+mn-ea"/>
              </a:rPr>
              <a:t>P-1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MS Gothic" panose="020B0609070205080204" pitchFamily="49" charset="-128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 lvl="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trike="noStrike" noProof="1" dirty="0"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</a:fld>
            <a:endParaRPr lang="en-US" altLang="en-US" strike="noStrike" noProof="1">
              <a:ea typeface="微软雅黑" panose="020B0503020204020204" pitchFamily="34" charset="-122"/>
            </a:endParaRPr>
          </a:p>
        </p:txBody>
      </p:sp>
      <p:pic>
        <p:nvPicPr>
          <p:cNvPr id="11" name="图片占位符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5" b="25035"/>
          <a:stretch>
            <a:fillRect/>
          </a:stretch>
        </p:blipFill>
        <p:spPr>
          <a:xfrm>
            <a:off x="1" y="0"/>
            <a:ext cx="12191999" cy="3026412"/>
          </a:xfrm>
          <a:custGeom>
            <a:avLst/>
            <a:gdLst>
              <a:gd name="connsiteX0" fmla="*/ 0 w 12182475"/>
              <a:gd name="connsiteY0" fmla="*/ 0 h 3096042"/>
              <a:gd name="connsiteX1" fmla="*/ 12182475 w 12182475"/>
              <a:gd name="connsiteY1" fmla="*/ 0 h 3096042"/>
              <a:gd name="connsiteX2" fmla="*/ 12182475 w 12182475"/>
              <a:gd name="connsiteY2" fmla="*/ 947224 h 3096042"/>
              <a:gd name="connsiteX3" fmla="*/ 12010295 w 12182475"/>
              <a:gd name="connsiteY3" fmla="*/ 1108162 h 3096042"/>
              <a:gd name="connsiteX4" fmla="*/ 11325862 w 12182475"/>
              <a:gd name="connsiteY4" fmla="*/ 1691821 h 3096042"/>
              <a:gd name="connsiteX5" fmla="*/ 10287273 w 12182475"/>
              <a:gd name="connsiteY5" fmla="*/ 2245482 h 3096042"/>
              <a:gd name="connsiteX6" fmla="*/ 10124677 w 12182475"/>
              <a:gd name="connsiteY6" fmla="*/ 2313429 h 3096042"/>
              <a:gd name="connsiteX7" fmla="*/ 10045873 w 12182475"/>
              <a:gd name="connsiteY7" fmla="*/ 2344647 h 3096042"/>
              <a:gd name="connsiteX8" fmla="*/ 6585689 w 12182475"/>
              <a:gd name="connsiteY8" fmla="*/ 3092924 h 3096042"/>
              <a:gd name="connsiteX9" fmla="*/ 6566386 w 12182475"/>
              <a:gd name="connsiteY9" fmla="*/ 3094270 h 3096042"/>
              <a:gd name="connsiteX10" fmla="*/ 6490840 w 12182475"/>
              <a:gd name="connsiteY10" fmla="*/ 3095812 h 3096042"/>
              <a:gd name="connsiteX11" fmla="*/ 2416083 w 12182475"/>
              <a:gd name="connsiteY11" fmla="*/ 2718918 h 3096042"/>
              <a:gd name="connsiteX12" fmla="*/ 358333 w 12182475"/>
              <a:gd name="connsiteY12" fmla="*/ 2059310 h 3096042"/>
              <a:gd name="connsiteX13" fmla="*/ 0 w 12182475"/>
              <a:gd name="connsiteY13" fmla="*/ 1915525 h 309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2475" h="3096042">
                <a:moveTo>
                  <a:pt x="0" y="0"/>
                </a:moveTo>
                <a:lnTo>
                  <a:pt x="12182475" y="0"/>
                </a:lnTo>
                <a:lnTo>
                  <a:pt x="12182475" y="947224"/>
                </a:lnTo>
                <a:lnTo>
                  <a:pt x="12010295" y="1108162"/>
                </a:lnTo>
                <a:cubicBezTo>
                  <a:pt x="11794942" y="1300772"/>
                  <a:pt x="11566745" y="1496040"/>
                  <a:pt x="11325862" y="1691821"/>
                </a:cubicBezTo>
                <a:cubicBezTo>
                  <a:pt x="10999493" y="1904555"/>
                  <a:pt x="10647746" y="2087780"/>
                  <a:pt x="10287273" y="2245482"/>
                </a:cubicBezTo>
                <a:lnTo>
                  <a:pt x="10124677" y="2313429"/>
                </a:lnTo>
                <a:lnTo>
                  <a:pt x="10045873" y="2344647"/>
                </a:lnTo>
                <a:cubicBezTo>
                  <a:pt x="8453295" y="2935148"/>
                  <a:pt x="6838685" y="3074163"/>
                  <a:pt x="6585689" y="3092924"/>
                </a:cubicBezTo>
                <a:lnTo>
                  <a:pt x="6566386" y="3094270"/>
                </a:lnTo>
                <a:lnTo>
                  <a:pt x="6490840" y="3095812"/>
                </a:lnTo>
                <a:cubicBezTo>
                  <a:pt x="5494302" y="3103064"/>
                  <a:pt x="3488523" y="2938019"/>
                  <a:pt x="2416083" y="2718918"/>
                </a:cubicBezTo>
                <a:cubicBezTo>
                  <a:pt x="1881017" y="2626665"/>
                  <a:pt x="1052792" y="2331456"/>
                  <a:pt x="358333" y="2059310"/>
                </a:cubicBezTo>
                <a:lnTo>
                  <a:pt x="0" y="1915525"/>
                </a:lnTo>
                <a:close/>
              </a:path>
            </a:pathLst>
          </a:custGeom>
        </p:spPr>
      </p:pic>
      <p:sp>
        <p:nvSpPr>
          <p:cNvPr id="14" name="任意多边形: 形状 13"/>
          <p:cNvSpPr/>
          <p:nvPr userDrawn="1"/>
        </p:nvSpPr>
        <p:spPr>
          <a:xfrm>
            <a:off x="0" y="0"/>
            <a:ext cx="12191999" cy="3079328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008A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13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28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0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57" y="584311"/>
            <a:ext cx="2866683" cy="194608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GIF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6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9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灯片编号占位符 5"/>
          <p:cNvSpPr txBox="1"/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40"/>
          <p:cNvSpPr/>
          <p:nvPr userDrawn="1"/>
        </p:nvSpPr>
        <p:spPr>
          <a:xfrm>
            <a:off x="10445750" y="608013"/>
            <a:ext cx="1327150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建设原则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Shape 335"/>
          <p:cNvSpPr/>
          <p:nvPr userDrawn="1"/>
        </p:nvSpPr>
        <p:spPr>
          <a:xfrm>
            <a:off x="7826375" y="639763"/>
            <a:ext cx="1209675" cy="220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建设思路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Shape 340"/>
          <p:cNvSpPr/>
          <p:nvPr userDrawn="1"/>
        </p:nvSpPr>
        <p:spPr>
          <a:xfrm>
            <a:off x="9121775" y="608013"/>
            <a:ext cx="1325563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建设目标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76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177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90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1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5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6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8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9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1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82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87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8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9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3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84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5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6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灯片编号占位符 5"/>
          <p:cNvSpPr txBox="1"/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40"/>
          <p:cNvSpPr/>
          <p:nvPr userDrawn="1"/>
        </p:nvSpPr>
        <p:spPr>
          <a:xfrm>
            <a:off x="10445750" y="608013"/>
            <a:ext cx="1327150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建设原则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Shape 335"/>
          <p:cNvSpPr/>
          <p:nvPr userDrawn="1"/>
        </p:nvSpPr>
        <p:spPr>
          <a:xfrm>
            <a:off x="7826375" y="639763"/>
            <a:ext cx="1209675" cy="220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建设思路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Shape 340"/>
          <p:cNvSpPr/>
          <p:nvPr userDrawn="1"/>
        </p:nvSpPr>
        <p:spPr>
          <a:xfrm>
            <a:off x="9121775" y="608013"/>
            <a:ext cx="1325563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建设目标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76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177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90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1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5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6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8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9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1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82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87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8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9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3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84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5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6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1748" name="灯片编号占位符 5"/>
          <p:cNvSpPr txBox="1">
            <a:spLocks noChangeArrowheads="1"/>
          </p:cNvSpPr>
          <p:nvPr userDrawn="1"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fld id="{BCF08E56-1FFF-E646-8AEA-69BCC93B31B3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5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8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0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1748" name="灯片编号占位符 5"/>
          <p:cNvSpPr txBox="1">
            <a:spLocks noChangeArrowheads="1"/>
          </p:cNvSpPr>
          <p:nvPr userDrawn="1"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fld id="{BCF08E56-1FFF-E646-8AEA-69BCC93B31B3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77650" y="6447156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EF3C2E7-6B7F-43BB-B63C-5150AD7D87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-3533810" y="-3757"/>
            <a:ext cx="3339308" cy="6338808"/>
            <a:chOff x="-3533810" y="-3757"/>
            <a:chExt cx="3339308" cy="6338808"/>
          </a:xfrm>
        </p:grpSpPr>
        <p:grpSp>
          <p:nvGrpSpPr>
            <p:cNvPr id="24" name="组合 23"/>
            <p:cNvGrpSpPr/>
            <p:nvPr/>
          </p:nvGrpSpPr>
          <p:grpSpPr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37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辅助配色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Rectangle 7"/>
              <p:cNvSpPr/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Rectangle 9"/>
              <p:cNvSpPr/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主要配色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Rectangle 7"/>
            <p:cNvSpPr/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34" name="Rectangle 7"/>
              <p:cNvSpPr/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31" name="Rectangle 7"/>
              <p:cNvSpPr/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 userDrawn="1"/>
        </p:nvGrpSpPr>
        <p:grpSpPr>
          <a:xfrm>
            <a:off x="-13855" y="111223"/>
            <a:ext cx="12205855" cy="817030"/>
            <a:chOff x="-13855" y="111223"/>
            <a:chExt cx="12205855" cy="817030"/>
          </a:xfrm>
        </p:grpSpPr>
        <p:cxnSp>
          <p:nvCxnSpPr>
            <p:cNvPr id="47" name="Straight Connector 3"/>
            <p:cNvCxnSpPr/>
            <p:nvPr/>
          </p:nvCxnSpPr>
          <p:spPr bwMode="auto">
            <a:xfrm>
              <a:off x="-13855" y="928253"/>
              <a:ext cx="1220585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2D6F6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9" name="图片 10" descr="SGCC Log rolling.gif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77800" y="111223"/>
              <a:ext cx="719772" cy="707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40"/>
          <p:cNvSpPr/>
          <p:nvPr userDrawn="1"/>
        </p:nvSpPr>
        <p:spPr>
          <a:xfrm>
            <a:off x="10445750" y="608013"/>
            <a:ext cx="1327150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建设原则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Shape 335"/>
          <p:cNvSpPr/>
          <p:nvPr userDrawn="1"/>
        </p:nvSpPr>
        <p:spPr>
          <a:xfrm>
            <a:off x="7826375" y="639763"/>
            <a:ext cx="1209675" cy="220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建设思路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Shape 340"/>
          <p:cNvSpPr/>
          <p:nvPr userDrawn="1"/>
        </p:nvSpPr>
        <p:spPr>
          <a:xfrm>
            <a:off x="9121775" y="608013"/>
            <a:ext cx="1325563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建设目标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76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177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90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1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5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6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8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9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1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82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87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8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9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3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84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5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6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灯片编号占位符 5"/>
          <p:cNvSpPr txBox="1">
            <a:spLocks noChangeArrowheads="1"/>
          </p:cNvSpPr>
          <p:nvPr userDrawn="1"/>
        </p:nvSpPr>
        <p:spPr bwMode="auto"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 eaLnBrk="1" hangingPunct="1"/>
            <a:fld id="{BCF08E56-1FFF-E646-8AEA-69BCC93B31B3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40"/>
          <p:cNvSpPr/>
          <p:nvPr userDrawn="1"/>
        </p:nvSpPr>
        <p:spPr>
          <a:xfrm>
            <a:off x="10445750" y="608013"/>
            <a:ext cx="1327150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建设原则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Shape 335"/>
          <p:cNvSpPr/>
          <p:nvPr userDrawn="1"/>
        </p:nvSpPr>
        <p:spPr>
          <a:xfrm>
            <a:off x="7826375" y="639763"/>
            <a:ext cx="1209675" cy="220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建设思路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Shape 340"/>
          <p:cNvSpPr/>
          <p:nvPr userDrawn="1"/>
        </p:nvSpPr>
        <p:spPr>
          <a:xfrm>
            <a:off x="9121775" y="608013"/>
            <a:ext cx="1325563" cy="26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建设目标</a:t>
            </a:r>
            <a:endParaRPr lang="zh-CN" altLang="en-US" sz="1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76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177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90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1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5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6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8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9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1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82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87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8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9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3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84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5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6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灯片编号占位符 5"/>
          <p:cNvSpPr txBox="1"/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fld id="{9A0DB2DC-4C9A-4742-B13C-FB6460FD3503}" type="slidenum">
              <a:rPr lang="zh-CN" altLang="en-US"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-3617286" y="88106"/>
            <a:ext cx="3338512" cy="6338888"/>
            <a:chOff x="-3533810" y="-3757"/>
            <a:chExt cx="3339308" cy="6338808"/>
          </a:xfrm>
        </p:grpSpPr>
        <p:grpSp>
          <p:nvGrpSpPr>
            <p:cNvPr id="6" name="组合 2"/>
            <p:cNvGrpSpPr/>
            <p:nvPr/>
          </p:nvGrpSpPr>
          <p:grpSpPr bwMode="auto">
            <a:xfrm>
              <a:off x="-1791527" y="-3757"/>
              <a:ext cx="1597025" cy="5007557"/>
              <a:chOff x="-1803100" y="934"/>
              <a:chExt cx="1597025" cy="5007557"/>
            </a:xfrm>
          </p:grpSpPr>
          <p:sp>
            <p:nvSpPr>
              <p:cNvPr id="19" name="TextBox 5"/>
              <p:cNvSpPr txBox="1">
                <a:spLocks noChangeArrowheads="1"/>
              </p:cNvSpPr>
              <p:nvPr/>
            </p:nvSpPr>
            <p:spPr bwMode="auto">
              <a:xfrm>
                <a:off x="-1803100" y="934"/>
                <a:ext cx="1597025" cy="5007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  <a:sym typeface="微软雅黑" panose="020B0503020204020204" pitchFamily="34" charset="-122"/>
                  </a:rPr>
                  <a:t>辅助配色</a:t>
                </a:r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-1657846" y="2997435"/>
                <a:ext cx="1306513" cy="420687"/>
              </a:xfrm>
              <a:prstGeom prst="rect">
                <a:avLst/>
              </a:prstGeom>
              <a:solidFill>
                <a:srgbClr val="138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-1653408" y="490321"/>
                <a:ext cx="1306513" cy="420688"/>
              </a:xfrm>
              <a:prstGeom prst="rect">
                <a:avLst/>
              </a:prstGeom>
              <a:solidFill>
                <a:srgbClr val="C6B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-1653408" y="1116703"/>
                <a:ext cx="1306513" cy="420687"/>
              </a:xfrm>
              <a:prstGeom prst="rect">
                <a:avLst/>
              </a:prstGeom>
              <a:solidFill>
                <a:srgbClr val="BBA1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-1653408" y="1743084"/>
                <a:ext cx="1306513" cy="420688"/>
              </a:xfrm>
              <a:prstGeom prst="rect">
                <a:avLst/>
              </a:prstGeom>
              <a:solidFill>
                <a:srgbClr val="EFF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-1653408" y="2369466"/>
                <a:ext cx="1306513" cy="422275"/>
              </a:xfrm>
              <a:prstGeom prst="rect">
                <a:avLst/>
              </a:prstGeom>
              <a:solidFill>
                <a:srgbClr val="61C5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-1649531" y="3618663"/>
                <a:ext cx="1306513" cy="420688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-1649531" y="4245045"/>
                <a:ext cx="1306513" cy="42227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-3533810" y="-1"/>
              <a:ext cx="1597025" cy="6335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rPr>
                <a:t>主要配色</a:t>
              </a:r>
              <a:endPara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-3384118" y="522949"/>
              <a:ext cx="1306513" cy="420688"/>
            </a:xfrm>
            <a:prstGeom prst="rect">
              <a:avLst/>
            </a:prstGeom>
            <a:solidFill>
              <a:srgbClr val="CBE3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-3384118" y="1149331"/>
              <a:ext cx="1306513" cy="422275"/>
            </a:xfrm>
            <a:prstGeom prst="rect">
              <a:avLst/>
            </a:prstGeom>
            <a:solidFill>
              <a:srgbClr val="9C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-3384679" y="1760579"/>
              <a:ext cx="1306513" cy="4206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 defTabSz="91313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" name="组合 7"/>
            <p:cNvGrpSpPr/>
            <p:nvPr/>
          </p:nvGrpSpPr>
          <p:grpSpPr bwMode="auto">
            <a:xfrm>
              <a:off x="-3386283" y="2393134"/>
              <a:ext cx="1310951" cy="1676625"/>
              <a:chOff x="-3386283" y="2393134"/>
              <a:chExt cx="1310951" cy="1676625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7A8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0569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23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8"/>
            <p:cNvGrpSpPr/>
            <p:nvPr/>
          </p:nvGrpSpPr>
          <p:grpSpPr bwMode="auto">
            <a:xfrm>
              <a:off x="-3390774" y="4229174"/>
              <a:ext cx="1310951" cy="1676625"/>
              <a:chOff x="-3386283" y="2393134"/>
              <a:chExt cx="1310951" cy="1676625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-3386283" y="3021103"/>
                <a:ext cx="1306513" cy="420687"/>
              </a:xfrm>
              <a:prstGeom prst="rect">
                <a:avLst/>
              </a:prstGeom>
              <a:solidFill>
                <a:srgbClr val="008D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-3381845" y="2393134"/>
                <a:ext cx="1306513" cy="422275"/>
              </a:xfrm>
              <a:prstGeom prst="rect">
                <a:avLst/>
              </a:prstGeom>
              <a:solidFill>
                <a:srgbClr val="61A6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 userDrawn="1"/>
            </p:nvSpPr>
            <p:spPr bwMode="auto">
              <a:xfrm>
                <a:off x="-3386283" y="3647484"/>
                <a:ext cx="1306513" cy="422275"/>
              </a:xfrm>
              <a:prstGeom prst="rect">
                <a:avLst/>
              </a:prstGeom>
              <a:solidFill>
                <a:srgbClr val="006F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 defTabSz="91313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defTabSz="91313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0.xml"/><Relationship Id="rId2" Type="http://schemas.openxmlformats.org/officeDocument/2006/relationships/image" Target="../media/image5.png"/><Relationship Id="rId1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0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60.xml"/><Relationship Id="rId11" Type="http://schemas.openxmlformats.org/officeDocument/2006/relationships/tags" Target="../tags/tag1.xml"/><Relationship Id="rId10" Type="http://schemas.openxmlformats.org/officeDocument/2006/relationships/image" Target="../media/image15.emf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24238" y="993233"/>
            <a:ext cx="8653014" cy="575353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管理信息大区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1536676" y="3686711"/>
            <a:ext cx="7128866" cy="1692153"/>
          </a:xfrm>
          <a:custGeom>
            <a:avLst/>
            <a:gdLst>
              <a:gd name="connsiteX0" fmla="*/ 0 w 6059751"/>
              <a:gd name="connsiteY0" fmla="*/ 0 h 1596497"/>
              <a:gd name="connsiteX1" fmla="*/ 6059752 w 6059751"/>
              <a:gd name="connsiteY1" fmla="*/ 0 h 1596497"/>
              <a:gd name="connsiteX2" fmla="*/ 6059752 w 6059751"/>
              <a:gd name="connsiteY2" fmla="*/ 1596498 h 1596497"/>
              <a:gd name="connsiteX3" fmla="*/ 0 w 6059751"/>
              <a:gd name="connsiteY3" fmla="*/ 1596498 h 159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9751" h="1596497">
                <a:moveTo>
                  <a:pt x="0" y="0"/>
                </a:moveTo>
                <a:lnTo>
                  <a:pt x="6059752" y="0"/>
                </a:lnTo>
                <a:lnTo>
                  <a:pt x="6059752" y="1596498"/>
                </a:lnTo>
                <a:lnTo>
                  <a:pt x="0" y="1596498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 w="12700" cap="rnd">
            <a:solidFill>
              <a:srgbClr val="138CB7"/>
            </a:solidFill>
            <a:prstDash val="solid"/>
            <a:round/>
          </a:ln>
        </p:spPr>
        <p:txBody>
          <a:bodyPr rtlCol="0" anchor="t"/>
          <a:lstStyle/>
          <a:p>
            <a:pPr algn="ctr"/>
            <a:r>
              <a:rPr lang="zh-CN" altLang="en-US" sz="1200" b="1" spc="0" baseline="0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电网资源业务中台</a:t>
            </a:r>
            <a:endParaRPr lang="zh-CN" altLang="en-US" sz="1200" b="1" spc="0" baseline="0" dirty="0">
              <a:solidFill>
                <a:srgbClr val="138C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04" name="任意多边形: 形状 103"/>
          <p:cNvSpPr/>
          <p:nvPr/>
        </p:nvSpPr>
        <p:spPr>
          <a:xfrm>
            <a:off x="3401228" y="3925401"/>
            <a:ext cx="3227299" cy="1389894"/>
          </a:xfrm>
          <a:custGeom>
            <a:avLst/>
            <a:gdLst>
              <a:gd name="connsiteX0" fmla="*/ 0 w 3026405"/>
              <a:gd name="connsiteY0" fmla="*/ 0 h 1311904"/>
              <a:gd name="connsiteX1" fmla="*/ 3026405 w 3026405"/>
              <a:gd name="connsiteY1" fmla="*/ 0 h 1311904"/>
              <a:gd name="connsiteX2" fmla="*/ 3026405 w 3026405"/>
              <a:gd name="connsiteY2" fmla="*/ 1311905 h 1311904"/>
              <a:gd name="connsiteX3" fmla="*/ 0 w 3026405"/>
              <a:gd name="connsiteY3" fmla="*/ 1311905 h 131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405" h="1311904">
                <a:moveTo>
                  <a:pt x="0" y="0"/>
                </a:moveTo>
                <a:lnTo>
                  <a:pt x="3026405" y="0"/>
                </a:lnTo>
                <a:lnTo>
                  <a:pt x="3026405" y="1311905"/>
                </a:lnTo>
                <a:lnTo>
                  <a:pt x="0" y="1311905"/>
                </a:lnTo>
                <a:close/>
              </a:path>
            </a:pathLst>
          </a:custGeom>
          <a:solidFill>
            <a:srgbClr val="1AA1A9">
              <a:alpha val="10000"/>
            </a:srgbClr>
          </a:solidFill>
          <a:ln w="12700" cap="flat">
            <a:solidFill>
              <a:srgbClr val="1AA1A9"/>
            </a:solidFill>
            <a:prstDash val="solid"/>
            <a:miter/>
          </a:ln>
        </p:spPr>
        <p:txBody>
          <a:bodyPr tIns="36000" rtlCol="0" anchor="t"/>
          <a:lstStyle/>
          <a:p>
            <a:pPr algn="ctr"/>
            <a:r>
              <a:rPr lang="zh-CN" altLang="en-US" sz="1200" b="1" spc="0" baseline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作业管理中心</a:t>
            </a:r>
            <a:endParaRPr lang="zh-CN" altLang="en-US" sz="1200" b="1" spc="0" baseline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22" name="标题 1"/>
          <p:cNvSpPr txBox="1"/>
          <p:nvPr/>
        </p:nvSpPr>
        <p:spPr>
          <a:xfrm>
            <a:off x="969815" y="190816"/>
            <a:ext cx="10763090" cy="63093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64E4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565150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11309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69608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22612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lvl="0" defTabSz="761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技术架构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3" name="图片 10" descr="SGCC Log rolling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800" y="111223"/>
            <a:ext cx="719772" cy="7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3"/>
          <p:cNvCxnSpPr/>
          <p:nvPr/>
        </p:nvCxnSpPr>
        <p:spPr bwMode="auto">
          <a:xfrm>
            <a:off x="-13855" y="880127"/>
            <a:ext cx="122058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D6F6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3" name="图片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340" y="-8431"/>
            <a:ext cx="4120261" cy="3978183"/>
          </a:xfrm>
          <a:prstGeom prst="rect">
            <a:avLst/>
          </a:prstGeom>
        </p:spPr>
      </p:pic>
      <p:cxnSp>
        <p:nvCxnSpPr>
          <p:cNvPr id="146" name="直线连接符 120"/>
          <p:cNvCxnSpPr/>
          <p:nvPr/>
        </p:nvCxnSpPr>
        <p:spPr>
          <a:xfrm>
            <a:off x="114980" y="1316865"/>
            <a:ext cx="866227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886402" y="993233"/>
            <a:ext cx="1421463" cy="575353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互联网大区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34993" y="993233"/>
            <a:ext cx="1421463" cy="575353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互联网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3" name="矩形 322"/>
          <p:cNvSpPr/>
          <p:nvPr/>
        </p:nvSpPr>
        <p:spPr>
          <a:xfrm flipH="1">
            <a:off x="10551593" y="1450866"/>
            <a:ext cx="1188262" cy="1182537"/>
          </a:xfrm>
          <a:prstGeom prst="rect">
            <a:avLst/>
          </a:prstGeom>
          <a:solidFill>
            <a:srgbClr val="1AA1A9">
              <a:alpha val="15000"/>
            </a:srgbClr>
          </a:solidFill>
          <a:ln w="14288" cap="rnd">
            <a:noFill/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zh-CN" alt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国网</a:t>
            </a:r>
            <a:endParaRPr lang="zh-CN" altLang="en-US" sz="1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10683873" y="1724552"/>
            <a:ext cx="923703" cy="811262"/>
            <a:chOff x="10904466" y="1724552"/>
            <a:chExt cx="923703" cy="811262"/>
          </a:xfrm>
        </p:grpSpPr>
        <p:sp>
          <p:nvSpPr>
            <p:cNvPr id="204" name="圆角矩形 37"/>
            <p:cNvSpPr/>
            <p:nvPr/>
          </p:nvSpPr>
          <p:spPr>
            <a:xfrm>
              <a:off x="10904466" y="1724552"/>
              <a:ext cx="923703" cy="21717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kumimoji="1" lang="zh-CN" altLang="en-US" sz="9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配电运检</a:t>
              </a:r>
              <a:r>
                <a:rPr kumimoji="1" lang="en-US" altLang="zh-CN" sz="9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kumimoji="1" lang="zh-CN" altLang="en-US" sz="9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圆角矩形 37"/>
            <p:cNvSpPr/>
            <p:nvPr/>
          </p:nvSpPr>
          <p:spPr>
            <a:xfrm>
              <a:off x="10904466" y="2021598"/>
              <a:ext cx="923703" cy="21717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kumimoji="1" lang="zh-CN" altLang="en-US" sz="9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变电检修</a:t>
              </a:r>
              <a:r>
                <a:rPr kumimoji="1" lang="en-US" altLang="zh-CN" sz="9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kumimoji="1" lang="zh-CN" altLang="en-US" sz="9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圆角矩形 37"/>
            <p:cNvSpPr/>
            <p:nvPr/>
          </p:nvSpPr>
          <p:spPr>
            <a:xfrm>
              <a:off x="10904466" y="2318644"/>
              <a:ext cx="923703" cy="21717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kumimoji="1" lang="en-US" altLang="zh-CN" sz="9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1" lang="zh-CN" altLang="en-US" sz="9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015581" y="2657680"/>
            <a:ext cx="1177721" cy="900845"/>
            <a:chOff x="9211135" y="2682777"/>
            <a:chExt cx="933978" cy="900845"/>
          </a:xfrm>
        </p:grpSpPr>
        <p:sp>
          <p:nvSpPr>
            <p:cNvPr id="35" name="圆角矩形 37"/>
            <p:cNvSpPr/>
            <p:nvPr/>
          </p:nvSpPr>
          <p:spPr>
            <a:xfrm>
              <a:off x="9211135" y="2989120"/>
              <a:ext cx="933978" cy="229320"/>
            </a:xfrm>
            <a:prstGeom prst="roundRect">
              <a:avLst/>
            </a:prstGeom>
            <a:solidFill>
              <a:srgbClr val="1AA1A9">
                <a:alpha val="15000"/>
              </a:srgbClr>
            </a:solidFill>
            <a:ln w="3175" cap="flat" cmpd="sng" algn="ctr">
              <a:solidFill>
                <a:srgbClr val="2265A4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跨区前置服务</a:t>
              </a:r>
              <a:endParaRPr kumimoji="1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圆柱体 41"/>
            <p:cNvSpPr/>
            <p:nvPr/>
          </p:nvSpPr>
          <p:spPr>
            <a:xfrm>
              <a:off x="9211135" y="3295464"/>
              <a:ext cx="933978" cy="288158"/>
            </a:xfrm>
            <a:prstGeom prst="can">
              <a:avLst/>
            </a:prstGeom>
            <a:solidFill>
              <a:srgbClr val="00A4A4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26993" rIns="0" bIns="26993" numCol="1" rtlCol="0" anchor="ctr" anchorCtr="0" compatLnSpc="1"/>
            <a:lstStyle/>
            <a:p>
              <a:pPr algn="ctr" eaLnBrk="0" hangingPunct="0"/>
              <a:r>
                <a:rPr lang="zh-CN" altLang="en-US" sz="1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移动库</a:t>
              </a:r>
              <a:endParaRPr lang="zh-CN" altLang="en-US" sz="1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圆角矩形 37"/>
            <p:cNvSpPr/>
            <p:nvPr/>
          </p:nvSpPr>
          <p:spPr>
            <a:xfrm>
              <a:off x="9211135" y="2682777"/>
              <a:ext cx="933978" cy="229320"/>
            </a:xfrm>
            <a:prstGeom prst="roundRect">
              <a:avLst/>
            </a:prstGeom>
            <a:solidFill>
              <a:srgbClr val="1AA1A9">
                <a:alpha val="15000"/>
              </a:srgbClr>
            </a:solidFill>
            <a:ln w="3175" cap="flat" cmpd="sng" algn="ctr">
              <a:solidFill>
                <a:srgbClr val="2265A4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DW</a:t>
              </a:r>
              <a:r>
                <a:rPr kumimoji="1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热更新服务</a:t>
              </a:r>
              <a:endParaRPr kumimoji="1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42" name="直线连接符 44"/>
          <p:cNvCxnSpPr/>
          <p:nvPr/>
        </p:nvCxnSpPr>
        <p:spPr>
          <a:xfrm>
            <a:off x="124085" y="3295464"/>
            <a:ext cx="86531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1981" y="1395704"/>
            <a:ext cx="270881" cy="1712399"/>
          </a:xfrm>
          <a:prstGeom prst="rect">
            <a:avLst/>
          </a:prstGeom>
          <a:solidFill>
            <a:srgbClr val="DEEBF7"/>
          </a:solidFill>
          <a:ln w="14288" cap="rnd">
            <a:noFill/>
            <a:prstDash val="dash"/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应用层</a:t>
            </a:r>
            <a:endParaRPr lang="zh-CN" altLang="en-US" sz="14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7" name="圆角矩形 37"/>
          <p:cNvSpPr/>
          <p:nvPr/>
        </p:nvSpPr>
        <p:spPr>
          <a:xfrm>
            <a:off x="1229831" y="2390767"/>
            <a:ext cx="4281387" cy="179537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1AA1A9"/>
            </a:solidFill>
            <a:prstDash val="dash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应用网关</a:t>
            </a:r>
            <a:endParaRPr kumimoji="1" lang="zh-CN" altLang="en-US" sz="1050" b="1" i="0" u="none" strike="noStrike" kern="0" cap="none" spc="0" normalizeH="0" baseline="0" noProof="0" dirty="0">
              <a:ln>
                <a:noFill/>
              </a:ln>
              <a:solidFill>
                <a:srgbClr val="1AA1A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29831" y="2621596"/>
            <a:ext cx="4281387" cy="417950"/>
            <a:chOff x="682268" y="1787405"/>
            <a:chExt cx="8660666" cy="652667"/>
          </a:xfrm>
          <a:solidFill>
            <a:schemeClr val="bg1"/>
          </a:solidFill>
        </p:grpSpPr>
        <p:sp>
          <p:nvSpPr>
            <p:cNvPr id="101" name="圆角矩形 37"/>
            <p:cNvSpPr/>
            <p:nvPr/>
          </p:nvSpPr>
          <p:spPr>
            <a:xfrm>
              <a:off x="682268" y="1787405"/>
              <a:ext cx="2053650" cy="65266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输电检修计划</a:t>
              </a:r>
              <a:endParaRPr kumimoji="1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控制服务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" name="圆角矩形 37"/>
            <p:cNvSpPr/>
            <p:nvPr/>
          </p:nvSpPr>
          <p:spPr>
            <a:xfrm>
              <a:off x="2884606" y="1787405"/>
              <a:ext cx="2053650" cy="65266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变电运维</a:t>
              </a:r>
              <a:endParaRPr kumimoji="1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控制服务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3" name="圆角矩形 37"/>
            <p:cNvSpPr/>
            <p:nvPr/>
          </p:nvSpPr>
          <p:spPr>
            <a:xfrm>
              <a:off x="5086946" y="1787405"/>
              <a:ext cx="2053650" cy="65266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变电两票</a:t>
              </a:r>
              <a:endParaRPr kumimoji="1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控制服务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5" name="圆角矩形 37"/>
            <p:cNvSpPr/>
            <p:nvPr/>
          </p:nvSpPr>
          <p:spPr>
            <a:xfrm>
              <a:off x="7289284" y="1787405"/>
              <a:ext cx="2053650" cy="65266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000" b="1" kern="0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…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圆角矩形 37"/>
          <p:cNvSpPr/>
          <p:nvPr/>
        </p:nvSpPr>
        <p:spPr>
          <a:xfrm>
            <a:off x="1229831" y="1522852"/>
            <a:ext cx="4281387" cy="23406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1AA1A9"/>
            </a:solidFill>
            <a:prstDash val="dash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统一工作台</a:t>
            </a:r>
            <a:endParaRPr kumimoji="1" lang="zh-CN" altLang="en-US" sz="1050" b="1" i="0" u="none" strike="noStrike" kern="0" cap="none" spc="0" normalizeH="0" baseline="0" noProof="0" dirty="0">
              <a:ln>
                <a:noFill/>
              </a:ln>
              <a:solidFill>
                <a:srgbClr val="1AA1A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29831" y="1823778"/>
            <a:ext cx="4281387" cy="230673"/>
            <a:chOff x="682268" y="1787405"/>
            <a:chExt cx="8660666" cy="276307"/>
          </a:xfrm>
          <a:solidFill>
            <a:schemeClr val="bg1"/>
          </a:solidFill>
        </p:grpSpPr>
        <p:sp>
          <p:nvSpPr>
            <p:cNvPr id="6" name="圆角矩形 37"/>
            <p:cNvSpPr/>
            <p:nvPr/>
          </p:nvSpPr>
          <p:spPr>
            <a:xfrm>
              <a:off x="682268" y="1787405"/>
              <a:ext cx="2053648" cy="27630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输电检修计划</a:t>
              </a:r>
              <a:r>
                <a:rPr kumimoji="1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UI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圆角矩形 37"/>
            <p:cNvSpPr/>
            <p:nvPr/>
          </p:nvSpPr>
          <p:spPr>
            <a:xfrm>
              <a:off x="2884607" y="1787405"/>
              <a:ext cx="2053648" cy="27630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变电运维</a:t>
              </a:r>
              <a:r>
                <a:rPr kumimoji="1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UI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圆角矩形 37"/>
            <p:cNvSpPr/>
            <p:nvPr/>
          </p:nvSpPr>
          <p:spPr>
            <a:xfrm>
              <a:off x="5086946" y="1787405"/>
              <a:ext cx="2053648" cy="27630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变电两票</a:t>
              </a:r>
              <a:r>
                <a:rPr kumimoji="1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1AA1A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UI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圆角矩形 37"/>
            <p:cNvSpPr/>
            <p:nvPr/>
          </p:nvSpPr>
          <p:spPr>
            <a:xfrm>
              <a:off x="7289286" y="1787405"/>
              <a:ext cx="2053648" cy="276307"/>
            </a:xfrm>
            <a:prstGeom prst="roundRect">
              <a:avLst/>
            </a:prstGeom>
            <a:grpFill/>
            <a:ln w="3175" cap="flat" cmpd="sng" algn="ctr">
              <a:solidFill>
                <a:srgbClr val="1AA1A9"/>
              </a:solidFill>
              <a:prstDash val="dash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000" b="1" kern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…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AA1A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8" name="圆角矩形 107"/>
          <p:cNvSpPr/>
          <p:nvPr/>
        </p:nvSpPr>
        <p:spPr>
          <a:xfrm>
            <a:off x="600805" y="1395704"/>
            <a:ext cx="5137447" cy="785894"/>
          </a:xfrm>
          <a:prstGeom prst="roundRect">
            <a:avLst>
              <a:gd name="adj" fmla="val 10543"/>
            </a:avLst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kumimoji="1"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kumimoji="1"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89405" y="2322209"/>
            <a:ext cx="5137447" cy="785894"/>
          </a:xfrm>
          <a:prstGeom prst="roundRect">
            <a:avLst>
              <a:gd name="adj" fmla="val 10543"/>
            </a:avLst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1" lang="en-US" altLang="zh-CN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kumimoji="1" lang="en-US" altLang="zh-CN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kumimoji="1"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124"/>
          <p:cNvSpPr/>
          <p:nvPr/>
        </p:nvSpPr>
        <p:spPr>
          <a:xfrm>
            <a:off x="5829300" y="1403350"/>
            <a:ext cx="395605" cy="1690370"/>
          </a:xfrm>
          <a:prstGeom prst="roundRect">
            <a:avLst>
              <a:gd name="adj" fmla="val 15046"/>
            </a:avLst>
          </a:prstGeom>
          <a:solidFill>
            <a:srgbClr val="138CB7">
              <a:alpha val="20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kumimoji="1" lang="zh-CN" altLang="en-US" sz="1200" b="1" kern="0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endParaRPr kumimoji="1" lang="en-US" altLang="zh-CN" sz="1200" b="1" kern="0" dirty="0">
              <a:solidFill>
                <a:srgbClr val="138C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1200" b="1" kern="0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运营</a:t>
            </a:r>
            <a:endParaRPr kumimoji="1" lang="en-US" altLang="zh-CN" sz="1200" b="1" kern="0" dirty="0">
              <a:solidFill>
                <a:srgbClr val="138C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1200" b="1" kern="0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</a:t>
            </a:r>
            <a:endParaRPr kumimoji="1" lang="zh-CN" altLang="en-US" sz="1200" b="1" kern="0" dirty="0">
              <a:solidFill>
                <a:srgbClr val="138C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6885305" y="1430656"/>
            <a:ext cx="1130300" cy="1640839"/>
            <a:chOff x="6232279" y="1313976"/>
            <a:chExt cx="1772036" cy="961479"/>
          </a:xfrm>
        </p:grpSpPr>
        <p:sp>
          <p:nvSpPr>
            <p:cNvPr id="88" name="矩形: 圆角 480"/>
            <p:cNvSpPr/>
            <p:nvPr/>
          </p:nvSpPr>
          <p:spPr>
            <a:xfrm>
              <a:off x="6232279" y="1313976"/>
              <a:ext cx="1772036" cy="961479"/>
            </a:xfrm>
            <a:prstGeom prst="roundRect">
              <a:avLst>
                <a:gd name="adj" fmla="val 1417"/>
              </a:avLst>
            </a:prstGeom>
            <a:solidFill>
              <a:schemeClr val="bg1">
                <a:alpha val="35000"/>
              </a:schemeClr>
            </a:solidFill>
            <a:ln w="6350">
              <a:solidFill>
                <a:srgbClr val="008D7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外部协同系统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6334150" y="1545846"/>
              <a:ext cx="1494284" cy="681296"/>
              <a:chOff x="6334150" y="1539720"/>
              <a:chExt cx="1494284" cy="681296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6336141" y="1539720"/>
                <a:ext cx="1492293" cy="207998"/>
              </a:xfrm>
              <a:prstGeom prst="roundRect">
                <a:avLst/>
              </a:prstGeom>
              <a:solidFill>
                <a:srgbClr val="138CB7">
                  <a:alpha val="20000"/>
                </a:srgbClr>
              </a:solidFill>
              <a:ln w="3175">
                <a:solidFill>
                  <a:srgbClr val="008D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8CB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调度</a:t>
                </a:r>
                <a:endPara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6334150" y="1795346"/>
                <a:ext cx="1493289" cy="192742"/>
              </a:xfrm>
              <a:prstGeom prst="roundRect">
                <a:avLst/>
              </a:prstGeom>
              <a:solidFill>
                <a:srgbClr val="138CB7">
                  <a:alpha val="20000"/>
                </a:srgbClr>
              </a:solidFill>
              <a:ln w="3175">
                <a:solidFill>
                  <a:srgbClr val="008D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8CB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安监</a:t>
                </a:r>
                <a:endPara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6335145" y="2026785"/>
                <a:ext cx="1492293" cy="194231"/>
              </a:xfrm>
              <a:prstGeom prst="roundRect">
                <a:avLst/>
              </a:prstGeom>
              <a:solidFill>
                <a:srgbClr val="138CB7">
                  <a:alpha val="20000"/>
                </a:srgbClr>
              </a:solidFill>
              <a:ln w="3175">
                <a:solidFill>
                  <a:srgbClr val="008D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8CB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…</a:t>
                </a:r>
                <a:endPara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38CB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18" name="圆角矩形 124"/>
          <p:cNvSpPr/>
          <p:nvPr/>
        </p:nvSpPr>
        <p:spPr>
          <a:xfrm>
            <a:off x="6336030" y="1430020"/>
            <a:ext cx="419100" cy="1678305"/>
          </a:xfrm>
          <a:prstGeom prst="roundRect">
            <a:avLst>
              <a:gd name="adj" fmla="val 15046"/>
            </a:avLst>
          </a:prstGeom>
          <a:solidFill>
            <a:srgbClr val="138CB7">
              <a:alpha val="20000"/>
            </a:srgbClr>
          </a:solidFill>
          <a:ln w="3175" cap="flat" cmpd="sng" algn="ctr">
            <a:solidFill>
              <a:srgbClr val="61C5D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138C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328410" y="1826260"/>
            <a:ext cx="434975" cy="712470"/>
          </a:xfrm>
          <a:prstGeom prst="rect">
            <a:avLst/>
          </a:prstGeom>
          <a:noFill/>
        </p:spPr>
        <p:txBody>
          <a:bodyPr wrap="square" t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第三方</a:t>
            </a:r>
            <a:endParaRPr kumimoji="1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138C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endParaRPr kumimoji="1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138C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53" name="肘形连接符 152"/>
          <p:cNvCxnSpPr>
            <a:stCxn id="6" idx="2"/>
            <a:endCxn id="101" idx="0"/>
          </p:cNvCxnSpPr>
          <p:nvPr/>
        </p:nvCxnSpPr>
        <p:spPr>
          <a:xfrm rot="16200000" flipH="1">
            <a:off x="1453868" y="2338022"/>
            <a:ext cx="567145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/>
          <p:nvPr/>
        </p:nvCxnSpPr>
        <p:spPr>
          <a:xfrm rot="16200000" flipH="1">
            <a:off x="2278796" y="2352078"/>
            <a:ext cx="567145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01981" y="3381908"/>
            <a:ext cx="270881" cy="2479779"/>
          </a:xfrm>
          <a:prstGeom prst="rect">
            <a:avLst/>
          </a:prstGeom>
          <a:solidFill>
            <a:srgbClr val="DEEBF7"/>
          </a:solidFill>
          <a:ln w="14288" cap="rnd">
            <a:noFill/>
            <a:prstDash val="dash"/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平台层</a:t>
            </a:r>
            <a:endParaRPr lang="zh-CN" altLang="en-US" sz="14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1980" y="6006899"/>
            <a:ext cx="584215" cy="706238"/>
          </a:xfrm>
          <a:prstGeom prst="rect">
            <a:avLst/>
          </a:prstGeom>
          <a:solidFill>
            <a:srgbClr val="DEEBF7"/>
          </a:solidFill>
          <a:ln w="14288" cap="rnd">
            <a:noFill/>
            <a:prstDash val="dash"/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4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基础设施层</a:t>
            </a:r>
            <a:endParaRPr lang="zh-CN" altLang="en-US" sz="14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7" name="圆角矩形 64"/>
          <p:cNvSpPr/>
          <p:nvPr/>
        </p:nvSpPr>
        <p:spPr>
          <a:xfrm>
            <a:off x="922844" y="6138990"/>
            <a:ext cx="2302094" cy="417886"/>
          </a:xfrm>
          <a:prstGeom prst="roundRect">
            <a:avLst/>
          </a:prstGeom>
          <a:solidFill>
            <a:srgbClr val="1AA1A9">
              <a:alpha val="15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lIns="503999" tIns="46800" rIns="0" bIns="46800" rtlCol="0" anchor="ctr"/>
          <a:lstStyle/>
          <a:p>
            <a:pPr algn="ctr"/>
            <a:r>
              <a:rPr kumimoji="1" lang="zh-CN" altLang="en-US" sz="12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国网云</a:t>
            </a:r>
            <a:endParaRPr kumimoji="1" lang="zh-CN" altLang="en-US" sz="1200" b="1" kern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8" name="圆角矩形 64"/>
          <p:cNvSpPr/>
          <p:nvPr/>
        </p:nvSpPr>
        <p:spPr>
          <a:xfrm>
            <a:off x="3643145" y="6138990"/>
            <a:ext cx="2302094" cy="417886"/>
          </a:xfrm>
          <a:prstGeom prst="roundRect">
            <a:avLst/>
          </a:prstGeom>
          <a:solidFill>
            <a:srgbClr val="1AA1A9">
              <a:alpha val="15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lIns="503999" tIns="46800" rIns="0" bIns="46800" rtlCol="0" anchor="ctr"/>
          <a:lstStyle/>
          <a:p>
            <a:pPr algn="ctr"/>
            <a:r>
              <a:rPr kumimoji="1" lang="zh-CN" altLang="en-US" sz="12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阿里云</a:t>
            </a:r>
            <a:endParaRPr kumimoji="1" lang="zh-CN" altLang="en-US" sz="1200" b="1" kern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圆角矩形 64"/>
          <p:cNvSpPr/>
          <p:nvPr/>
        </p:nvSpPr>
        <p:spPr>
          <a:xfrm>
            <a:off x="6363447" y="6138990"/>
            <a:ext cx="2302094" cy="417886"/>
          </a:xfrm>
          <a:prstGeom prst="roundRect">
            <a:avLst/>
          </a:prstGeom>
          <a:solidFill>
            <a:srgbClr val="1AA1A9">
              <a:alpha val="15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lIns="503999" tIns="46800" rIns="0" bIns="46800" rtlCol="0" anchor="ctr"/>
          <a:lstStyle/>
          <a:p>
            <a:pPr algn="ctr"/>
            <a:r>
              <a:rPr kumimoji="1" lang="zh-CN" altLang="en-US" sz="12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华为云</a:t>
            </a:r>
            <a:endParaRPr kumimoji="1" lang="zh-CN" altLang="en-US" sz="1200" b="1" kern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45" name="直线连接符 47"/>
          <p:cNvCxnSpPr/>
          <p:nvPr/>
        </p:nvCxnSpPr>
        <p:spPr>
          <a:xfrm>
            <a:off x="114980" y="5971882"/>
            <a:ext cx="866227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: 形状 31"/>
          <p:cNvSpPr/>
          <p:nvPr/>
        </p:nvSpPr>
        <p:spPr>
          <a:xfrm>
            <a:off x="546983" y="3690612"/>
            <a:ext cx="427451" cy="2171075"/>
          </a:xfrm>
          <a:custGeom>
            <a:avLst/>
            <a:gdLst>
              <a:gd name="connsiteX0" fmla="*/ 0 w 402595"/>
              <a:gd name="connsiteY0" fmla="*/ 0 h 1575674"/>
              <a:gd name="connsiteX1" fmla="*/ 402595 w 402595"/>
              <a:gd name="connsiteY1" fmla="*/ 0 h 1575674"/>
              <a:gd name="connsiteX2" fmla="*/ 402595 w 402595"/>
              <a:gd name="connsiteY2" fmla="*/ 1575674 h 1575674"/>
              <a:gd name="connsiteX3" fmla="*/ 0 w 402595"/>
              <a:gd name="connsiteY3" fmla="*/ 1575674 h 157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595" h="1575674">
                <a:moveTo>
                  <a:pt x="0" y="0"/>
                </a:moveTo>
                <a:lnTo>
                  <a:pt x="402595" y="0"/>
                </a:lnTo>
                <a:lnTo>
                  <a:pt x="402595" y="1575674"/>
                </a:lnTo>
                <a:lnTo>
                  <a:pt x="0" y="1575674"/>
                </a:lnTo>
                <a:close/>
              </a:path>
            </a:pathLst>
          </a:custGeom>
          <a:solidFill>
            <a:srgbClr val="1AA1A9">
              <a:alpha val="15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lIns="0" rIns="0" rtlCol="0" anchor="t"/>
          <a:lstStyle/>
          <a:p>
            <a:pPr algn="ctr"/>
            <a:r>
              <a:rPr kumimoji="1" lang="zh-CN" altLang="en-US" sz="12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kumimoji="1" lang="en-US" altLang="zh-CN" sz="1200" b="1" kern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2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  <a:endParaRPr kumimoji="1" lang="zh-CN" altLang="en-US" sz="1200" b="1" kern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1039184" y="3690612"/>
            <a:ext cx="427451" cy="2167210"/>
          </a:xfrm>
          <a:custGeom>
            <a:avLst/>
            <a:gdLst>
              <a:gd name="connsiteX0" fmla="*/ 0 w 388712"/>
              <a:gd name="connsiteY0" fmla="*/ 0 h 1589556"/>
              <a:gd name="connsiteX1" fmla="*/ 388713 w 388712"/>
              <a:gd name="connsiteY1" fmla="*/ 0 h 1589556"/>
              <a:gd name="connsiteX2" fmla="*/ 388713 w 388712"/>
              <a:gd name="connsiteY2" fmla="*/ 1589557 h 1589556"/>
              <a:gd name="connsiteX3" fmla="*/ 0 w 388712"/>
              <a:gd name="connsiteY3" fmla="*/ 1589557 h 15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712" h="1589556">
                <a:moveTo>
                  <a:pt x="0" y="0"/>
                </a:moveTo>
                <a:lnTo>
                  <a:pt x="388713" y="0"/>
                </a:lnTo>
                <a:lnTo>
                  <a:pt x="388713" y="1589557"/>
                </a:lnTo>
                <a:lnTo>
                  <a:pt x="0" y="1589557"/>
                </a:lnTo>
                <a:close/>
              </a:path>
            </a:pathLst>
          </a:custGeom>
          <a:solidFill>
            <a:srgbClr val="1AA1A9">
              <a:alpha val="15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vert="eaVert" lIns="0" rIns="0" rtlCol="0" anchor="ctr"/>
          <a:lstStyle/>
          <a:p>
            <a:pPr algn="ctr"/>
            <a:r>
              <a:rPr kumimoji="1" lang="zh-CN" altLang="en-US" sz="1200" b="1" kern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数据中台</a:t>
            </a:r>
            <a:endParaRPr kumimoji="1" lang="zh-CN" altLang="en-US" sz="1200" b="1" kern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546535" y="3382465"/>
            <a:ext cx="8104267" cy="261364"/>
          </a:xfrm>
          <a:prstGeom prst="roundRect">
            <a:avLst/>
          </a:prstGeom>
          <a:solidFill>
            <a:srgbClr val="2D75B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1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中台网关（统一调度服务组件）</a:t>
            </a:r>
            <a:endParaRPr kumimoji="1" lang="zh-CN" altLang="en-US" sz="1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1612851" y="3925050"/>
            <a:ext cx="1429764" cy="1397623"/>
            <a:chOff x="2038084" y="3072938"/>
            <a:chExt cx="1443298" cy="1837054"/>
          </a:xfrm>
        </p:grpSpPr>
        <p:sp>
          <p:nvSpPr>
            <p:cNvPr id="52" name="任意多边形: 形状 51"/>
            <p:cNvSpPr/>
            <p:nvPr/>
          </p:nvSpPr>
          <p:spPr>
            <a:xfrm>
              <a:off x="2038084" y="3073400"/>
              <a:ext cx="286809" cy="1827014"/>
            </a:xfrm>
            <a:custGeom>
              <a:avLst/>
              <a:gdLst>
                <a:gd name="connsiteX0" fmla="*/ 0 w 215180"/>
                <a:gd name="connsiteY0" fmla="*/ 0 h 1263315"/>
                <a:gd name="connsiteX1" fmla="*/ 215180 w 215180"/>
                <a:gd name="connsiteY1" fmla="*/ 0 h 1263315"/>
                <a:gd name="connsiteX2" fmla="*/ 215180 w 215180"/>
                <a:gd name="connsiteY2" fmla="*/ 1263316 h 1263315"/>
                <a:gd name="connsiteX3" fmla="*/ 0 w 215180"/>
                <a:gd name="connsiteY3" fmla="*/ 1263316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80" h="1263315">
                  <a:moveTo>
                    <a:pt x="0" y="0"/>
                  </a:moveTo>
                  <a:lnTo>
                    <a:pt x="215180" y="0"/>
                  </a:lnTo>
                  <a:lnTo>
                    <a:pt x="215180" y="1263316"/>
                  </a:lnTo>
                  <a:lnTo>
                    <a:pt x="0" y="1263316"/>
                  </a:lnTo>
                  <a:close/>
                </a:path>
              </a:pathLst>
            </a:custGeom>
            <a:solidFill>
              <a:srgbClr val="138CB7">
                <a:alpha val="10000"/>
              </a:srgbClr>
            </a:solidFill>
            <a:ln w="12700" cap="flat">
              <a:solidFill>
                <a:srgbClr val="138CB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138C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电网资源中心</a:t>
              </a:r>
              <a:endParaRPr lang="zh-CN" altLang="en-US" sz="1200" b="1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2429749" y="3073400"/>
              <a:ext cx="277556" cy="1827014"/>
            </a:xfrm>
            <a:custGeom>
              <a:avLst/>
              <a:gdLst>
                <a:gd name="connsiteX0" fmla="*/ 0 w 208238"/>
                <a:gd name="connsiteY0" fmla="*/ 0 h 1263315"/>
                <a:gd name="connsiteX1" fmla="*/ 208239 w 208238"/>
                <a:gd name="connsiteY1" fmla="*/ 0 h 1263315"/>
                <a:gd name="connsiteX2" fmla="*/ 208239 w 208238"/>
                <a:gd name="connsiteY2" fmla="*/ 1263316 h 1263315"/>
                <a:gd name="connsiteX3" fmla="*/ 0 w 208238"/>
                <a:gd name="connsiteY3" fmla="*/ 1263316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238" h="1263315">
                  <a:moveTo>
                    <a:pt x="0" y="0"/>
                  </a:moveTo>
                  <a:lnTo>
                    <a:pt x="208239" y="0"/>
                  </a:lnTo>
                  <a:lnTo>
                    <a:pt x="208239" y="1263316"/>
                  </a:lnTo>
                  <a:lnTo>
                    <a:pt x="0" y="1263316"/>
                  </a:lnTo>
                  <a:close/>
                </a:path>
              </a:pathLst>
            </a:custGeom>
            <a:solidFill>
              <a:srgbClr val="138CB7">
                <a:alpha val="10000"/>
              </a:srgbClr>
            </a:solidFill>
            <a:ln w="12700" cap="flat">
              <a:solidFill>
                <a:srgbClr val="138CB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138C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电网资产中心</a:t>
              </a:r>
              <a:endParaRPr lang="zh-CN" altLang="en-US" sz="1200" b="1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2812161" y="3072938"/>
              <a:ext cx="286809" cy="1837054"/>
            </a:xfrm>
            <a:custGeom>
              <a:avLst/>
              <a:gdLst>
                <a:gd name="connsiteX0" fmla="*/ 0 w 215180"/>
                <a:gd name="connsiteY0" fmla="*/ 0 h 1270257"/>
                <a:gd name="connsiteX1" fmla="*/ 215180 w 215180"/>
                <a:gd name="connsiteY1" fmla="*/ 0 h 1270257"/>
                <a:gd name="connsiteX2" fmla="*/ 215180 w 215180"/>
                <a:gd name="connsiteY2" fmla="*/ 1270257 h 1270257"/>
                <a:gd name="connsiteX3" fmla="*/ 0 w 215180"/>
                <a:gd name="connsiteY3" fmla="*/ 1270257 h 127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80" h="1270257">
                  <a:moveTo>
                    <a:pt x="0" y="0"/>
                  </a:moveTo>
                  <a:lnTo>
                    <a:pt x="215180" y="0"/>
                  </a:lnTo>
                  <a:lnTo>
                    <a:pt x="215180" y="1270257"/>
                  </a:lnTo>
                  <a:lnTo>
                    <a:pt x="0" y="1270257"/>
                  </a:lnTo>
                  <a:close/>
                </a:path>
              </a:pathLst>
            </a:custGeom>
            <a:solidFill>
              <a:srgbClr val="138CB7">
                <a:alpha val="10000"/>
              </a:srgbClr>
            </a:solidFill>
            <a:ln w="12700" cap="flat">
              <a:solidFill>
                <a:srgbClr val="138CB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138C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电网图形中心</a:t>
              </a:r>
              <a:endParaRPr lang="zh-CN" altLang="en-US" sz="1200" b="1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3203826" y="3073400"/>
              <a:ext cx="277556" cy="1827014"/>
            </a:xfrm>
            <a:custGeom>
              <a:avLst/>
              <a:gdLst>
                <a:gd name="connsiteX0" fmla="*/ 0 w 208238"/>
                <a:gd name="connsiteY0" fmla="*/ 0 h 1263315"/>
                <a:gd name="connsiteX1" fmla="*/ 208239 w 208238"/>
                <a:gd name="connsiteY1" fmla="*/ 0 h 1263315"/>
                <a:gd name="connsiteX2" fmla="*/ 208239 w 208238"/>
                <a:gd name="connsiteY2" fmla="*/ 1263316 h 1263315"/>
                <a:gd name="connsiteX3" fmla="*/ 0 w 208238"/>
                <a:gd name="connsiteY3" fmla="*/ 1263316 h 126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238" h="1263315">
                  <a:moveTo>
                    <a:pt x="0" y="0"/>
                  </a:moveTo>
                  <a:lnTo>
                    <a:pt x="208239" y="0"/>
                  </a:lnTo>
                  <a:lnTo>
                    <a:pt x="208239" y="1263316"/>
                  </a:lnTo>
                  <a:lnTo>
                    <a:pt x="0" y="1263316"/>
                  </a:lnTo>
                  <a:close/>
                </a:path>
              </a:pathLst>
            </a:custGeom>
            <a:solidFill>
              <a:srgbClr val="138CB7">
                <a:alpha val="10000"/>
              </a:srgbClr>
            </a:solidFill>
            <a:ln w="12700" cap="flat">
              <a:solidFill>
                <a:srgbClr val="138CB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138C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  <a:rtl val="0"/>
                </a:rPr>
                <a:t>...</a:t>
              </a:r>
              <a:endParaRPr lang="zh-CN" altLang="en-US" sz="1200" b="1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  <a:rtl val="0"/>
              </a:endParaRPr>
            </a:p>
          </p:txBody>
        </p:sp>
      </p:grpSp>
      <p:sp>
        <p:nvSpPr>
          <p:cNvPr id="54" name="圆柱体 34"/>
          <p:cNvSpPr/>
          <p:nvPr/>
        </p:nvSpPr>
        <p:spPr>
          <a:xfrm>
            <a:off x="1531385" y="5532452"/>
            <a:ext cx="710060" cy="341072"/>
          </a:xfrm>
          <a:prstGeom prst="can">
            <a:avLst/>
          </a:prstGeom>
          <a:solidFill>
            <a:srgbClr val="138CB7"/>
          </a:solidFill>
          <a:ln w="31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en-US" altLang="zh-CN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圆柱体 35"/>
          <p:cNvSpPr/>
          <p:nvPr/>
        </p:nvSpPr>
        <p:spPr>
          <a:xfrm>
            <a:off x="2332555" y="5532452"/>
            <a:ext cx="710060" cy="341072"/>
          </a:xfrm>
          <a:prstGeom prst="can">
            <a:avLst/>
          </a:prstGeom>
          <a:solidFill>
            <a:srgbClr val="138CB7"/>
          </a:solidFill>
          <a:ln w="317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电网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资源库</a:t>
            </a:r>
            <a:endParaRPr lang="zh-CN" altLang="en-US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柱体 36"/>
          <p:cNvSpPr/>
          <p:nvPr/>
        </p:nvSpPr>
        <p:spPr>
          <a:xfrm>
            <a:off x="3133725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配抢库</a:t>
            </a:r>
            <a:r>
              <a:rPr lang="en-US" altLang="zh-CN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Redis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圆柱体 40"/>
          <p:cNvSpPr/>
          <p:nvPr/>
        </p:nvSpPr>
        <p:spPr>
          <a:xfrm>
            <a:off x="5537236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业务库</a:t>
            </a:r>
            <a:r>
              <a:rPr lang="en-US" altLang="zh-CN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Redis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圆柱体 41"/>
          <p:cNvSpPr/>
          <p:nvPr/>
        </p:nvSpPr>
        <p:spPr>
          <a:xfrm>
            <a:off x="6338406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工作台</a:t>
            </a:r>
            <a:r>
              <a:rPr lang="en-US" altLang="zh-CN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Redis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9" name="圆柱体 40"/>
          <p:cNvSpPr/>
          <p:nvPr/>
        </p:nvSpPr>
        <p:spPr>
          <a:xfrm>
            <a:off x="3934895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配抢库</a:t>
            </a:r>
            <a:endParaRPr lang="zh-CN" altLang="en-US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0" name="圆柱体 40"/>
          <p:cNvSpPr/>
          <p:nvPr/>
        </p:nvSpPr>
        <p:spPr>
          <a:xfrm>
            <a:off x="4736066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业务库</a:t>
            </a:r>
            <a:endParaRPr lang="zh-CN" altLang="en-US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1" name="圆柱体 41"/>
          <p:cNvSpPr/>
          <p:nvPr/>
        </p:nvSpPr>
        <p:spPr>
          <a:xfrm>
            <a:off x="7139576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中台运营库</a:t>
            </a:r>
            <a:endParaRPr lang="zh-CN" altLang="en-US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圆柱体 41"/>
          <p:cNvSpPr/>
          <p:nvPr/>
        </p:nvSpPr>
        <p:spPr>
          <a:xfrm>
            <a:off x="7940743" y="5532452"/>
            <a:ext cx="710060" cy="341072"/>
          </a:xfrm>
          <a:prstGeom prst="can">
            <a:avLst/>
          </a:prstGeom>
          <a:solidFill>
            <a:srgbClr val="00A4A4"/>
          </a:solidFill>
          <a:ln w="3175" cap="flat" cmpd="sng" algn="ctr">
            <a:solidFill>
              <a:srgbClr val="FFFF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26993" rIns="0" bIns="26993" numCol="1" rtlCol="0" anchor="ctr" anchorCtr="0" compatLnSpc="1"/>
          <a:lstStyle/>
          <a:p>
            <a:pPr algn="ctr" eaLnBrk="0" hangingPunct="0"/>
            <a:r>
              <a:rPr lang="zh-CN" altLang="en-US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运营库</a:t>
            </a:r>
            <a:r>
              <a:rPr lang="en-US" altLang="zh-CN" sz="9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Redis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522281" y="4216802"/>
            <a:ext cx="484477" cy="1434813"/>
            <a:chOff x="522281" y="4216802"/>
            <a:chExt cx="484477" cy="1434813"/>
          </a:xfrm>
        </p:grpSpPr>
        <p:sp>
          <p:nvSpPr>
            <p:cNvPr id="57" name="任意多边形: 形状 56"/>
            <p:cNvSpPr/>
            <p:nvPr/>
          </p:nvSpPr>
          <p:spPr>
            <a:xfrm>
              <a:off x="598551" y="4719740"/>
              <a:ext cx="324294" cy="412014"/>
            </a:xfrm>
            <a:custGeom>
              <a:avLst/>
              <a:gdLst>
                <a:gd name="connsiteX0" fmla="*/ 0 w 305417"/>
                <a:gd name="connsiteY0" fmla="*/ 0 h 166729"/>
                <a:gd name="connsiteX1" fmla="*/ 305417 w 305417"/>
                <a:gd name="connsiteY1" fmla="*/ 0 h 166729"/>
                <a:gd name="connsiteX2" fmla="*/ 305417 w 305417"/>
                <a:gd name="connsiteY2" fmla="*/ 166730 h 166729"/>
                <a:gd name="connsiteX3" fmla="*/ 0 w 305417"/>
                <a:gd name="connsiteY3" fmla="*/ 166730 h 16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417" h="166729">
                  <a:moveTo>
                    <a:pt x="0" y="0"/>
                  </a:moveTo>
                  <a:lnTo>
                    <a:pt x="305417" y="0"/>
                  </a:lnTo>
                  <a:lnTo>
                    <a:pt x="305417" y="166730"/>
                  </a:lnTo>
                  <a:lnTo>
                    <a:pt x="0" y="166730"/>
                  </a:lnTo>
                  <a:close/>
                </a:path>
              </a:pathLst>
            </a:custGeom>
            <a:solidFill>
              <a:schemeClr val="bg1"/>
            </a:solidFill>
            <a:ln w="6936" cap="flat">
              <a:solidFill>
                <a:srgbClr val="2D75B5"/>
              </a:solidFill>
              <a:prstDash val="solid"/>
              <a:miter/>
            </a:ln>
          </p:spPr>
          <p:txBody>
            <a:bodyPr vert="horz" lIns="0" tIns="0" rIns="0" bIns="0" rtlCol="0" anchor="ctr"/>
            <a:lstStyle/>
            <a:p>
              <a:pPr algn="ctr"/>
              <a:r>
                <a:rPr lang="zh-CN" altLang="en-US" sz="1000" b="1" spc="0" baseline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统一</a:t>
              </a:r>
              <a:endParaRPr lang="en-US" altLang="zh-CN" sz="1000" b="1" spc="0" baseline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  <a:p>
              <a:pPr algn="ctr"/>
              <a:r>
                <a:rPr lang="zh-CN" altLang="en-US" sz="1000" b="1" spc="0" baseline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视频</a:t>
              </a:r>
              <a:endParaRPr lang="zh-CN" altLang="en-US" sz="1000" b="1" spc="0" baseline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98551" y="5239601"/>
              <a:ext cx="324294" cy="412014"/>
            </a:xfrm>
            <a:custGeom>
              <a:avLst/>
              <a:gdLst>
                <a:gd name="connsiteX0" fmla="*/ 0 w 305417"/>
                <a:gd name="connsiteY0" fmla="*/ 0 h 166729"/>
                <a:gd name="connsiteX1" fmla="*/ 305417 w 305417"/>
                <a:gd name="connsiteY1" fmla="*/ 0 h 166729"/>
                <a:gd name="connsiteX2" fmla="*/ 305417 w 305417"/>
                <a:gd name="connsiteY2" fmla="*/ 166730 h 166729"/>
                <a:gd name="connsiteX3" fmla="*/ 0 w 305417"/>
                <a:gd name="connsiteY3" fmla="*/ 166730 h 16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417" h="166729">
                  <a:moveTo>
                    <a:pt x="0" y="0"/>
                  </a:moveTo>
                  <a:lnTo>
                    <a:pt x="305417" y="0"/>
                  </a:lnTo>
                  <a:lnTo>
                    <a:pt x="305417" y="166730"/>
                  </a:lnTo>
                  <a:lnTo>
                    <a:pt x="0" y="166730"/>
                  </a:lnTo>
                  <a:close/>
                </a:path>
              </a:pathLst>
            </a:custGeom>
            <a:solidFill>
              <a:schemeClr val="bg1"/>
            </a:solidFill>
            <a:ln w="6936" cap="flat">
              <a:solidFill>
                <a:srgbClr val="2D75B5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zh-CN" altLang="en-US" sz="1000" b="1" spc="0" baseline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  <a:rtl val="0"/>
                </a:rPr>
                <a:t>...</a:t>
              </a:r>
              <a:endParaRPr lang="zh-CN" altLang="en-US" sz="1000" b="1" spc="0" baseline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  <a:rtl val="0"/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522281" y="4216802"/>
              <a:ext cx="484477" cy="412014"/>
              <a:chOff x="522281" y="4044082"/>
              <a:chExt cx="484477" cy="412014"/>
            </a:xfrm>
          </p:grpSpPr>
          <p:sp>
            <p:nvSpPr>
              <p:cNvPr id="59" name="任意多边形: 形状 58"/>
              <p:cNvSpPr/>
              <p:nvPr/>
            </p:nvSpPr>
            <p:spPr>
              <a:xfrm>
                <a:off x="598551" y="4044082"/>
                <a:ext cx="324294" cy="412014"/>
              </a:xfrm>
              <a:custGeom>
                <a:avLst/>
                <a:gdLst>
                  <a:gd name="connsiteX0" fmla="*/ 0 w 305417"/>
                  <a:gd name="connsiteY0" fmla="*/ 0 h 166729"/>
                  <a:gd name="connsiteX1" fmla="*/ 305417 w 305417"/>
                  <a:gd name="connsiteY1" fmla="*/ 0 h 166729"/>
                  <a:gd name="connsiteX2" fmla="*/ 305417 w 305417"/>
                  <a:gd name="connsiteY2" fmla="*/ 166730 h 166729"/>
                  <a:gd name="connsiteX3" fmla="*/ 0 w 305417"/>
                  <a:gd name="connsiteY3" fmla="*/ 166730 h 16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417" h="166729">
                    <a:moveTo>
                      <a:pt x="0" y="0"/>
                    </a:moveTo>
                    <a:lnTo>
                      <a:pt x="305417" y="0"/>
                    </a:lnTo>
                    <a:lnTo>
                      <a:pt x="305417" y="166730"/>
                    </a:lnTo>
                    <a:lnTo>
                      <a:pt x="0" y="166730"/>
                    </a:lnTo>
                    <a:close/>
                  </a:path>
                </a:pathLst>
              </a:custGeom>
              <a:solidFill>
                <a:schemeClr val="bg1"/>
              </a:solidFill>
              <a:ln w="6936" cap="flat">
                <a:solidFill>
                  <a:srgbClr val="2D75B5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endParaRPr lang="zh-CN" altLang="en-US" sz="1000" b="1" spc="0" baseline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  <a:rtl val="0"/>
                </a:endParaRP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522281" y="4132866"/>
                <a:ext cx="484477" cy="2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b="1" spc="0" baseline="0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  <a:rtl val="0"/>
                  </a:rPr>
                  <a:t>ISC</a:t>
                </a:r>
                <a:endParaRPr lang="zh-CN" altLang="en-US" sz="1100" b="1" spc="0" baseline="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  <a:rtl val="0"/>
                </a:endParaRPr>
              </a:p>
            </p:txBody>
          </p:sp>
        </p:grpSp>
      </p:grpSp>
      <p:cxnSp>
        <p:nvCxnSpPr>
          <p:cNvPr id="210" name="肘形连接符 209"/>
          <p:cNvCxnSpPr>
            <a:endCxn id="169" idx="1"/>
          </p:cNvCxnSpPr>
          <p:nvPr/>
        </p:nvCxnSpPr>
        <p:spPr>
          <a:xfrm rot="5400000">
            <a:off x="4373124" y="5300691"/>
            <a:ext cx="148562" cy="314960"/>
          </a:xfrm>
          <a:prstGeom prst="bentConnector3">
            <a:avLst>
              <a:gd name="adj1" fmla="val 27482"/>
            </a:avLst>
          </a:prstGeom>
          <a:ln w="19050">
            <a:solidFill>
              <a:srgbClr val="008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endCxn id="170" idx="1"/>
          </p:cNvCxnSpPr>
          <p:nvPr/>
        </p:nvCxnSpPr>
        <p:spPr>
          <a:xfrm rot="16200000" flipH="1">
            <a:off x="4773709" y="5215065"/>
            <a:ext cx="148562" cy="486211"/>
          </a:xfrm>
          <a:prstGeom prst="bentConnector3">
            <a:avLst>
              <a:gd name="adj1" fmla="val 27481"/>
            </a:avLst>
          </a:prstGeom>
          <a:ln w="19050">
            <a:solidFill>
              <a:srgbClr val="008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105"/>
          <p:cNvSpPr/>
          <p:nvPr/>
        </p:nvSpPr>
        <p:spPr>
          <a:xfrm>
            <a:off x="4664612" y="4154363"/>
            <a:ext cx="204628" cy="1101954"/>
          </a:xfrm>
          <a:custGeom>
            <a:avLst/>
            <a:gdLst>
              <a:gd name="connsiteX0" fmla="*/ 0 w 377467"/>
              <a:gd name="connsiteY0" fmla="*/ 0 h 415089"/>
              <a:gd name="connsiteX1" fmla="*/ 377468 w 377467"/>
              <a:gd name="connsiteY1" fmla="*/ 0 h 415089"/>
              <a:gd name="connsiteX2" fmla="*/ 377468 w 377467"/>
              <a:gd name="connsiteY2" fmla="*/ 415089 h 415089"/>
              <a:gd name="connsiteX3" fmla="*/ 0 w 377467"/>
              <a:gd name="connsiteY3" fmla="*/ 415089 h 4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67" h="415089">
                <a:moveTo>
                  <a:pt x="0" y="0"/>
                </a:moveTo>
                <a:lnTo>
                  <a:pt x="377468" y="0"/>
                </a:lnTo>
                <a:lnTo>
                  <a:pt x="377468" y="415089"/>
                </a:lnTo>
                <a:lnTo>
                  <a:pt x="0" y="41508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故障管理服务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10" name="任意多边形: 形状 109"/>
          <p:cNvSpPr/>
          <p:nvPr/>
        </p:nvSpPr>
        <p:spPr>
          <a:xfrm>
            <a:off x="5152347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保电管理服务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12" name="任意多边形: 形状 111"/>
          <p:cNvSpPr/>
          <p:nvPr/>
        </p:nvSpPr>
        <p:spPr>
          <a:xfrm>
            <a:off x="6127818" y="4154363"/>
            <a:ext cx="204628" cy="1101954"/>
          </a:xfrm>
          <a:custGeom>
            <a:avLst/>
            <a:gdLst>
              <a:gd name="connsiteX0" fmla="*/ 0 w 319924"/>
              <a:gd name="connsiteY0" fmla="*/ 0 h 427028"/>
              <a:gd name="connsiteX1" fmla="*/ 319925 w 319924"/>
              <a:gd name="connsiteY1" fmla="*/ 0 h 427028"/>
              <a:gd name="connsiteX2" fmla="*/ 319925 w 319924"/>
              <a:gd name="connsiteY2" fmla="*/ 427029 h 427028"/>
              <a:gd name="connsiteX3" fmla="*/ 0 w 319924"/>
              <a:gd name="connsiteY3" fmla="*/ 427029 h 42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24" h="427028">
                <a:moveTo>
                  <a:pt x="0" y="0"/>
                </a:moveTo>
                <a:lnTo>
                  <a:pt x="319925" y="0"/>
                </a:lnTo>
                <a:lnTo>
                  <a:pt x="319925" y="427029"/>
                </a:lnTo>
                <a:lnTo>
                  <a:pt x="0" y="42702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检修作业服务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28" name="任意多边形: 形状 127"/>
          <p:cNvSpPr/>
          <p:nvPr/>
        </p:nvSpPr>
        <p:spPr>
          <a:xfrm>
            <a:off x="4176877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缺陷管理服务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48" name="任意多边形: 形状 147"/>
          <p:cNvSpPr/>
          <p:nvPr/>
        </p:nvSpPr>
        <p:spPr>
          <a:xfrm>
            <a:off x="3689141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巡视管理服务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50" name="任意多边形: 形状 149"/>
          <p:cNvSpPr/>
          <p:nvPr/>
        </p:nvSpPr>
        <p:spPr>
          <a:xfrm>
            <a:off x="6371691" y="4154363"/>
            <a:ext cx="204628" cy="1101954"/>
          </a:xfrm>
          <a:custGeom>
            <a:avLst/>
            <a:gdLst>
              <a:gd name="connsiteX0" fmla="*/ 0 w 319924"/>
              <a:gd name="connsiteY0" fmla="*/ 0 h 427028"/>
              <a:gd name="connsiteX1" fmla="*/ 319924 w 319924"/>
              <a:gd name="connsiteY1" fmla="*/ 0 h 427028"/>
              <a:gd name="connsiteX2" fmla="*/ 319924 w 319924"/>
              <a:gd name="connsiteY2" fmla="*/ 427029 h 427028"/>
              <a:gd name="connsiteX3" fmla="*/ 0 w 319924"/>
              <a:gd name="connsiteY3" fmla="*/ 427029 h 42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924" h="427028">
                <a:moveTo>
                  <a:pt x="0" y="0"/>
                </a:moveTo>
                <a:lnTo>
                  <a:pt x="319924" y="0"/>
                </a:lnTo>
                <a:lnTo>
                  <a:pt x="319924" y="427029"/>
                </a:lnTo>
                <a:lnTo>
                  <a:pt x="0" y="42702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horz" rtlCol="0" anchor="ctr"/>
          <a:lstStyle/>
          <a:p>
            <a:pPr algn="ctr"/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  <a:rtl val="0"/>
            </a:endParaRPr>
          </a:p>
        </p:txBody>
      </p:sp>
      <p:sp>
        <p:nvSpPr>
          <p:cNvPr id="152" name="任意多边形: 形状 151"/>
          <p:cNvSpPr/>
          <p:nvPr/>
        </p:nvSpPr>
        <p:spPr>
          <a:xfrm>
            <a:off x="4908480" y="4154363"/>
            <a:ext cx="204628" cy="1101954"/>
          </a:xfrm>
          <a:custGeom>
            <a:avLst/>
            <a:gdLst>
              <a:gd name="connsiteX0" fmla="*/ 0 w 377467"/>
              <a:gd name="connsiteY0" fmla="*/ 0 h 415089"/>
              <a:gd name="connsiteX1" fmla="*/ 377468 w 377467"/>
              <a:gd name="connsiteY1" fmla="*/ 0 h 415089"/>
              <a:gd name="connsiteX2" fmla="*/ 377468 w 377467"/>
              <a:gd name="connsiteY2" fmla="*/ 415089 h 415089"/>
              <a:gd name="connsiteX3" fmla="*/ 0 w 377467"/>
              <a:gd name="connsiteY3" fmla="*/ 415089 h 4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67" h="415089">
                <a:moveTo>
                  <a:pt x="0" y="0"/>
                </a:moveTo>
                <a:lnTo>
                  <a:pt x="377468" y="0"/>
                </a:lnTo>
                <a:lnTo>
                  <a:pt x="377468" y="415089"/>
                </a:lnTo>
                <a:lnTo>
                  <a:pt x="0" y="41508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工作票服务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54" name="任意多边形: 形状 153"/>
          <p:cNvSpPr/>
          <p:nvPr/>
        </p:nvSpPr>
        <p:spPr>
          <a:xfrm>
            <a:off x="5396215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操作票服务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56" name="任意多边形: 形状 155"/>
          <p:cNvSpPr/>
          <p:nvPr/>
        </p:nvSpPr>
        <p:spPr>
          <a:xfrm>
            <a:off x="5883951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隐患管理服务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58" name="任意多边形: 形状 157"/>
          <p:cNvSpPr/>
          <p:nvPr/>
        </p:nvSpPr>
        <p:spPr>
          <a:xfrm>
            <a:off x="4420744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抢修管理服务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60" name="任意多边形: 形状 159"/>
          <p:cNvSpPr/>
          <p:nvPr/>
        </p:nvSpPr>
        <p:spPr>
          <a:xfrm>
            <a:off x="3445274" y="4154363"/>
            <a:ext cx="204628" cy="1101954"/>
          </a:xfrm>
          <a:custGeom>
            <a:avLst/>
            <a:gdLst>
              <a:gd name="connsiteX0" fmla="*/ 0 w 377467"/>
              <a:gd name="connsiteY0" fmla="*/ 0 h 415089"/>
              <a:gd name="connsiteX1" fmla="*/ 377468 w 377467"/>
              <a:gd name="connsiteY1" fmla="*/ 0 h 415089"/>
              <a:gd name="connsiteX2" fmla="*/ 377468 w 377467"/>
              <a:gd name="connsiteY2" fmla="*/ 415090 h 415089"/>
              <a:gd name="connsiteX3" fmla="*/ 0 w 377467"/>
              <a:gd name="connsiteY3" fmla="*/ 415090 h 4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67" h="415089">
                <a:moveTo>
                  <a:pt x="0" y="0"/>
                </a:moveTo>
                <a:lnTo>
                  <a:pt x="377468" y="0"/>
                </a:lnTo>
                <a:lnTo>
                  <a:pt x="377468" y="415090"/>
                </a:lnTo>
                <a:lnTo>
                  <a:pt x="0" y="415090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检修计划服务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62" name="任意多边形: 形状 161"/>
          <p:cNvSpPr/>
          <p:nvPr/>
        </p:nvSpPr>
        <p:spPr>
          <a:xfrm>
            <a:off x="3933009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监控管理服务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64" name="任意多边形: 形状 163"/>
          <p:cNvSpPr/>
          <p:nvPr/>
        </p:nvSpPr>
        <p:spPr>
          <a:xfrm>
            <a:off x="5640083" y="4154363"/>
            <a:ext cx="204628" cy="1101954"/>
          </a:xfrm>
          <a:custGeom>
            <a:avLst/>
            <a:gdLst>
              <a:gd name="connsiteX0" fmla="*/ 0 w 351923"/>
              <a:gd name="connsiteY0" fmla="*/ 0 h 421058"/>
              <a:gd name="connsiteX1" fmla="*/ 351924 w 351923"/>
              <a:gd name="connsiteY1" fmla="*/ 0 h 421058"/>
              <a:gd name="connsiteX2" fmla="*/ 351924 w 351923"/>
              <a:gd name="connsiteY2" fmla="*/ 421059 h 421058"/>
              <a:gd name="connsiteX3" fmla="*/ 0 w 351923"/>
              <a:gd name="connsiteY3" fmla="*/ 421059 h 42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23" h="421058">
                <a:moveTo>
                  <a:pt x="0" y="0"/>
                </a:moveTo>
                <a:lnTo>
                  <a:pt x="351924" y="0"/>
                </a:lnTo>
                <a:lnTo>
                  <a:pt x="351924" y="421059"/>
                </a:lnTo>
                <a:lnTo>
                  <a:pt x="0" y="421059"/>
                </a:lnTo>
                <a:close/>
              </a:path>
            </a:pathLst>
          </a:custGeom>
          <a:solidFill>
            <a:srgbClr val="FFFFFF"/>
          </a:solidFill>
          <a:ln w="6936" cap="flat">
            <a:solidFill>
              <a:srgbClr val="1AA1A9"/>
            </a:solidFill>
            <a:prstDash val="solid"/>
            <a:miter/>
          </a:ln>
        </p:spPr>
        <p:txBody>
          <a:bodyPr vert="eaVert" rtlCol="0" anchor="ctr"/>
          <a:lstStyle/>
          <a:p>
            <a:pPr algn="ctr"/>
            <a:r>
              <a:rPr lang="zh-CN" altLang="en-US" sz="10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试验管理服务</a:t>
            </a:r>
            <a:endParaRPr lang="zh-CN" altLang="en-US" sz="10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77" name="任意多边形: 形状 76"/>
          <p:cNvSpPr/>
          <p:nvPr/>
        </p:nvSpPr>
        <p:spPr>
          <a:xfrm>
            <a:off x="6716270" y="3921725"/>
            <a:ext cx="1565661" cy="1393661"/>
          </a:xfrm>
          <a:custGeom>
            <a:avLst/>
            <a:gdLst>
              <a:gd name="connsiteX0" fmla="*/ 0 w 1117548"/>
              <a:gd name="connsiteY0" fmla="*/ 0 h 1304963"/>
              <a:gd name="connsiteX1" fmla="*/ 1117549 w 1117548"/>
              <a:gd name="connsiteY1" fmla="*/ 0 h 1304963"/>
              <a:gd name="connsiteX2" fmla="*/ 1117549 w 1117548"/>
              <a:gd name="connsiteY2" fmla="*/ 1304964 h 1304963"/>
              <a:gd name="connsiteX3" fmla="*/ 0 w 1117548"/>
              <a:gd name="connsiteY3" fmla="*/ 1304964 h 13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548" h="1304963">
                <a:moveTo>
                  <a:pt x="0" y="0"/>
                </a:moveTo>
                <a:lnTo>
                  <a:pt x="1117549" y="0"/>
                </a:lnTo>
                <a:lnTo>
                  <a:pt x="1117549" y="1304964"/>
                </a:lnTo>
                <a:lnTo>
                  <a:pt x="0" y="1304964"/>
                </a:lnTo>
                <a:close/>
              </a:path>
            </a:pathLst>
          </a:custGeom>
          <a:solidFill>
            <a:srgbClr val="1AA1A9">
              <a:alpha val="10000"/>
            </a:srgbClr>
          </a:solidFill>
          <a:ln w="12700" cap="flat">
            <a:solidFill>
              <a:srgbClr val="1AA1A9"/>
            </a:solidFill>
            <a:prstDash val="solid"/>
            <a:miter/>
          </a:ln>
        </p:spPr>
        <p:txBody>
          <a:bodyPr tIns="36000" rtlCol="0" anchor="t"/>
          <a:lstStyle/>
          <a:p>
            <a:pPr algn="ctr"/>
            <a:r>
              <a:rPr lang="zh-CN" altLang="en-US" sz="1200" b="1" spc="0" baseline="0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公共服务</a:t>
            </a:r>
            <a:endParaRPr lang="zh-CN" altLang="en-US" sz="1200" b="1" spc="0" baseline="0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166" name="任意多边形: 形状 165"/>
          <p:cNvSpPr/>
          <p:nvPr/>
        </p:nvSpPr>
        <p:spPr>
          <a:xfrm>
            <a:off x="8350669" y="3923592"/>
            <a:ext cx="219739" cy="1389984"/>
          </a:xfrm>
          <a:custGeom>
            <a:avLst/>
            <a:gdLst>
              <a:gd name="connsiteX0" fmla="*/ 0 w 416477"/>
              <a:gd name="connsiteY0" fmla="*/ 0 h 1304963"/>
              <a:gd name="connsiteX1" fmla="*/ 416478 w 416477"/>
              <a:gd name="connsiteY1" fmla="*/ 0 h 1304963"/>
              <a:gd name="connsiteX2" fmla="*/ 416478 w 416477"/>
              <a:gd name="connsiteY2" fmla="*/ 1304964 h 1304963"/>
              <a:gd name="connsiteX3" fmla="*/ 0 w 416477"/>
              <a:gd name="connsiteY3" fmla="*/ 1304964 h 13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477" h="1304963">
                <a:moveTo>
                  <a:pt x="0" y="0"/>
                </a:moveTo>
                <a:lnTo>
                  <a:pt x="416478" y="0"/>
                </a:lnTo>
                <a:lnTo>
                  <a:pt x="416478" y="1304964"/>
                </a:lnTo>
                <a:lnTo>
                  <a:pt x="0" y="1304964"/>
                </a:lnTo>
                <a:close/>
              </a:path>
            </a:pathLst>
          </a:custGeom>
          <a:solidFill>
            <a:srgbClr val="1AA1A9">
              <a:alpha val="10000"/>
            </a:srgbClr>
          </a:solidFill>
          <a:ln w="12700" cap="flat">
            <a:solidFill>
              <a:srgbClr val="1AA1A9"/>
            </a:solidFill>
            <a:prstDash val="solid"/>
            <a:miter/>
          </a:ln>
        </p:spPr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中台运营平台</a:t>
            </a:r>
            <a:endParaRPr lang="zh-CN" altLang="en-US" sz="1200" b="1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27" name="任意多边形: 形状 165"/>
          <p:cNvSpPr/>
          <p:nvPr/>
        </p:nvSpPr>
        <p:spPr>
          <a:xfrm>
            <a:off x="3133725" y="3921660"/>
            <a:ext cx="219739" cy="1389984"/>
          </a:xfrm>
          <a:custGeom>
            <a:avLst/>
            <a:gdLst>
              <a:gd name="connsiteX0" fmla="*/ 0 w 416477"/>
              <a:gd name="connsiteY0" fmla="*/ 0 h 1304963"/>
              <a:gd name="connsiteX1" fmla="*/ 416478 w 416477"/>
              <a:gd name="connsiteY1" fmla="*/ 0 h 1304963"/>
              <a:gd name="connsiteX2" fmla="*/ 416478 w 416477"/>
              <a:gd name="connsiteY2" fmla="*/ 1304964 h 1304963"/>
              <a:gd name="connsiteX3" fmla="*/ 0 w 416477"/>
              <a:gd name="connsiteY3" fmla="*/ 1304964 h 130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477" h="1304963">
                <a:moveTo>
                  <a:pt x="0" y="0"/>
                </a:moveTo>
                <a:lnTo>
                  <a:pt x="416478" y="0"/>
                </a:lnTo>
                <a:lnTo>
                  <a:pt x="416478" y="1304964"/>
                </a:lnTo>
                <a:lnTo>
                  <a:pt x="0" y="1304964"/>
                </a:lnTo>
                <a:close/>
              </a:path>
            </a:pathLst>
          </a:custGeom>
          <a:solidFill>
            <a:srgbClr val="1AA1A9">
              <a:alpha val="10000"/>
            </a:srgbClr>
          </a:solidFill>
          <a:ln w="12700" cap="flat">
            <a:solidFill>
              <a:srgbClr val="1AA1A9"/>
            </a:solidFill>
            <a:prstDash val="solid"/>
            <a:miter/>
          </a:ln>
        </p:spPr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rPr>
              <a:t>成本管理中心</a:t>
            </a:r>
            <a:endParaRPr lang="zh-CN" altLang="en-US" sz="1200" b="1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  <a:rtl val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313215" y="4485558"/>
            <a:ext cx="33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  <a:rtl val="0"/>
              </a:rPr>
              <a:t>...</a:t>
            </a:r>
            <a:endParaRPr lang="zh-CN" altLang="en-US" sz="18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  <a:rtl val="0"/>
            </a:endParaRPr>
          </a:p>
        </p:txBody>
      </p:sp>
      <p:cxnSp>
        <p:nvCxnSpPr>
          <p:cNvPr id="232" name="肘形连接符 231"/>
          <p:cNvCxnSpPr>
            <a:endCxn id="61" idx="1"/>
          </p:cNvCxnSpPr>
          <p:nvPr/>
        </p:nvCxnSpPr>
        <p:spPr>
          <a:xfrm rot="5400000">
            <a:off x="6746579" y="5203705"/>
            <a:ext cx="275605" cy="381889"/>
          </a:xfrm>
          <a:prstGeom prst="bentConnector3">
            <a:avLst>
              <a:gd name="adj1" fmla="val 60878"/>
            </a:avLst>
          </a:prstGeom>
          <a:ln w="19050">
            <a:solidFill>
              <a:srgbClr val="008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>
            <a:endCxn id="171" idx="1"/>
          </p:cNvCxnSpPr>
          <p:nvPr/>
        </p:nvCxnSpPr>
        <p:spPr>
          <a:xfrm rot="5400000">
            <a:off x="7867421" y="4938830"/>
            <a:ext cx="220808" cy="966437"/>
          </a:xfrm>
          <a:prstGeom prst="bentConnector3">
            <a:avLst>
              <a:gd name="adj1" fmla="val 50000"/>
            </a:avLst>
          </a:prstGeom>
          <a:ln w="19050">
            <a:solidFill>
              <a:srgbClr val="008D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icloud-sketched-symbol-variant_38323"/>
          <p:cNvSpPr>
            <a:spLocks noChangeAspect="1"/>
          </p:cNvSpPr>
          <p:nvPr/>
        </p:nvSpPr>
        <p:spPr>
          <a:xfrm>
            <a:off x="1562258" y="6230475"/>
            <a:ext cx="338400" cy="234916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9715" h="416319">
                <a:moveTo>
                  <a:pt x="130045" y="126198"/>
                </a:moveTo>
                <a:lnTo>
                  <a:pt x="130193" y="126198"/>
                </a:lnTo>
                <a:lnTo>
                  <a:pt x="130193" y="127086"/>
                </a:lnTo>
                <a:lnTo>
                  <a:pt x="130069" y="127086"/>
                </a:lnTo>
                <a:lnTo>
                  <a:pt x="130045" y="127023"/>
                </a:lnTo>
                <a:close/>
                <a:moveTo>
                  <a:pt x="162364" y="116054"/>
                </a:moveTo>
                <a:cubicBezTo>
                  <a:pt x="160519" y="116975"/>
                  <a:pt x="157752" y="116975"/>
                  <a:pt x="155907" y="116975"/>
                </a:cubicBezTo>
                <a:cubicBezTo>
                  <a:pt x="151294" y="117896"/>
                  <a:pt x="145759" y="119738"/>
                  <a:pt x="141146" y="121580"/>
                </a:cubicBezTo>
                <a:cubicBezTo>
                  <a:pt x="139301" y="122501"/>
                  <a:pt x="136534" y="123422"/>
                  <a:pt x="134689" y="124343"/>
                </a:cubicBezTo>
                <a:lnTo>
                  <a:pt x="130999" y="126185"/>
                </a:lnTo>
                <a:lnTo>
                  <a:pt x="130076" y="126185"/>
                </a:lnTo>
                <a:lnTo>
                  <a:pt x="129153" y="123422"/>
                </a:lnTo>
                <a:lnTo>
                  <a:pt x="128231" y="121580"/>
                </a:lnTo>
                <a:lnTo>
                  <a:pt x="127308" y="119738"/>
                </a:lnTo>
                <a:lnTo>
                  <a:pt x="130045" y="127023"/>
                </a:lnTo>
                <a:lnTo>
                  <a:pt x="130045" y="127086"/>
                </a:lnTo>
                <a:lnTo>
                  <a:pt x="130069" y="127086"/>
                </a:lnTo>
                <a:lnTo>
                  <a:pt x="130076" y="127106"/>
                </a:lnTo>
                <a:lnTo>
                  <a:pt x="129153" y="127106"/>
                </a:lnTo>
                <a:cubicBezTo>
                  <a:pt x="123618" y="131712"/>
                  <a:pt x="119006" y="138159"/>
                  <a:pt x="116238" y="145527"/>
                </a:cubicBezTo>
                <a:cubicBezTo>
                  <a:pt x="116238" y="147370"/>
                  <a:pt x="114393" y="150133"/>
                  <a:pt x="113470" y="153817"/>
                </a:cubicBezTo>
                <a:cubicBezTo>
                  <a:pt x="111625" y="157501"/>
                  <a:pt x="109780" y="161185"/>
                  <a:pt x="107935" y="163949"/>
                </a:cubicBezTo>
                <a:cubicBezTo>
                  <a:pt x="104245" y="170396"/>
                  <a:pt x="100555" y="176843"/>
                  <a:pt x="96865" y="182370"/>
                </a:cubicBezTo>
                <a:cubicBezTo>
                  <a:pt x="87640" y="194344"/>
                  <a:pt x="77492" y="204475"/>
                  <a:pt x="65499" y="213686"/>
                </a:cubicBezTo>
                <a:lnTo>
                  <a:pt x="61809" y="216449"/>
                </a:lnTo>
                <a:cubicBezTo>
                  <a:pt x="59964" y="217370"/>
                  <a:pt x="59964" y="218291"/>
                  <a:pt x="59041" y="218291"/>
                </a:cubicBezTo>
                <a:cubicBezTo>
                  <a:pt x="58119" y="220133"/>
                  <a:pt x="56274" y="221054"/>
                  <a:pt x="55351" y="221975"/>
                </a:cubicBezTo>
                <a:cubicBezTo>
                  <a:pt x="52584" y="224739"/>
                  <a:pt x="49816" y="227502"/>
                  <a:pt x="47971" y="231186"/>
                </a:cubicBezTo>
                <a:cubicBezTo>
                  <a:pt x="43359" y="237633"/>
                  <a:pt x="39668" y="244081"/>
                  <a:pt x="36901" y="252370"/>
                </a:cubicBezTo>
                <a:cubicBezTo>
                  <a:pt x="35978" y="253291"/>
                  <a:pt x="35056" y="255134"/>
                  <a:pt x="35056" y="256976"/>
                </a:cubicBezTo>
                <a:cubicBezTo>
                  <a:pt x="34133" y="257897"/>
                  <a:pt x="33211" y="259739"/>
                  <a:pt x="32288" y="259739"/>
                </a:cubicBezTo>
                <a:cubicBezTo>
                  <a:pt x="31366" y="261581"/>
                  <a:pt x="30443" y="262502"/>
                  <a:pt x="29521" y="262502"/>
                </a:cubicBezTo>
                <a:cubicBezTo>
                  <a:pt x="26753" y="262502"/>
                  <a:pt x="25831" y="261581"/>
                  <a:pt x="23063" y="264344"/>
                </a:cubicBezTo>
                <a:cubicBezTo>
                  <a:pt x="23063" y="277239"/>
                  <a:pt x="23986" y="290134"/>
                  <a:pt x="24908" y="303029"/>
                </a:cubicBezTo>
                <a:cubicBezTo>
                  <a:pt x="26753" y="315002"/>
                  <a:pt x="29521" y="326055"/>
                  <a:pt x="34133" y="336187"/>
                </a:cubicBezTo>
                <a:cubicBezTo>
                  <a:pt x="38746" y="346318"/>
                  <a:pt x="44281" y="355529"/>
                  <a:pt x="50739" y="362898"/>
                </a:cubicBezTo>
                <a:cubicBezTo>
                  <a:pt x="54429" y="366582"/>
                  <a:pt x="59041" y="369345"/>
                  <a:pt x="62732" y="372108"/>
                </a:cubicBezTo>
                <a:cubicBezTo>
                  <a:pt x="62732" y="373029"/>
                  <a:pt x="63654" y="373950"/>
                  <a:pt x="64577" y="373950"/>
                </a:cubicBezTo>
                <a:cubicBezTo>
                  <a:pt x="54429" y="360134"/>
                  <a:pt x="49816" y="345397"/>
                  <a:pt x="47049" y="331582"/>
                </a:cubicBezTo>
                <a:cubicBezTo>
                  <a:pt x="42436" y="310397"/>
                  <a:pt x="44281" y="273555"/>
                  <a:pt x="50739" y="252370"/>
                </a:cubicBezTo>
                <a:cubicBezTo>
                  <a:pt x="59041" y="227502"/>
                  <a:pt x="73802" y="211844"/>
                  <a:pt x="88562" y="202633"/>
                </a:cubicBezTo>
                <a:cubicBezTo>
                  <a:pt x="107013" y="190659"/>
                  <a:pt x="124541" y="170396"/>
                  <a:pt x="133766" y="150133"/>
                </a:cubicBezTo>
                <a:cubicBezTo>
                  <a:pt x="145759" y="126185"/>
                  <a:pt x="165132" y="119738"/>
                  <a:pt x="165132" y="119738"/>
                </a:cubicBezTo>
                <a:cubicBezTo>
                  <a:pt x="168822" y="117896"/>
                  <a:pt x="172512" y="116975"/>
                  <a:pt x="176202" y="116054"/>
                </a:cubicBezTo>
                <a:cubicBezTo>
                  <a:pt x="174357" y="116054"/>
                  <a:pt x="173435" y="116054"/>
                  <a:pt x="172512" y="116054"/>
                </a:cubicBezTo>
                <a:cubicBezTo>
                  <a:pt x="168822" y="116054"/>
                  <a:pt x="165132" y="116054"/>
                  <a:pt x="162364" y="116054"/>
                </a:cubicBezTo>
                <a:close/>
                <a:moveTo>
                  <a:pt x="311929" y="35346"/>
                </a:moveTo>
                <a:cubicBezTo>
                  <a:pt x="301435" y="37073"/>
                  <a:pt x="292440" y="40527"/>
                  <a:pt x="286905" y="45132"/>
                </a:cubicBezTo>
                <a:cubicBezTo>
                  <a:pt x="286905" y="47895"/>
                  <a:pt x="297976" y="45132"/>
                  <a:pt x="308123" y="43290"/>
                </a:cubicBezTo>
                <a:cubicBezTo>
                  <a:pt x="319194" y="42369"/>
                  <a:pt x="330264" y="43290"/>
                  <a:pt x="329341" y="46053"/>
                </a:cubicBezTo>
                <a:cubicBezTo>
                  <a:pt x="316426" y="51579"/>
                  <a:pt x="295208" y="56185"/>
                  <a:pt x="276758" y="64474"/>
                </a:cubicBezTo>
                <a:cubicBezTo>
                  <a:pt x="258307" y="71843"/>
                  <a:pt x="243547" y="82895"/>
                  <a:pt x="231554" y="88422"/>
                </a:cubicBezTo>
                <a:cubicBezTo>
                  <a:pt x="222329" y="99474"/>
                  <a:pt x="208491" y="108685"/>
                  <a:pt x="194653" y="112369"/>
                </a:cubicBezTo>
                <a:lnTo>
                  <a:pt x="208491" y="112369"/>
                </a:lnTo>
                <a:cubicBezTo>
                  <a:pt x="230631" y="114211"/>
                  <a:pt x="251849" y="108685"/>
                  <a:pt x="265687" y="92106"/>
                </a:cubicBezTo>
                <a:cubicBezTo>
                  <a:pt x="304433" y="43290"/>
                  <a:pt x="360707" y="42369"/>
                  <a:pt x="381003" y="44211"/>
                </a:cubicBezTo>
                <a:cubicBezTo>
                  <a:pt x="370855" y="40527"/>
                  <a:pt x="358862" y="36842"/>
                  <a:pt x="345947" y="35921"/>
                </a:cubicBezTo>
                <a:cubicBezTo>
                  <a:pt x="334415" y="33619"/>
                  <a:pt x="322422" y="33619"/>
                  <a:pt x="311929" y="35346"/>
                </a:cubicBezTo>
                <a:close/>
                <a:moveTo>
                  <a:pt x="348714" y="5526"/>
                </a:moveTo>
                <a:lnTo>
                  <a:pt x="351482" y="6447"/>
                </a:lnTo>
                <a:lnTo>
                  <a:pt x="349175" y="5756"/>
                </a:lnTo>
                <a:close/>
                <a:moveTo>
                  <a:pt x="314581" y="0"/>
                </a:moveTo>
                <a:cubicBezTo>
                  <a:pt x="321039" y="0"/>
                  <a:pt x="326574" y="0"/>
                  <a:pt x="333032" y="921"/>
                </a:cubicBezTo>
                <a:lnTo>
                  <a:pt x="349175" y="5756"/>
                </a:lnTo>
                <a:lnTo>
                  <a:pt x="359785" y="11053"/>
                </a:lnTo>
                <a:cubicBezTo>
                  <a:pt x="369932" y="11053"/>
                  <a:pt x="354250" y="5526"/>
                  <a:pt x="360707" y="4605"/>
                </a:cubicBezTo>
                <a:cubicBezTo>
                  <a:pt x="379158" y="8290"/>
                  <a:pt x="398531" y="17500"/>
                  <a:pt x="413291" y="31316"/>
                </a:cubicBezTo>
                <a:cubicBezTo>
                  <a:pt x="421594" y="38685"/>
                  <a:pt x="428052" y="46974"/>
                  <a:pt x="432664" y="55264"/>
                </a:cubicBezTo>
                <a:cubicBezTo>
                  <a:pt x="481558" y="75527"/>
                  <a:pt x="502776" y="119738"/>
                  <a:pt x="512001" y="152896"/>
                </a:cubicBezTo>
                <a:cubicBezTo>
                  <a:pt x="518459" y="174080"/>
                  <a:pt x="535064" y="200791"/>
                  <a:pt x="551670" y="214607"/>
                </a:cubicBezTo>
                <a:cubicBezTo>
                  <a:pt x="638387" y="285529"/>
                  <a:pt x="588571" y="353687"/>
                  <a:pt x="550747" y="388687"/>
                </a:cubicBezTo>
                <a:cubicBezTo>
                  <a:pt x="534142" y="403424"/>
                  <a:pt x="500931" y="412635"/>
                  <a:pt x="478790" y="412635"/>
                </a:cubicBezTo>
                <a:lnTo>
                  <a:pt x="171590" y="412635"/>
                </a:lnTo>
                <a:cubicBezTo>
                  <a:pt x="160519" y="412635"/>
                  <a:pt x="144836" y="411714"/>
                  <a:pt x="130076" y="409872"/>
                </a:cubicBezTo>
                <a:cubicBezTo>
                  <a:pt x="129153" y="411714"/>
                  <a:pt x="128231" y="414477"/>
                  <a:pt x="124541" y="416319"/>
                </a:cubicBezTo>
                <a:cubicBezTo>
                  <a:pt x="110703" y="414477"/>
                  <a:pt x="97787" y="410793"/>
                  <a:pt x="83950" y="407108"/>
                </a:cubicBezTo>
                <a:cubicBezTo>
                  <a:pt x="76569" y="405266"/>
                  <a:pt x="70112" y="403424"/>
                  <a:pt x="63654" y="400661"/>
                </a:cubicBezTo>
                <a:cubicBezTo>
                  <a:pt x="59964" y="398819"/>
                  <a:pt x="56274" y="397898"/>
                  <a:pt x="52584" y="396056"/>
                </a:cubicBezTo>
                <a:cubicBezTo>
                  <a:pt x="49816" y="394214"/>
                  <a:pt x="47049" y="391450"/>
                  <a:pt x="44281" y="389608"/>
                </a:cubicBezTo>
                <a:cubicBezTo>
                  <a:pt x="20295" y="372108"/>
                  <a:pt x="5535" y="345397"/>
                  <a:pt x="1845" y="317766"/>
                </a:cubicBezTo>
                <a:cubicBezTo>
                  <a:pt x="0" y="303950"/>
                  <a:pt x="0" y="289213"/>
                  <a:pt x="0" y="275397"/>
                </a:cubicBezTo>
                <a:cubicBezTo>
                  <a:pt x="922" y="261581"/>
                  <a:pt x="2767" y="247765"/>
                  <a:pt x="7380" y="233949"/>
                </a:cubicBezTo>
                <a:cubicBezTo>
                  <a:pt x="11993" y="220133"/>
                  <a:pt x="19373" y="207238"/>
                  <a:pt x="30443" y="197107"/>
                </a:cubicBezTo>
                <a:cubicBezTo>
                  <a:pt x="35056" y="191580"/>
                  <a:pt x="41513" y="186975"/>
                  <a:pt x="47049" y="183291"/>
                </a:cubicBezTo>
                <a:cubicBezTo>
                  <a:pt x="52584" y="178686"/>
                  <a:pt x="57196" y="174080"/>
                  <a:pt x="61809" y="169475"/>
                </a:cubicBezTo>
                <a:cubicBezTo>
                  <a:pt x="71034" y="159343"/>
                  <a:pt x="78414" y="147370"/>
                  <a:pt x="83950" y="135396"/>
                </a:cubicBezTo>
                <a:cubicBezTo>
                  <a:pt x="89485" y="121580"/>
                  <a:pt x="99633" y="107764"/>
                  <a:pt x="113470" y="99474"/>
                </a:cubicBezTo>
                <a:cubicBezTo>
                  <a:pt x="115315" y="98553"/>
                  <a:pt x="118083" y="96711"/>
                  <a:pt x="119928" y="96711"/>
                </a:cubicBezTo>
                <a:lnTo>
                  <a:pt x="125463" y="93948"/>
                </a:lnTo>
                <a:cubicBezTo>
                  <a:pt x="128231" y="93027"/>
                  <a:pt x="131921" y="92106"/>
                  <a:pt x="136534" y="90264"/>
                </a:cubicBezTo>
                <a:cubicBezTo>
                  <a:pt x="143914" y="88422"/>
                  <a:pt x="151294" y="87501"/>
                  <a:pt x="159597" y="87501"/>
                </a:cubicBezTo>
                <a:cubicBezTo>
                  <a:pt x="168822" y="87501"/>
                  <a:pt x="173435" y="87501"/>
                  <a:pt x="179892" y="87501"/>
                </a:cubicBezTo>
                <a:cubicBezTo>
                  <a:pt x="185428" y="86580"/>
                  <a:pt x="190963" y="84737"/>
                  <a:pt x="196498" y="82895"/>
                </a:cubicBezTo>
                <a:cubicBezTo>
                  <a:pt x="201110" y="81053"/>
                  <a:pt x="205723" y="77369"/>
                  <a:pt x="209413" y="73685"/>
                </a:cubicBezTo>
                <a:cubicBezTo>
                  <a:pt x="212181" y="70922"/>
                  <a:pt x="217716" y="63553"/>
                  <a:pt x="223251" y="58948"/>
                </a:cubicBezTo>
                <a:cubicBezTo>
                  <a:pt x="233399" y="47895"/>
                  <a:pt x="246314" y="37763"/>
                  <a:pt x="260152" y="31316"/>
                </a:cubicBezTo>
                <a:cubicBezTo>
                  <a:pt x="273990" y="24869"/>
                  <a:pt x="288750" y="21184"/>
                  <a:pt x="304433" y="19342"/>
                </a:cubicBezTo>
                <a:cubicBezTo>
                  <a:pt x="319194" y="17500"/>
                  <a:pt x="333032" y="17500"/>
                  <a:pt x="348714" y="21184"/>
                </a:cubicBezTo>
                <a:lnTo>
                  <a:pt x="347792" y="21184"/>
                </a:lnTo>
                <a:cubicBezTo>
                  <a:pt x="361630" y="23026"/>
                  <a:pt x="376390" y="27632"/>
                  <a:pt x="389306" y="34079"/>
                </a:cubicBezTo>
                <a:cubicBezTo>
                  <a:pt x="376390" y="26711"/>
                  <a:pt x="362552" y="21184"/>
                  <a:pt x="347792" y="17500"/>
                </a:cubicBezTo>
                <a:lnTo>
                  <a:pt x="348714" y="17500"/>
                </a:lnTo>
                <a:cubicBezTo>
                  <a:pt x="331186" y="12895"/>
                  <a:pt x="315504" y="11974"/>
                  <a:pt x="297976" y="12895"/>
                </a:cubicBezTo>
                <a:cubicBezTo>
                  <a:pt x="280448" y="14737"/>
                  <a:pt x="262920" y="19342"/>
                  <a:pt x="248159" y="28553"/>
                </a:cubicBezTo>
                <a:cubicBezTo>
                  <a:pt x="246314" y="23948"/>
                  <a:pt x="259230" y="11974"/>
                  <a:pt x="280448" y="5526"/>
                </a:cubicBezTo>
                <a:cubicBezTo>
                  <a:pt x="290595" y="1842"/>
                  <a:pt x="302588" y="0"/>
                  <a:pt x="314581" y="0"/>
                </a:cubicBezTo>
                <a:close/>
              </a:path>
            </a:pathLst>
          </a:custGeom>
          <a:solidFill>
            <a:srgbClr val="1AA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icloud-sketched-symbol-variant_38323"/>
          <p:cNvSpPr>
            <a:spLocks noChangeAspect="1"/>
          </p:cNvSpPr>
          <p:nvPr/>
        </p:nvSpPr>
        <p:spPr>
          <a:xfrm>
            <a:off x="4320837" y="6230475"/>
            <a:ext cx="338400" cy="234916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9715" h="416319">
                <a:moveTo>
                  <a:pt x="130045" y="126198"/>
                </a:moveTo>
                <a:lnTo>
                  <a:pt x="130193" y="126198"/>
                </a:lnTo>
                <a:lnTo>
                  <a:pt x="130193" y="127086"/>
                </a:lnTo>
                <a:lnTo>
                  <a:pt x="130069" y="127086"/>
                </a:lnTo>
                <a:lnTo>
                  <a:pt x="130045" y="127023"/>
                </a:lnTo>
                <a:close/>
                <a:moveTo>
                  <a:pt x="162364" y="116054"/>
                </a:moveTo>
                <a:cubicBezTo>
                  <a:pt x="160519" y="116975"/>
                  <a:pt x="157752" y="116975"/>
                  <a:pt x="155907" y="116975"/>
                </a:cubicBezTo>
                <a:cubicBezTo>
                  <a:pt x="151294" y="117896"/>
                  <a:pt x="145759" y="119738"/>
                  <a:pt x="141146" y="121580"/>
                </a:cubicBezTo>
                <a:cubicBezTo>
                  <a:pt x="139301" y="122501"/>
                  <a:pt x="136534" y="123422"/>
                  <a:pt x="134689" y="124343"/>
                </a:cubicBezTo>
                <a:lnTo>
                  <a:pt x="130999" y="126185"/>
                </a:lnTo>
                <a:lnTo>
                  <a:pt x="130076" y="126185"/>
                </a:lnTo>
                <a:lnTo>
                  <a:pt x="129153" y="123422"/>
                </a:lnTo>
                <a:lnTo>
                  <a:pt x="128231" y="121580"/>
                </a:lnTo>
                <a:lnTo>
                  <a:pt x="127308" y="119738"/>
                </a:lnTo>
                <a:lnTo>
                  <a:pt x="130045" y="127023"/>
                </a:lnTo>
                <a:lnTo>
                  <a:pt x="130045" y="127086"/>
                </a:lnTo>
                <a:lnTo>
                  <a:pt x="130069" y="127086"/>
                </a:lnTo>
                <a:lnTo>
                  <a:pt x="130076" y="127106"/>
                </a:lnTo>
                <a:lnTo>
                  <a:pt x="129153" y="127106"/>
                </a:lnTo>
                <a:cubicBezTo>
                  <a:pt x="123618" y="131712"/>
                  <a:pt x="119006" y="138159"/>
                  <a:pt x="116238" y="145527"/>
                </a:cubicBezTo>
                <a:cubicBezTo>
                  <a:pt x="116238" y="147370"/>
                  <a:pt x="114393" y="150133"/>
                  <a:pt x="113470" y="153817"/>
                </a:cubicBezTo>
                <a:cubicBezTo>
                  <a:pt x="111625" y="157501"/>
                  <a:pt x="109780" y="161185"/>
                  <a:pt x="107935" y="163949"/>
                </a:cubicBezTo>
                <a:cubicBezTo>
                  <a:pt x="104245" y="170396"/>
                  <a:pt x="100555" y="176843"/>
                  <a:pt x="96865" y="182370"/>
                </a:cubicBezTo>
                <a:cubicBezTo>
                  <a:pt x="87640" y="194344"/>
                  <a:pt x="77492" y="204475"/>
                  <a:pt x="65499" y="213686"/>
                </a:cubicBezTo>
                <a:lnTo>
                  <a:pt x="61809" y="216449"/>
                </a:lnTo>
                <a:cubicBezTo>
                  <a:pt x="59964" y="217370"/>
                  <a:pt x="59964" y="218291"/>
                  <a:pt x="59041" y="218291"/>
                </a:cubicBezTo>
                <a:cubicBezTo>
                  <a:pt x="58119" y="220133"/>
                  <a:pt x="56274" y="221054"/>
                  <a:pt x="55351" y="221975"/>
                </a:cubicBezTo>
                <a:cubicBezTo>
                  <a:pt x="52584" y="224739"/>
                  <a:pt x="49816" y="227502"/>
                  <a:pt x="47971" y="231186"/>
                </a:cubicBezTo>
                <a:cubicBezTo>
                  <a:pt x="43359" y="237633"/>
                  <a:pt x="39668" y="244081"/>
                  <a:pt x="36901" y="252370"/>
                </a:cubicBezTo>
                <a:cubicBezTo>
                  <a:pt x="35978" y="253291"/>
                  <a:pt x="35056" y="255134"/>
                  <a:pt x="35056" y="256976"/>
                </a:cubicBezTo>
                <a:cubicBezTo>
                  <a:pt x="34133" y="257897"/>
                  <a:pt x="33211" y="259739"/>
                  <a:pt x="32288" y="259739"/>
                </a:cubicBezTo>
                <a:cubicBezTo>
                  <a:pt x="31366" y="261581"/>
                  <a:pt x="30443" y="262502"/>
                  <a:pt x="29521" y="262502"/>
                </a:cubicBezTo>
                <a:cubicBezTo>
                  <a:pt x="26753" y="262502"/>
                  <a:pt x="25831" y="261581"/>
                  <a:pt x="23063" y="264344"/>
                </a:cubicBezTo>
                <a:cubicBezTo>
                  <a:pt x="23063" y="277239"/>
                  <a:pt x="23986" y="290134"/>
                  <a:pt x="24908" y="303029"/>
                </a:cubicBezTo>
                <a:cubicBezTo>
                  <a:pt x="26753" y="315002"/>
                  <a:pt x="29521" y="326055"/>
                  <a:pt x="34133" y="336187"/>
                </a:cubicBezTo>
                <a:cubicBezTo>
                  <a:pt x="38746" y="346318"/>
                  <a:pt x="44281" y="355529"/>
                  <a:pt x="50739" y="362898"/>
                </a:cubicBezTo>
                <a:cubicBezTo>
                  <a:pt x="54429" y="366582"/>
                  <a:pt x="59041" y="369345"/>
                  <a:pt x="62732" y="372108"/>
                </a:cubicBezTo>
                <a:cubicBezTo>
                  <a:pt x="62732" y="373029"/>
                  <a:pt x="63654" y="373950"/>
                  <a:pt x="64577" y="373950"/>
                </a:cubicBezTo>
                <a:cubicBezTo>
                  <a:pt x="54429" y="360134"/>
                  <a:pt x="49816" y="345397"/>
                  <a:pt x="47049" y="331582"/>
                </a:cubicBezTo>
                <a:cubicBezTo>
                  <a:pt x="42436" y="310397"/>
                  <a:pt x="44281" y="273555"/>
                  <a:pt x="50739" y="252370"/>
                </a:cubicBezTo>
                <a:cubicBezTo>
                  <a:pt x="59041" y="227502"/>
                  <a:pt x="73802" y="211844"/>
                  <a:pt x="88562" y="202633"/>
                </a:cubicBezTo>
                <a:cubicBezTo>
                  <a:pt x="107013" y="190659"/>
                  <a:pt x="124541" y="170396"/>
                  <a:pt x="133766" y="150133"/>
                </a:cubicBezTo>
                <a:cubicBezTo>
                  <a:pt x="145759" y="126185"/>
                  <a:pt x="165132" y="119738"/>
                  <a:pt x="165132" y="119738"/>
                </a:cubicBezTo>
                <a:cubicBezTo>
                  <a:pt x="168822" y="117896"/>
                  <a:pt x="172512" y="116975"/>
                  <a:pt x="176202" y="116054"/>
                </a:cubicBezTo>
                <a:cubicBezTo>
                  <a:pt x="174357" y="116054"/>
                  <a:pt x="173435" y="116054"/>
                  <a:pt x="172512" y="116054"/>
                </a:cubicBezTo>
                <a:cubicBezTo>
                  <a:pt x="168822" y="116054"/>
                  <a:pt x="165132" y="116054"/>
                  <a:pt x="162364" y="116054"/>
                </a:cubicBezTo>
                <a:close/>
                <a:moveTo>
                  <a:pt x="311929" y="35346"/>
                </a:moveTo>
                <a:cubicBezTo>
                  <a:pt x="301435" y="37073"/>
                  <a:pt x="292440" y="40527"/>
                  <a:pt x="286905" y="45132"/>
                </a:cubicBezTo>
                <a:cubicBezTo>
                  <a:pt x="286905" y="47895"/>
                  <a:pt x="297976" y="45132"/>
                  <a:pt x="308123" y="43290"/>
                </a:cubicBezTo>
                <a:cubicBezTo>
                  <a:pt x="319194" y="42369"/>
                  <a:pt x="330264" y="43290"/>
                  <a:pt x="329341" y="46053"/>
                </a:cubicBezTo>
                <a:cubicBezTo>
                  <a:pt x="316426" y="51579"/>
                  <a:pt x="295208" y="56185"/>
                  <a:pt x="276758" y="64474"/>
                </a:cubicBezTo>
                <a:cubicBezTo>
                  <a:pt x="258307" y="71843"/>
                  <a:pt x="243547" y="82895"/>
                  <a:pt x="231554" y="88422"/>
                </a:cubicBezTo>
                <a:cubicBezTo>
                  <a:pt x="222329" y="99474"/>
                  <a:pt x="208491" y="108685"/>
                  <a:pt x="194653" y="112369"/>
                </a:cubicBezTo>
                <a:lnTo>
                  <a:pt x="208491" y="112369"/>
                </a:lnTo>
                <a:cubicBezTo>
                  <a:pt x="230631" y="114211"/>
                  <a:pt x="251849" y="108685"/>
                  <a:pt x="265687" y="92106"/>
                </a:cubicBezTo>
                <a:cubicBezTo>
                  <a:pt x="304433" y="43290"/>
                  <a:pt x="360707" y="42369"/>
                  <a:pt x="381003" y="44211"/>
                </a:cubicBezTo>
                <a:cubicBezTo>
                  <a:pt x="370855" y="40527"/>
                  <a:pt x="358862" y="36842"/>
                  <a:pt x="345947" y="35921"/>
                </a:cubicBezTo>
                <a:cubicBezTo>
                  <a:pt x="334415" y="33619"/>
                  <a:pt x="322422" y="33619"/>
                  <a:pt x="311929" y="35346"/>
                </a:cubicBezTo>
                <a:close/>
                <a:moveTo>
                  <a:pt x="348714" y="5526"/>
                </a:moveTo>
                <a:lnTo>
                  <a:pt x="351482" y="6447"/>
                </a:lnTo>
                <a:lnTo>
                  <a:pt x="349175" y="5756"/>
                </a:lnTo>
                <a:close/>
                <a:moveTo>
                  <a:pt x="314581" y="0"/>
                </a:moveTo>
                <a:cubicBezTo>
                  <a:pt x="321039" y="0"/>
                  <a:pt x="326574" y="0"/>
                  <a:pt x="333032" y="921"/>
                </a:cubicBezTo>
                <a:lnTo>
                  <a:pt x="349175" y="5756"/>
                </a:lnTo>
                <a:lnTo>
                  <a:pt x="359785" y="11053"/>
                </a:lnTo>
                <a:cubicBezTo>
                  <a:pt x="369932" y="11053"/>
                  <a:pt x="354250" y="5526"/>
                  <a:pt x="360707" y="4605"/>
                </a:cubicBezTo>
                <a:cubicBezTo>
                  <a:pt x="379158" y="8290"/>
                  <a:pt x="398531" y="17500"/>
                  <a:pt x="413291" y="31316"/>
                </a:cubicBezTo>
                <a:cubicBezTo>
                  <a:pt x="421594" y="38685"/>
                  <a:pt x="428052" y="46974"/>
                  <a:pt x="432664" y="55264"/>
                </a:cubicBezTo>
                <a:cubicBezTo>
                  <a:pt x="481558" y="75527"/>
                  <a:pt x="502776" y="119738"/>
                  <a:pt x="512001" y="152896"/>
                </a:cubicBezTo>
                <a:cubicBezTo>
                  <a:pt x="518459" y="174080"/>
                  <a:pt x="535064" y="200791"/>
                  <a:pt x="551670" y="214607"/>
                </a:cubicBezTo>
                <a:cubicBezTo>
                  <a:pt x="638387" y="285529"/>
                  <a:pt x="588571" y="353687"/>
                  <a:pt x="550747" y="388687"/>
                </a:cubicBezTo>
                <a:cubicBezTo>
                  <a:pt x="534142" y="403424"/>
                  <a:pt x="500931" y="412635"/>
                  <a:pt x="478790" y="412635"/>
                </a:cubicBezTo>
                <a:lnTo>
                  <a:pt x="171590" y="412635"/>
                </a:lnTo>
                <a:cubicBezTo>
                  <a:pt x="160519" y="412635"/>
                  <a:pt x="144836" y="411714"/>
                  <a:pt x="130076" y="409872"/>
                </a:cubicBezTo>
                <a:cubicBezTo>
                  <a:pt x="129153" y="411714"/>
                  <a:pt x="128231" y="414477"/>
                  <a:pt x="124541" y="416319"/>
                </a:cubicBezTo>
                <a:cubicBezTo>
                  <a:pt x="110703" y="414477"/>
                  <a:pt x="97787" y="410793"/>
                  <a:pt x="83950" y="407108"/>
                </a:cubicBezTo>
                <a:cubicBezTo>
                  <a:pt x="76569" y="405266"/>
                  <a:pt x="70112" y="403424"/>
                  <a:pt x="63654" y="400661"/>
                </a:cubicBezTo>
                <a:cubicBezTo>
                  <a:pt x="59964" y="398819"/>
                  <a:pt x="56274" y="397898"/>
                  <a:pt x="52584" y="396056"/>
                </a:cubicBezTo>
                <a:cubicBezTo>
                  <a:pt x="49816" y="394214"/>
                  <a:pt x="47049" y="391450"/>
                  <a:pt x="44281" y="389608"/>
                </a:cubicBezTo>
                <a:cubicBezTo>
                  <a:pt x="20295" y="372108"/>
                  <a:pt x="5535" y="345397"/>
                  <a:pt x="1845" y="317766"/>
                </a:cubicBezTo>
                <a:cubicBezTo>
                  <a:pt x="0" y="303950"/>
                  <a:pt x="0" y="289213"/>
                  <a:pt x="0" y="275397"/>
                </a:cubicBezTo>
                <a:cubicBezTo>
                  <a:pt x="922" y="261581"/>
                  <a:pt x="2767" y="247765"/>
                  <a:pt x="7380" y="233949"/>
                </a:cubicBezTo>
                <a:cubicBezTo>
                  <a:pt x="11993" y="220133"/>
                  <a:pt x="19373" y="207238"/>
                  <a:pt x="30443" y="197107"/>
                </a:cubicBezTo>
                <a:cubicBezTo>
                  <a:pt x="35056" y="191580"/>
                  <a:pt x="41513" y="186975"/>
                  <a:pt x="47049" y="183291"/>
                </a:cubicBezTo>
                <a:cubicBezTo>
                  <a:pt x="52584" y="178686"/>
                  <a:pt x="57196" y="174080"/>
                  <a:pt x="61809" y="169475"/>
                </a:cubicBezTo>
                <a:cubicBezTo>
                  <a:pt x="71034" y="159343"/>
                  <a:pt x="78414" y="147370"/>
                  <a:pt x="83950" y="135396"/>
                </a:cubicBezTo>
                <a:cubicBezTo>
                  <a:pt x="89485" y="121580"/>
                  <a:pt x="99633" y="107764"/>
                  <a:pt x="113470" y="99474"/>
                </a:cubicBezTo>
                <a:cubicBezTo>
                  <a:pt x="115315" y="98553"/>
                  <a:pt x="118083" y="96711"/>
                  <a:pt x="119928" y="96711"/>
                </a:cubicBezTo>
                <a:lnTo>
                  <a:pt x="125463" y="93948"/>
                </a:lnTo>
                <a:cubicBezTo>
                  <a:pt x="128231" y="93027"/>
                  <a:pt x="131921" y="92106"/>
                  <a:pt x="136534" y="90264"/>
                </a:cubicBezTo>
                <a:cubicBezTo>
                  <a:pt x="143914" y="88422"/>
                  <a:pt x="151294" y="87501"/>
                  <a:pt x="159597" y="87501"/>
                </a:cubicBezTo>
                <a:cubicBezTo>
                  <a:pt x="168822" y="87501"/>
                  <a:pt x="173435" y="87501"/>
                  <a:pt x="179892" y="87501"/>
                </a:cubicBezTo>
                <a:cubicBezTo>
                  <a:pt x="185428" y="86580"/>
                  <a:pt x="190963" y="84737"/>
                  <a:pt x="196498" y="82895"/>
                </a:cubicBezTo>
                <a:cubicBezTo>
                  <a:pt x="201110" y="81053"/>
                  <a:pt x="205723" y="77369"/>
                  <a:pt x="209413" y="73685"/>
                </a:cubicBezTo>
                <a:cubicBezTo>
                  <a:pt x="212181" y="70922"/>
                  <a:pt x="217716" y="63553"/>
                  <a:pt x="223251" y="58948"/>
                </a:cubicBezTo>
                <a:cubicBezTo>
                  <a:pt x="233399" y="47895"/>
                  <a:pt x="246314" y="37763"/>
                  <a:pt x="260152" y="31316"/>
                </a:cubicBezTo>
                <a:cubicBezTo>
                  <a:pt x="273990" y="24869"/>
                  <a:pt x="288750" y="21184"/>
                  <a:pt x="304433" y="19342"/>
                </a:cubicBezTo>
                <a:cubicBezTo>
                  <a:pt x="319194" y="17500"/>
                  <a:pt x="333032" y="17500"/>
                  <a:pt x="348714" y="21184"/>
                </a:cubicBezTo>
                <a:lnTo>
                  <a:pt x="347792" y="21184"/>
                </a:lnTo>
                <a:cubicBezTo>
                  <a:pt x="361630" y="23026"/>
                  <a:pt x="376390" y="27632"/>
                  <a:pt x="389306" y="34079"/>
                </a:cubicBezTo>
                <a:cubicBezTo>
                  <a:pt x="376390" y="26711"/>
                  <a:pt x="362552" y="21184"/>
                  <a:pt x="347792" y="17500"/>
                </a:cubicBezTo>
                <a:lnTo>
                  <a:pt x="348714" y="17500"/>
                </a:lnTo>
                <a:cubicBezTo>
                  <a:pt x="331186" y="12895"/>
                  <a:pt x="315504" y="11974"/>
                  <a:pt x="297976" y="12895"/>
                </a:cubicBezTo>
                <a:cubicBezTo>
                  <a:pt x="280448" y="14737"/>
                  <a:pt x="262920" y="19342"/>
                  <a:pt x="248159" y="28553"/>
                </a:cubicBezTo>
                <a:cubicBezTo>
                  <a:pt x="246314" y="23948"/>
                  <a:pt x="259230" y="11974"/>
                  <a:pt x="280448" y="5526"/>
                </a:cubicBezTo>
                <a:cubicBezTo>
                  <a:pt x="290595" y="1842"/>
                  <a:pt x="302588" y="0"/>
                  <a:pt x="314581" y="0"/>
                </a:cubicBezTo>
                <a:close/>
              </a:path>
            </a:pathLst>
          </a:custGeom>
          <a:solidFill>
            <a:srgbClr val="1AA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cloud-sketched-symbol-variant_38323"/>
          <p:cNvSpPr>
            <a:spLocks noChangeAspect="1"/>
          </p:cNvSpPr>
          <p:nvPr/>
        </p:nvSpPr>
        <p:spPr>
          <a:xfrm>
            <a:off x="7075325" y="6230475"/>
            <a:ext cx="338400" cy="234916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9715" h="416319">
                <a:moveTo>
                  <a:pt x="130045" y="126198"/>
                </a:moveTo>
                <a:lnTo>
                  <a:pt x="130193" y="126198"/>
                </a:lnTo>
                <a:lnTo>
                  <a:pt x="130193" y="127086"/>
                </a:lnTo>
                <a:lnTo>
                  <a:pt x="130069" y="127086"/>
                </a:lnTo>
                <a:lnTo>
                  <a:pt x="130045" y="127023"/>
                </a:lnTo>
                <a:close/>
                <a:moveTo>
                  <a:pt x="162364" y="116054"/>
                </a:moveTo>
                <a:cubicBezTo>
                  <a:pt x="160519" y="116975"/>
                  <a:pt x="157752" y="116975"/>
                  <a:pt x="155907" y="116975"/>
                </a:cubicBezTo>
                <a:cubicBezTo>
                  <a:pt x="151294" y="117896"/>
                  <a:pt x="145759" y="119738"/>
                  <a:pt x="141146" y="121580"/>
                </a:cubicBezTo>
                <a:cubicBezTo>
                  <a:pt x="139301" y="122501"/>
                  <a:pt x="136534" y="123422"/>
                  <a:pt x="134689" y="124343"/>
                </a:cubicBezTo>
                <a:lnTo>
                  <a:pt x="130999" y="126185"/>
                </a:lnTo>
                <a:lnTo>
                  <a:pt x="130076" y="126185"/>
                </a:lnTo>
                <a:lnTo>
                  <a:pt x="129153" y="123422"/>
                </a:lnTo>
                <a:lnTo>
                  <a:pt x="128231" y="121580"/>
                </a:lnTo>
                <a:lnTo>
                  <a:pt x="127308" y="119738"/>
                </a:lnTo>
                <a:lnTo>
                  <a:pt x="130045" y="127023"/>
                </a:lnTo>
                <a:lnTo>
                  <a:pt x="130045" y="127086"/>
                </a:lnTo>
                <a:lnTo>
                  <a:pt x="130069" y="127086"/>
                </a:lnTo>
                <a:lnTo>
                  <a:pt x="130076" y="127106"/>
                </a:lnTo>
                <a:lnTo>
                  <a:pt x="129153" y="127106"/>
                </a:lnTo>
                <a:cubicBezTo>
                  <a:pt x="123618" y="131712"/>
                  <a:pt x="119006" y="138159"/>
                  <a:pt x="116238" y="145527"/>
                </a:cubicBezTo>
                <a:cubicBezTo>
                  <a:pt x="116238" y="147370"/>
                  <a:pt x="114393" y="150133"/>
                  <a:pt x="113470" y="153817"/>
                </a:cubicBezTo>
                <a:cubicBezTo>
                  <a:pt x="111625" y="157501"/>
                  <a:pt x="109780" y="161185"/>
                  <a:pt x="107935" y="163949"/>
                </a:cubicBezTo>
                <a:cubicBezTo>
                  <a:pt x="104245" y="170396"/>
                  <a:pt x="100555" y="176843"/>
                  <a:pt x="96865" y="182370"/>
                </a:cubicBezTo>
                <a:cubicBezTo>
                  <a:pt x="87640" y="194344"/>
                  <a:pt x="77492" y="204475"/>
                  <a:pt x="65499" y="213686"/>
                </a:cubicBezTo>
                <a:lnTo>
                  <a:pt x="61809" y="216449"/>
                </a:lnTo>
                <a:cubicBezTo>
                  <a:pt x="59964" y="217370"/>
                  <a:pt x="59964" y="218291"/>
                  <a:pt x="59041" y="218291"/>
                </a:cubicBezTo>
                <a:cubicBezTo>
                  <a:pt x="58119" y="220133"/>
                  <a:pt x="56274" y="221054"/>
                  <a:pt x="55351" y="221975"/>
                </a:cubicBezTo>
                <a:cubicBezTo>
                  <a:pt x="52584" y="224739"/>
                  <a:pt x="49816" y="227502"/>
                  <a:pt x="47971" y="231186"/>
                </a:cubicBezTo>
                <a:cubicBezTo>
                  <a:pt x="43359" y="237633"/>
                  <a:pt x="39668" y="244081"/>
                  <a:pt x="36901" y="252370"/>
                </a:cubicBezTo>
                <a:cubicBezTo>
                  <a:pt x="35978" y="253291"/>
                  <a:pt x="35056" y="255134"/>
                  <a:pt x="35056" y="256976"/>
                </a:cubicBezTo>
                <a:cubicBezTo>
                  <a:pt x="34133" y="257897"/>
                  <a:pt x="33211" y="259739"/>
                  <a:pt x="32288" y="259739"/>
                </a:cubicBezTo>
                <a:cubicBezTo>
                  <a:pt x="31366" y="261581"/>
                  <a:pt x="30443" y="262502"/>
                  <a:pt x="29521" y="262502"/>
                </a:cubicBezTo>
                <a:cubicBezTo>
                  <a:pt x="26753" y="262502"/>
                  <a:pt x="25831" y="261581"/>
                  <a:pt x="23063" y="264344"/>
                </a:cubicBezTo>
                <a:cubicBezTo>
                  <a:pt x="23063" y="277239"/>
                  <a:pt x="23986" y="290134"/>
                  <a:pt x="24908" y="303029"/>
                </a:cubicBezTo>
                <a:cubicBezTo>
                  <a:pt x="26753" y="315002"/>
                  <a:pt x="29521" y="326055"/>
                  <a:pt x="34133" y="336187"/>
                </a:cubicBezTo>
                <a:cubicBezTo>
                  <a:pt x="38746" y="346318"/>
                  <a:pt x="44281" y="355529"/>
                  <a:pt x="50739" y="362898"/>
                </a:cubicBezTo>
                <a:cubicBezTo>
                  <a:pt x="54429" y="366582"/>
                  <a:pt x="59041" y="369345"/>
                  <a:pt x="62732" y="372108"/>
                </a:cubicBezTo>
                <a:cubicBezTo>
                  <a:pt x="62732" y="373029"/>
                  <a:pt x="63654" y="373950"/>
                  <a:pt x="64577" y="373950"/>
                </a:cubicBezTo>
                <a:cubicBezTo>
                  <a:pt x="54429" y="360134"/>
                  <a:pt x="49816" y="345397"/>
                  <a:pt x="47049" y="331582"/>
                </a:cubicBezTo>
                <a:cubicBezTo>
                  <a:pt x="42436" y="310397"/>
                  <a:pt x="44281" y="273555"/>
                  <a:pt x="50739" y="252370"/>
                </a:cubicBezTo>
                <a:cubicBezTo>
                  <a:pt x="59041" y="227502"/>
                  <a:pt x="73802" y="211844"/>
                  <a:pt x="88562" y="202633"/>
                </a:cubicBezTo>
                <a:cubicBezTo>
                  <a:pt x="107013" y="190659"/>
                  <a:pt x="124541" y="170396"/>
                  <a:pt x="133766" y="150133"/>
                </a:cubicBezTo>
                <a:cubicBezTo>
                  <a:pt x="145759" y="126185"/>
                  <a:pt x="165132" y="119738"/>
                  <a:pt x="165132" y="119738"/>
                </a:cubicBezTo>
                <a:cubicBezTo>
                  <a:pt x="168822" y="117896"/>
                  <a:pt x="172512" y="116975"/>
                  <a:pt x="176202" y="116054"/>
                </a:cubicBezTo>
                <a:cubicBezTo>
                  <a:pt x="174357" y="116054"/>
                  <a:pt x="173435" y="116054"/>
                  <a:pt x="172512" y="116054"/>
                </a:cubicBezTo>
                <a:cubicBezTo>
                  <a:pt x="168822" y="116054"/>
                  <a:pt x="165132" y="116054"/>
                  <a:pt x="162364" y="116054"/>
                </a:cubicBezTo>
                <a:close/>
                <a:moveTo>
                  <a:pt x="311929" y="35346"/>
                </a:moveTo>
                <a:cubicBezTo>
                  <a:pt x="301435" y="37073"/>
                  <a:pt x="292440" y="40527"/>
                  <a:pt x="286905" y="45132"/>
                </a:cubicBezTo>
                <a:cubicBezTo>
                  <a:pt x="286905" y="47895"/>
                  <a:pt x="297976" y="45132"/>
                  <a:pt x="308123" y="43290"/>
                </a:cubicBezTo>
                <a:cubicBezTo>
                  <a:pt x="319194" y="42369"/>
                  <a:pt x="330264" y="43290"/>
                  <a:pt x="329341" y="46053"/>
                </a:cubicBezTo>
                <a:cubicBezTo>
                  <a:pt x="316426" y="51579"/>
                  <a:pt x="295208" y="56185"/>
                  <a:pt x="276758" y="64474"/>
                </a:cubicBezTo>
                <a:cubicBezTo>
                  <a:pt x="258307" y="71843"/>
                  <a:pt x="243547" y="82895"/>
                  <a:pt x="231554" y="88422"/>
                </a:cubicBezTo>
                <a:cubicBezTo>
                  <a:pt x="222329" y="99474"/>
                  <a:pt x="208491" y="108685"/>
                  <a:pt x="194653" y="112369"/>
                </a:cubicBezTo>
                <a:lnTo>
                  <a:pt x="208491" y="112369"/>
                </a:lnTo>
                <a:cubicBezTo>
                  <a:pt x="230631" y="114211"/>
                  <a:pt x="251849" y="108685"/>
                  <a:pt x="265687" y="92106"/>
                </a:cubicBezTo>
                <a:cubicBezTo>
                  <a:pt x="304433" y="43290"/>
                  <a:pt x="360707" y="42369"/>
                  <a:pt x="381003" y="44211"/>
                </a:cubicBezTo>
                <a:cubicBezTo>
                  <a:pt x="370855" y="40527"/>
                  <a:pt x="358862" y="36842"/>
                  <a:pt x="345947" y="35921"/>
                </a:cubicBezTo>
                <a:cubicBezTo>
                  <a:pt x="334415" y="33619"/>
                  <a:pt x="322422" y="33619"/>
                  <a:pt x="311929" y="35346"/>
                </a:cubicBezTo>
                <a:close/>
                <a:moveTo>
                  <a:pt x="348714" y="5526"/>
                </a:moveTo>
                <a:lnTo>
                  <a:pt x="351482" y="6447"/>
                </a:lnTo>
                <a:lnTo>
                  <a:pt x="349175" y="5756"/>
                </a:lnTo>
                <a:close/>
                <a:moveTo>
                  <a:pt x="314581" y="0"/>
                </a:moveTo>
                <a:cubicBezTo>
                  <a:pt x="321039" y="0"/>
                  <a:pt x="326574" y="0"/>
                  <a:pt x="333032" y="921"/>
                </a:cubicBezTo>
                <a:lnTo>
                  <a:pt x="349175" y="5756"/>
                </a:lnTo>
                <a:lnTo>
                  <a:pt x="359785" y="11053"/>
                </a:lnTo>
                <a:cubicBezTo>
                  <a:pt x="369932" y="11053"/>
                  <a:pt x="354250" y="5526"/>
                  <a:pt x="360707" y="4605"/>
                </a:cubicBezTo>
                <a:cubicBezTo>
                  <a:pt x="379158" y="8290"/>
                  <a:pt x="398531" y="17500"/>
                  <a:pt x="413291" y="31316"/>
                </a:cubicBezTo>
                <a:cubicBezTo>
                  <a:pt x="421594" y="38685"/>
                  <a:pt x="428052" y="46974"/>
                  <a:pt x="432664" y="55264"/>
                </a:cubicBezTo>
                <a:cubicBezTo>
                  <a:pt x="481558" y="75527"/>
                  <a:pt x="502776" y="119738"/>
                  <a:pt x="512001" y="152896"/>
                </a:cubicBezTo>
                <a:cubicBezTo>
                  <a:pt x="518459" y="174080"/>
                  <a:pt x="535064" y="200791"/>
                  <a:pt x="551670" y="214607"/>
                </a:cubicBezTo>
                <a:cubicBezTo>
                  <a:pt x="638387" y="285529"/>
                  <a:pt x="588571" y="353687"/>
                  <a:pt x="550747" y="388687"/>
                </a:cubicBezTo>
                <a:cubicBezTo>
                  <a:pt x="534142" y="403424"/>
                  <a:pt x="500931" y="412635"/>
                  <a:pt x="478790" y="412635"/>
                </a:cubicBezTo>
                <a:lnTo>
                  <a:pt x="171590" y="412635"/>
                </a:lnTo>
                <a:cubicBezTo>
                  <a:pt x="160519" y="412635"/>
                  <a:pt x="144836" y="411714"/>
                  <a:pt x="130076" y="409872"/>
                </a:cubicBezTo>
                <a:cubicBezTo>
                  <a:pt x="129153" y="411714"/>
                  <a:pt x="128231" y="414477"/>
                  <a:pt x="124541" y="416319"/>
                </a:cubicBezTo>
                <a:cubicBezTo>
                  <a:pt x="110703" y="414477"/>
                  <a:pt x="97787" y="410793"/>
                  <a:pt x="83950" y="407108"/>
                </a:cubicBezTo>
                <a:cubicBezTo>
                  <a:pt x="76569" y="405266"/>
                  <a:pt x="70112" y="403424"/>
                  <a:pt x="63654" y="400661"/>
                </a:cubicBezTo>
                <a:cubicBezTo>
                  <a:pt x="59964" y="398819"/>
                  <a:pt x="56274" y="397898"/>
                  <a:pt x="52584" y="396056"/>
                </a:cubicBezTo>
                <a:cubicBezTo>
                  <a:pt x="49816" y="394214"/>
                  <a:pt x="47049" y="391450"/>
                  <a:pt x="44281" y="389608"/>
                </a:cubicBezTo>
                <a:cubicBezTo>
                  <a:pt x="20295" y="372108"/>
                  <a:pt x="5535" y="345397"/>
                  <a:pt x="1845" y="317766"/>
                </a:cubicBezTo>
                <a:cubicBezTo>
                  <a:pt x="0" y="303950"/>
                  <a:pt x="0" y="289213"/>
                  <a:pt x="0" y="275397"/>
                </a:cubicBezTo>
                <a:cubicBezTo>
                  <a:pt x="922" y="261581"/>
                  <a:pt x="2767" y="247765"/>
                  <a:pt x="7380" y="233949"/>
                </a:cubicBezTo>
                <a:cubicBezTo>
                  <a:pt x="11993" y="220133"/>
                  <a:pt x="19373" y="207238"/>
                  <a:pt x="30443" y="197107"/>
                </a:cubicBezTo>
                <a:cubicBezTo>
                  <a:pt x="35056" y="191580"/>
                  <a:pt x="41513" y="186975"/>
                  <a:pt x="47049" y="183291"/>
                </a:cubicBezTo>
                <a:cubicBezTo>
                  <a:pt x="52584" y="178686"/>
                  <a:pt x="57196" y="174080"/>
                  <a:pt x="61809" y="169475"/>
                </a:cubicBezTo>
                <a:cubicBezTo>
                  <a:pt x="71034" y="159343"/>
                  <a:pt x="78414" y="147370"/>
                  <a:pt x="83950" y="135396"/>
                </a:cubicBezTo>
                <a:cubicBezTo>
                  <a:pt x="89485" y="121580"/>
                  <a:pt x="99633" y="107764"/>
                  <a:pt x="113470" y="99474"/>
                </a:cubicBezTo>
                <a:cubicBezTo>
                  <a:pt x="115315" y="98553"/>
                  <a:pt x="118083" y="96711"/>
                  <a:pt x="119928" y="96711"/>
                </a:cubicBezTo>
                <a:lnTo>
                  <a:pt x="125463" y="93948"/>
                </a:lnTo>
                <a:cubicBezTo>
                  <a:pt x="128231" y="93027"/>
                  <a:pt x="131921" y="92106"/>
                  <a:pt x="136534" y="90264"/>
                </a:cubicBezTo>
                <a:cubicBezTo>
                  <a:pt x="143914" y="88422"/>
                  <a:pt x="151294" y="87501"/>
                  <a:pt x="159597" y="87501"/>
                </a:cubicBezTo>
                <a:cubicBezTo>
                  <a:pt x="168822" y="87501"/>
                  <a:pt x="173435" y="87501"/>
                  <a:pt x="179892" y="87501"/>
                </a:cubicBezTo>
                <a:cubicBezTo>
                  <a:pt x="185428" y="86580"/>
                  <a:pt x="190963" y="84737"/>
                  <a:pt x="196498" y="82895"/>
                </a:cubicBezTo>
                <a:cubicBezTo>
                  <a:pt x="201110" y="81053"/>
                  <a:pt x="205723" y="77369"/>
                  <a:pt x="209413" y="73685"/>
                </a:cubicBezTo>
                <a:cubicBezTo>
                  <a:pt x="212181" y="70922"/>
                  <a:pt x="217716" y="63553"/>
                  <a:pt x="223251" y="58948"/>
                </a:cubicBezTo>
                <a:cubicBezTo>
                  <a:pt x="233399" y="47895"/>
                  <a:pt x="246314" y="37763"/>
                  <a:pt x="260152" y="31316"/>
                </a:cubicBezTo>
                <a:cubicBezTo>
                  <a:pt x="273990" y="24869"/>
                  <a:pt x="288750" y="21184"/>
                  <a:pt x="304433" y="19342"/>
                </a:cubicBezTo>
                <a:cubicBezTo>
                  <a:pt x="319194" y="17500"/>
                  <a:pt x="333032" y="17500"/>
                  <a:pt x="348714" y="21184"/>
                </a:cubicBezTo>
                <a:lnTo>
                  <a:pt x="347792" y="21184"/>
                </a:lnTo>
                <a:cubicBezTo>
                  <a:pt x="361630" y="23026"/>
                  <a:pt x="376390" y="27632"/>
                  <a:pt x="389306" y="34079"/>
                </a:cubicBezTo>
                <a:cubicBezTo>
                  <a:pt x="376390" y="26711"/>
                  <a:pt x="362552" y="21184"/>
                  <a:pt x="347792" y="17500"/>
                </a:cubicBezTo>
                <a:lnTo>
                  <a:pt x="348714" y="17500"/>
                </a:lnTo>
                <a:cubicBezTo>
                  <a:pt x="331186" y="12895"/>
                  <a:pt x="315504" y="11974"/>
                  <a:pt x="297976" y="12895"/>
                </a:cubicBezTo>
                <a:cubicBezTo>
                  <a:pt x="280448" y="14737"/>
                  <a:pt x="262920" y="19342"/>
                  <a:pt x="248159" y="28553"/>
                </a:cubicBezTo>
                <a:cubicBezTo>
                  <a:pt x="246314" y="23948"/>
                  <a:pt x="259230" y="11974"/>
                  <a:pt x="280448" y="5526"/>
                </a:cubicBezTo>
                <a:cubicBezTo>
                  <a:pt x="290595" y="1842"/>
                  <a:pt x="302588" y="0"/>
                  <a:pt x="314581" y="0"/>
                </a:cubicBezTo>
                <a:close/>
              </a:path>
            </a:pathLst>
          </a:custGeom>
          <a:solidFill>
            <a:srgbClr val="1AA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6800" rIns="0" bIns="46800" rtlCol="0" anchor="ctr"/>
          <a:lstStyle/>
          <a:p>
            <a:pPr algn="ctr"/>
            <a:endParaRPr lang="en-US"/>
          </a:p>
        </p:txBody>
      </p:sp>
      <p:sp>
        <p:nvSpPr>
          <p:cNvPr id="2" name="圆角矩形 37"/>
          <p:cNvSpPr/>
          <p:nvPr/>
        </p:nvSpPr>
        <p:spPr>
          <a:xfrm>
            <a:off x="8131810" y="1450975"/>
            <a:ext cx="534035" cy="1586230"/>
          </a:xfrm>
          <a:prstGeom prst="roundRect">
            <a:avLst/>
          </a:prstGeom>
          <a:solidFill>
            <a:srgbClr val="138CB7">
              <a:alpha val="20000"/>
            </a:srgbClr>
          </a:solidFill>
          <a:ln w="3175" cap="flat" cmpd="sng" algn="ctr">
            <a:solidFill>
              <a:srgbClr val="2265A4"/>
            </a:solidFill>
            <a:prstDash val="dash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跨区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138C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后置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138C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38CB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138CB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6768141" y="4152534"/>
            <a:ext cx="1461377" cy="1101954"/>
            <a:chOff x="6687586" y="4152534"/>
            <a:chExt cx="1526695" cy="1101954"/>
          </a:xfrm>
        </p:grpSpPr>
        <p:sp>
          <p:nvSpPr>
            <p:cNvPr id="81" name="任意多边形: 形状 80"/>
            <p:cNvSpPr/>
            <p:nvPr/>
          </p:nvSpPr>
          <p:spPr>
            <a:xfrm>
              <a:off x="6687586" y="4152534"/>
              <a:ext cx="213773" cy="1101954"/>
            </a:xfrm>
            <a:custGeom>
              <a:avLst/>
              <a:gdLst>
                <a:gd name="connsiteX0" fmla="*/ 0 w 258285"/>
                <a:gd name="connsiteY0" fmla="*/ 0 h 404399"/>
                <a:gd name="connsiteX1" fmla="*/ 258286 w 258285"/>
                <a:gd name="connsiteY1" fmla="*/ 0 h 404399"/>
                <a:gd name="connsiteX2" fmla="*/ 258286 w 258285"/>
                <a:gd name="connsiteY2" fmla="*/ 404400 h 404399"/>
                <a:gd name="connsiteX3" fmla="*/ 0 w 258285"/>
                <a:gd name="connsiteY3" fmla="*/ 404400 h 40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285" h="404399">
                  <a:moveTo>
                    <a:pt x="0" y="0"/>
                  </a:moveTo>
                  <a:lnTo>
                    <a:pt x="258286" y="0"/>
                  </a:lnTo>
                  <a:lnTo>
                    <a:pt x="258286" y="404400"/>
                  </a:lnTo>
                  <a:lnTo>
                    <a:pt x="0" y="404400"/>
                  </a:lnTo>
                  <a:close/>
                </a:path>
              </a:pathLst>
            </a:custGeom>
            <a:solidFill>
              <a:srgbClr val="FFFFFF"/>
            </a:solidFill>
            <a:ln w="6936" cap="flat">
              <a:solidFill>
                <a:srgbClr val="1AA1A9"/>
              </a:solidFill>
              <a:prstDash val="solid"/>
              <a:miter/>
            </a:ln>
          </p:spPr>
          <p:txBody>
            <a:bodyPr vert="eaVert" rtlCol="0" anchor="ctr"/>
            <a:lstStyle/>
            <a:p>
              <a:pPr algn="ctr"/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工作流服务</a:t>
              </a:r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6950170" y="4152534"/>
              <a:ext cx="213773" cy="1101954"/>
            </a:xfrm>
            <a:custGeom>
              <a:avLst/>
              <a:gdLst>
                <a:gd name="connsiteX0" fmla="*/ 0 w 258285"/>
                <a:gd name="connsiteY0" fmla="*/ 0 h 404399"/>
                <a:gd name="connsiteX1" fmla="*/ 258286 w 258285"/>
                <a:gd name="connsiteY1" fmla="*/ 0 h 404399"/>
                <a:gd name="connsiteX2" fmla="*/ 258286 w 258285"/>
                <a:gd name="connsiteY2" fmla="*/ 404400 h 404399"/>
                <a:gd name="connsiteX3" fmla="*/ 0 w 258285"/>
                <a:gd name="connsiteY3" fmla="*/ 404400 h 40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285" h="404399">
                  <a:moveTo>
                    <a:pt x="0" y="0"/>
                  </a:moveTo>
                  <a:lnTo>
                    <a:pt x="258286" y="0"/>
                  </a:lnTo>
                  <a:lnTo>
                    <a:pt x="258286" y="404400"/>
                  </a:lnTo>
                  <a:lnTo>
                    <a:pt x="0" y="404400"/>
                  </a:lnTo>
                  <a:close/>
                </a:path>
              </a:pathLst>
            </a:custGeom>
            <a:solidFill>
              <a:srgbClr val="FFFFFF"/>
            </a:solidFill>
            <a:ln w="6936" cap="flat">
              <a:solidFill>
                <a:srgbClr val="1AA1A9"/>
              </a:solidFill>
              <a:prstDash val="solid"/>
              <a:miter/>
            </a:ln>
          </p:spPr>
          <p:txBody>
            <a:bodyPr vert="eaVert" rtlCol="0" anchor="ctr"/>
            <a:lstStyle/>
            <a:p>
              <a:pPr algn="ctr"/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权限代理服务</a:t>
              </a:r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7212754" y="4152534"/>
              <a:ext cx="213773" cy="1101954"/>
            </a:xfrm>
            <a:custGeom>
              <a:avLst/>
              <a:gdLst>
                <a:gd name="connsiteX0" fmla="*/ 0 w 258285"/>
                <a:gd name="connsiteY0" fmla="*/ 0 h 404399"/>
                <a:gd name="connsiteX1" fmla="*/ 258286 w 258285"/>
                <a:gd name="connsiteY1" fmla="*/ 0 h 404399"/>
                <a:gd name="connsiteX2" fmla="*/ 258286 w 258285"/>
                <a:gd name="connsiteY2" fmla="*/ 404400 h 404399"/>
                <a:gd name="connsiteX3" fmla="*/ 0 w 258285"/>
                <a:gd name="connsiteY3" fmla="*/ 404400 h 40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285" h="404399">
                  <a:moveTo>
                    <a:pt x="0" y="0"/>
                  </a:moveTo>
                  <a:lnTo>
                    <a:pt x="258286" y="0"/>
                  </a:lnTo>
                  <a:lnTo>
                    <a:pt x="258286" y="404400"/>
                  </a:lnTo>
                  <a:lnTo>
                    <a:pt x="0" y="404400"/>
                  </a:lnTo>
                  <a:close/>
                </a:path>
              </a:pathLst>
            </a:custGeom>
            <a:solidFill>
              <a:srgbClr val="FFFFFF"/>
            </a:solidFill>
            <a:ln w="6936" cap="flat">
              <a:solidFill>
                <a:srgbClr val="1AA1A9"/>
              </a:solidFill>
              <a:prstDash val="solid"/>
              <a:miter/>
            </a:ln>
          </p:spPr>
          <p:txBody>
            <a:bodyPr vert="eaVert" rtlCol="0" anchor="ctr"/>
            <a:lstStyle/>
            <a:p>
              <a:pPr algn="ctr"/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公共配置服务</a:t>
              </a:r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8000508" y="4152534"/>
              <a:ext cx="213773" cy="1101954"/>
            </a:xfrm>
            <a:custGeom>
              <a:avLst/>
              <a:gdLst>
                <a:gd name="connsiteX0" fmla="*/ 0 w 230936"/>
                <a:gd name="connsiteY0" fmla="*/ 0 h 404399"/>
                <a:gd name="connsiteX1" fmla="*/ 230937 w 230936"/>
                <a:gd name="connsiteY1" fmla="*/ 0 h 404399"/>
                <a:gd name="connsiteX2" fmla="*/ 230937 w 230936"/>
                <a:gd name="connsiteY2" fmla="*/ 404400 h 404399"/>
                <a:gd name="connsiteX3" fmla="*/ 0 w 230936"/>
                <a:gd name="connsiteY3" fmla="*/ 404400 h 40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36" h="404399">
                  <a:moveTo>
                    <a:pt x="0" y="0"/>
                  </a:moveTo>
                  <a:lnTo>
                    <a:pt x="230937" y="0"/>
                  </a:lnTo>
                  <a:lnTo>
                    <a:pt x="230937" y="404400"/>
                  </a:lnTo>
                  <a:lnTo>
                    <a:pt x="0" y="404400"/>
                  </a:lnTo>
                  <a:close/>
                </a:path>
              </a:pathLst>
            </a:custGeom>
            <a:solidFill>
              <a:srgbClr val="FFFFFF"/>
            </a:solidFill>
            <a:ln w="6936" cap="flat">
              <a:solidFill>
                <a:srgbClr val="1AA1A9"/>
              </a:solidFill>
              <a:prstDash val="solid"/>
              <a:miter/>
            </a:ln>
          </p:spPr>
          <p:txBody>
            <a:bodyPr vert="eaVert" rtlCol="0" anchor="ctr"/>
            <a:lstStyle/>
            <a:p>
              <a:pPr algn="ctr"/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  <a:rtl val="0"/>
              </a:endParaRPr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7737922" y="4152534"/>
              <a:ext cx="213773" cy="1101954"/>
            </a:xfrm>
            <a:custGeom>
              <a:avLst/>
              <a:gdLst>
                <a:gd name="connsiteX0" fmla="*/ 0 w 258285"/>
                <a:gd name="connsiteY0" fmla="*/ 0 h 404399"/>
                <a:gd name="connsiteX1" fmla="*/ 258286 w 258285"/>
                <a:gd name="connsiteY1" fmla="*/ 0 h 404399"/>
                <a:gd name="connsiteX2" fmla="*/ 258286 w 258285"/>
                <a:gd name="connsiteY2" fmla="*/ 404400 h 404399"/>
                <a:gd name="connsiteX3" fmla="*/ 0 w 258285"/>
                <a:gd name="connsiteY3" fmla="*/ 404400 h 40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285" h="404399">
                  <a:moveTo>
                    <a:pt x="0" y="0"/>
                  </a:moveTo>
                  <a:lnTo>
                    <a:pt x="258286" y="0"/>
                  </a:lnTo>
                  <a:lnTo>
                    <a:pt x="258286" y="404400"/>
                  </a:lnTo>
                  <a:lnTo>
                    <a:pt x="0" y="404400"/>
                  </a:lnTo>
                  <a:close/>
                </a:path>
              </a:pathLst>
            </a:custGeom>
            <a:solidFill>
              <a:srgbClr val="FFFFFF"/>
            </a:solidFill>
            <a:ln w="6936" cap="flat">
              <a:solidFill>
                <a:srgbClr val="1AA1A9"/>
              </a:solidFill>
              <a:prstDash val="solid"/>
              <a:miter/>
            </a:ln>
          </p:spPr>
          <p:txBody>
            <a:bodyPr vert="eaVert" rtlCol="0" anchor="ctr"/>
            <a:lstStyle/>
            <a:p>
              <a:pPr algn="ctr"/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接口适配服务</a:t>
              </a:r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7475338" y="4152534"/>
              <a:ext cx="213773" cy="1101954"/>
            </a:xfrm>
            <a:custGeom>
              <a:avLst/>
              <a:gdLst>
                <a:gd name="connsiteX0" fmla="*/ 0 w 258285"/>
                <a:gd name="connsiteY0" fmla="*/ 0 h 404399"/>
                <a:gd name="connsiteX1" fmla="*/ 258286 w 258285"/>
                <a:gd name="connsiteY1" fmla="*/ 0 h 404399"/>
                <a:gd name="connsiteX2" fmla="*/ 258286 w 258285"/>
                <a:gd name="connsiteY2" fmla="*/ 404400 h 404399"/>
                <a:gd name="connsiteX3" fmla="*/ 0 w 258285"/>
                <a:gd name="connsiteY3" fmla="*/ 404400 h 40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285" h="404399">
                  <a:moveTo>
                    <a:pt x="0" y="0"/>
                  </a:moveTo>
                  <a:lnTo>
                    <a:pt x="258286" y="0"/>
                  </a:lnTo>
                  <a:lnTo>
                    <a:pt x="258286" y="404400"/>
                  </a:lnTo>
                  <a:lnTo>
                    <a:pt x="0" y="404400"/>
                  </a:lnTo>
                  <a:close/>
                </a:path>
              </a:pathLst>
            </a:custGeom>
            <a:solidFill>
              <a:srgbClr val="FFFFFF"/>
            </a:solidFill>
            <a:ln w="6936" cap="flat">
              <a:solidFill>
                <a:srgbClr val="1AA1A9"/>
              </a:solidFill>
              <a:prstDash val="solid"/>
              <a:miter/>
            </a:ln>
          </p:spPr>
          <p:txBody>
            <a:bodyPr vert="eaVert" rtlCol="0" anchor="ctr"/>
            <a:lstStyle/>
            <a:p>
              <a:pPr algn="ctr"/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  <a:rtl val="0"/>
                </a:rPr>
                <a:t>任务调度服务</a:t>
              </a:r>
              <a:endPara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rtl val="0"/>
              </a:endParaRPr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7967150" y="4485558"/>
            <a:ext cx="33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spc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  <a:rtl val="0"/>
              </a:rPr>
              <a:t>...</a:t>
            </a:r>
            <a:endParaRPr lang="zh-CN" altLang="en-US" sz="1800" spc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  <a:rtl val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/>
          <p:nvPr/>
        </p:nvSpPr>
        <p:spPr>
          <a:xfrm>
            <a:off x="969815" y="190816"/>
            <a:ext cx="10763090" cy="63093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64E4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565150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11309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69608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22612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lvl="0" defTabSz="761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数据库设计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3" name="图片 10" descr="SGCC Log rolling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800" y="111223"/>
            <a:ext cx="719772" cy="7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3"/>
          <p:cNvCxnSpPr/>
          <p:nvPr/>
        </p:nvCxnSpPr>
        <p:spPr bwMode="auto">
          <a:xfrm>
            <a:off x="-13855" y="880127"/>
            <a:ext cx="122058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D6F6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2088" y="4289142"/>
          <a:ext cx="11684634" cy="1806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349"/>
                <a:gridCol w="1303921"/>
                <a:gridCol w="1492004"/>
                <a:gridCol w="1432911"/>
                <a:gridCol w="1328064"/>
                <a:gridCol w="952593"/>
                <a:gridCol w="933825"/>
                <a:gridCol w="1480342"/>
                <a:gridCol w="943625"/>
              </a:tblGrid>
              <a:tr h="17633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业务库 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98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 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power_common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power_work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power_tech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power_sch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power_ts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power_tf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power_dc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power_ds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power_common_user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3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power_work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  <a:tr h="183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power_tech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power_sch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power_ts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power_tf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power_dc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</a:tr>
              <a:tr h="13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power_ds</a:t>
                      </a:r>
                      <a:r>
                        <a:rPr lang="en-US" altLang="zh-CN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0" marT="7200" marB="0" anchor="ctr">
                    <a:solidFill>
                      <a:srgbClr val="2E90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11"/>
          <p:cNvSpPr/>
          <p:nvPr/>
        </p:nvSpPr>
        <p:spPr>
          <a:xfrm>
            <a:off x="192088" y="994031"/>
            <a:ext cx="11684635" cy="741506"/>
          </a:xfrm>
          <a:prstGeom prst="roundRect">
            <a:avLst>
              <a:gd name="adj" fmla="val 13752"/>
            </a:avLst>
          </a:prstGeom>
          <a:solidFill>
            <a:schemeClr val="bg1"/>
          </a:solidFill>
          <a:ln w="9525">
            <a:solidFill>
              <a:srgbClr val="00827F"/>
            </a:solidFill>
          </a:ln>
          <a:effectLst>
            <a:outerShdw blurRad="76200" dir="18900000" sy="23000" kx="-1200000" algn="b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72000" anchor="t">
            <a:spAutoFit/>
          </a:bodyPr>
          <a:lstStyle/>
          <a:p>
            <a:pPr marL="0" marR="0" lvl="0" indent="457200" algn="just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PMS3.0</a:t>
            </a:r>
            <a:r>
              <a:rPr lang="zh-CN" altLang="en-US" sz="20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数据库分为</a:t>
            </a:r>
            <a:r>
              <a:rPr lang="en-US" altLang="zh-CN" sz="2000" b="1" dirty="0">
                <a:solidFill>
                  <a:srgbClr val="2E90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E7E6E6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个物理库，一是业务库，包括公共库、作业库、计划库、输电库、变电库、直流库、配电库；二是配抢库，三是运营库。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2088" y="1839848"/>
            <a:ext cx="11684634" cy="2358008"/>
            <a:chOff x="192088" y="2152875"/>
            <a:chExt cx="11684634" cy="2081360"/>
          </a:xfrm>
        </p:grpSpPr>
        <p:grpSp>
          <p:nvGrpSpPr>
            <p:cNvPr id="6" name="组合 5"/>
            <p:cNvGrpSpPr/>
            <p:nvPr/>
          </p:nvGrpSpPr>
          <p:grpSpPr>
            <a:xfrm>
              <a:off x="192088" y="2152875"/>
              <a:ext cx="11684634" cy="640070"/>
              <a:chOff x="192088" y="2047905"/>
              <a:chExt cx="11684634" cy="760169"/>
            </a:xfrm>
          </p:grpSpPr>
          <p:sp>
            <p:nvSpPr>
              <p:cNvPr id="57" name="矩形: 圆角 56"/>
              <p:cNvSpPr/>
              <p:nvPr/>
            </p:nvSpPr>
            <p:spPr>
              <a:xfrm>
                <a:off x="192088" y="2047905"/>
                <a:ext cx="11684634" cy="760169"/>
              </a:xfrm>
              <a:prstGeom prst="roundRect">
                <a:avLst>
                  <a:gd name="adj" fmla="val 5663"/>
                </a:avLst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 </a:t>
                </a:r>
                <a:endParaRPr lang="zh-CN" altLang="en-US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97965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power_common_user</a:t>
                </a:r>
                <a:endParaRPr lang="en-US" altLang="zh-CN" sz="1200" b="1" i="0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2097249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power_work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496533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power_tech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" name="文本框 501"/>
              <p:cNvSpPr txBox="1"/>
              <p:nvPr/>
            </p:nvSpPr>
            <p:spPr>
              <a:xfrm>
                <a:off x="4895817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power_sch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3" name="文本框 502"/>
              <p:cNvSpPr txBox="1"/>
              <p:nvPr/>
            </p:nvSpPr>
            <p:spPr>
              <a:xfrm>
                <a:off x="6295101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power_ts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" name="文本框 503"/>
              <p:cNvSpPr txBox="1"/>
              <p:nvPr/>
            </p:nvSpPr>
            <p:spPr>
              <a:xfrm>
                <a:off x="7694385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power_tf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5" name="文本框 504"/>
              <p:cNvSpPr txBox="1"/>
              <p:nvPr/>
            </p:nvSpPr>
            <p:spPr>
              <a:xfrm>
                <a:off x="9093669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power_dc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6" name="文本框 505"/>
              <p:cNvSpPr txBox="1"/>
              <p:nvPr/>
            </p:nvSpPr>
            <p:spPr>
              <a:xfrm>
                <a:off x="10492955" y="2166222"/>
                <a:ext cx="1271782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u="none" strike="noStrike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power_ds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200" b="1" u="none" strike="noStrik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_user</a:t>
                </a:r>
                <a:endParaRPr lang="en-US" altLang="zh-CN" sz="1200" b="1" u="none" strike="noStrike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92088" y="2873520"/>
              <a:ext cx="11684634" cy="640070"/>
              <a:chOff x="192088" y="2891768"/>
              <a:chExt cx="11684634" cy="760169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192088" y="2891768"/>
                <a:ext cx="11684634" cy="760169"/>
              </a:xfrm>
              <a:prstGeom prst="roundRect">
                <a:avLst>
                  <a:gd name="adj" fmla="val 5663"/>
                </a:avLst>
              </a:prstGeom>
              <a:solidFill>
                <a:srgbClr val="1AA1A9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tIns="0" bIns="0" rtlCol="0" anchor="b"/>
              <a:lstStyle/>
              <a:p>
                <a:pPr algn="ctr"/>
                <a:r>
                  <a:rPr lang="zh-CN" altLang="en-US" sz="1600" b="1" dirty="0">
                    <a:solidFill>
                      <a:srgbClr val="1AA1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物理库</a:t>
                </a:r>
                <a:endParaRPr lang="zh-CN" altLang="en-US" sz="1600" b="1" dirty="0">
                  <a:solidFill>
                    <a:srgbClr val="1AA1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97964" y="3010085"/>
                <a:ext cx="8834966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b="1" u="none" strike="noStrike" dirty="0">
                    <a:solidFill>
                      <a:srgbClr val="1AA1A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业务库</a:t>
                </a:r>
                <a:endParaRPr lang="zh-CN" altLang="en-US" b="1" u="none" strike="noStrike" dirty="0">
                  <a:solidFill>
                    <a:srgbClr val="1AA1A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9625170" y="3010085"/>
                <a:ext cx="1023663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b="1" u="none" strike="noStrike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配抢库</a:t>
                </a:r>
                <a:endParaRPr lang="zh-CN" altLang="en-US" b="1" u="none" strike="noStrike" dirty="0">
                  <a:solidFill>
                    <a:srgbClr val="4472C4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741073" y="3010085"/>
                <a:ext cx="1023663" cy="523533"/>
              </a:xfrm>
              <a:prstGeom prst="roundRect">
                <a:avLst>
                  <a:gd name="adj" fmla="val 11158"/>
                </a:avLst>
              </a:prstGeom>
              <a:solidFill>
                <a:schemeClr val="bg1"/>
              </a:solidFill>
              <a:ln>
                <a:solidFill>
                  <a:srgbClr val="138CB7"/>
                </a:solidFill>
                <a:prstDash val="solid"/>
              </a:ln>
              <a:effectLst>
                <a:outerShdw blurRad="50800" dist="38100" dir="2700000" algn="tl" rotWithShape="0">
                  <a:srgbClr val="138CB7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0" i="0" u="none" strike="noStrike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b="1" u="none" strike="noStrike" dirty="0">
                    <a:solidFill>
                      <a:srgbClr val="138CB7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运营库</a:t>
                </a:r>
                <a:endParaRPr lang="zh-CN" altLang="en-US" b="1" u="none" strike="noStrike" dirty="0">
                  <a:solidFill>
                    <a:srgbClr val="138CB7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92088" y="3594165"/>
              <a:ext cx="11684634" cy="640070"/>
              <a:chOff x="192088" y="3735631"/>
              <a:chExt cx="11684634" cy="760169"/>
            </a:xfrm>
          </p:grpSpPr>
          <p:sp>
            <p:nvSpPr>
              <p:cNvPr id="35" name="矩形: 圆角 34"/>
              <p:cNvSpPr/>
              <p:nvPr/>
            </p:nvSpPr>
            <p:spPr>
              <a:xfrm>
                <a:off x="192088" y="3735631"/>
                <a:ext cx="11684634" cy="760169"/>
              </a:xfrm>
              <a:prstGeom prst="roundRect">
                <a:avLst>
                  <a:gd name="adj" fmla="val 5663"/>
                </a:avLst>
              </a:prstGeom>
              <a:solidFill>
                <a:srgbClr val="138CB7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tIns="0" bIns="0" rtlCol="0" anchor="b"/>
              <a:lstStyle/>
              <a:p>
                <a:pPr algn="ctr"/>
                <a:r>
                  <a:rPr lang="zh-CN" altLang="en-US" sz="1600" b="1" dirty="0">
                    <a:solidFill>
                      <a:srgbClr val="138CB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子模式</a:t>
                </a:r>
                <a:endParaRPr lang="zh-CN" altLang="en-US" sz="1600" b="1" dirty="0">
                  <a:solidFill>
                    <a:srgbClr val="138C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813863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/>
                  <a:t>作业库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power_work</a:t>
                </a:r>
                <a:endParaRPr lang="zh-CN" altLang="en-US" sz="11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929764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/>
                  <a:t>计划库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power_sch</a:t>
                </a:r>
                <a:endParaRPr lang="zh-CN" altLang="en-US" sz="11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045665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/>
                  <a:t>技术库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Power_tech</a:t>
                </a:r>
                <a:endParaRPr lang="zh-CN" altLang="en-US" sz="11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161566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/>
                  <a:t>输电库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power_ts</a:t>
                </a:r>
                <a:endParaRPr lang="zh-CN" altLang="en-US" sz="11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277467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 dirty="0"/>
                  <a:t>变</a:t>
                </a:r>
                <a:r>
                  <a:rPr lang="zh-CN" altLang="en-US" sz="1100"/>
                  <a:t>电库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power_tf</a:t>
                </a:r>
                <a:endParaRPr lang="zh-CN" altLang="en-US" sz="11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393368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/>
                  <a:t>直流库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power_dc</a:t>
                </a:r>
                <a:endParaRPr lang="zh-CN" altLang="en-US" sz="11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509269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100" dirty="0"/>
                  <a:t>配电库</a:t>
                </a:r>
                <a:endParaRPr lang="en-US" altLang="zh-CN" sz="1100" dirty="0"/>
              </a:p>
              <a:p>
                <a:r>
                  <a:rPr lang="en-US" altLang="zh-CN" sz="1100" dirty="0" err="1"/>
                  <a:t>power_ds</a:t>
                </a:r>
                <a:endParaRPr lang="zh-CN" altLang="en-US" sz="11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97962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AA1A9"/>
                </a:solidFill>
                <a:prstDash val="solid"/>
              </a:ln>
              <a:effectLst>
                <a:outerShdw blurRad="50800" dist="38100" dir="2700000" algn="tl" rotWithShape="0">
                  <a:srgbClr val="1AA1A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zh-CN" altLang="en-US" sz="1100" dirty="0"/>
                  <a:t>公共</a:t>
                </a:r>
                <a:endParaRPr lang="en-US" altLang="zh-CN" sz="1100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sz="1100" dirty="0" err="1"/>
                  <a:t>power_common</a:t>
                </a:r>
                <a:endParaRPr lang="zh-CN" altLang="en-US" sz="11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625170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472C4"/>
                </a:solidFill>
                <a:prstDash val="solid"/>
              </a:ln>
              <a:effectLst>
                <a:outerShdw blurRad="50800" dist="38100" dir="2700000" algn="tl" rotWithShape="0">
                  <a:srgbClr val="4472C4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200" dirty="0"/>
                  <a:t>配抢库</a:t>
                </a:r>
                <a:endParaRPr lang="zh-CN" altLang="en-US" sz="1200" dirty="0"/>
              </a:p>
              <a:p>
                <a:r>
                  <a:rPr lang="en-US" altLang="zh-CN" sz="1200" dirty="0" err="1"/>
                  <a:t>power_ds</a:t>
                </a:r>
                <a:endParaRPr lang="en-US" altLang="zh-CN" sz="12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741074" y="3861849"/>
                <a:ext cx="1023663" cy="52353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38CB7"/>
                </a:solidFill>
                <a:prstDash val="solid"/>
              </a:ln>
              <a:effectLst>
                <a:outerShdw blurRad="50800" dist="38100" dir="2700000" algn="tl" rotWithShape="0">
                  <a:srgbClr val="138CB7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>
                <a:defPPr>
                  <a:defRPr lang="zh-HK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solidFill>
                      <a:srgbClr val="1AA1A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1200" dirty="0">
                    <a:solidFill>
                      <a:srgbClr val="138CB7"/>
                    </a:solidFill>
                  </a:rPr>
                  <a:t>运营库</a:t>
                </a:r>
                <a:endParaRPr lang="zh-CN" altLang="en-US" sz="1200" dirty="0">
                  <a:solidFill>
                    <a:srgbClr val="138CB7"/>
                  </a:solidFill>
                </a:endParaRPr>
              </a:p>
              <a:p>
                <a:r>
                  <a:rPr lang="en-US" altLang="zh-CN" sz="1200" dirty="0" err="1">
                    <a:solidFill>
                      <a:srgbClr val="138CB7"/>
                    </a:solidFill>
                  </a:rPr>
                  <a:t>power_ocp</a:t>
                </a:r>
                <a:endParaRPr lang="en-US" altLang="zh-CN" sz="1200" dirty="0">
                  <a:solidFill>
                    <a:srgbClr val="138CB7"/>
                  </a:solidFill>
                </a:endParaRPr>
              </a:p>
            </p:txBody>
          </p:sp>
        </p:grpSp>
        <p:cxnSp>
          <p:nvCxnSpPr>
            <p:cNvPr id="9" name="连接符: 肘形 8"/>
            <p:cNvCxnSpPr>
              <a:stCxn id="54" idx="2"/>
              <a:endCxn id="47" idx="0"/>
            </p:cNvCxnSpPr>
            <p:nvPr/>
          </p:nvCxnSpPr>
          <p:spPr>
            <a:xfrm rot="5400000">
              <a:off x="3019382" y="1604377"/>
              <a:ext cx="286478" cy="3905653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/>
            <p:cNvCxnSpPr>
              <a:stCxn id="54" idx="2"/>
              <a:endCxn id="36" idx="0"/>
            </p:cNvCxnSpPr>
            <p:nvPr/>
          </p:nvCxnSpPr>
          <p:spPr>
            <a:xfrm rot="5400000">
              <a:off x="3577332" y="2162327"/>
              <a:ext cx="286478" cy="2789752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/>
            <p:cNvCxnSpPr>
              <a:stCxn id="54" idx="2"/>
              <a:endCxn id="39" idx="0"/>
            </p:cNvCxnSpPr>
            <p:nvPr/>
          </p:nvCxnSpPr>
          <p:spPr>
            <a:xfrm rot="5400000">
              <a:off x="4135283" y="2720278"/>
              <a:ext cx="286478" cy="1673851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/>
            <p:cNvCxnSpPr>
              <a:stCxn id="54" idx="2"/>
              <a:endCxn id="40" idx="0"/>
            </p:cNvCxnSpPr>
            <p:nvPr/>
          </p:nvCxnSpPr>
          <p:spPr>
            <a:xfrm rot="5400000">
              <a:off x="4693233" y="3278228"/>
              <a:ext cx="286478" cy="557950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/>
            <p:cNvCxnSpPr>
              <a:stCxn id="54" idx="2"/>
              <a:endCxn id="41" idx="0"/>
            </p:cNvCxnSpPr>
            <p:nvPr/>
          </p:nvCxnSpPr>
          <p:spPr>
            <a:xfrm rot="16200000" flipH="1">
              <a:off x="5251183" y="3278227"/>
              <a:ext cx="286478" cy="557951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/>
            <p:cNvCxnSpPr>
              <a:stCxn id="54" idx="2"/>
              <a:endCxn id="42" idx="0"/>
            </p:cNvCxnSpPr>
            <p:nvPr/>
          </p:nvCxnSpPr>
          <p:spPr>
            <a:xfrm rot="16200000" flipH="1">
              <a:off x="5809134" y="2720277"/>
              <a:ext cx="286478" cy="1673852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/>
            <p:cNvCxnSpPr>
              <a:stCxn id="54" idx="2"/>
              <a:endCxn id="43" idx="0"/>
            </p:cNvCxnSpPr>
            <p:nvPr/>
          </p:nvCxnSpPr>
          <p:spPr>
            <a:xfrm rot="16200000" flipH="1">
              <a:off x="6367084" y="2162326"/>
              <a:ext cx="286478" cy="2789753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/>
            <p:cNvCxnSpPr>
              <a:stCxn id="54" idx="2"/>
              <a:endCxn id="45" idx="0"/>
            </p:cNvCxnSpPr>
            <p:nvPr/>
          </p:nvCxnSpPr>
          <p:spPr>
            <a:xfrm rot="16200000" flipH="1">
              <a:off x="6925035" y="1604376"/>
              <a:ext cx="286478" cy="3905654"/>
            </a:xfrm>
            <a:prstGeom prst="bentConnector3">
              <a:avLst/>
            </a:prstGeom>
            <a:ln w="12700">
              <a:solidFill>
                <a:srgbClr val="1AA1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55" idx="2"/>
              <a:endCxn id="48" idx="0"/>
            </p:cNvCxnSpPr>
            <p:nvPr/>
          </p:nvCxnSpPr>
          <p:spPr>
            <a:xfrm>
              <a:off x="10137002" y="3413964"/>
              <a:ext cx="0" cy="28647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56" idx="2"/>
              <a:endCxn id="50" idx="0"/>
            </p:cNvCxnSpPr>
            <p:nvPr/>
          </p:nvCxnSpPr>
          <p:spPr>
            <a:xfrm>
              <a:off x="11252905" y="3413964"/>
              <a:ext cx="1" cy="286478"/>
            </a:xfrm>
            <a:prstGeom prst="line">
              <a:avLst/>
            </a:prstGeom>
            <a:ln w="12700">
              <a:solidFill>
                <a:srgbClr val="138C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7" name="表格 506"/>
          <p:cNvGraphicFramePr>
            <a:graphicFrameLocks noGrp="1"/>
          </p:cNvGraphicFramePr>
          <p:nvPr/>
        </p:nvGraphicFramePr>
        <p:xfrm>
          <a:off x="192087" y="6182477"/>
          <a:ext cx="603599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8183"/>
                <a:gridCol w="2777810"/>
              </a:tblGrid>
              <a:tr h="15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配抢库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/>
                    </a:solidFill>
                  </a:tcPr>
                </a:tc>
                <a:tc hMerge="1">
                  <a:tcPr/>
                </a:tc>
              </a:tr>
              <a:tr h="139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  <a:tr h="139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表格 507"/>
          <p:cNvGraphicFramePr>
            <a:graphicFrameLocks noGrp="1"/>
          </p:cNvGraphicFramePr>
          <p:nvPr/>
        </p:nvGraphicFramePr>
        <p:xfrm>
          <a:off x="6228080" y="6182477"/>
          <a:ext cx="5648642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9094"/>
                <a:gridCol w="2599548"/>
              </a:tblGrid>
              <a:tr h="1579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运营库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/>
                    </a:solidFill>
                  </a:tcPr>
                </a:tc>
                <a:tc hMerge="1">
                  <a:tcPr/>
                </a:tc>
              </a:tr>
              <a:tr h="139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power_ocp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14000"/>
                      </a:srgbClr>
                    </a:solidFill>
                  </a:tcPr>
                </a:tc>
              </a:tr>
              <a:tr h="139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power_ocp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2E9085">
                        <a:alpha val="6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049486" y="7347857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 err="1"/>
              <a:t>mysql</a:t>
            </a:r>
            <a:r>
              <a:rPr kumimoji="1" lang="zh-CN" altLang="en-US" dirty="0"/>
              <a:t>后置服务库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10" descr="SGCC Log rolling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800" y="111223"/>
            <a:ext cx="719772" cy="7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3"/>
          <p:cNvCxnSpPr/>
          <p:nvPr/>
        </p:nvCxnSpPr>
        <p:spPr bwMode="auto">
          <a:xfrm>
            <a:off x="-13855" y="880127"/>
            <a:ext cx="122058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D6F6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3" name="图片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340" y="-8431"/>
            <a:ext cx="4120261" cy="39781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4" y="1023787"/>
            <a:ext cx="11644312" cy="5738424"/>
          </a:xfrm>
          <a:prstGeom prst="rect">
            <a:avLst/>
          </a:prstGeom>
          <a:ln w="12700" cap="rnd">
            <a:solidFill>
              <a:srgbClr val="1AA1A9"/>
            </a:solidFill>
          </a:ln>
          <a:effectLst>
            <a:reflection blurRad="63500" stA="20000" endPos="7000" dist="50800" dir="5400000" sy="-100000" algn="bl" rotWithShape="0"/>
          </a:effectLst>
        </p:spPr>
      </p:pic>
      <p:sp>
        <p:nvSpPr>
          <p:cNvPr id="11" name="标题 1"/>
          <p:cNvSpPr txBox="1"/>
          <p:nvPr/>
        </p:nvSpPr>
        <p:spPr>
          <a:xfrm>
            <a:off x="969815" y="190816"/>
            <a:ext cx="10763090" cy="63093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64E4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565150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11309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69608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22612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lvl="0" defTabSz="761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数据库设计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/>
          <p:nvPr/>
        </p:nvSpPr>
        <p:spPr>
          <a:xfrm>
            <a:off x="969815" y="190816"/>
            <a:ext cx="10763090" cy="63093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64E4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565150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11309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69608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2261235" algn="l" rtl="0" fontAlgn="base">
              <a:spcBef>
                <a:spcPct val="0"/>
              </a:spcBef>
              <a:spcAft>
                <a:spcPct val="0"/>
              </a:spcAft>
              <a:defRPr sz="3465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pPr lvl="0" defTabSz="761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部署图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3" name="图片 10" descr="SGCC Log rolling.g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800" y="111223"/>
            <a:ext cx="719772" cy="7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Connector 3"/>
          <p:cNvCxnSpPr/>
          <p:nvPr/>
        </p:nvCxnSpPr>
        <p:spPr bwMode="auto">
          <a:xfrm>
            <a:off x="-13855" y="880127"/>
            <a:ext cx="122058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D6F6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>
          <a:xfrm>
            <a:off x="2015434" y="1562353"/>
            <a:ext cx="1000210" cy="194499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9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Ingress</a:t>
            </a:r>
            <a:r>
              <a:rPr kumimoji="1" lang="zh-CN" altLang="en-US" sz="79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控制器</a:t>
            </a:r>
            <a:endParaRPr kumimoji="1" lang="zh-CN" altLang="en-US" sz="79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形 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6" y="1023537"/>
            <a:ext cx="569159" cy="4592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791" y="1532482"/>
            <a:ext cx="520893" cy="191153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105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790" dirty="0">
                <a:sym typeface="微软雅黑" panose="020B0503020204020204" pitchFamily="34" charset="-122"/>
              </a:rPr>
              <a:t>User</a:t>
            </a:r>
            <a:endParaRPr lang="en-US" altLang="zh-CN" sz="790" dirty="0"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5395" y="1024970"/>
            <a:ext cx="954811" cy="177295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790" dirty="0">
                <a:sym typeface="微软雅黑" panose="020B0503020204020204" pitchFamily="34" charset="-122"/>
              </a:rPr>
              <a:t>DNS</a:t>
            </a:r>
            <a:r>
              <a:rPr lang="zh-CN" altLang="en-US" sz="790" dirty="0">
                <a:sym typeface="微软雅黑" panose="020B0503020204020204" pitchFamily="34" charset="-122"/>
              </a:rPr>
              <a:t>解析服务器</a:t>
            </a:r>
            <a:endParaRPr lang="en-US" altLang="zh-CN" sz="790" dirty="0">
              <a:sym typeface="微软雅黑" panose="020B0503020204020204" pitchFamily="34" charset="-122"/>
            </a:endParaRPr>
          </a:p>
        </p:txBody>
      </p:sp>
      <p:sp>
        <p:nvSpPr>
          <p:cNvPr id="32" name="上下箭头 181"/>
          <p:cNvSpPr/>
          <p:nvPr/>
        </p:nvSpPr>
        <p:spPr>
          <a:xfrm rot="16200000">
            <a:off x="804756" y="1014935"/>
            <a:ext cx="105134" cy="204534"/>
          </a:xfrm>
          <a:prstGeom prst="upDownArrow">
            <a:avLst>
              <a:gd name="adj1" fmla="val 37876"/>
              <a:gd name="adj2" fmla="val 50000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3" name="直接箭头连接符 119"/>
          <p:cNvCxnSpPr>
            <a:endCxn id="34" idx="1"/>
          </p:cNvCxnSpPr>
          <p:nvPr/>
        </p:nvCxnSpPr>
        <p:spPr>
          <a:xfrm>
            <a:off x="822960" y="1311940"/>
            <a:ext cx="1340618" cy="0"/>
          </a:xfrm>
          <a:prstGeom prst="straightConnector1">
            <a:avLst/>
          </a:prstGeom>
          <a:ln w="158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63578" y="1223292"/>
            <a:ext cx="703922" cy="177295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105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790" dirty="0">
                <a:sym typeface="微软雅黑" panose="020B0503020204020204" pitchFamily="34" charset="-122"/>
              </a:rPr>
              <a:t>负载均衡</a:t>
            </a:r>
            <a:endParaRPr lang="en-US" altLang="zh-CN" sz="790" dirty="0">
              <a:sym typeface="微软雅黑" panose="020B0503020204020204" pitchFamily="34" charset="-122"/>
            </a:endParaRPr>
          </a:p>
        </p:txBody>
      </p:sp>
      <p:cxnSp>
        <p:nvCxnSpPr>
          <p:cNvPr id="43" name="直接箭头连接符 139"/>
          <p:cNvCxnSpPr>
            <a:stCxn id="34" idx="2"/>
            <a:endCxn id="2" idx="0"/>
          </p:cNvCxnSpPr>
          <p:nvPr/>
        </p:nvCxnSpPr>
        <p:spPr>
          <a:xfrm>
            <a:off x="2515539" y="1400587"/>
            <a:ext cx="0" cy="161766"/>
          </a:xfrm>
          <a:prstGeom prst="straightConnector1">
            <a:avLst/>
          </a:prstGeom>
          <a:ln w="158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88169" y="1558909"/>
            <a:ext cx="187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F52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管理信息大区</a:t>
            </a:r>
            <a:endParaRPr lang="zh-CN" altLang="en-US" b="1" dirty="0">
              <a:solidFill>
                <a:srgbClr val="2F52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89930" y="1558909"/>
            <a:ext cx="14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5" b="1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互联网大区</a:t>
            </a:r>
            <a:endParaRPr lang="zh-CN" altLang="en-US" sz="1805" b="1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34322" y="1558909"/>
            <a:ext cx="91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5" b="1" dirty="0">
                <a:solidFill>
                  <a:srgbClr val="138C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zh-CN" altLang="en-US" sz="1805" b="1" dirty="0">
              <a:solidFill>
                <a:srgbClr val="138C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0" name="直接连接符 455"/>
          <p:cNvCxnSpPr/>
          <p:nvPr/>
        </p:nvCxnSpPr>
        <p:spPr>
          <a:xfrm>
            <a:off x="9397317" y="1978753"/>
            <a:ext cx="0" cy="3445523"/>
          </a:xfrm>
          <a:prstGeom prst="line">
            <a:avLst/>
          </a:prstGeom>
          <a:ln w="1270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矩形 670"/>
          <p:cNvSpPr/>
          <p:nvPr/>
        </p:nvSpPr>
        <p:spPr>
          <a:xfrm>
            <a:off x="9329869" y="2074467"/>
            <a:ext cx="129543" cy="2347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信息网络安全隔离装置</a:t>
            </a:r>
            <a:endParaRPr lang="zh-CN" altLang="en-US" sz="68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2" name="圆角矩形 222"/>
          <p:cNvSpPr/>
          <p:nvPr/>
        </p:nvSpPr>
        <p:spPr>
          <a:xfrm>
            <a:off x="9616384" y="4031877"/>
            <a:ext cx="568514" cy="2551607"/>
          </a:xfrm>
          <a:prstGeom prst="roundRect">
            <a:avLst>
              <a:gd name="adj" fmla="val 7286"/>
            </a:avLst>
          </a:prstGeom>
          <a:solidFill>
            <a:srgbClr val="1AA1A9">
              <a:alpha val="10000"/>
            </a:srgbClr>
          </a:solidFill>
          <a:ln w="12700">
            <a:solidFill>
              <a:srgbClr val="1AA1A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205" b="1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endParaRPr kumimoji="1" lang="en-US" altLang="zh-CN" sz="1205" b="1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1205" b="1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工作台前置</a:t>
            </a:r>
            <a:endParaRPr kumimoji="1" lang="en-US" altLang="zh-CN" sz="1205" b="1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1205" b="1" dirty="0">
                <a:solidFill>
                  <a:srgbClr val="1AA1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endParaRPr kumimoji="1" lang="zh-CN" altLang="en-US" sz="1205" b="1" dirty="0">
              <a:solidFill>
                <a:srgbClr val="1AA1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3" name="直接连接符 156"/>
          <p:cNvCxnSpPr/>
          <p:nvPr/>
        </p:nvCxnSpPr>
        <p:spPr>
          <a:xfrm>
            <a:off x="10406651" y="1941883"/>
            <a:ext cx="0" cy="3482393"/>
          </a:xfrm>
          <a:prstGeom prst="line">
            <a:avLst/>
          </a:prstGeom>
          <a:ln w="1270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矩形 673"/>
          <p:cNvSpPr/>
          <p:nvPr/>
        </p:nvSpPr>
        <p:spPr>
          <a:xfrm>
            <a:off x="10341880" y="2097753"/>
            <a:ext cx="129543" cy="2347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8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安全交互平台</a:t>
            </a:r>
            <a:r>
              <a:rPr lang="en-US" altLang="zh-CN" sz="68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8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  <a:endParaRPr lang="zh-CN" altLang="en-US" sz="68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0" name="组合 849"/>
          <p:cNvGrpSpPr/>
          <p:nvPr/>
        </p:nvGrpSpPr>
        <p:grpSpPr>
          <a:xfrm>
            <a:off x="10616795" y="2048013"/>
            <a:ext cx="1035336" cy="4554267"/>
            <a:chOff x="10747480" y="2311479"/>
            <a:chExt cx="1170715" cy="2928021"/>
          </a:xfrm>
        </p:grpSpPr>
        <p:sp>
          <p:nvSpPr>
            <p:cNvPr id="676" name="圆角矩形 142"/>
            <p:cNvSpPr/>
            <p:nvPr/>
          </p:nvSpPr>
          <p:spPr>
            <a:xfrm>
              <a:off x="10747480" y="2311479"/>
              <a:ext cx="1170715" cy="2928021"/>
            </a:xfrm>
            <a:prstGeom prst="roundRect">
              <a:avLst>
                <a:gd name="adj" fmla="val 7508"/>
              </a:avLst>
            </a:prstGeom>
            <a:solidFill>
              <a:srgbClr val="138CB7">
                <a:alpha val="6000"/>
              </a:srgbClr>
            </a:solidFill>
            <a:ln w="12700">
              <a:solidFill>
                <a:srgbClr val="138CB7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noAutofit/>
            </a:bodyPr>
            <a:lstStyle/>
            <a:p>
              <a:pPr algn="ctr"/>
              <a:r>
                <a:rPr kumimoji="1" lang="en-US" altLang="zh-CN" sz="1505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</a:t>
              </a:r>
              <a:r>
                <a:rPr kumimoji="1" lang="zh-CN" altLang="en-US" sz="1505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国网</a:t>
              </a:r>
              <a:endParaRPr kumimoji="1" lang="zh-CN" altLang="en-US" sz="1505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1" name="圆角矩形 8"/>
            <p:cNvSpPr/>
            <p:nvPr/>
          </p:nvSpPr>
          <p:spPr>
            <a:xfrm>
              <a:off x="10870490" y="2685150"/>
              <a:ext cx="914400" cy="2494457"/>
            </a:xfrm>
            <a:prstGeom prst="roundRect">
              <a:avLst>
                <a:gd name="adj" fmla="val 4779"/>
              </a:avLst>
            </a:prstGeom>
            <a:solidFill>
              <a:schemeClr val="bg1"/>
            </a:solidFill>
            <a:ln w="12700">
              <a:solidFill>
                <a:srgbClr val="138CB7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移动工作台</a:t>
              </a:r>
              <a:endPara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7" name="圆角矩形 8"/>
            <p:cNvSpPr/>
            <p:nvPr/>
          </p:nvSpPr>
          <p:spPr>
            <a:xfrm>
              <a:off x="10975133" y="2917508"/>
              <a:ext cx="714368" cy="292155"/>
            </a:xfrm>
            <a:prstGeom prst="roundRect">
              <a:avLst/>
            </a:prstGeom>
            <a:solidFill>
              <a:srgbClr val="6DA6D9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3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配电两票</a:t>
              </a:r>
              <a:r>
                <a:rPr lang="en-US" altLang="zh-CN" sz="83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</a:t>
              </a:r>
              <a:endParaRPr lang="en-US" altLang="zh-CN" sz="8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8" name="圆角矩形 9"/>
            <p:cNvSpPr/>
            <p:nvPr/>
          </p:nvSpPr>
          <p:spPr>
            <a:xfrm>
              <a:off x="10975133" y="3291652"/>
              <a:ext cx="714368" cy="292155"/>
            </a:xfrm>
            <a:prstGeom prst="roundRect">
              <a:avLst/>
            </a:prstGeom>
            <a:solidFill>
              <a:srgbClr val="6DA6D9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输电两票</a:t>
              </a:r>
              <a:r>
                <a:rPr lang="en-US" altLang="zh-CN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</a:t>
              </a:r>
              <a:endParaRPr lang="en-US" altLang="zh-CN" sz="83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9" name="圆角矩形 10"/>
            <p:cNvSpPr/>
            <p:nvPr/>
          </p:nvSpPr>
          <p:spPr>
            <a:xfrm>
              <a:off x="10975133" y="3665798"/>
              <a:ext cx="714368" cy="292155"/>
            </a:xfrm>
            <a:prstGeom prst="roundRect">
              <a:avLst/>
            </a:prstGeom>
            <a:solidFill>
              <a:srgbClr val="6DA6D9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变电两票</a:t>
              </a:r>
              <a:r>
                <a:rPr lang="en-US" altLang="zh-CN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</a:t>
              </a:r>
              <a:endParaRPr lang="en-US" altLang="zh-CN" sz="83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80" name="圆角矩形 17"/>
            <p:cNvSpPr/>
            <p:nvPr/>
          </p:nvSpPr>
          <p:spPr>
            <a:xfrm>
              <a:off x="10975133" y="4039946"/>
              <a:ext cx="714368" cy="292155"/>
            </a:xfrm>
            <a:prstGeom prst="roundRect">
              <a:avLst/>
            </a:prstGeom>
            <a:solidFill>
              <a:srgbClr val="6DA6D9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配网两票</a:t>
              </a:r>
              <a:r>
                <a:rPr lang="en-US" altLang="zh-CN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</a:t>
              </a:r>
              <a:endParaRPr lang="en-US" altLang="zh-CN" sz="83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81" name="圆角矩形 22"/>
            <p:cNvSpPr/>
            <p:nvPr/>
          </p:nvSpPr>
          <p:spPr>
            <a:xfrm>
              <a:off x="10975133" y="4414090"/>
              <a:ext cx="714368" cy="292155"/>
            </a:xfrm>
            <a:prstGeom prst="roundRect">
              <a:avLst/>
            </a:prstGeom>
            <a:solidFill>
              <a:srgbClr val="6DA6D9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输电运维</a:t>
              </a:r>
              <a:r>
                <a:rPr lang="en-US" altLang="zh-CN" sz="83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</a:t>
              </a:r>
              <a:endParaRPr lang="en-US" altLang="zh-CN" sz="83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82" name="圆角矩形 23"/>
            <p:cNvSpPr/>
            <p:nvPr/>
          </p:nvSpPr>
          <p:spPr>
            <a:xfrm>
              <a:off x="10975133" y="4788238"/>
              <a:ext cx="714368" cy="292155"/>
            </a:xfrm>
            <a:prstGeom prst="roundRect">
              <a:avLst/>
            </a:prstGeom>
            <a:solidFill>
              <a:srgbClr val="6DA6D9"/>
            </a:solidFill>
            <a:ln w="1905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3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……</a:t>
              </a:r>
              <a:endParaRPr lang="zh-CN" altLang="en-US" sz="8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683" name="直接箭头连接符 162"/>
          <p:cNvCxnSpPr/>
          <p:nvPr/>
        </p:nvCxnSpPr>
        <p:spPr>
          <a:xfrm flipH="1">
            <a:off x="9182591" y="4951065"/>
            <a:ext cx="428023" cy="0"/>
          </a:xfrm>
          <a:prstGeom prst="straightConnector1">
            <a:avLst/>
          </a:prstGeom>
          <a:ln w="15875">
            <a:solidFill>
              <a:srgbClr val="2F528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文本框 686"/>
          <p:cNvSpPr txBox="1"/>
          <p:nvPr/>
        </p:nvSpPr>
        <p:spPr>
          <a:xfrm>
            <a:off x="9594603" y="6156188"/>
            <a:ext cx="617511" cy="21974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en-US" altLang="zh-CN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ECS</a:t>
            </a:r>
            <a:r>
              <a: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</a:t>
            </a:r>
            <a:endParaRPr kumimoji="1" lang="zh-CN" altLang="en-US" sz="83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1" name="上下箭头 181"/>
          <p:cNvSpPr/>
          <p:nvPr/>
        </p:nvSpPr>
        <p:spPr>
          <a:xfrm>
            <a:off x="1205162" y="5940133"/>
            <a:ext cx="98286" cy="169193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93" name="组合 892"/>
          <p:cNvGrpSpPr/>
          <p:nvPr/>
        </p:nvGrpSpPr>
        <p:grpSpPr>
          <a:xfrm>
            <a:off x="925673" y="6123743"/>
            <a:ext cx="649059" cy="501778"/>
            <a:chOff x="925673" y="6157335"/>
            <a:chExt cx="649059" cy="501778"/>
          </a:xfrm>
        </p:grpSpPr>
        <p:sp>
          <p:nvSpPr>
            <p:cNvPr id="759" name="圆角矩形 142"/>
            <p:cNvSpPr/>
            <p:nvPr/>
          </p:nvSpPr>
          <p:spPr>
            <a:xfrm>
              <a:off x="984212" y="6157335"/>
              <a:ext cx="541883" cy="501778"/>
            </a:xfrm>
            <a:prstGeom prst="roundRect">
              <a:avLst>
                <a:gd name="adj" fmla="val 2465"/>
              </a:avLst>
            </a:prstGeom>
            <a:solidFill>
              <a:srgbClr val="00B0F0">
                <a:alpha val="5000"/>
              </a:srgbClr>
            </a:solidFill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50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60" name="矩形 759"/>
            <p:cNvSpPr/>
            <p:nvPr/>
          </p:nvSpPr>
          <p:spPr>
            <a:xfrm>
              <a:off x="925673" y="6511447"/>
              <a:ext cx="649059" cy="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量测监控库</a:t>
              </a:r>
              <a:endParaRPr lang="zh-CN" altLang="en-US" sz="67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762" name="图片 7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989" y="6173105"/>
              <a:ext cx="360312" cy="349811"/>
            </a:xfrm>
            <a:prstGeom prst="rect">
              <a:avLst/>
            </a:prstGeom>
          </p:spPr>
        </p:pic>
      </p:grpSp>
      <p:grpSp>
        <p:nvGrpSpPr>
          <p:cNvPr id="892" name="组合 891"/>
          <p:cNvGrpSpPr/>
          <p:nvPr/>
        </p:nvGrpSpPr>
        <p:grpSpPr>
          <a:xfrm>
            <a:off x="201102" y="6123743"/>
            <a:ext cx="695320" cy="501778"/>
            <a:chOff x="201102" y="6157335"/>
            <a:chExt cx="695320" cy="501778"/>
          </a:xfrm>
        </p:grpSpPr>
        <p:grpSp>
          <p:nvGrpSpPr>
            <p:cNvPr id="764" name="组合 763"/>
            <p:cNvGrpSpPr/>
            <p:nvPr/>
          </p:nvGrpSpPr>
          <p:grpSpPr>
            <a:xfrm>
              <a:off x="215091" y="6157335"/>
              <a:ext cx="657333" cy="501778"/>
              <a:chOff x="1855513" y="6100117"/>
              <a:chExt cx="1229842" cy="666443"/>
            </a:xfrm>
          </p:grpSpPr>
          <p:sp>
            <p:nvSpPr>
              <p:cNvPr id="770" name="圆角矩形 142"/>
              <p:cNvSpPr/>
              <p:nvPr/>
            </p:nvSpPr>
            <p:spPr>
              <a:xfrm>
                <a:off x="1966137" y="6100117"/>
                <a:ext cx="1027320" cy="666443"/>
              </a:xfrm>
              <a:prstGeom prst="roundRect">
                <a:avLst>
                  <a:gd name="adj" fmla="val 2465"/>
                </a:avLst>
              </a:prstGeom>
              <a:solidFill>
                <a:srgbClr val="00B0F0">
                  <a:alpha val="5000"/>
                </a:srgbClr>
              </a:solidFill>
              <a:ln w="63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505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1" name="矩形 770"/>
              <p:cNvSpPr/>
              <p:nvPr/>
            </p:nvSpPr>
            <p:spPr>
              <a:xfrm>
                <a:off x="1855513" y="6570663"/>
                <a:ext cx="1229842" cy="162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7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电网资源库</a:t>
                </a:r>
                <a:endParaRPr lang="zh-CN" altLang="en-US" sz="67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765" name="组合 764"/>
            <p:cNvGrpSpPr/>
            <p:nvPr/>
          </p:nvGrpSpPr>
          <p:grpSpPr>
            <a:xfrm>
              <a:off x="313882" y="6273461"/>
              <a:ext cx="469759" cy="243721"/>
              <a:chOff x="2104494" y="6148796"/>
              <a:chExt cx="894353" cy="463730"/>
            </a:xfrm>
          </p:grpSpPr>
          <p:pic>
            <p:nvPicPr>
              <p:cNvPr id="768" name="图片 7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117" y="6148796"/>
                <a:ext cx="463730" cy="463730"/>
              </a:xfrm>
              <a:prstGeom prst="rect">
                <a:avLst/>
              </a:prstGeom>
            </p:spPr>
          </p:pic>
          <p:pic>
            <p:nvPicPr>
              <p:cNvPr id="769" name="图片 76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4494" y="6148796"/>
                <a:ext cx="463730" cy="463730"/>
              </a:xfrm>
              <a:prstGeom prst="rect">
                <a:avLst/>
              </a:prstGeom>
            </p:spPr>
          </p:pic>
        </p:grpSp>
        <p:sp>
          <p:nvSpPr>
            <p:cNvPr id="766" name="矩形 765"/>
            <p:cNvSpPr/>
            <p:nvPr/>
          </p:nvSpPr>
          <p:spPr>
            <a:xfrm>
              <a:off x="201102" y="6157335"/>
              <a:ext cx="695320" cy="122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主备</a:t>
              </a:r>
              <a:endParaRPr lang="zh-CN" altLang="en-US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7" name="上下箭头 181"/>
          <p:cNvSpPr/>
          <p:nvPr/>
        </p:nvSpPr>
        <p:spPr>
          <a:xfrm>
            <a:off x="498354" y="5940133"/>
            <a:ext cx="98286" cy="169193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94" name="组合 893"/>
          <p:cNvGrpSpPr/>
          <p:nvPr/>
        </p:nvGrpSpPr>
        <p:grpSpPr>
          <a:xfrm>
            <a:off x="1613885" y="6141904"/>
            <a:ext cx="538372" cy="474060"/>
            <a:chOff x="1613885" y="6175496"/>
            <a:chExt cx="538372" cy="474060"/>
          </a:xfrm>
        </p:grpSpPr>
        <p:pic>
          <p:nvPicPr>
            <p:cNvPr id="773" name="图片 7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9638" y="6175496"/>
              <a:ext cx="248021" cy="235119"/>
            </a:xfrm>
            <a:prstGeom prst="rect">
              <a:avLst/>
            </a:prstGeom>
          </p:spPr>
        </p:pic>
        <p:sp>
          <p:nvSpPr>
            <p:cNvPr id="774" name="矩形 773"/>
            <p:cNvSpPr/>
            <p:nvPr/>
          </p:nvSpPr>
          <p:spPr>
            <a:xfrm>
              <a:off x="1613885" y="6414437"/>
              <a:ext cx="538372" cy="235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Redis-</a:t>
              </a:r>
              <a:endParaRPr lang="en-US" altLang="zh-CN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电网资源</a:t>
              </a:r>
              <a:endParaRPr lang="zh-CN" altLang="en-US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75" name="上下箭头 181"/>
          <p:cNvSpPr/>
          <p:nvPr/>
        </p:nvSpPr>
        <p:spPr>
          <a:xfrm>
            <a:off x="1827506" y="5940133"/>
            <a:ext cx="98286" cy="169193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95" name="组合 894"/>
          <p:cNvGrpSpPr/>
          <p:nvPr/>
        </p:nvGrpSpPr>
        <p:grpSpPr>
          <a:xfrm>
            <a:off x="2092562" y="6130912"/>
            <a:ext cx="839209" cy="485052"/>
            <a:chOff x="2240046" y="6164504"/>
            <a:chExt cx="839209" cy="485052"/>
          </a:xfrm>
        </p:grpSpPr>
        <p:pic>
          <p:nvPicPr>
            <p:cNvPr id="777" name="图片 776"/>
            <p:cNvPicPr>
              <a:picLocks noChangeAspect="1"/>
            </p:cNvPicPr>
            <p:nvPr/>
          </p:nvPicPr>
          <p:blipFill rotWithShape="1">
            <a:blip r:embed="rId6"/>
            <a:srcRect b="37747"/>
            <a:stretch>
              <a:fillRect/>
            </a:stretch>
          </p:blipFill>
          <p:spPr>
            <a:xfrm>
              <a:off x="2410434" y="6164504"/>
              <a:ext cx="418148" cy="294854"/>
            </a:xfrm>
            <a:prstGeom prst="rect">
              <a:avLst/>
            </a:prstGeom>
          </p:spPr>
        </p:pic>
        <p:sp>
          <p:nvSpPr>
            <p:cNvPr id="778" name="矩形 777"/>
            <p:cNvSpPr/>
            <p:nvPr/>
          </p:nvSpPr>
          <p:spPr>
            <a:xfrm>
              <a:off x="2240046" y="6414437"/>
              <a:ext cx="839209" cy="235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5" b="1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Elasticsarch</a:t>
              </a:r>
              <a:r>
                <a:rPr lang="en-US" altLang="zh-CN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endParaRPr lang="en-US" altLang="zh-CN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搜索引擎</a:t>
              </a:r>
              <a:endParaRPr lang="zh-CN" altLang="en-US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79" name="上下箭头 181"/>
          <p:cNvSpPr/>
          <p:nvPr/>
        </p:nvSpPr>
        <p:spPr>
          <a:xfrm>
            <a:off x="2459850" y="5940133"/>
            <a:ext cx="98286" cy="169193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1" name="上下箭头 181"/>
          <p:cNvSpPr/>
          <p:nvPr/>
        </p:nvSpPr>
        <p:spPr>
          <a:xfrm>
            <a:off x="3219492" y="5940133"/>
            <a:ext cx="98286" cy="169193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96" name="组合 895"/>
          <p:cNvGrpSpPr/>
          <p:nvPr/>
        </p:nvGrpSpPr>
        <p:grpSpPr>
          <a:xfrm>
            <a:off x="2993588" y="6164577"/>
            <a:ext cx="598904" cy="476450"/>
            <a:chOff x="3195469" y="6198169"/>
            <a:chExt cx="598904" cy="476450"/>
          </a:xfrm>
        </p:grpSpPr>
        <p:sp>
          <p:nvSpPr>
            <p:cNvPr id="782" name="矩形 781"/>
            <p:cNvSpPr/>
            <p:nvPr/>
          </p:nvSpPr>
          <p:spPr>
            <a:xfrm>
              <a:off x="3195469" y="6439500"/>
              <a:ext cx="598904" cy="235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消息对列</a:t>
              </a:r>
              <a:r>
                <a:rPr lang="en-US" altLang="zh-CN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MQ</a:t>
              </a:r>
              <a:endParaRPr lang="zh-CN" altLang="en-US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783" name="图片 782"/>
            <p:cNvPicPr>
              <a:picLocks noChangeAspect="1"/>
            </p:cNvPicPr>
            <p:nvPr/>
          </p:nvPicPr>
          <p:blipFill rotWithShape="1">
            <a:blip r:embed="rId7"/>
            <a:srcRect b="40030"/>
            <a:stretch>
              <a:fillRect/>
            </a:stretch>
          </p:blipFill>
          <p:spPr>
            <a:xfrm>
              <a:off x="3276396" y="6198169"/>
              <a:ext cx="360106" cy="275261"/>
            </a:xfrm>
            <a:prstGeom prst="rect">
              <a:avLst/>
            </a:prstGeom>
          </p:spPr>
        </p:pic>
      </p:grpSp>
      <p:sp>
        <p:nvSpPr>
          <p:cNvPr id="504" name="圆角矩形 222"/>
          <p:cNvSpPr/>
          <p:nvPr/>
        </p:nvSpPr>
        <p:spPr>
          <a:xfrm>
            <a:off x="136661" y="2085241"/>
            <a:ext cx="8002787" cy="1851330"/>
          </a:xfrm>
          <a:prstGeom prst="roundRect">
            <a:avLst>
              <a:gd name="adj" fmla="val 3200"/>
            </a:avLst>
          </a:prstGeom>
          <a:noFill/>
          <a:ln w="9525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圆角矩形 142"/>
          <p:cNvSpPr/>
          <p:nvPr/>
        </p:nvSpPr>
        <p:spPr>
          <a:xfrm>
            <a:off x="184758" y="2121082"/>
            <a:ext cx="7880250" cy="237355"/>
          </a:xfrm>
          <a:prstGeom prst="roundRect">
            <a:avLst>
              <a:gd name="adj" fmla="val 21542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kumimoji="1" lang="en-US" altLang="zh-CN" sz="135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PMS3.0</a:t>
            </a:r>
            <a:r>
              <a:rPr kumimoji="1" lang="zh-CN" altLang="en-US" sz="135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kumimoji="1" lang="zh-CN" altLang="en-US" sz="135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网关</a:t>
            </a:r>
            <a:endParaRPr kumimoji="1" lang="zh-CN" altLang="en-US" sz="135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1" name="组合 620"/>
          <p:cNvGrpSpPr/>
          <p:nvPr/>
        </p:nvGrpSpPr>
        <p:grpSpPr>
          <a:xfrm>
            <a:off x="6989253" y="2402714"/>
            <a:ext cx="1046011" cy="1471863"/>
            <a:chOff x="3025691" y="2845085"/>
            <a:chExt cx="1150612" cy="1471863"/>
          </a:xfrm>
        </p:grpSpPr>
        <p:sp>
          <p:nvSpPr>
            <p:cNvPr id="505" name="圆角矩形 142"/>
            <p:cNvSpPr/>
            <p:nvPr/>
          </p:nvSpPr>
          <p:spPr>
            <a:xfrm>
              <a:off x="3089278" y="2845085"/>
              <a:ext cx="1087025" cy="1471863"/>
            </a:xfrm>
            <a:prstGeom prst="roundRect">
              <a:avLst>
                <a:gd name="adj" fmla="val 3422"/>
              </a:avLst>
            </a:prstGeom>
            <a:solidFill>
              <a:srgbClr val="6DA6D9">
                <a:alpha val="98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27093" rIns="0" bIns="0" rtlCol="0" anchor="t"/>
            <a:lstStyle/>
            <a:p>
              <a:pPr algn="ctr"/>
              <a:r>
                <a:rPr kumimoji="1" lang="en-US" altLang="zh-CN" sz="120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PC</a:t>
              </a:r>
              <a:r>
                <a:rPr kumimoji="1" lang="zh-CN" altLang="en-US" sz="120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工作台</a:t>
              </a:r>
              <a:endParaRPr kumimoji="1" lang="zh-CN" altLang="en-US" sz="120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506" name="组合 505"/>
            <p:cNvGrpSpPr/>
            <p:nvPr/>
          </p:nvGrpSpPr>
          <p:grpSpPr>
            <a:xfrm>
              <a:off x="3259155" y="3108724"/>
              <a:ext cx="757312" cy="936198"/>
              <a:chOff x="8410362" y="2665102"/>
              <a:chExt cx="893023" cy="1060048"/>
            </a:xfrm>
          </p:grpSpPr>
          <p:grpSp>
            <p:nvGrpSpPr>
              <p:cNvPr id="507" name="组合 506"/>
              <p:cNvGrpSpPr/>
              <p:nvPr/>
            </p:nvGrpSpPr>
            <p:grpSpPr>
              <a:xfrm>
                <a:off x="8410362" y="2665102"/>
                <a:ext cx="893023" cy="323341"/>
                <a:chOff x="4078605" y="7580206"/>
                <a:chExt cx="937895" cy="430530"/>
              </a:xfrm>
            </p:grpSpPr>
            <p:sp>
              <p:nvSpPr>
                <p:cNvPr id="77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1" name="六边形 80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DU0025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工作流服务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08" name="组合 507"/>
              <p:cNvGrpSpPr/>
              <p:nvPr/>
            </p:nvGrpSpPr>
            <p:grpSpPr>
              <a:xfrm>
                <a:off x="8410362" y="3032672"/>
                <a:ext cx="893023" cy="323341"/>
                <a:chOff x="4078605" y="7580206"/>
                <a:chExt cx="937895" cy="430530"/>
              </a:xfrm>
            </p:grpSpPr>
            <p:sp>
              <p:nvSpPr>
                <p:cNvPr id="71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3" name="六边形 72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DU0026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任务调度服务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09" name="组合 508"/>
              <p:cNvGrpSpPr/>
              <p:nvPr/>
            </p:nvGrpSpPr>
            <p:grpSpPr>
              <a:xfrm>
                <a:off x="8410362" y="3401809"/>
                <a:ext cx="893023" cy="323341"/>
                <a:chOff x="4078605" y="7580206"/>
                <a:chExt cx="937895" cy="430530"/>
              </a:xfrm>
            </p:grpSpPr>
            <p:sp>
              <p:nvSpPr>
                <p:cNvPr id="510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11" name="六边形 510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DU0027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en-US" altLang="zh-CN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……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9" name="文本框 88"/>
            <p:cNvSpPr txBox="1"/>
            <p:nvPr/>
          </p:nvSpPr>
          <p:spPr>
            <a:xfrm>
              <a:off x="3025691" y="4077823"/>
              <a:ext cx="719745" cy="219740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en-US" altLang="zh-CN" sz="83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ECS</a:t>
              </a:r>
              <a:r>
                <a:rPr kumimoji="1" lang="zh-CN" altLang="en-US" sz="83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集群</a:t>
              </a:r>
              <a:endPara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22" name="组合 621"/>
          <p:cNvGrpSpPr/>
          <p:nvPr/>
        </p:nvGrpSpPr>
        <p:grpSpPr>
          <a:xfrm>
            <a:off x="116577" y="2402714"/>
            <a:ext cx="5694967" cy="1487361"/>
            <a:chOff x="4105793" y="2845085"/>
            <a:chExt cx="3856593" cy="1487361"/>
          </a:xfrm>
        </p:grpSpPr>
        <p:sp>
          <p:nvSpPr>
            <p:cNvPr id="521" name="圆角矩形 142"/>
            <p:cNvSpPr/>
            <p:nvPr/>
          </p:nvSpPr>
          <p:spPr>
            <a:xfrm>
              <a:off x="4159458" y="2845085"/>
              <a:ext cx="3802928" cy="1487361"/>
            </a:xfrm>
            <a:prstGeom prst="roundRect">
              <a:avLst>
                <a:gd name="adj" fmla="val 3422"/>
              </a:avLst>
            </a:prstGeom>
            <a:solidFill>
              <a:srgbClr val="6DA6D9">
                <a:alpha val="98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108000" tIns="0" rIns="0" bIns="0" rtlCol="0" anchor="b"/>
            <a:lstStyle/>
            <a:p>
              <a:pPr algn="ctr"/>
              <a:r>
                <a:rPr kumimoji="1" lang="zh-CN" altLang="en-US" sz="135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微应用</a:t>
              </a:r>
              <a:endParaRPr kumimoji="1" lang="zh-CN" altLang="en-US" sz="135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2" name="文本框 521"/>
            <p:cNvSpPr txBox="1"/>
            <p:nvPr/>
          </p:nvSpPr>
          <p:spPr>
            <a:xfrm>
              <a:off x="4105793" y="4093322"/>
              <a:ext cx="540279" cy="219740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en-US" altLang="zh-CN" sz="83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ECS</a:t>
              </a:r>
              <a:r>
                <a:rPr kumimoji="1" lang="zh-CN" altLang="en-US" sz="83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集群</a:t>
              </a:r>
              <a:endPara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3" name="矩形: 圆角 180"/>
            <p:cNvSpPr/>
            <p:nvPr/>
          </p:nvSpPr>
          <p:spPr>
            <a:xfrm>
              <a:off x="4495750" y="2901163"/>
              <a:ext cx="2487065" cy="1198532"/>
            </a:xfrm>
            <a:prstGeom prst="roundRect">
              <a:avLst>
                <a:gd name="adj" fmla="val 545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bIns="0" rtlCol="0" anchor="t"/>
            <a:lstStyle/>
            <a:p>
              <a:pPr algn="ctr"/>
              <a:r>
                <a:rPr lang="zh-CN" altLang="en-US" sz="1205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作业类</a:t>
              </a:r>
              <a:endParaRPr lang="zh-CN" altLang="en-US" sz="120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4" name="组合 523"/>
            <p:cNvGrpSpPr/>
            <p:nvPr/>
          </p:nvGrpSpPr>
          <p:grpSpPr>
            <a:xfrm>
              <a:off x="4472419" y="3108723"/>
              <a:ext cx="697816" cy="935830"/>
              <a:chOff x="4427702" y="2665102"/>
              <a:chExt cx="1023783" cy="1243508"/>
            </a:xfrm>
          </p:grpSpPr>
          <p:grpSp>
            <p:nvGrpSpPr>
              <p:cNvPr id="525" name="组合 524"/>
              <p:cNvGrpSpPr/>
              <p:nvPr/>
            </p:nvGrpSpPr>
            <p:grpSpPr>
              <a:xfrm>
                <a:off x="4427702" y="2665102"/>
                <a:ext cx="1023783" cy="388562"/>
                <a:chOff x="4078605" y="7580206"/>
                <a:chExt cx="937895" cy="430530"/>
              </a:xfrm>
            </p:grpSpPr>
            <p:sp>
              <p:nvSpPr>
                <p:cNvPr id="534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35" name="六边形 534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DU0002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36" name="文本框 535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输电检修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6" name="组合 525"/>
              <p:cNvGrpSpPr/>
              <p:nvPr/>
            </p:nvGrpSpPr>
            <p:grpSpPr>
              <a:xfrm>
                <a:off x="4427702" y="3099044"/>
                <a:ext cx="1023783" cy="388562"/>
                <a:chOff x="4078605" y="7580206"/>
                <a:chExt cx="937895" cy="430530"/>
              </a:xfrm>
            </p:grpSpPr>
            <p:sp>
              <p:nvSpPr>
                <p:cNvPr id="531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32" name="六边形 531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DU0006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33" name="文本框 532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输电运维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7" name="组合 526"/>
              <p:cNvGrpSpPr/>
              <p:nvPr/>
            </p:nvGrpSpPr>
            <p:grpSpPr>
              <a:xfrm>
                <a:off x="4427702" y="3520048"/>
                <a:ext cx="1023783" cy="388562"/>
                <a:chOff x="4078605" y="7580206"/>
                <a:chExt cx="937895" cy="430530"/>
              </a:xfrm>
            </p:grpSpPr>
            <p:sp>
              <p:nvSpPr>
                <p:cNvPr id="528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29" name="六边形 528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DU0010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30" name="文本框 529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输电两票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37" name="组合 536"/>
            <p:cNvGrpSpPr/>
            <p:nvPr/>
          </p:nvGrpSpPr>
          <p:grpSpPr>
            <a:xfrm>
              <a:off x="5081231" y="3108723"/>
              <a:ext cx="697816" cy="935830"/>
              <a:chOff x="5306702" y="2665102"/>
              <a:chExt cx="1023783" cy="1243508"/>
            </a:xfrm>
          </p:grpSpPr>
          <p:grpSp>
            <p:nvGrpSpPr>
              <p:cNvPr id="538" name="组合 537"/>
              <p:cNvGrpSpPr/>
              <p:nvPr/>
            </p:nvGrpSpPr>
            <p:grpSpPr>
              <a:xfrm>
                <a:off x="5306702" y="2665102"/>
                <a:ext cx="1023783" cy="388562"/>
                <a:chOff x="4078605" y="7580206"/>
                <a:chExt cx="937895" cy="430530"/>
              </a:xfrm>
            </p:grpSpPr>
            <p:sp>
              <p:nvSpPr>
                <p:cNvPr id="547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48" name="六边形 547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DU0003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49" name="文本框 548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变电检修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39" name="组合 538"/>
              <p:cNvGrpSpPr/>
              <p:nvPr/>
            </p:nvGrpSpPr>
            <p:grpSpPr>
              <a:xfrm>
                <a:off x="5306702" y="3099044"/>
                <a:ext cx="1023783" cy="388562"/>
                <a:chOff x="4078605" y="7580206"/>
                <a:chExt cx="937895" cy="430530"/>
              </a:xfrm>
            </p:grpSpPr>
            <p:sp>
              <p:nvSpPr>
                <p:cNvPr id="544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45" name="六边形 544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DU0007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46" name="文本框 545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变电运维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40" name="组合 539"/>
              <p:cNvGrpSpPr/>
              <p:nvPr/>
            </p:nvGrpSpPr>
            <p:grpSpPr>
              <a:xfrm>
                <a:off x="5306702" y="3520048"/>
                <a:ext cx="1023783" cy="388562"/>
                <a:chOff x="4078605" y="7580206"/>
                <a:chExt cx="937895" cy="430530"/>
              </a:xfrm>
            </p:grpSpPr>
            <p:sp>
              <p:nvSpPr>
                <p:cNvPr id="541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42" name="六边形 541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DU0011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43" name="文本框 542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不停电作业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50" name="组合 549"/>
            <p:cNvGrpSpPr/>
            <p:nvPr/>
          </p:nvGrpSpPr>
          <p:grpSpPr>
            <a:xfrm>
              <a:off x="5690044" y="3108723"/>
              <a:ext cx="697816" cy="935830"/>
              <a:chOff x="6185702" y="2665102"/>
              <a:chExt cx="1023783" cy="1243508"/>
            </a:xfrm>
          </p:grpSpPr>
          <p:grpSp>
            <p:nvGrpSpPr>
              <p:cNvPr id="551" name="组合 550"/>
              <p:cNvGrpSpPr/>
              <p:nvPr/>
            </p:nvGrpSpPr>
            <p:grpSpPr>
              <a:xfrm>
                <a:off x="6185702" y="2665102"/>
                <a:ext cx="1023783" cy="388562"/>
                <a:chOff x="4078605" y="7580206"/>
                <a:chExt cx="937895" cy="430530"/>
              </a:xfrm>
            </p:grpSpPr>
            <p:sp>
              <p:nvSpPr>
                <p:cNvPr id="560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61" name="六边形 560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DU0004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62" name="文本框 561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配电检修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52" name="组合 551"/>
              <p:cNvGrpSpPr/>
              <p:nvPr/>
            </p:nvGrpSpPr>
            <p:grpSpPr>
              <a:xfrm>
                <a:off x="6185702" y="3099044"/>
                <a:ext cx="1023783" cy="388562"/>
                <a:chOff x="4078605" y="7580206"/>
                <a:chExt cx="937895" cy="430530"/>
              </a:xfrm>
            </p:grpSpPr>
            <p:sp>
              <p:nvSpPr>
                <p:cNvPr id="557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58" name="六边形 557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DU0008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59" name="文本框 558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配电运维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53" name="组合 552"/>
              <p:cNvGrpSpPr/>
              <p:nvPr/>
            </p:nvGrpSpPr>
            <p:grpSpPr>
              <a:xfrm>
                <a:off x="6185702" y="3520048"/>
                <a:ext cx="1023783" cy="388562"/>
                <a:chOff x="4078605" y="7580206"/>
                <a:chExt cx="937895" cy="430530"/>
              </a:xfrm>
            </p:grpSpPr>
            <p:sp>
              <p:nvSpPr>
                <p:cNvPr id="554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55" name="六边形 554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DU0012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56" name="文本框 555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检修管理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63" name="矩形: 圆角 191"/>
            <p:cNvSpPr/>
            <p:nvPr/>
          </p:nvSpPr>
          <p:spPr>
            <a:xfrm>
              <a:off x="7038397" y="2901163"/>
              <a:ext cx="757312" cy="1198532"/>
            </a:xfrm>
            <a:prstGeom prst="roundRect">
              <a:avLst>
                <a:gd name="adj" fmla="val 7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bIns="0" rtlCol="0" anchor="t"/>
            <a:lstStyle/>
            <a:p>
              <a:pPr algn="ctr"/>
              <a:r>
                <a:rPr lang="zh-CN" altLang="en-US" sz="1205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管理类</a:t>
              </a:r>
              <a:endParaRPr lang="zh-CN" altLang="en-US" sz="120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4" name="组合 563"/>
            <p:cNvGrpSpPr/>
            <p:nvPr/>
          </p:nvGrpSpPr>
          <p:grpSpPr>
            <a:xfrm>
              <a:off x="7038397" y="3108724"/>
              <a:ext cx="757312" cy="936198"/>
              <a:chOff x="8410362" y="2665102"/>
              <a:chExt cx="893023" cy="1060048"/>
            </a:xfrm>
          </p:grpSpPr>
          <p:grpSp>
            <p:nvGrpSpPr>
              <p:cNvPr id="565" name="组合 564"/>
              <p:cNvGrpSpPr/>
              <p:nvPr/>
            </p:nvGrpSpPr>
            <p:grpSpPr>
              <a:xfrm>
                <a:off x="8410362" y="2665102"/>
                <a:ext cx="893023" cy="323341"/>
                <a:chOff x="4078605" y="7580206"/>
                <a:chExt cx="937895" cy="430530"/>
              </a:xfrm>
            </p:grpSpPr>
            <p:sp>
              <p:nvSpPr>
                <p:cNvPr id="574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75" name="六边形 574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DU0014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76" name="文本框 575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技改大修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6" name="组合 565"/>
              <p:cNvGrpSpPr/>
              <p:nvPr/>
            </p:nvGrpSpPr>
            <p:grpSpPr>
              <a:xfrm>
                <a:off x="8410362" y="3032672"/>
                <a:ext cx="893023" cy="323341"/>
                <a:chOff x="4078605" y="7580206"/>
                <a:chExt cx="937895" cy="430530"/>
              </a:xfrm>
            </p:grpSpPr>
            <p:sp>
              <p:nvSpPr>
                <p:cNvPr id="571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72" name="六边形 571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DU0015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73" name="文本框 572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生产成本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7" name="组合 566"/>
              <p:cNvGrpSpPr/>
              <p:nvPr/>
            </p:nvGrpSpPr>
            <p:grpSpPr>
              <a:xfrm>
                <a:off x="8410362" y="3401809"/>
                <a:ext cx="893023" cy="323341"/>
                <a:chOff x="4078605" y="7580206"/>
                <a:chExt cx="937895" cy="430530"/>
              </a:xfrm>
            </p:grpSpPr>
            <p:sp>
              <p:nvSpPr>
                <p:cNvPr id="568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69" name="六边形 568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DU0016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70" name="文本框 569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检修管理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77" name="组合 576"/>
            <p:cNvGrpSpPr/>
            <p:nvPr/>
          </p:nvGrpSpPr>
          <p:grpSpPr>
            <a:xfrm>
              <a:off x="6298856" y="3108723"/>
              <a:ext cx="697816" cy="935830"/>
              <a:chOff x="6948710" y="2665102"/>
              <a:chExt cx="1023783" cy="1243508"/>
            </a:xfrm>
          </p:grpSpPr>
          <p:grpSp>
            <p:nvGrpSpPr>
              <p:cNvPr id="578" name="组合 577"/>
              <p:cNvGrpSpPr/>
              <p:nvPr/>
            </p:nvGrpSpPr>
            <p:grpSpPr>
              <a:xfrm>
                <a:off x="6948710" y="2665102"/>
                <a:ext cx="1023783" cy="388562"/>
                <a:chOff x="4078605" y="7580206"/>
                <a:chExt cx="937895" cy="430530"/>
              </a:xfrm>
            </p:grpSpPr>
            <p:sp>
              <p:nvSpPr>
                <p:cNvPr id="587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8" name="六边形 587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DU0005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9" name="文本框 588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直流检修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79" name="组合 578"/>
              <p:cNvGrpSpPr/>
              <p:nvPr/>
            </p:nvGrpSpPr>
            <p:grpSpPr>
              <a:xfrm>
                <a:off x="6948710" y="3099044"/>
                <a:ext cx="1023783" cy="388562"/>
                <a:chOff x="4078605" y="7580206"/>
                <a:chExt cx="937895" cy="430530"/>
              </a:xfrm>
            </p:grpSpPr>
            <p:sp>
              <p:nvSpPr>
                <p:cNvPr id="584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5" name="六边形 584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DU0009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6" name="文本框 585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直流运维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0" name="组合 579"/>
              <p:cNvGrpSpPr/>
              <p:nvPr/>
            </p:nvGrpSpPr>
            <p:grpSpPr>
              <a:xfrm>
                <a:off x="6948710" y="3520048"/>
                <a:ext cx="1023783" cy="388562"/>
                <a:chOff x="4078605" y="7580206"/>
                <a:chExt cx="937895" cy="430530"/>
              </a:xfrm>
            </p:grpSpPr>
            <p:sp>
              <p:nvSpPr>
                <p:cNvPr id="581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2" name="六边形 581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DU0013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3" name="文本框 582"/>
                <p:cNvSpPr txBox="1"/>
                <p:nvPr/>
              </p:nvSpPr>
              <p:spPr>
                <a:xfrm>
                  <a:off x="4078605" y="7816081"/>
                  <a:ext cx="937895" cy="1194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en-US" altLang="zh-CN" sz="525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……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619" name="组合 618"/>
          <p:cNvGrpSpPr/>
          <p:nvPr/>
        </p:nvGrpSpPr>
        <p:grpSpPr>
          <a:xfrm>
            <a:off x="5897935" y="2402714"/>
            <a:ext cx="1005338" cy="1471863"/>
            <a:chOff x="8102646" y="2845085"/>
            <a:chExt cx="1105872" cy="1471863"/>
          </a:xfrm>
        </p:grpSpPr>
        <p:sp>
          <p:nvSpPr>
            <p:cNvPr id="604" name="圆角矩形 142"/>
            <p:cNvSpPr/>
            <p:nvPr/>
          </p:nvSpPr>
          <p:spPr>
            <a:xfrm>
              <a:off x="8121493" y="2845085"/>
              <a:ext cx="1087025" cy="1471863"/>
            </a:xfrm>
            <a:prstGeom prst="roundRect">
              <a:avLst>
                <a:gd name="adj" fmla="val 3422"/>
              </a:avLst>
            </a:prstGeom>
            <a:solidFill>
              <a:srgbClr val="6DA6D9">
                <a:alpha val="987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27093" rIns="0" bIns="0" rtlCol="0" anchor="t"/>
            <a:lstStyle/>
            <a:p>
              <a:pPr algn="ctr"/>
              <a:r>
                <a:rPr kumimoji="1" lang="zh-CN" altLang="en-US" sz="120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运营平台</a:t>
              </a:r>
              <a:endParaRPr kumimoji="1" lang="zh-CN" altLang="en-US" sz="120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605" name="组合 604"/>
            <p:cNvGrpSpPr/>
            <p:nvPr/>
          </p:nvGrpSpPr>
          <p:grpSpPr>
            <a:xfrm>
              <a:off x="8305762" y="3108724"/>
              <a:ext cx="757312" cy="936198"/>
              <a:chOff x="8410362" y="2665102"/>
              <a:chExt cx="893023" cy="1060048"/>
            </a:xfrm>
          </p:grpSpPr>
          <p:grpSp>
            <p:nvGrpSpPr>
              <p:cNvPr id="606" name="组合 605"/>
              <p:cNvGrpSpPr/>
              <p:nvPr/>
            </p:nvGrpSpPr>
            <p:grpSpPr>
              <a:xfrm>
                <a:off x="8410362" y="2665102"/>
                <a:ext cx="893023" cy="323341"/>
                <a:chOff x="4078605" y="7580206"/>
                <a:chExt cx="937895" cy="430530"/>
              </a:xfrm>
            </p:grpSpPr>
            <p:sp>
              <p:nvSpPr>
                <p:cNvPr id="615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16" name="六边形 615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DU0028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17" name="文本框 616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业务运营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07" name="组合 606"/>
              <p:cNvGrpSpPr/>
              <p:nvPr/>
            </p:nvGrpSpPr>
            <p:grpSpPr>
              <a:xfrm>
                <a:off x="8410362" y="3032672"/>
                <a:ext cx="893023" cy="323341"/>
                <a:chOff x="4078605" y="7580206"/>
                <a:chExt cx="937895" cy="430530"/>
              </a:xfrm>
            </p:grpSpPr>
            <p:sp>
              <p:nvSpPr>
                <p:cNvPr id="612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13" name="六边形 612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DU0029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14" name="文本框 613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zh-CN" altLang="en-US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应用运营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08" name="组合 607"/>
              <p:cNvGrpSpPr/>
              <p:nvPr/>
            </p:nvGrpSpPr>
            <p:grpSpPr>
              <a:xfrm>
                <a:off x="8410362" y="3401809"/>
                <a:ext cx="893023" cy="323341"/>
                <a:chOff x="4078605" y="7580206"/>
                <a:chExt cx="937895" cy="430530"/>
              </a:xfrm>
            </p:grpSpPr>
            <p:sp>
              <p:nvSpPr>
                <p:cNvPr id="609" name="圆角矩形 143"/>
                <p:cNvSpPr/>
                <p:nvPr/>
              </p:nvSpPr>
              <p:spPr>
                <a:xfrm>
                  <a:off x="4168775" y="7580206"/>
                  <a:ext cx="756920" cy="430530"/>
                </a:xfrm>
                <a:prstGeom prst="roundRect">
                  <a:avLst/>
                </a:prstGeom>
                <a:solidFill>
                  <a:srgbClr val="6DA6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kumimoji="1" lang="zh-CN" altLang="en-US" sz="1055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10" name="六边形 609"/>
                <p:cNvSpPr/>
                <p:nvPr/>
              </p:nvSpPr>
              <p:spPr>
                <a:xfrm>
                  <a:off x="4213225" y="7624021"/>
                  <a:ext cx="641985" cy="134620"/>
                </a:xfrm>
                <a:prstGeom prst="hexagon">
                  <a:avLst/>
                </a:prstGeom>
                <a:solidFill>
                  <a:schemeClr val="bg1"/>
                </a:solidFill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525" b="1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DU0030</a:t>
                  </a:r>
                  <a:endParaRPr kumimoji="1" lang="zh-CN" altLang="en-US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11" name="文本框 610"/>
                <p:cNvSpPr txBox="1"/>
                <p:nvPr/>
              </p:nvSpPr>
              <p:spPr>
                <a:xfrm>
                  <a:off x="4078605" y="7814650"/>
                  <a:ext cx="937895" cy="122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kumimoji="1" lang="en-US" altLang="zh-CN" sz="525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……</a:t>
                  </a:r>
                  <a:endPara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18" name="文本框 617"/>
            <p:cNvSpPr txBox="1"/>
            <p:nvPr/>
          </p:nvSpPr>
          <p:spPr>
            <a:xfrm>
              <a:off x="8102646" y="4077823"/>
              <a:ext cx="654189" cy="219740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en-US" altLang="zh-CN" sz="83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ECS</a:t>
              </a:r>
              <a:r>
                <a:rPr kumimoji="1" lang="zh-CN" altLang="en-US" sz="83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集群</a:t>
              </a:r>
              <a:endPara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23" name="圆角矩形 222"/>
          <p:cNvSpPr/>
          <p:nvPr/>
        </p:nvSpPr>
        <p:spPr>
          <a:xfrm>
            <a:off x="145966" y="4319747"/>
            <a:ext cx="2917265" cy="1614005"/>
          </a:xfrm>
          <a:prstGeom prst="roundRect">
            <a:avLst>
              <a:gd name="adj" fmla="val 3200"/>
            </a:avLst>
          </a:prstGeom>
          <a:noFill/>
          <a:ln w="9525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4" name="圆角矩形 142"/>
          <p:cNvSpPr/>
          <p:nvPr/>
        </p:nvSpPr>
        <p:spPr>
          <a:xfrm>
            <a:off x="3156314" y="4776949"/>
            <a:ext cx="2674643" cy="1130438"/>
          </a:xfrm>
          <a:prstGeom prst="roundRect">
            <a:avLst>
              <a:gd name="adj" fmla="val 3422"/>
            </a:avLst>
          </a:prstGeom>
          <a:solidFill>
            <a:srgbClr val="6DA6D9">
              <a:alpha val="9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endParaRPr kumimoji="1" lang="zh-CN" altLang="en-US" sz="135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5" name="圆角矩形 142"/>
          <p:cNvSpPr/>
          <p:nvPr/>
        </p:nvSpPr>
        <p:spPr>
          <a:xfrm>
            <a:off x="3155324" y="4447970"/>
            <a:ext cx="2688885" cy="262716"/>
          </a:xfrm>
          <a:prstGeom prst="roundRect">
            <a:avLst>
              <a:gd name="adj" fmla="val 21542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kumimoji="1" lang="zh-CN" altLang="en-US" sz="135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中台作业网关</a:t>
            </a:r>
            <a:endParaRPr kumimoji="1" lang="zh-CN" altLang="en-US" sz="135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6" name="圆角矩形 142"/>
          <p:cNvSpPr/>
          <p:nvPr/>
        </p:nvSpPr>
        <p:spPr>
          <a:xfrm>
            <a:off x="136661" y="4002840"/>
            <a:ext cx="5707548" cy="257273"/>
          </a:xfrm>
          <a:prstGeom prst="roundRect">
            <a:avLst>
              <a:gd name="adj" fmla="val 21542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/>
            <a:r>
              <a:rPr kumimoji="1" lang="zh-CN" altLang="en-US" sz="135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中台网关服务（统一服务调度组件）</a:t>
            </a:r>
            <a:endParaRPr kumimoji="1" lang="zh-CN" altLang="en-US" sz="135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9" name="矩形: 圆角 182"/>
          <p:cNvSpPr/>
          <p:nvPr/>
        </p:nvSpPr>
        <p:spPr>
          <a:xfrm>
            <a:off x="3232948" y="4864608"/>
            <a:ext cx="1585850" cy="789751"/>
          </a:xfrm>
          <a:prstGeom prst="roundRect">
            <a:avLst>
              <a:gd name="adj" fmla="val 5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zh-CN" altLang="en-US" sz="105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作业管理中心</a:t>
            </a:r>
            <a:endParaRPr lang="zh-CN" altLang="en-US" sz="1055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0" name="矩形: 圆角 183"/>
          <p:cNvSpPr/>
          <p:nvPr/>
        </p:nvSpPr>
        <p:spPr>
          <a:xfrm>
            <a:off x="4887261" y="4864608"/>
            <a:ext cx="894234" cy="789751"/>
          </a:xfrm>
          <a:prstGeom prst="roundRect">
            <a:avLst>
              <a:gd name="adj" fmla="val 5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zh-CN" altLang="en-US" sz="105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成本管理中心</a:t>
            </a:r>
            <a:endParaRPr lang="zh-CN" altLang="en-US" sz="1055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1" name="组合 630"/>
          <p:cNvGrpSpPr/>
          <p:nvPr/>
        </p:nvGrpSpPr>
        <p:grpSpPr>
          <a:xfrm>
            <a:off x="3213980" y="5082189"/>
            <a:ext cx="589033" cy="524242"/>
            <a:chOff x="4159151" y="4830043"/>
            <a:chExt cx="950604" cy="696600"/>
          </a:xfrm>
        </p:grpSpPr>
        <p:grpSp>
          <p:nvGrpSpPr>
            <p:cNvPr id="632" name="组合 631"/>
            <p:cNvGrpSpPr/>
            <p:nvPr/>
          </p:nvGrpSpPr>
          <p:grpSpPr>
            <a:xfrm>
              <a:off x="4159151" y="4830043"/>
              <a:ext cx="944598" cy="330717"/>
              <a:chOff x="4078605" y="7580206"/>
              <a:chExt cx="937895" cy="430530"/>
            </a:xfrm>
          </p:grpSpPr>
          <p:sp>
            <p:nvSpPr>
              <p:cNvPr id="637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8" name="六边形 637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DU0017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9" name="文本框 638"/>
              <p:cNvSpPr txBox="1"/>
              <p:nvPr/>
            </p:nvSpPr>
            <p:spPr>
              <a:xfrm>
                <a:off x="4078605" y="7805640"/>
                <a:ext cx="937895" cy="140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巡视管理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33" name="组合 632"/>
            <p:cNvGrpSpPr/>
            <p:nvPr/>
          </p:nvGrpSpPr>
          <p:grpSpPr>
            <a:xfrm>
              <a:off x="4165157" y="5195926"/>
              <a:ext cx="944598" cy="330717"/>
              <a:chOff x="4078605" y="7580206"/>
              <a:chExt cx="937895" cy="430530"/>
            </a:xfrm>
          </p:grpSpPr>
          <p:sp>
            <p:nvSpPr>
              <p:cNvPr id="634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5" name="六边形 634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DU0020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36" name="文本框 635"/>
              <p:cNvSpPr txBox="1"/>
              <p:nvPr/>
            </p:nvSpPr>
            <p:spPr>
              <a:xfrm>
                <a:off x="4078605" y="7805640"/>
                <a:ext cx="937895" cy="140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缺陷管理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0" name="组合 639"/>
          <p:cNvGrpSpPr/>
          <p:nvPr/>
        </p:nvGrpSpPr>
        <p:grpSpPr>
          <a:xfrm>
            <a:off x="3729482" y="5081777"/>
            <a:ext cx="588915" cy="527423"/>
            <a:chOff x="4953184" y="4829495"/>
            <a:chExt cx="950415" cy="700827"/>
          </a:xfrm>
        </p:grpSpPr>
        <p:grpSp>
          <p:nvGrpSpPr>
            <p:cNvPr id="641" name="组合 640"/>
            <p:cNvGrpSpPr/>
            <p:nvPr/>
          </p:nvGrpSpPr>
          <p:grpSpPr>
            <a:xfrm>
              <a:off x="4953184" y="4829495"/>
              <a:ext cx="944598" cy="330717"/>
              <a:chOff x="4078605" y="7580206"/>
              <a:chExt cx="937895" cy="430530"/>
            </a:xfrm>
          </p:grpSpPr>
          <p:sp>
            <p:nvSpPr>
              <p:cNvPr id="646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7" name="六边形 646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DU0018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8" name="文本框 647"/>
              <p:cNvSpPr txBox="1"/>
              <p:nvPr/>
            </p:nvSpPr>
            <p:spPr>
              <a:xfrm>
                <a:off x="4078605" y="7805634"/>
                <a:ext cx="937895" cy="140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检修计划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42" name="组合 641"/>
            <p:cNvGrpSpPr/>
            <p:nvPr/>
          </p:nvGrpSpPr>
          <p:grpSpPr>
            <a:xfrm>
              <a:off x="4959001" y="5199605"/>
              <a:ext cx="944598" cy="330717"/>
              <a:chOff x="4078605" y="7580206"/>
              <a:chExt cx="937895" cy="430530"/>
            </a:xfrm>
          </p:grpSpPr>
          <p:sp>
            <p:nvSpPr>
              <p:cNvPr id="643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4" name="六边形 643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DU0021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45" name="文本框 644"/>
              <p:cNvSpPr txBox="1"/>
              <p:nvPr/>
            </p:nvSpPr>
            <p:spPr>
              <a:xfrm>
                <a:off x="4078605" y="7805639"/>
                <a:ext cx="937895" cy="140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配网抢修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9" name="组合 648"/>
          <p:cNvGrpSpPr/>
          <p:nvPr/>
        </p:nvGrpSpPr>
        <p:grpSpPr>
          <a:xfrm>
            <a:off x="4244867" y="5078415"/>
            <a:ext cx="585312" cy="530372"/>
            <a:chOff x="5822835" y="4825028"/>
            <a:chExt cx="944598" cy="704746"/>
          </a:xfrm>
        </p:grpSpPr>
        <p:grpSp>
          <p:nvGrpSpPr>
            <p:cNvPr id="650" name="组合 649"/>
            <p:cNvGrpSpPr/>
            <p:nvPr/>
          </p:nvGrpSpPr>
          <p:grpSpPr>
            <a:xfrm>
              <a:off x="5822835" y="5199057"/>
              <a:ext cx="944598" cy="330717"/>
              <a:chOff x="4078605" y="7580206"/>
              <a:chExt cx="937895" cy="430530"/>
            </a:xfrm>
          </p:grpSpPr>
          <p:sp>
            <p:nvSpPr>
              <p:cNvPr id="655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6" name="六边形 655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DU0022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7" name="文本框 656"/>
              <p:cNvSpPr txBox="1"/>
              <p:nvPr/>
            </p:nvSpPr>
            <p:spPr>
              <a:xfrm>
                <a:off x="4078605" y="7805634"/>
                <a:ext cx="937895" cy="140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……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51" name="组合 650"/>
            <p:cNvGrpSpPr/>
            <p:nvPr/>
          </p:nvGrpSpPr>
          <p:grpSpPr>
            <a:xfrm>
              <a:off x="5822835" y="4825028"/>
              <a:ext cx="944598" cy="330717"/>
              <a:chOff x="4078605" y="7580206"/>
              <a:chExt cx="937895" cy="430530"/>
            </a:xfrm>
          </p:grpSpPr>
          <p:sp>
            <p:nvSpPr>
              <p:cNvPr id="652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3" name="六边形 652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DU0019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54" name="文本框 653"/>
              <p:cNvSpPr txBox="1"/>
              <p:nvPr/>
            </p:nvSpPr>
            <p:spPr>
              <a:xfrm>
                <a:off x="4078605" y="7805642"/>
                <a:ext cx="937895" cy="140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不停电作业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58" name="组合 657"/>
          <p:cNvGrpSpPr/>
          <p:nvPr/>
        </p:nvGrpSpPr>
        <p:grpSpPr>
          <a:xfrm>
            <a:off x="5039800" y="5078415"/>
            <a:ext cx="585312" cy="530372"/>
            <a:chOff x="5822835" y="4825028"/>
            <a:chExt cx="944598" cy="704746"/>
          </a:xfrm>
        </p:grpSpPr>
        <p:grpSp>
          <p:nvGrpSpPr>
            <p:cNvPr id="659" name="组合 658"/>
            <p:cNvGrpSpPr/>
            <p:nvPr/>
          </p:nvGrpSpPr>
          <p:grpSpPr>
            <a:xfrm>
              <a:off x="5822835" y="5199057"/>
              <a:ext cx="944598" cy="330717"/>
              <a:chOff x="4078605" y="7580206"/>
              <a:chExt cx="937895" cy="430530"/>
            </a:xfrm>
          </p:grpSpPr>
          <p:sp>
            <p:nvSpPr>
              <p:cNvPr id="664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5" name="六边形 664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DU0024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6" name="文本框 665"/>
              <p:cNvSpPr txBox="1"/>
              <p:nvPr/>
            </p:nvSpPr>
            <p:spPr>
              <a:xfrm>
                <a:off x="4078605" y="7805634"/>
                <a:ext cx="937895" cy="140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en-US" altLang="zh-CN" sz="525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……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660" name="组合 659"/>
            <p:cNvGrpSpPr/>
            <p:nvPr/>
          </p:nvGrpSpPr>
          <p:grpSpPr>
            <a:xfrm>
              <a:off x="5822835" y="4825028"/>
              <a:ext cx="944598" cy="330717"/>
              <a:chOff x="4078605" y="7580206"/>
              <a:chExt cx="937895" cy="430530"/>
            </a:xfrm>
          </p:grpSpPr>
          <p:sp>
            <p:nvSpPr>
              <p:cNvPr id="661" name="圆角矩形 143"/>
              <p:cNvSpPr/>
              <p:nvPr/>
            </p:nvSpPr>
            <p:spPr>
              <a:xfrm>
                <a:off x="4168775" y="7580206"/>
                <a:ext cx="756920" cy="430530"/>
              </a:xfrm>
              <a:prstGeom prst="roundRect">
                <a:avLst/>
              </a:prstGeom>
              <a:solidFill>
                <a:srgbClr val="6DA6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zh-CN" altLang="en-US" sz="105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2" name="六边形 661"/>
              <p:cNvSpPr/>
              <p:nvPr/>
            </p:nvSpPr>
            <p:spPr>
              <a:xfrm>
                <a:off x="4213225" y="7624021"/>
                <a:ext cx="641985" cy="134620"/>
              </a:xfrm>
              <a:prstGeom prst="hexagon">
                <a:avLst/>
              </a:prstGeom>
              <a:solidFill>
                <a:schemeClr val="bg1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525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DU0023</a:t>
                </a:r>
                <a:endParaRPr kumimoji="1" lang="zh-CN" altLang="en-US" sz="52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63" name="文本框 662"/>
              <p:cNvSpPr txBox="1"/>
              <p:nvPr/>
            </p:nvSpPr>
            <p:spPr>
              <a:xfrm>
                <a:off x="4078605" y="7805634"/>
                <a:ext cx="937895" cy="140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zh-CN" altLang="en-US" sz="5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成本管理</a:t>
                </a:r>
                <a:endParaRPr kumimoji="1" lang="zh-CN" altLang="en-US" sz="5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695" name="圆角矩形 142"/>
          <p:cNvSpPr/>
          <p:nvPr/>
        </p:nvSpPr>
        <p:spPr>
          <a:xfrm>
            <a:off x="164317" y="4334318"/>
            <a:ext cx="2817569" cy="1481324"/>
          </a:xfrm>
          <a:prstGeom prst="roundRect">
            <a:avLst>
              <a:gd name="adj" fmla="val 2465"/>
            </a:avLst>
          </a:prstGeom>
          <a:solidFill>
            <a:srgbClr val="6DA6D9">
              <a:alpha val="987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电网资源中台</a:t>
            </a:r>
            <a:endParaRPr kumimoji="1" lang="zh-CN" altLang="en-US" sz="1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8" name="上下箭头 181"/>
          <p:cNvSpPr/>
          <p:nvPr/>
        </p:nvSpPr>
        <p:spPr>
          <a:xfrm>
            <a:off x="4413556" y="4243315"/>
            <a:ext cx="172421" cy="234428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9" name="圆角矩形 142"/>
          <p:cNvSpPr/>
          <p:nvPr/>
        </p:nvSpPr>
        <p:spPr>
          <a:xfrm>
            <a:off x="230525" y="4692220"/>
            <a:ext cx="690067" cy="1015263"/>
          </a:xfrm>
          <a:prstGeom prst="roundRect">
            <a:avLst>
              <a:gd name="adj" fmla="val 3131"/>
            </a:avLst>
          </a:prstGeom>
          <a:solidFill>
            <a:schemeClr val="bg1"/>
          </a:solidFill>
          <a:ln w="3175">
            <a:solidFill>
              <a:srgbClr val="2F528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79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基础服务</a:t>
            </a:r>
            <a:endParaRPr kumimoji="1" lang="zh-CN" altLang="en-US" sz="79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1" name="组合 710"/>
          <p:cNvGrpSpPr/>
          <p:nvPr/>
        </p:nvGrpSpPr>
        <p:grpSpPr>
          <a:xfrm>
            <a:off x="290476" y="4993838"/>
            <a:ext cx="580355" cy="528443"/>
            <a:chOff x="1655960" y="2396984"/>
            <a:chExt cx="848234" cy="702109"/>
          </a:xfrm>
        </p:grpSpPr>
        <p:pic>
          <p:nvPicPr>
            <p:cNvPr id="712" name="图片 711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1655960" y="2396984"/>
              <a:ext cx="436088" cy="316197"/>
            </a:xfrm>
            <a:prstGeom prst="rect">
              <a:avLst/>
            </a:prstGeom>
          </p:spPr>
        </p:pic>
        <p:pic>
          <p:nvPicPr>
            <p:cNvPr id="713" name="图片 712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064923" y="2396984"/>
              <a:ext cx="436088" cy="316197"/>
            </a:xfrm>
            <a:prstGeom prst="rect">
              <a:avLst/>
            </a:prstGeom>
          </p:spPr>
        </p:pic>
        <p:pic>
          <p:nvPicPr>
            <p:cNvPr id="714" name="图片 713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1659142" y="2782895"/>
              <a:ext cx="436088" cy="316197"/>
            </a:xfrm>
            <a:prstGeom prst="rect">
              <a:avLst/>
            </a:prstGeom>
          </p:spPr>
        </p:pic>
        <p:pic>
          <p:nvPicPr>
            <p:cNvPr id="715" name="图片 714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068106" y="2782896"/>
              <a:ext cx="436088" cy="316197"/>
            </a:xfrm>
            <a:prstGeom prst="rect">
              <a:avLst/>
            </a:prstGeom>
          </p:spPr>
        </p:pic>
      </p:grpSp>
      <p:sp>
        <p:nvSpPr>
          <p:cNvPr id="716" name="圆角矩形 142"/>
          <p:cNvSpPr/>
          <p:nvPr/>
        </p:nvSpPr>
        <p:spPr>
          <a:xfrm>
            <a:off x="973779" y="4687340"/>
            <a:ext cx="1257702" cy="1020144"/>
          </a:xfrm>
          <a:prstGeom prst="roundRect">
            <a:avLst>
              <a:gd name="adj" fmla="val 2095"/>
            </a:avLst>
          </a:prstGeom>
          <a:solidFill>
            <a:schemeClr val="bg1"/>
          </a:solidFill>
          <a:ln w="3175">
            <a:solidFill>
              <a:srgbClr val="2F528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79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电网资源中台服务</a:t>
            </a:r>
            <a:endParaRPr kumimoji="1" lang="zh-CN" altLang="en-US" sz="79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48" name="组合 747"/>
          <p:cNvGrpSpPr/>
          <p:nvPr/>
        </p:nvGrpSpPr>
        <p:grpSpPr>
          <a:xfrm>
            <a:off x="929550" y="4929855"/>
            <a:ext cx="1363168" cy="724949"/>
            <a:chOff x="2177678" y="5182108"/>
            <a:chExt cx="1499484" cy="724949"/>
          </a:xfrm>
        </p:grpSpPr>
        <p:sp>
          <p:nvSpPr>
            <p:cNvPr id="718" name="圆角矩形 37"/>
            <p:cNvSpPr/>
            <p:nvPr/>
          </p:nvSpPr>
          <p:spPr>
            <a:xfrm>
              <a:off x="2177680" y="5368482"/>
              <a:ext cx="535665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资产中心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9" name="圆角矩形 37"/>
            <p:cNvSpPr/>
            <p:nvPr/>
          </p:nvSpPr>
          <p:spPr>
            <a:xfrm>
              <a:off x="2498952" y="5368482"/>
              <a:ext cx="535665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资源中心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0" name="圆角矩形 37"/>
            <p:cNvSpPr/>
            <p:nvPr/>
          </p:nvSpPr>
          <p:spPr>
            <a:xfrm>
              <a:off x="2820226" y="5368482"/>
              <a:ext cx="535665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图形中心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1" name="圆角矩形 37"/>
            <p:cNvSpPr/>
            <p:nvPr/>
          </p:nvSpPr>
          <p:spPr>
            <a:xfrm>
              <a:off x="3141497" y="5368482"/>
              <a:ext cx="535665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拓扑中心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722" name="图片 721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291801" y="5182108"/>
              <a:ext cx="328306" cy="237986"/>
            </a:xfrm>
            <a:prstGeom prst="rect">
              <a:avLst/>
            </a:prstGeom>
          </p:spPr>
        </p:pic>
        <p:pic>
          <p:nvPicPr>
            <p:cNvPr id="723" name="图片 722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609394" y="5182108"/>
              <a:ext cx="328306" cy="237986"/>
            </a:xfrm>
            <a:prstGeom prst="rect">
              <a:avLst/>
            </a:prstGeom>
          </p:spPr>
        </p:pic>
        <p:pic>
          <p:nvPicPr>
            <p:cNvPr id="724" name="图片 723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926987" y="5182108"/>
              <a:ext cx="328306" cy="237986"/>
            </a:xfrm>
            <a:prstGeom prst="rect">
              <a:avLst/>
            </a:prstGeom>
          </p:spPr>
        </p:pic>
        <p:pic>
          <p:nvPicPr>
            <p:cNvPr id="725" name="图片 724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3244579" y="5182108"/>
              <a:ext cx="328306" cy="237986"/>
            </a:xfrm>
            <a:prstGeom prst="rect">
              <a:avLst/>
            </a:prstGeom>
          </p:spPr>
        </p:pic>
        <p:sp>
          <p:nvSpPr>
            <p:cNvPr id="726" name="圆角矩形 37"/>
            <p:cNvSpPr/>
            <p:nvPr/>
          </p:nvSpPr>
          <p:spPr>
            <a:xfrm>
              <a:off x="2177678" y="5708257"/>
              <a:ext cx="535663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模型管理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7" name="圆角矩形 37"/>
            <p:cNvSpPr/>
            <p:nvPr/>
          </p:nvSpPr>
          <p:spPr>
            <a:xfrm>
              <a:off x="2498950" y="5708257"/>
              <a:ext cx="535663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环境中心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8" name="圆角矩形 37"/>
            <p:cNvSpPr/>
            <p:nvPr/>
          </p:nvSpPr>
          <p:spPr>
            <a:xfrm>
              <a:off x="2820224" y="5720682"/>
              <a:ext cx="535663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测点管理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9" name="圆角矩形 37"/>
            <p:cNvSpPr/>
            <p:nvPr/>
          </p:nvSpPr>
          <p:spPr>
            <a:xfrm>
              <a:off x="3141495" y="5708257"/>
              <a:ext cx="535663" cy="186375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……</a:t>
              </a:r>
              <a:endPara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730" name="图片 729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291801" y="5521883"/>
              <a:ext cx="328306" cy="237986"/>
            </a:xfrm>
            <a:prstGeom prst="rect">
              <a:avLst/>
            </a:prstGeom>
          </p:spPr>
        </p:pic>
        <p:pic>
          <p:nvPicPr>
            <p:cNvPr id="731" name="图片 730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609394" y="5521883"/>
              <a:ext cx="328306" cy="237986"/>
            </a:xfrm>
            <a:prstGeom prst="rect">
              <a:avLst/>
            </a:prstGeom>
          </p:spPr>
        </p:pic>
        <p:pic>
          <p:nvPicPr>
            <p:cNvPr id="732" name="图片 731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926987" y="5521883"/>
              <a:ext cx="328306" cy="237986"/>
            </a:xfrm>
            <a:prstGeom prst="rect">
              <a:avLst/>
            </a:prstGeom>
          </p:spPr>
        </p:pic>
        <p:pic>
          <p:nvPicPr>
            <p:cNvPr id="733" name="图片 732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3244579" y="5521883"/>
              <a:ext cx="328306" cy="237986"/>
            </a:xfrm>
            <a:prstGeom prst="rect">
              <a:avLst/>
            </a:prstGeom>
          </p:spPr>
        </p:pic>
      </p:grpSp>
      <p:sp>
        <p:nvSpPr>
          <p:cNvPr id="747" name="圆角矩形 142"/>
          <p:cNvSpPr/>
          <p:nvPr/>
        </p:nvSpPr>
        <p:spPr>
          <a:xfrm>
            <a:off x="2291692" y="4692220"/>
            <a:ext cx="690067" cy="1015263"/>
          </a:xfrm>
          <a:prstGeom prst="roundRect">
            <a:avLst>
              <a:gd name="adj" fmla="val 3131"/>
            </a:avLst>
          </a:prstGeom>
          <a:solidFill>
            <a:schemeClr val="bg1"/>
          </a:solidFill>
          <a:ln w="3175">
            <a:solidFill>
              <a:srgbClr val="2F528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kumimoji="1" lang="zh-CN" altLang="en-US" sz="79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电网一张图</a:t>
            </a:r>
            <a:endParaRPr kumimoji="1" lang="zh-CN" altLang="en-US" sz="79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49" name="组合 748"/>
          <p:cNvGrpSpPr/>
          <p:nvPr/>
        </p:nvGrpSpPr>
        <p:grpSpPr>
          <a:xfrm>
            <a:off x="2346548" y="4935032"/>
            <a:ext cx="580355" cy="587261"/>
            <a:chOff x="1655960" y="2318839"/>
            <a:chExt cx="848234" cy="780254"/>
          </a:xfrm>
        </p:grpSpPr>
        <p:pic>
          <p:nvPicPr>
            <p:cNvPr id="750" name="图片 749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1655960" y="2318840"/>
              <a:ext cx="436088" cy="316196"/>
            </a:xfrm>
            <a:prstGeom prst="rect">
              <a:avLst/>
            </a:prstGeom>
          </p:spPr>
        </p:pic>
        <p:pic>
          <p:nvPicPr>
            <p:cNvPr id="751" name="图片 750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064922" y="2318839"/>
              <a:ext cx="436088" cy="316196"/>
            </a:xfrm>
            <a:prstGeom prst="rect">
              <a:avLst/>
            </a:prstGeom>
          </p:spPr>
        </p:pic>
        <p:pic>
          <p:nvPicPr>
            <p:cNvPr id="752" name="图片 751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1659142" y="2782895"/>
              <a:ext cx="436088" cy="316197"/>
            </a:xfrm>
            <a:prstGeom prst="rect">
              <a:avLst/>
            </a:prstGeom>
          </p:spPr>
        </p:pic>
        <p:pic>
          <p:nvPicPr>
            <p:cNvPr id="753" name="图片 752"/>
            <p:cNvPicPr>
              <a:picLocks noChangeAspect="1"/>
            </p:cNvPicPr>
            <p:nvPr/>
          </p:nvPicPr>
          <p:blipFill rotWithShape="1">
            <a:blip r:embed="rId8"/>
            <a:srcRect b="25076"/>
            <a:stretch>
              <a:fillRect/>
            </a:stretch>
          </p:blipFill>
          <p:spPr>
            <a:xfrm>
              <a:off x="2068106" y="2782896"/>
              <a:ext cx="436088" cy="316197"/>
            </a:xfrm>
            <a:prstGeom prst="rect">
              <a:avLst/>
            </a:prstGeom>
          </p:spPr>
        </p:pic>
      </p:grpSp>
      <p:sp>
        <p:nvSpPr>
          <p:cNvPr id="754" name="圆角矩形 37"/>
          <p:cNvSpPr/>
          <p:nvPr/>
        </p:nvSpPr>
        <p:spPr>
          <a:xfrm>
            <a:off x="2246390" y="5120799"/>
            <a:ext cx="489938" cy="18685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设备管理</a:t>
            </a:r>
            <a:endParaRPr lang="zh-CN" altLang="en-US" sz="4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5" name="圆角矩形 37"/>
          <p:cNvSpPr/>
          <p:nvPr/>
        </p:nvSpPr>
        <p:spPr>
          <a:xfrm>
            <a:off x="2522668" y="5120799"/>
            <a:ext cx="489938" cy="18685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资产管理</a:t>
            </a:r>
            <a:endParaRPr lang="zh-CN" altLang="en-US" sz="4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6" name="圆角矩形 37"/>
          <p:cNvSpPr/>
          <p:nvPr/>
        </p:nvSpPr>
        <p:spPr>
          <a:xfrm>
            <a:off x="2246390" y="5479073"/>
            <a:ext cx="489938" cy="18685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查询统计</a:t>
            </a:r>
            <a:endParaRPr lang="zh-CN" altLang="en-US" sz="4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7" name="圆角矩形 37"/>
          <p:cNvSpPr/>
          <p:nvPr/>
        </p:nvSpPr>
        <p:spPr>
          <a:xfrm>
            <a:off x="2522668" y="5479073"/>
            <a:ext cx="489938" cy="18685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endParaRPr lang="zh-CN" altLang="en-US" sz="4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4" name="文本框 783"/>
          <p:cNvSpPr txBox="1"/>
          <p:nvPr/>
        </p:nvSpPr>
        <p:spPr>
          <a:xfrm>
            <a:off x="3142568" y="5692190"/>
            <a:ext cx="721831" cy="21974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en-US" altLang="zh-CN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ECS</a:t>
            </a:r>
            <a:r>
              <a: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</a:t>
            </a:r>
            <a:endParaRPr kumimoji="1" lang="zh-CN" altLang="en-US" sz="83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85" name="组合 784"/>
          <p:cNvGrpSpPr/>
          <p:nvPr/>
        </p:nvGrpSpPr>
        <p:grpSpPr>
          <a:xfrm>
            <a:off x="4736703" y="6103969"/>
            <a:ext cx="629752" cy="501778"/>
            <a:chOff x="6868066" y="6046470"/>
            <a:chExt cx="836799" cy="666750"/>
          </a:xfrm>
        </p:grpSpPr>
        <p:grpSp>
          <p:nvGrpSpPr>
            <p:cNvPr id="786" name="组合 785"/>
            <p:cNvGrpSpPr/>
            <p:nvPr/>
          </p:nvGrpSpPr>
          <p:grpSpPr>
            <a:xfrm>
              <a:off x="6868066" y="6046470"/>
              <a:ext cx="836799" cy="666750"/>
              <a:chOff x="2000073" y="6100117"/>
              <a:chExt cx="923998" cy="666443"/>
            </a:xfrm>
          </p:grpSpPr>
          <p:grpSp>
            <p:nvGrpSpPr>
              <p:cNvPr id="788" name="组合 787"/>
              <p:cNvGrpSpPr/>
              <p:nvPr/>
            </p:nvGrpSpPr>
            <p:grpSpPr>
              <a:xfrm>
                <a:off x="2097308" y="6100117"/>
                <a:ext cx="729528" cy="666443"/>
                <a:chOff x="1966137" y="6100117"/>
                <a:chExt cx="1027320" cy="666443"/>
              </a:xfrm>
            </p:grpSpPr>
            <p:sp>
              <p:nvSpPr>
                <p:cNvPr id="790" name="圆角矩形 142"/>
                <p:cNvSpPr/>
                <p:nvPr/>
              </p:nvSpPr>
              <p:spPr>
                <a:xfrm>
                  <a:off x="1966137" y="6100117"/>
                  <a:ext cx="1027320" cy="666443"/>
                </a:xfrm>
                <a:prstGeom prst="roundRect">
                  <a:avLst>
                    <a:gd name="adj" fmla="val 2465"/>
                  </a:avLst>
                </a:prstGeom>
                <a:solidFill>
                  <a:srgbClr val="6DA6D9"/>
                </a:solidFill>
                <a:ln w="635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505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91" name="矩形 790"/>
                <p:cNvSpPr/>
                <p:nvPr/>
              </p:nvSpPr>
              <p:spPr>
                <a:xfrm>
                  <a:off x="2008434" y="6570663"/>
                  <a:ext cx="923998" cy="162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75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配抢库</a:t>
                  </a:r>
                  <a:endParaRPr lang="zh-CN" altLang="en-US" sz="675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9" name="矩形 788"/>
              <p:cNvSpPr/>
              <p:nvPr/>
            </p:nvSpPr>
            <p:spPr>
              <a:xfrm>
                <a:off x="2000073" y="6100117"/>
                <a:ext cx="923998" cy="162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主备</a:t>
                </a:r>
                <a:endParaRPr lang="zh-CN" altLang="en-US" sz="67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787" name="图片 7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07316" y="6219190"/>
              <a:ext cx="355424" cy="240030"/>
            </a:xfrm>
            <a:prstGeom prst="rect">
              <a:avLst/>
            </a:prstGeom>
          </p:spPr>
        </p:pic>
      </p:grpSp>
      <p:grpSp>
        <p:nvGrpSpPr>
          <p:cNvPr id="792" name="组合 791"/>
          <p:cNvGrpSpPr/>
          <p:nvPr/>
        </p:nvGrpSpPr>
        <p:grpSpPr>
          <a:xfrm>
            <a:off x="5996976" y="6103969"/>
            <a:ext cx="629752" cy="501778"/>
            <a:chOff x="8095240" y="6046470"/>
            <a:chExt cx="836799" cy="666750"/>
          </a:xfrm>
        </p:grpSpPr>
        <p:grpSp>
          <p:nvGrpSpPr>
            <p:cNvPr id="793" name="组合 792"/>
            <p:cNvGrpSpPr/>
            <p:nvPr/>
          </p:nvGrpSpPr>
          <p:grpSpPr>
            <a:xfrm>
              <a:off x="8095240" y="6046470"/>
              <a:ext cx="836799" cy="666750"/>
              <a:chOff x="2000073" y="6100117"/>
              <a:chExt cx="923998" cy="666443"/>
            </a:xfrm>
          </p:grpSpPr>
          <p:grpSp>
            <p:nvGrpSpPr>
              <p:cNvPr id="795" name="组合 794"/>
              <p:cNvGrpSpPr/>
              <p:nvPr/>
            </p:nvGrpSpPr>
            <p:grpSpPr>
              <a:xfrm>
                <a:off x="2097308" y="6100117"/>
                <a:ext cx="729528" cy="666443"/>
                <a:chOff x="1966137" y="6100117"/>
                <a:chExt cx="1027320" cy="666443"/>
              </a:xfrm>
            </p:grpSpPr>
            <p:sp>
              <p:nvSpPr>
                <p:cNvPr id="797" name="圆角矩形 142"/>
                <p:cNvSpPr/>
                <p:nvPr/>
              </p:nvSpPr>
              <p:spPr>
                <a:xfrm>
                  <a:off x="1966137" y="6100117"/>
                  <a:ext cx="1027320" cy="666443"/>
                </a:xfrm>
                <a:prstGeom prst="roundRect">
                  <a:avLst>
                    <a:gd name="adj" fmla="val 2465"/>
                  </a:avLst>
                </a:prstGeom>
                <a:solidFill>
                  <a:srgbClr val="6DA6D9"/>
                </a:solidFill>
                <a:ln w="635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505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98" name="矩形 797"/>
                <p:cNvSpPr/>
                <p:nvPr/>
              </p:nvSpPr>
              <p:spPr>
                <a:xfrm>
                  <a:off x="2008434" y="6570663"/>
                  <a:ext cx="923998" cy="162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75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业务库</a:t>
                  </a:r>
                  <a:endParaRPr lang="zh-CN" altLang="en-US" sz="675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96" name="矩形 795"/>
              <p:cNvSpPr/>
              <p:nvPr/>
            </p:nvSpPr>
            <p:spPr>
              <a:xfrm>
                <a:off x="2000073" y="6100117"/>
                <a:ext cx="923998" cy="162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主备</a:t>
                </a:r>
                <a:endParaRPr lang="zh-CN" altLang="en-US" sz="67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794" name="图片 7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34490" y="6219190"/>
              <a:ext cx="355424" cy="240030"/>
            </a:xfrm>
            <a:prstGeom prst="rect">
              <a:avLst/>
            </a:prstGeom>
          </p:spPr>
        </p:pic>
      </p:grpSp>
      <p:grpSp>
        <p:nvGrpSpPr>
          <p:cNvPr id="799" name="组合 798"/>
          <p:cNvGrpSpPr/>
          <p:nvPr/>
        </p:nvGrpSpPr>
        <p:grpSpPr>
          <a:xfrm>
            <a:off x="5389780" y="6114931"/>
            <a:ext cx="541835" cy="472804"/>
            <a:chOff x="4647364" y="6061035"/>
            <a:chExt cx="719977" cy="628251"/>
          </a:xfrm>
        </p:grpSpPr>
        <p:sp>
          <p:nvSpPr>
            <p:cNvPr id="800" name="圆角矩形 142"/>
            <p:cNvSpPr/>
            <p:nvPr/>
          </p:nvSpPr>
          <p:spPr>
            <a:xfrm>
              <a:off x="4647364" y="6061035"/>
              <a:ext cx="719977" cy="628251"/>
            </a:xfrm>
            <a:prstGeom prst="roundRect">
              <a:avLst/>
            </a:prstGeom>
            <a:solidFill>
              <a:srgbClr val="138CB7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1" name="矩形 800"/>
            <p:cNvSpPr/>
            <p:nvPr/>
          </p:nvSpPr>
          <p:spPr>
            <a:xfrm>
              <a:off x="4671974" y="6433544"/>
              <a:ext cx="670755" cy="1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Redis-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业务缓存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2" name="iconfont-11813-5643522"/>
            <p:cNvSpPr/>
            <p:nvPr/>
          </p:nvSpPr>
          <p:spPr>
            <a:xfrm>
              <a:off x="4875720" y="6099471"/>
              <a:ext cx="263264" cy="285601"/>
            </a:xfrm>
            <a:custGeom>
              <a:avLst/>
              <a:gdLst>
                <a:gd name="T0" fmla="*/ 3677 w 3677"/>
                <a:gd name="T1" fmla="*/ 367 h 3917"/>
                <a:gd name="T2" fmla="*/ 3104 w 3677"/>
                <a:gd name="T3" fmla="*/ 693 h 3917"/>
                <a:gd name="T4" fmla="*/ 2934 w 3677"/>
                <a:gd name="T5" fmla="*/ 0 h 3917"/>
                <a:gd name="T6" fmla="*/ 971 w 3677"/>
                <a:gd name="T7" fmla="*/ 1150 h 3917"/>
                <a:gd name="T8" fmla="*/ 869 w 3677"/>
                <a:gd name="T9" fmla="*/ 797 h 3917"/>
                <a:gd name="T10" fmla="*/ 0 w 3677"/>
                <a:gd name="T11" fmla="*/ 1300 h 3917"/>
                <a:gd name="T12" fmla="*/ 750 w 3677"/>
                <a:gd name="T13" fmla="*/ 3917 h 3917"/>
                <a:gd name="T14" fmla="*/ 3276 w 3677"/>
                <a:gd name="T15" fmla="*/ 2435 h 3917"/>
                <a:gd name="T16" fmla="*/ 3677 w 3677"/>
                <a:gd name="T17" fmla="*/ 367 h 3917"/>
                <a:gd name="T18" fmla="*/ 235 w 3677"/>
                <a:gd name="T19" fmla="*/ 1395 h 3917"/>
                <a:gd name="T20" fmla="*/ 748 w 3677"/>
                <a:gd name="T21" fmla="*/ 1098 h 3917"/>
                <a:gd name="T22" fmla="*/ 850 w 3677"/>
                <a:gd name="T23" fmla="*/ 1452 h 3917"/>
                <a:gd name="T24" fmla="*/ 2781 w 3677"/>
                <a:gd name="T25" fmla="*/ 322 h 3917"/>
                <a:gd name="T26" fmla="*/ 2918 w 3677"/>
                <a:gd name="T27" fmla="*/ 803 h 3917"/>
                <a:gd name="T28" fmla="*/ 1054 w 3677"/>
                <a:gd name="T29" fmla="*/ 1892 h 3917"/>
                <a:gd name="T30" fmla="*/ 788 w 3677"/>
                <a:gd name="T31" fmla="*/ 3328 h 3917"/>
                <a:gd name="T32" fmla="*/ 235 w 3677"/>
                <a:gd name="T33" fmla="*/ 1395 h 3917"/>
                <a:gd name="T34" fmla="*/ 1602 w 3677"/>
                <a:gd name="T35" fmla="*/ 3180 h 3917"/>
                <a:gd name="T36" fmla="*/ 947 w 3677"/>
                <a:gd name="T37" fmla="*/ 3567 h 3917"/>
                <a:gd name="T38" fmla="*/ 1234 w 3677"/>
                <a:gd name="T39" fmla="*/ 2010 h 3917"/>
                <a:gd name="T40" fmla="*/ 3398 w 3677"/>
                <a:gd name="T41" fmla="*/ 746 h 3917"/>
                <a:gd name="T42" fmla="*/ 3097 w 3677"/>
                <a:gd name="T43" fmla="*/ 2309 h 3917"/>
                <a:gd name="T44" fmla="*/ 1602 w 3677"/>
                <a:gd name="T45" fmla="*/ 3180 h 3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77" h="3917">
                  <a:moveTo>
                    <a:pt x="3677" y="367"/>
                  </a:moveTo>
                  <a:lnTo>
                    <a:pt x="3104" y="693"/>
                  </a:lnTo>
                  <a:lnTo>
                    <a:pt x="2934" y="0"/>
                  </a:lnTo>
                  <a:lnTo>
                    <a:pt x="971" y="1150"/>
                  </a:lnTo>
                  <a:lnTo>
                    <a:pt x="869" y="797"/>
                  </a:lnTo>
                  <a:lnTo>
                    <a:pt x="0" y="1300"/>
                  </a:lnTo>
                  <a:lnTo>
                    <a:pt x="750" y="3917"/>
                  </a:lnTo>
                  <a:lnTo>
                    <a:pt x="3276" y="2435"/>
                  </a:lnTo>
                  <a:lnTo>
                    <a:pt x="3677" y="367"/>
                  </a:lnTo>
                  <a:close/>
                  <a:moveTo>
                    <a:pt x="235" y="1395"/>
                  </a:moveTo>
                  <a:lnTo>
                    <a:pt x="748" y="1098"/>
                  </a:lnTo>
                  <a:lnTo>
                    <a:pt x="850" y="1452"/>
                  </a:lnTo>
                  <a:lnTo>
                    <a:pt x="2781" y="322"/>
                  </a:lnTo>
                  <a:lnTo>
                    <a:pt x="2918" y="803"/>
                  </a:lnTo>
                  <a:lnTo>
                    <a:pt x="1054" y="1892"/>
                  </a:lnTo>
                  <a:lnTo>
                    <a:pt x="788" y="3328"/>
                  </a:lnTo>
                  <a:lnTo>
                    <a:pt x="235" y="1395"/>
                  </a:lnTo>
                  <a:close/>
                  <a:moveTo>
                    <a:pt x="1602" y="3180"/>
                  </a:moveTo>
                  <a:lnTo>
                    <a:pt x="947" y="3567"/>
                  </a:lnTo>
                  <a:lnTo>
                    <a:pt x="1234" y="2010"/>
                  </a:lnTo>
                  <a:lnTo>
                    <a:pt x="3398" y="746"/>
                  </a:lnTo>
                  <a:lnTo>
                    <a:pt x="3097" y="2309"/>
                  </a:lnTo>
                  <a:lnTo>
                    <a:pt x="1602" y="3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5"/>
            </a:p>
          </p:txBody>
        </p:sp>
      </p:grpSp>
      <p:grpSp>
        <p:nvGrpSpPr>
          <p:cNvPr id="803" name="组合 802"/>
          <p:cNvGrpSpPr/>
          <p:nvPr/>
        </p:nvGrpSpPr>
        <p:grpSpPr>
          <a:xfrm>
            <a:off x="4161939" y="6114931"/>
            <a:ext cx="541835" cy="472804"/>
            <a:chOff x="5757715" y="6061035"/>
            <a:chExt cx="719977" cy="628251"/>
          </a:xfrm>
        </p:grpSpPr>
        <p:sp>
          <p:nvSpPr>
            <p:cNvPr id="804" name="圆角矩形 142"/>
            <p:cNvSpPr/>
            <p:nvPr/>
          </p:nvSpPr>
          <p:spPr>
            <a:xfrm>
              <a:off x="5757715" y="6061035"/>
              <a:ext cx="719977" cy="628251"/>
            </a:xfrm>
            <a:prstGeom prst="roundRect">
              <a:avLst/>
            </a:prstGeom>
            <a:solidFill>
              <a:srgbClr val="138CB7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5" name="矩形 804"/>
            <p:cNvSpPr/>
            <p:nvPr/>
          </p:nvSpPr>
          <p:spPr>
            <a:xfrm>
              <a:off x="5812814" y="6433544"/>
              <a:ext cx="609778" cy="1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Redis-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配抢缓存库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6" name="iconfont-11813-5643522"/>
            <p:cNvSpPr/>
            <p:nvPr/>
          </p:nvSpPr>
          <p:spPr>
            <a:xfrm>
              <a:off x="5986071" y="6099471"/>
              <a:ext cx="263264" cy="285601"/>
            </a:xfrm>
            <a:custGeom>
              <a:avLst/>
              <a:gdLst>
                <a:gd name="T0" fmla="*/ 3677 w 3677"/>
                <a:gd name="T1" fmla="*/ 367 h 3917"/>
                <a:gd name="T2" fmla="*/ 3104 w 3677"/>
                <a:gd name="T3" fmla="*/ 693 h 3917"/>
                <a:gd name="T4" fmla="*/ 2934 w 3677"/>
                <a:gd name="T5" fmla="*/ 0 h 3917"/>
                <a:gd name="T6" fmla="*/ 971 w 3677"/>
                <a:gd name="T7" fmla="*/ 1150 h 3917"/>
                <a:gd name="T8" fmla="*/ 869 w 3677"/>
                <a:gd name="T9" fmla="*/ 797 h 3917"/>
                <a:gd name="T10" fmla="*/ 0 w 3677"/>
                <a:gd name="T11" fmla="*/ 1300 h 3917"/>
                <a:gd name="T12" fmla="*/ 750 w 3677"/>
                <a:gd name="T13" fmla="*/ 3917 h 3917"/>
                <a:gd name="T14" fmla="*/ 3276 w 3677"/>
                <a:gd name="T15" fmla="*/ 2435 h 3917"/>
                <a:gd name="T16" fmla="*/ 3677 w 3677"/>
                <a:gd name="T17" fmla="*/ 367 h 3917"/>
                <a:gd name="T18" fmla="*/ 235 w 3677"/>
                <a:gd name="T19" fmla="*/ 1395 h 3917"/>
                <a:gd name="T20" fmla="*/ 748 w 3677"/>
                <a:gd name="T21" fmla="*/ 1098 h 3917"/>
                <a:gd name="T22" fmla="*/ 850 w 3677"/>
                <a:gd name="T23" fmla="*/ 1452 h 3917"/>
                <a:gd name="T24" fmla="*/ 2781 w 3677"/>
                <a:gd name="T25" fmla="*/ 322 h 3917"/>
                <a:gd name="T26" fmla="*/ 2918 w 3677"/>
                <a:gd name="T27" fmla="*/ 803 h 3917"/>
                <a:gd name="T28" fmla="*/ 1054 w 3677"/>
                <a:gd name="T29" fmla="*/ 1892 h 3917"/>
                <a:gd name="T30" fmla="*/ 788 w 3677"/>
                <a:gd name="T31" fmla="*/ 3328 h 3917"/>
                <a:gd name="T32" fmla="*/ 235 w 3677"/>
                <a:gd name="T33" fmla="*/ 1395 h 3917"/>
                <a:gd name="T34" fmla="*/ 1602 w 3677"/>
                <a:gd name="T35" fmla="*/ 3180 h 3917"/>
                <a:gd name="T36" fmla="*/ 947 w 3677"/>
                <a:gd name="T37" fmla="*/ 3567 h 3917"/>
                <a:gd name="T38" fmla="*/ 1234 w 3677"/>
                <a:gd name="T39" fmla="*/ 2010 h 3917"/>
                <a:gd name="T40" fmla="*/ 3398 w 3677"/>
                <a:gd name="T41" fmla="*/ 746 h 3917"/>
                <a:gd name="T42" fmla="*/ 3097 w 3677"/>
                <a:gd name="T43" fmla="*/ 2309 h 3917"/>
                <a:gd name="T44" fmla="*/ 1602 w 3677"/>
                <a:gd name="T45" fmla="*/ 3180 h 3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77" h="3917">
                  <a:moveTo>
                    <a:pt x="3677" y="367"/>
                  </a:moveTo>
                  <a:lnTo>
                    <a:pt x="3104" y="693"/>
                  </a:lnTo>
                  <a:lnTo>
                    <a:pt x="2934" y="0"/>
                  </a:lnTo>
                  <a:lnTo>
                    <a:pt x="971" y="1150"/>
                  </a:lnTo>
                  <a:lnTo>
                    <a:pt x="869" y="797"/>
                  </a:lnTo>
                  <a:lnTo>
                    <a:pt x="0" y="1300"/>
                  </a:lnTo>
                  <a:lnTo>
                    <a:pt x="750" y="3917"/>
                  </a:lnTo>
                  <a:lnTo>
                    <a:pt x="3276" y="2435"/>
                  </a:lnTo>
                  <a:lnTo>
                    <a:pt x="3677" y="367"/>
                  </a:lnTo>
                  <a:close/>
                  <a:moveTo>
                    <a:pt x="235" y="1395"/>
                  </a:moveTo>
                  <a:lnTo>
                    <a:pt x="748" y="1098"/>
                  </a:lnTo>
                  <a:lnTo>
                    <a:pt x="850" y="1452"/>
                  </a:lnTo>
                  <a:lnTo>
                    <a:pt x="2781" y="322"/>
                  </a:lnTo>
                  <a:lnTo>
                    <a:pt x="2918" y="803"/>
                  </a:lnTo>
                  <a:lnTo>
                    <a:pt x="1054" y="1892"/>
                  </a:lnTo>
                  <a:lnTo>
                    <a:pt x="788" y="3328"/>
                  </a:lnTo>
                  <a:lnTo>
                    <a:pt x="235" y="1395"/>
                  </a:lnTo>
                  <a:close/>
                  <a:moveTo>
                    <a:pt x="1602" y="3180"/>
                  </a:moveTo>
                  <a:lnTo>
                    <a:pt x="947" y="3567"/>
                  </a:lnTo>
                  <a:lnTo>
                    <a:pt x="1234" y="2010"/>
                  </a:lnTo>
                  <a:lnTo>
                    <a:pt x="3398" y="746"/>
                  </a:lnTo>
                  <a:lnTo>
                    <a:pt x="3097" y="2309"/>
                  </a:lnTo>
                  <a:lnTo>
                    <a:pt x="1602" y="3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5"/>
            </a:p>
          </p:txBody>
        </p:sp>
      </p:grpSp>
      <p:cxnSp>
        <p:nvCxnSpPr>
          <p:cNvPr id="807" name="连接符: 肘形 224"/>
          <p:cNvCxnSpPr>
            <a:stCxn id="789" idx="0"/>
            <a:endCxn id="643" idx="2"/>
          </p:cNvCxnSpPr>
          <p:nvPr/>
        </p:nvCxnSpPr>
        <p:spPr>
          <a:xfrm rot="16200000" flipV="1">
            <a:off x="4291177" y="5343567"/>
            <a:ext cx="494769" cy="1026036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连接符: 肘形 226"/>
          <p:cNvCxnSpPr>
            <a:stCxn id="804" idx="0"/>
            <a:endCxn id="643" idx="2"/>
          </p:cNvCxnSpPr>
          <p:nvPr/>
        </p:nvCxnSpPr>
        <p:spPr>
          <a:xfrm rot="16200000" flipV="1">
            <a:off x="3976335" y="5658409"/>
            <a:ext cx="505731" cy="407314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连接符: 肘形 229"/>
          <p:cNvCxnSpPr>
            <a:stCxn id="800" idx="0"/>
            <a:endCxn id="655" idx="2"/>
          </p:cNvCxnSpPr>
          <p:nvPr/>
        </p:nvCxnSpPr>
        <p:spPr>
          <a:xfrm rot="16200000" flipV="1">
            <a:off x="4845940" y="5300172"/>
            <a:ext cx="506144" cy="1123373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连接符: 肘形 230"/>
          <p:cNvCxnSpPr>
            <a:stCxn id="643" idx="2"/>
            <a:endCxn id="796" idx="0"/>
          </p:cNvCxnSpPr>
          <p:nvPr/>
        </p:nvCxnSpPr>
        <p:spPr>
          <a:xfrm rot="16200000" flipH="1">
            <a:off x="4921313" y="4713429"/>
            <a:ext cx="494769" cy="2286309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1" name="组合 810"/>
          <p:cNvGrpSpPr/>
          <p:nvPr/>
        </p:nvGrpSpPr>
        <p:grpSpPr>
          <a:xfrm>
            <a:off x="6592640" y="6092223"/>
            <a:ext cx="1161425" cy="509737"/>
            <a:chOff x="10853137" y="6035894"/>
            <a:chExt cx="1543274" cy="677326"/>
          </a:xfrm>
        </p:grpSpPr>
        <p:grpSp>
          <p:nvGrpSpPr>
            <p:cNvPr id="812" name="组合 811"/>
            <p:cNvGrpSpPr/>
            <p:nvPr/>
          </p:nvGrpSpPr>
          <p:grpSpPr>
            <a:xfrm>
              <a:off x="10853137" y="6046470"/>
              <a:ext cx="836799" cy="666750"/>
              <a:chOff x="2000073" y="6100117"/>
              <a:chExt cx="923998" cy="666443"/>
            </a:xfrm>
          </p:grpSpPr>
          <p:grpSp>
            <p:nvGrpSpPr>
              <p:cNvPr id="817" name="组合 816"/>
              <p:cNvGrpSpPr/>
              <p:nvPr/>
            </p:nvGrpSpPr>
            <p:grpSpPr>
              <a:xfrm>
                <a:off x="2097308" y="6100117"/>
                <a:ext cx="729528" cy="666443"/>
                <a:chOff x="1966137" y="6100117"/>
                <a:chExt cx="1027320" cy="666443"/>
              </a:xfrm>
            </p:grpSpPr>
            <p:sp>
              <p:nvSpPr>
                <p:cNvPr id="819" name="圆角矩形 142"/>
                <p:cNvSpPr/>
                <p:nvPr/>
              </p:nvSpPr>
              <p:spPr>
                <a:xfrm>
                  <a:off x="1966137" y="6100117"/>
                  <a:ext cx="1027320" cy="666443"/>
                </a:xfrm>
                <a:prstGeom prst="roundRect">
                  <a:avLst>
                    <a:gd name="adj" fmla="val 2465"/>
                  </a:avLst>
                </a:prstGeom>
                <a:solidFill>
                  <a:srgbClr val="6DA6D9"/>
                </a:solidFill>
                <a:ln w="635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505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20" name="矩形 819"/>
                <p:cNvSpPr/>
                <p:nvPr/>
              </p:nvSpPr>
              <p:spPr>
                <a:xfrm>
                  <a:off x="2008434" y="6570663"/>
                  <a:ext cx="923998" cy="162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75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运营库</a:t>
                  </a:r>
                  <a:endParaRPr lang="zh-CN" altLang="en-US" sz="675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18" name="矩形 817"/>
              <p:cNvSpPr/>
              <p:nvPr/>
            </p:nvSpPr>
            <p:spPr>
              <a:xfrm>
                <a:off x="2000073" y="6100117"/>
                <a:ext cx="923998" cy="162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主备</a:t>
                </a:r>
                <a:endParaRPr lang="zh-CN" altLang="en-US" sz="67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813" name="图片 8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092387" y="6219190"/>
              <a:ext cx="355424" cy="240030"/>
            </a:xfrm>
            <a:prstGeom prst="rect">
              <a:avLst/>
            </a:prstGeom>
          </p:spPr>
        </p:pic>
        <p:sp>
          <p:nvSpPr>
            <p:cNvPr id="814" name="圆角矩形 142"/>
            <p:cNvSpPr/>
            <p:nvPr/>
          </p:nvSpPr>
          <p:spPr>
            <a:xfrm>
              <a:off x="11676434" y="6035894"/>
              <a:ext cx="719977" cy="677325"/>
            </a:xfrm>
            <a:prstGeom prst="roundRect">
              <a:avLst/>
            </a:prstGeom>
            <a:solidFill>
              <a:srgbClr val="138CB7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5" name="矩形 814"/>
            <p:cNvSpPr/>
            <p:nvPr/>
          </p:nvSpPr>
          <p:spPr>
            <a:xfrm>
              <a:off x="11731533" y="6433544"/>
              <a:ext cx="609778" cy="1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Redis-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运营缓存库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16" name="iconfont-11813-5643522"/>
            <p:cNvSpPr/>
            <p:nvPr/>
          </p:nvSpPr>
          <p:spPr>
            <a:xfrm>
              <a:off x="11904790" y="6099471"/>
              <a:ext cx="263264" cy="285601"/>
            </a:xfrm>
            <a:custGeom>
              <a:avLst/>
              <a:gdLst>
                <a:gd name="T0" fmla="*/ 3677 w 3677"/>
                <a:gd name="T1" fmla="*/ 367 h 3917"/>
                <a:gd name="T2" fmla="*/ 3104 w 3677"/>
                <a:gd name="T3" fmla="*/ 693 h 3917"/>
                <a:gd name="T4" fmla="*/ 2934 w 3677"/>
                <a:gd name="T5" fmla="*/ 0 h 3917"/>
                <a:gd name="T6" fmla="*/ 971 w 3677"/>
                <a:gd name="T7" fmla="*/ 1150 h 3917"/>
                <a:gd name="T8" fmla="*/ 869 w 3677"/>
                <a:gd name="T9" fmla="*/ 797 h 3917"/>
                <a:gd name="T10" fmla="*/ 0 w 3677"/>
                <a:gd name="T11" fmla="*/ 1300 h 3917"/>
                <a:gd name="T12" fmla="*/ 750 w 3677"/>
                <a:gd name="T13" fmla="*/ 3917 h 3917"/>
                <a:gd name="T14" fmla="*/ 3276 w 3677"/>
                <a:gd name="T15" fmla="*/ 2435 h 3917"/>
                <a:gd name="T16" fmla="*/ 3677 w 3677"/>
                <a:gd name="T17" fmla="*/ 367 h 3917"/>
                <a:gd name="T18" fmla="*/ 235 w 3677"/>
                <a:gd name="T19" fmla="*/ 1395 h 3917"/>
                <a:gd name="T20" fmla="*/ 748 w 3677"/>
                <a:gd name="T21" fmla="*/ 1098 h 3917"/>
                <a:gd name="T22" fmla="*/ 850 w 3677"/>
                <a:gd name="T23" fmla="*/ 1452 h 3917"/>
                <a:gd name="T24" fmla="*/ 2781 w 3677"/>
                <a:gd name="T25" fmla="*/ 322 h 3917"/>
                <a:gd name="T26" fmla="*/ 2918 w 3677"/>
                <a:gd name="T27" fmla="*/ 803 h 3917"/>
                <a:gd name="T28" fmla="*/ 1054 w 3677"/>
                <a:gd name="T29" fmla="*/ 1892 h 3917"/>
                <a:gd name="T30" fmla="*/ 788 w 3677"/>
                <a:gd name="T31" fmla="*/ 3328 h 3917"/>
                <a:gd name="T32" fmla="*/ 235 w 3677"/>
                <a:gd name="T33" fmla="*/ 1395 h 3917"/>
                <a:gd name="T34" fmla="*/ 1602 w 3677"/>
                <a:gd name="T35" fmla="*/ 3180 h 3917"/>
                <a:gd name="T36" fmla="*/ 947 w 3677"/>
                <a:gd name="T37" fmla="*/ 3567 h 3917"/>
                <a:gd name="T38" fmla="*/ 1234 w 3677"/>
                <a:gd name="T39" fmla="*/ 2010 h 3917"/>
                <a:gd name="T40" fmla="*/ 3398 w 3677"/>
                <a:gd name="T41" fmla="*/ 746 h 3917"/>
                <a:gd name="T42" fmla="*/ 3097 w 3677"/>
                <a:gd name="T43" fmla="*/ 2309 h 3917"/>
                <a:gd name="T44" fmla="*/ 1602 w 3677"/>
                <a:gd name="T45" fmla="*/ 3180 h 3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77" h="3917">
                  <a:moveTo>
                    <a:pt x="3677" y="367"/>
                  </a:moveTo>
                  <a:lnTo>
                    <a:pt x="3104" y="693"/>
                  </a:lnTo>
                  <a:lnTo>
                    <a:pt x="2934" y="0"/>
                  </a:lnTo>
                  <a:lnTo>
                    <a:pt x="971" y="1150"/>
                  </a:lnTo>
                  <a:lnTo>
                    <a:pt x="869" y="797"/>
                  </a:lnTo>
                  <a:lnTo>
                    <a:pt x="0" y="1300"/>
                  </a:lnTo>
                  <a:lnTo>
                    <a:pt x="750" y="3917"/>
                  </a:lnTo>
                  <a:lnTo>
                    <a:pt x="3276" y="2435"/>
                  </a:lnTo>
                  <a:lnTo>
                    <a:pt x="3677" y="367"/>
                  </a:lnTo>
                  <a:close/>
                  <a:moveTo>
                    <a:pt x="235" y="1395"/>
                  </a:moveTo>
                  <a:lnTo>
                    <a:pt x="748" y="1098"/>
                  </a:lnTo>
                  <a:lnTo>
                    <a:pt x="850" y="1452"/>
                  </a:lnTo>
                  <a:lnTo>
                    <a:pt x="2781" y="322"/>
                  </a:lnTo>
                  <a:lnTo>
                    <a:pt x="2918" y="803"/>
                  </a:lnTo>
                  <a:lnTo>
                    <a:pt x="1054" y="1892"/>
                  </a:lnTo>
                  <a:lnTo>
                    <a:pt x="788" y="3328"/>
                  </a:lnTo>
                  <a:lnTo>
                    <a:pt x="235" y="1395"/>
                  </a:lnTo>
                  <a:close/>
                  <a:moveTo>
                    <a:pt x="1602" y="3180"/>
                  </a:moveTo>
                  <a:lnTo>
                    <a:pt x="947" y="3567"/>
                  </a:lnTo>
                  <a:lnTo>
                    <a:pt x="1234" y="2010"/>
                  </a:lnTo>
                  <a:lnTo>
                    <a:pt x="3398" y="746"/>
                  </a:lnTo>
                  <a:lnTo>
                    <a:pt x="3097" y="2309"/>
                  </a:lnTo>
                  <a:lnTo>
                    <a:pt x="1602" y="3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5"/>
            </a:p>
          </p:txBody>
        </p:sp>
      </p:grpSp>
      <p:cxnSp>
        <p:nvCxnSpPr>
          <p:cNvPr id="821" name="连接符: 肘形 220"/>
          <p:cNvCxnSpPr>
            <a:stCxn id="604" idx="2"/>
            <a:endCxn id="818" idx="0"/>
          </p:cNvCxnSpPr>
          <p:nvPr/>
        </p:nvCxnSpPr>
        <p:spPr>
          <a:xfrm rot="16200000" flipH="1">
            <a:off x="5545541" y="4738206"/>
            <a:ext cx="2225605" cy="498345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连接符: 肘形 221"/>
          <p:cNvCxnSpPr>
            <a:stCxn id="604" idx="2"/>
            <a:endCxn id="814" idx="0"/>
          </p:cNvCxnSpPr>
          <p:nvPr/>
        </p:nvCxnSpPr>
        <p:spPr>
          <a:xfrm rot="16200000" flipH="1">
            <a:off x="5837336" y="4446411"/>
            <a:ext cx="2217646" cy="1073977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0" name="组合 829"/>
          <p:cNvGrpSpPr/>
          <p:nvPr/>
        </p:nvGrpSpPr>
        <p:grpSpPr>
          <a:xfrm>
            <a:off x="7810634" y="6093222"/>
            <a:ext cx="541835" cy="520013"/>
            <a:chOff x="7199517" y="5664408"/>
            <a:chExt cx="541835" cy="520013"/>
          </a:xfrm>
        </p:grpSpPr>
        <p:sp>
          <p:nvSpPr>
            <p:cNvPr id="831" name="圆角矩形 142"/>
            <p:cNvSpPr/>
            <p:nvPr/>
          </p:nvSpPr>
          <p:spPr>
            <a:xfrm>
              <a:off x="7199517" y="5664408"/>
              <a:ext cx="541835" cy="520013"/>
            </a:xfrm>
            <a:prstGeom prst="roundRect">
              <a:avLst/>
            </a:prstGeom>
            <a:solidFill>
              <a:srgbClr val="138CB7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2" name="矩形 831"/>
            <p:cNvSpPr/>
            <p:nvPr/>
          </p:nvSpPr>
          <p:spPr>
            <a:xfrm>
              <a:off x="7241331" y="5944749"/>
              <a:ext cx="458902" cy="12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Redis</a:t>
              </a:r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工作台缓存</a:t>
              </a:r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3" name="iconfont-11813-5643522"/>
            <p:cNvSpPr/>
            <p:nvPr/>
          </p:nvSpPr>
          <p:spPr>
            <a:xfrm>
              <a:off x="7371720" y="5693335"/>
              <a:ext cx="198125" cy="214935"/>
            </a:xfrm>
            <a:custGeom>
              <a:avLst/>
              <a:gdLst>
                <a:gd name="T0" fmla="*/ 3677 w 3677"/>
                <a:gd name="T1" fmla="*/ 367 h 3917"/>
                <a:gd name="T2" fmla="*/ 3104 w 3677"/>
                <a:gd name="T3" fmla="*/ 693 h 3917"/>
                <a:gd name="T4" fmla="*/ 2934 w 3677"/>
                <a:gd name="T5" fmla="*/ 0 h 3917"/>
                <a:gd name="T6" fmla="*/ 971 w 3677"/>
                <a:gd name="T7" fmla="*/ 1150 h 3917"/>
                <a:gd name="T8" fmla="*/ 869 w 3677"/>
                <a:gd name="T9" fmla="*/ 797 h 3917"/>
                <a:gd name="T10" fmla="*/ 0 w 3677"/>
                <a:gd name="T11" fmla="*/ 1300 h 3917"/>
                <a:gd name="T12" fmla="*/ 750 w 3677"/>
                <a:gd name="T13" fmla="*/ 3917 h 3917"/>
                <a:gd name="T14" fmla="*/ 3276 w 3677"/>
                <a:gd name="T15" fmla="*/ 2435 h 3917"/>
                <a:gd name="T16" fmla="*/ 3677 w 3677"/>
                <a:gd name="T17" fmla="*/ 367 h 3917"/>
                <a:gd name="T18" fmla="*/ 235 w 3677"/>
                <a:gd name="T19" fmla="*/ 1395 h 3917"/>
                <a:gd name="T20" fmla="*/ 748 w 3677"/>
                <a:gd name="T21" fmla="*/ 1098 h 3917"/>
                <a:gd name="T22" fmla="*/ 850 w 3677"/>
                <a:gd name="T23" fmla="*/ 1452 h 3917"/>
                <a:gd name="T24" fmla="*/ 2781 w 3677"/>
                <a:gd name="T25" fmla="*/ 322 h 3917"/>
                <a:gd name="T26" fmla="*/ 2918 w 3677"/>
                <a:gd name="T27" fmla="*/ 803 h 3917"/>
                <a:gd name="T28" fmla="*/ 1054 w 3677"/>
                <a:gd name="T29" fmla="*/ 1892 h 3917"/>
                <a:gd name="T30" fmla="*/ 788 w 3677"/>
                <a:gd name="T31" fmla="*/ 3328 h 3917"/>
                <a:gd name="T32" fmla="*/ 235 w 3677"/>
                <a:gd name="T33" fmla="*/ 1395 h 3917"/>
                <a:gd name="T34" fmla="*/ 1602 w 3677"/>
                <a:gd name="T35" fmla="*/ 3180 h 3917"/>
                <a:gd name="T36" fmla="*/ 947 w 3677"/>
                <a:gd name="T37" fmla="*/ 3567 h 3917"/>
                <a:gd name="T38" fmla="*/ 1234 w 3677"/>
                <a:gd name="T39" fmla="*/ 2010 h 3917"/>
                <a:gd name="T40" fmla="*/ 3398 w 3677"/>
                <a:gd name="T41" fmla="*/ 746 h 3917"/>
                <a:gd name="T42" fmla="*/ 3097 w 3677"/>
                <a:gd name="T43" fmla="*/ 2309 h 3917"/>
                <a:gd name="T44" fmla="*/ 1602 w 3677"/>
                <a:gd name="T45" fmla="*/ 3180 h 3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77" h="3917">
                  <a:moveTo>
                    <a:pt x="3677" y="367"/>
                  </a:moveTo>
                  <a:lnTo>
                    <a:pt x="3104" y="693"/>
                  </a:lnTo>
                  <a:lnTo>
                    <a:pt x="2934" y="0"/>
                  </a:lnTo>
                  <a:lnTo>
                    <a:pt x="971" y="1150"/>
                  </a:lnTo>
                  <a:lnTo>
                    <a:pt x="869" y="797"/>
                  </a:lnTo>
                  <a:lnTo>
                    <a:pt x="0" y="1300"/>
                  </a:lnTo>
                  <a:lnTo>
                    <a:pt x="750" y="3917"/>
                  </a:lnTo>
                  <a:lnTo>
                    <a:pt x="3276" y="2435"/>
                  </a:lnTo>
                  <a:lnTo>
                    <a:pt x="3677" y="367"/>
                  </a:lnTo>
                  <a:close/>
                  <a:moveTo>
                    <a:pt x="235" y="1395"/>
                  </a:moveTo>
                  <a:lnTo>
                    <a:pt x="748" y="1098"/>
                  </a:lnTo>
                  <a:lnTo>
                    <a:pt x="850" y="1452"/>
                  </a:lnTo>
                  <a:lnTo>
                    <a:pt x="2781" y="322"/>
                  </a:lnTo>
                  <a:lnTo>
                    <a:pt x="2918" y="803"/>
                  </a:lnTo>
                  <a:lnTo>
                    <a:pt x="1054" y="1892"/>
                  </a:lnTo>
                  <a:lnTo>
                    <a:pt x="788" y="3328"/>
                  </a:lnTo>
                  <a:lnTo>
                    <a:pt x="235" y="1395"/>
                  </a:lnTo>
                  <a:close/>
                  <a:moveTo>
                    <a:pt x="1602" y="3180"/>
                  </a:moveTo>
                  <a:lnTo>
                    <a:pt x="947" y="3567"/>
                  </a:lnTo>
                  <a:lnTo>
                    <a:pt x="1234" y="2010"/>
                  </a:lnTo>
                  <a:lnTo>
                    <a:pt x="3398" y="746"/>
                  </a:lnTo>
                  <a:lnTo>
                    <a:pt x="3097" y="2309"/>
                  </a:lnTo>
                  <a:lnTo>
                    <a:pt x="1602" y="31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5"/>
            </a:p>
          </p:txBody>
        </p:sp>
      </p:grpSp>
      <p:sp>
        <p:nvSpPr>
          <p:cNvPr id="685" name="圆角矩形 222"/>
          <p:cNvSpPr/>
          <p:nvPr/>
        </p:nvSpPr>
        <p:spPr>
          <a:xfrm>
            <a:off x="8586100" y="4031877"/>
            <a:ext cx="568514" cy="1732109"/>
          </a:xfrm>
          <a:prstGeom prst="roundRect">
            <a:avLst>
              <a:gd name="adj" fmla="val 7968"/>
            </a:avLst>
          </a:prstGeom>
          <a:solidFill>
            <a:srgbClr val="ECF1FA"/>
          </a:solidFill>
          <a:ln w="12700">
            <a:solidFill>
              <a:srgbClr val="4472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36000" tIns="0" rIns="3600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20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endParaRPr kumimoji="1" lang="en-US" altLang="zh-CN" sz="1205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120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工作台后置</a:t>
            </a:r>
            <a:endParaRPr kumimoji="1" lang="en-US" altLang="zh-CN" sz="1205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kumimoji="1" lang="zh-CN" altLang="en-US" sz="1205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endParaRPr kumimoji="1" lang="zh-CN" altLang="en-US" sz="1205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6" name="文本框 685"/>
          <p:cNvSpPr txBox="1"/>
          <p:nvPr/>
        </p:nvSpPr>
        <p:spPr>
          <a:xfrm>
            <a:off x="8561602" y="5487485"/>
            <a:ext cx="617511" cy="21974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en-US" altLang="zh-CN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ECS</a:t>
            </a:r>
            <a:r>
              <a: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</a:t>
            </a:r>
            <a:endParaRPr kumimoji="1" lang="zh-CN" altLang="en-US" sz="83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47" name="肘形连接符 846"/>
          <p:cNvCxnSpPr>
            <a:stCxn id="831" idx="0"/>
            <a:endCxn id="505" idx="2"/>
          </p:cNvCxnSpPr>
          <p:nvPr/>
        </p:nvCxnSpPr>
        <p:spPr>
          <a:xfrm rot="16200000" flipV="1">
            <a:off x="6702035" y="4713705"/>
            <a:ext cx="2218645" cy="54039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接箭头连接符 162"/>
          <p:cNvCxnSpPr/>
          <p:nvPr/>
        </p:nvCxnSpPr>
        <p:spPr>
          <a:xfrm flipH="1">
            <a:off x="10192640" y="4951065"/>
            <a:ext cx="428023" cy="0"/>
          </a:xfrm>
          <a:prstGeom prst="straightConnector1">
            <a:avLst/>
          </a:prstGeom>
          <a:ln w="15875">
            <a:solidFill>
              <a:srgbClr val="2F528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2" name="组合 861"/>
          <p:cNvGrpSpPr/>
          <p:nvPr/>
        </p:nvGrpSpPr>
        <p:grpSpPr>
          <a:xfrm>
            <a:off x="8506868" y="2137900"/>
            <a:ext cx="703125" cy="1623370"/>
            <a:chOff x="127356" y="2401366"/>
            <a:chExt cx="703125" cy="1623370"/>
          </a:xfrm>
        </p:grpSpPr>
        <p:sp>
          <p:nvSpPr>
            <p:cNvPr id="54" name="圆角矩形 142"/>
            <p:cNvSpPr/>
            <p:nvPr/>
          </p:nvSpPr>
          <p:spPr>
            <a:xfrm>
              <a:off x="160808" y="2401366"/>
              <a:ext cx="616002" cy="1623370"/>
            </a:xfrm>
            <a:prstGeom prst="roundRect">
              <a:avLst>
                <a:gd name="adj" fmla="val 2465"/>
              </a:avLst>
            </a:prstGeom>
            <a:solidFill>
              <a:srgbClr val="6DA6D9">
                <a:alpha val="9879"/>
              </a:srgbClr>
            </a:solidFill>
            <a:ln w="6350">
              <a:solidFill>
                <a:srgbClr val="2F528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50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10"/>
            <a:srcRect b="19504"/>
            <a:stretch>
              <a:fillRect/>
            </a:stretch>
          </p:blipFill>
          <p:spPr>
            <a:xfrm>
              <a:off x="329500" y="3108155"/>
              <a:ext cx="230340" cy="306801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10"/>
            <a:srcRect b="19955"/>
            <a:stretch>
              <a:fillRect/>
            </a:stretch>
          </p:blipFill>
          <p:spPr>
            <a:xfrm>
              <a:off x="329500" y="2658467"/>
              <a:ext cx="230340" cy="304890"/>
            </a:xfrm>
            <a:prstGeom prst="rect">
              <a:avLst/>
            </a:prstGeom>
          </p:spPr>
        </p:pic>
        <p:sp>
          <p:nvSpPr>
            <p:cNvPr id="59" name="文本框 58"/>
            <p:cNvSpPr txBox="1"/>
            <p:nvPr/>
          </p:nvSpPr>
          <p:spPr>
            <a:xfrm>
              <a:off x="171320" y="2935162"/>
              <a:ext cx="608742" cy="184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ISC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7356" y="3384850"/>
              <a:ext cx="703125" cy="184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UDS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1320" y="2449155"/>
              <a:ext cx="608742" cy="196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外部系统</a:t>
              </a:r>
              <a:endParaRPr lang="zh-CN" altLang="en-US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859" name="图片 858"/>
            <p:cNvPicPr>
              <a:picLocks noChangeAspect="1"/>
            </p:cNvPicPr>
            <p:nvPr/>
          </p:nvPicPr>
          <p:blipFill rotWithShape="1">
            <a:blip r:embed="rId10"/>
            <a:srcRect b="19504"/>
            <a:stretch>
              <a:fillRect/>
            </a:stretch>
          </p:blipFill>
          <p:spPr>
            <a:xfrm>
              <a:off x="329500" y="3543113"/>
              <a:ext cx="230340" cy="306801"/>
            </a:xfrm>
            <a:prstGeom prst="rect">
              <a:avLst/>
            </a:prstGeom>
          </p:spPr>
        </p:pic>
        <p:sp>
          <p:nvSpPr>
            <p:cNvPr id="860" name="文本框 859"/>
            <p:cNvSpPr txBox="1"/>
            <p:nvPr/>
          </p:nvSpPr>
          <p:spPr>
            <a:xfrm>
              <a:off x="127356" y="3824750"/>
              <a:ext cx="703125" cy="184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……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61" name="文本框 860"/>
          <p:cNvSpPr txBox="1"/>
          <p:nvPr/>
        </p:nvSpPr>
        <p:spPr>
          <a:xfrm>
            <a:off x="119968" y="5692190"/>
            <a:ext cx="721831" cy="21974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en-US" altLang="zh-CN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ECS</a:t>
            </a:r>
            <a:r>
              <a:rPr kumimoji="1" lang="zh-CN" altLang="en-US" sz="83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集群</a:t>
            </a:r>
            <a:endParaRPr kumimoji="1" lang="zh-CN" altLang="en-US" sz="83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865" name="直线箭头连接符 530"/>
          <p:cNvCxnSpPr/>
          <p:nvPr/>
        </p:nvCxnSpPr>
        <p:spPr>
          <a:xfrm>
            <a:off x="2515539" y="1767482"/>
            <a:ext cx="0" cy="345159"/>
          </a:xfrm>
          <a:prstGeom prst="straightConnector1">
            <a:avLst/>
          </a:prstGeom>
          <a:ln w="158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肘形连接符 870"/>
          <p:cNvCxnSpPr>
            <a:stCxn id="796" idx="0"/>
            <a:endCxn id="505" idx="2"/>
          </p:cNvCxnSpPr>
          <p:nvPr/>
        </p:nvCxnSpPr>
        <p:spPr>
          <a:xfrm rot="5400000" flipH="1" flipV="1">
            <a:off x="5811811" y="4374618"/>
            <a:ext cx="2229392" cy="122931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上下箭头 181"/>
          <p:cNvSpPr/>
          <p:nvPr/>
        </p:nvSpPr>
        <p:spPr>
          <a:xfrm rot="5400000">
            <a:off x="8251835" y="2872364"/>
            <a:ext cx="208629" cy="343226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8" name="上下箭头 181"/>
          <p:cNvSpPr/>
          <p:nvPr/>
        </p:nvSpPr>
        <p:spPr>
          <a:xfrm>
            <a:off x="2904225" y="3676155"/>
            <a:ext cx="172421" cy="312024"/>
          </a:xfrm>
          <a:prstGeom prst="up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55481" y="5968597"/>
            <a:ext cx="629752" cy="606776"/>
            <a:chOff x="6868066" y="6046474"/>
            <a:chExt cx="836799" cy="806268"/>
          </a:xfrm>
        </p:grpSpPr>
        <p:grpSp>
          <p:nvGrpSpPr>
            <p:cNvPr id="14" name="组合 13"/>
            <p:cNvGrpSpPr/>
            <p:nvPr/>
          </p:nvGrpSpPr>
          <p:grpSpPr>
            <a:xfrm>
              <a:off x="6868066" y="6046474"/>
              <a:ext cx="836799" cy="806268"/>
              <a:chOff x="2000073" y="6100116"/>
              <a:chExt cx="923998" cy="80589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097308" y="6100116"/>
                <a:ext cx="729528" cy="805896"/>
                <a:chOff x="1966137" y="6100116"/>
                <a:chExt cx="1027320" cy="805896"/>
              </a:xfrm>
            </p:grpSpPr>
            <p:sp>
              <p:nvSpPr>
                <p:cNvPr id="18" name="圆角矩形 142"/>
                <p:cNvSpPr/>
                <p:nvPr/>
              </p:nvSpPr>
              <p:spPr>
                <a:xfrm>
                  <a:off x="1966137" y="6100116"/>
                  <a:ext cx="1027320" cy="805896"/>
                </a:xfrm>
                <a:prstGeom prst="roundRect">
                  <a:avLst>
                    <a:gd name="adj" fmla="val 2465"/>
                  </a:avLst>
                </a:prstGeom>
                <a:solidFill>
                  <a:srgbClr val="6DA6D9"/>
                </a:solidFill>
                <a:ln w="6350">
                  <a:solidFill>
                    <a:srgbClr val="0070C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505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008434" y="6570661"/>
                  <a:ext cx="955927" cy="2691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B" altLang="zh-CN" sz="675" b="1" dirty="0" err="1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Mysql</a:t>
                  </a:r>
                  <a:endParaRPr lang="en-GB" altLang="zh-CN" sz="675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675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后置服务库</a:t>
                  </a:r>
                  <a:endParaRPr lang="zh-CN" altLang="en-US" sz="675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2000073" y="6100117"/>
                <a:ext cx="923998" cy="162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主备</a:t>
                </a:r>
                <a:endParaRPr lang="zh-CN" altLang="en-US" sz="67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07316" y="6219190"/>
              <a:ext cx="355424" cy="24003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403827" y="6123566"/>
            <a:ext cx="839209" cy="485052"/>
            <a:chOff x="2240046" y="6164504"/>
            <a:chExt cx="839209" cy="48505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/>
            <a:srcRect b="37747"/>
            <a:stretch>
              <a:fillRect/>
            </a:stretch>
          </p:blipFill>
          <p:spPr>
            <a:xfrm>
              <a:off x="2410434" y="6164504"/>
              <a:ext cx="418148" cy="29485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2240046" y="6414437"/>
              <a:ext cx="839209" cy="235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75" b="1" dirty="0" err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Elasticsarch</a:t>
              </a:r>
              <a:r>
                <a:rPr lang="en-US" altLang="zh-CN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endParaRPr lang="en-US" altLang="zh-CN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675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搜索引擎</a:t>
              </a:r>
              <a:endParaRPr lang="zh-CN" altLang="en-US" sz="67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上下箭头 181"/>
          <p:cNvSpPr/>
          <p:nvPr/>
        </p:nvSpPr>
        <p:spPr>
          <a:xfrm>
            <a:off x="3776083" y="5940133"/>
            <a:ext cx="98286" cy="169193"/>
          </a:xfrm>
          <a:prstGeom prst="up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5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685" idx="2"/>
            <a:endCxn id="17" idx="0"/>
          </p:cNvCxnSpPr>
          <p:nvPr/>
        </p:nvCxnSpPr>
        <p:spPr>
          <a:xfrm>
            <a:off x="8870357" y="5763986"/>
            <a:ext cx="0" cy="20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685" idx="1"/>
          </p:cNvCxnSpPr>
          <p:nvPr>
            <p:custDataLst>
              <p:tags r:id="rId11"/>
            </p:custDataLst>
          </p:nvPr>
        </p:nvCxnSpPr>
        <p:spPr>
          <a:xfrm rot="10800000">
            <a:off x="7966075" y="2357755"/>
            <a:ext cx="619760" cy="253936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TkwY2JmNDc2MWZhNThmYTk0N2RiNTZlNzFjZGIxMzQifQ=="/>
  <p:tag name="KSO_WPP_MARK_KEY" val="77260375-5d90-46c2-8c70-ea3c88a9ec72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just">
          <a:lnSpc>
            <a:spcPts val="2800"/>
          </a:lnSpc>
          <a:defRPr lang="zh-CN" altLang="zh-CN" dirty="0" smtClean="0"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WPS 演示</Application>
  <PresentationFormat>宽屏</PresentationFormat>
  <Paragraphs>728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宋体</vt:lpstr>
      <vt:lpstr>Wingdings</vt:lpstr>
      <vt:lpstr>等线</vt:lpstr>
      <vt:lpstr>微软雅黑</vt:lpstr>
      <vt:lpstr>MS Gothic</vt:lpstr>
      <vt:lpstr>Verdana</vt:lpstr>
      <vt:lpstr>Arial</vt:lpstr>
      <vt:lpstr>Helvetica</vt:lpstr>
      <vt:lpstr>Arial Unicode MS</vt:lpstr>
      <vt:lpstr>等线 Light</vt:lpstr>
      <vt:lpstr>3_自定义设计方案</vt:lpstr>
      <vt:lpstr>1_自定义设计方案</vt:lpstr>
      <vt:lpstr>2_自定义设计方案</vt:lpstr>
      <vt:lpstr>4_自定义设计方案</vt:lpstr>
      <vt:lpstr>5_自定义设计方案</vt:lpstr>
      <vt:lpstr>6_自定义设计方案</vt:lpstr>
      <vt:lpstr>8_自定义设计方案</vt:lpstr>
      <vt:lpstr>9_自定义设计方案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徐西刚</cp:lastModifiedBy>
  <cp:revision>2515</cp:revision>
  <dcterms:created xsi:type="dcterms:W3CDTF">2022-07-26T06:55:00Z</dcterms:created>
  <dcterms:modified xsi:type="dcterms:W3CDTF">2023-01-29T06:22:17Z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082DBA63CDB4442AAEF21BAFB0947695</vt:lpwstr>
  </property>
  <property fmtid="{D5CDD505-2E9C-101B-9397-08002B2CF9AE}" pid="3" name="KSOProductBuildVer">
    <vt:lpwstr>2052-11.1.0.13703</vt:lpwstr>
  </property>
</Properties>
</file>