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5"/>
  </p:sldMasterIdLst>
  <p:notesMasterIdLst>
    <p:notesMasterId r:id="rId77"/>
  </p:notesMasterIdLst>
  <p:sldIdLst>
    <p:sldId id="281" r:id="rId6"/>
    <p:sldId id="329" r:id="rId7"/>
    <p:sldId id="337" r:id="rId8"/>
    <p:sldId id="330" r:id="rId9"/>
    <p:sldId id="421" r:id="rId10"/>
    <p:sldId id="424" r:id="rId11"/>
    <p:sldId id="422" r:id="rId12"/>
    <p:sldId id="423" r:id="rId13"/>
    <p:sldId id="325" r:id="rId14"/>
    <p:sldId id="338" r:id="rId15"/>
    <p:sldId id="285" r:id="rId16"/>
    <p:sldId id="326" r:id="rId17"/>
    <p:sldId id="339" r:id="rId18"/>
    <p:sldId id="327" r:id="rId19"/>
    <p:sldId id="342" r:id="rId20"/>
    <p:sldId id="341" r:id="rId21"/>
    <p:sldId id="328" r:id="rId22"/>
    <p:sldId id="406" r:id="rId23"/>
    <p:sldId id="304" r:id="rId24"/>
    <p:sldId id="305" r:id="rId25"/>
    <p:sldId id="303" r:id="rId26"/>
    <p:sldId id="344" r:id="rId27"/>
    <p:sldId id="407" r:id="rId28"/>
    <p:sldId id="306" r:id="rId29"/>
    <p:sldId id="351" r:id="rId30"/>
    <p:sldId id="350" r:id="rId31"/>
    <p:sldId id="408" r:id="rId32"/>
    <p:sldId id="307" r:id="rId33"/>
    <p:sldId id="336" r:id="rId34"/>
    <p:sldId id="308" r:id="rId35"/>
    <p:sldId id="409" r:id="rId36"/>
    <p:sldId id="309" r:id="rId37"/>
    <p:sldId id="310" r:id="rId38"/>
    <p:sldId id="358" r:id="rId39"/>
    <p:sldId id="410" r:id="rId40"/>
    <p:sldId id="311" r:id="rId41"/>
    <p:sldId id="335" r:id="rId42"/>
    <p:sldId id="411" r:id="rId43"/>
    <p:sldId id="314" r:id="rId44"/>
    <p:sldId id="359" r:id="rId45"/>
    <p:sldId id="412" r:id="rId46"/>
    <p:sldId id="413" r:id="rId47"/>
    <p:sldId id="414" r:id="rId48"/>
    <p:sldId id="312" r:id="rId49"/>
    <p:sldId id="313" r:id="rId50"/>
    <p:sldId id="362" r:id="rId51"/>
    <p:sldId id="416" r:id="rId52"/>
    <p:sldId id="417" r:id="rId53"/>
    <p:sldId id="415" r:id="rId54"/>
    <p:sldId id="363" r:id="rId55"/>
    <p:sldId id="315" r:id="rId56"/>
    <p:sldId id="317" r:id="rId57"/>
    <p:sldId id="316" r:id="rId58"/>
    <p:sldId id="418" r:id="rId59"/>
    <p:sldId id="318" r:id="rId60"/>
    <p:sldId id="367" r:id="rId61"/>
    <p:sldId id="319" r:id="rId62"/>
    <p:sldId id="320" r:id="rId63"/>
    <p:sldId id="419" r:id="rId64"/>
    <p:sldId id="368" r:id="rId65"/>
    <p:sldId id="369" r:id="rId66"/>
    <p:sldId id="420" r:id="rId67"/>
    <p:sldId id="370" r:id="rId68"/>
    <p:sldId id="371" r:id="rId69"/>
    <p:sldId id="332" r:id="rId70"/>
    <p:sldId id="404" r:id="rId71"/>
    <p:sldId id="405" r:id="rId72"/>
    <p:sldId id="290" r:id="rId73"/>
    <p:sldId id="340" r:id="rId74"/>
    <p:sldId id="292" r:id="rId75"/>
    <p:sldId id="293" r:id="rId76"/>
  </p:sldIdLst>
  <p:sldSz cx="12192000" cy="6858000"/>
  <p:notesSz cx="6858000" cy="9144000"/>
  <p:defaultTextStyle>
    <a:defPPr>
      <a:defRPr lang="en-US"/>
    </a:defPPr>
    <a:lvl1pPr marL="0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8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3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0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9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07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6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TF GUI" id="{A620C873-1359-44CD-B79C-43BF66362D58}">
          <p14:sldIdLst>
            <p14:sldId id="281"/>
            <p14:sldId id="329"/>
            <p14:sldId id="337"/>
            <p14:sldId id="330"/>
            <p14:sldId id="421"/>
            <p14:sldId id="424"/>
            <p14:sldId id="422"/>
            <p14:sldId id="423"/>
          </p14:sldIdLst>
        </p14:section>
        <p14:section name="MTF GUI (Main Window Flow chart)" id="{1E1C017E-0181-4EAD-9335-F2B3AED3BAB5}">
          <p14:sldIdLst>
            <p14:sldId id="325"/>
            <p14:sldId id="338"/>
            <p14:sldId id="285"/>
          </p14:sldIdLst>
        </p14:section>
        <p14:section name="MTF GUI ( Wafer Window Flow Chart)" id="{5439B44A-8207-466F-9EB5-51720FCF7873}">
          <p14:sldIdLst>
            <p14:sldId id="326"/>
            <p14:sldId id="339"/>
            <p14:sldId id="327"/>
            <p14:sldId id="342"/>
            <p14:sldId id="341"/>
            <p14:sldId id="328"/>
          </p14:sldIdLst>
        </p14:section>
        <p14:section name="Main window" id="{47BC774C-606F-488C-A3D4-1DF349152EE7}">
          <p14:sldIdLst>
            <p14:sldId id="406"/>
            <p14:sldId id="304"/>
            <p14:sldId id="305"/>
            <p14:sldId id="303"/>
            <p14:sldId id="344"/>
            <p14:sldId id="407"/>
            <p14:sldId id="306"/>
            <p14:sldId id="351"/>
            <p14:sldId id="350"/>
            <p14:sldId id="408"/>
            <p14:sldId id="307"/>
            <p14:sldId id="336"/>
            <p14:sldId id="308"/>
          </p14:sldIdLst>
        </p14:section>
        <p14:section name="wafer map" id="{7CF36049-AA1A-43E8-BFD5-3B078EF30CAF}">
          <p14:sldIdLst>
            <p14:sldId id="409"/>
            <p14:sldId id="309"/>
            <p14:sldId id="310"/>
            <p14:sldId id="358"/>
            <p14:sldId id="410"/>
            <p14:sldId id="311"/>
            <p14:sldId id="335"/>
            <p14:sldId id="411"/>
            <p14:sldId id="314"/>
            <p14:sldId id="359"/>
            <p14:sldId id="412"/>
            <p14:sldId id="413"/>
            <p14:sldId id="414"/>
            <p14:sldId id="312"/>
            <p14:sldId id="313"/>
            <p14:sldId id="362"/>
            <p14:sldId id="416"/>
            <p14:sldId id="417"/>
            <p14:sldId id="415"/>
            <p14:sldId id="363"/>
            <p14:sldId id="315"/>
            <p14:sldId id="317"/>
            <p14:sldId id="316"/>
            <p14:sldId id="418"/>
            <p14:sldId id="318"/>
            <p14:sldId id="367"/>
            <p14:sldId id="319"/>
            <p14:sldId id="320"/>
            <p14:sldId id="419"/>
            <p14:sldId id="368"/>
            <p14:sldId id="369"/>
            <p14:sldId id="420"/>
            <p14:sldId id="370"/>
            <p14:sldId id="371"/>
          </p14:sldIdLst>
        </p14:section>
        <p14:section name="Difficulties and lessons learnt" id="{939B4B43-7A13-4F51-A6B0-F3FCA7B9CA20}">
          <p14:sldIdLst>
            <p14:sldId id="332"/>
            <p14:sldId id="404"/>
            <p14:sldId id="405"/>
            <p14:sldId id="290"/>
            <p14:sldId id="340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49980"/>
    <a:srgbClr val="EECDFF"/>
    <a:srgbClr val="FAC2F3"/>
    <a:srgbClr val="F791EB"/>
    <a:srgbClr val="004223"/>
    <a:srgbClr val="1DFF93"/>
    <a:srgbClr val="AAF6FC"/>
    <a:srgbClr val="FF9D93"/>
    <a:srgbClr val="F8F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3979" autoAdjust="0"/>
  </p:normalViewPr>
  <p:slideViewPr>
    <p:cSldViewPr snapToGrid="0">
      <p:cViewPr>
        <p:scale>
          <a:sx n="125" d="100"/>
          <a:sy n="125" d="100"/>
        </p:scale>
        <p:origin x="244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12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671E0-B661-4F2E-9188-0DBE52DFE61E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7F94B-11AA-4D22-9CB2-4603CDB8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8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5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33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0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49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07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65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8000" lvl="1" indent="0" algn="just">
              <a:buFont typeface="+mj-lt"/>
              <a:buNone/>
            </a:pPr>
            <a:endParaRPr lang="en-US" sz="1200" dirty="0" smtClean="0"/>
          </a:p>
          <a:p>
            <a:pPr marL="810900" lvl="1" indent="-342900" algn="just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7F94B-11AA-4D22-9CB2-4603CDB8CBD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BD2A96-445A-0840-9CE6-762C01BE3D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008428"/>
            <a:ext cx="11076174" cy="153498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374759-9A1C-AF4E-BDFC-6340478CCA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4395" y="548482"/>
            <a:ext cx="2215944" cy="238625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95FB517-ABC1-0F42-8E1B-3ADBDD46DF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99" y="4773702"/>
            <a:ext cx="10167806" cy="130621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Name Surname, Department/Title, Legal Entity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6DC4605-721F-A544-BDB5-5C35A997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9C940B57-E068-B946-800C-03C5520805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0899" y="6069227"/>
            <a:ext cx="10167806" cy="25053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DD/MM/YYY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8427DD70-7C52-7043-93B4-F0AD5E1D46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99" y="3600000"/>
            <a:ext cx="10167806" cy="64671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70372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FBB059-B301-164C-9710-E7E222FD1B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98" y="1551170"/>
            <a:ext cx="9827265" cy="47400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0FD415-FF23-5B4D-A181-ABAD87A28C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9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FBB059-B301-164C-9710-E7E222FD1B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98" y="1551170"/>
            <a:ext cx="9827265" cy="1072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B0E1E-FE31-0042-90E3-E1F94B788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670" y="3051359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F434A6C-7772-994C-B5DC-4386216109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3685" y="3051359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D3604EA-2D88-4148-9033-6D7EA5F7F1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8215" y="3051359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2947F6-9D63-1E45-B320-D202E671E3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98" y="5126832"/>
            <a:ext cx="3520511" cy="339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Caption</a:t>
            </a:r>
            <a:endParaRPr lang="en-DE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C281D8F-1B2A-C242-8004-397AAB5442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35744" y="5126832"/>
            <a:ext cx="3520511" cy="339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13666D4-C6F6-4641-A153-8E6F069E27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4574" y="5126832"/>
            <a:ext cx="3520511" cy="339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Caption</a:t>
            </a:r>
            <a:endParaRPr lang="en-D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28DB8A-14B5-B246-8C85-966A53C8F3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54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+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FBB059-B301-164C-9710-E7E222FD1B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98" y="3702600"/>
            <a:ext cx="3520401" cy="1072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B0E1E-FE31-0042-90E3-E1F94B788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670" y="1581150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F434A6C-7772-994C-B5DC-4386216109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3685" y="1581150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D3604EA-2D88-4148-9033-6D7EA5F7F1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8215" y="1581150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3FECDA7-043E-C54B-89CA-430AE83087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35799" y="3702600"/>
            <a:ext cx="3520401" cy="1072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6FA7A25-49BE-964A-88C7-D33472314E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8215" y="3702600"/>
            <a:ext cx="3520401" cy="1072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5B65C3-CB30-DF47-9997-D3B5B80F6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0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s +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FBB059-B301-164C-9710-E7E222FD1B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98" y="5238001"/>
            <a:ext cx="3520401" cy="7805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B0E1E-FE31-0042-90E3-E1F94B788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670" y="1581150"/>
            <a:ext cx="3524629" cy="3463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F434A6C-7772-994C-B5DC-4386216109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3685" y="1581150"/>
            <a:ext cx="3524629" cy="3463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D3604EA-2D88-4148-9033-6D7EA5F7F1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8215" y="1581150"/>
            <a:ext cx="3524629" cy="3463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3FECDA7-043E-C54B-89CA-430AE83087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35799" y="5238001"/>
            <a:ext cx="3520401" cy="7805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6FA7A25-49BE-964A-88C7-D33472314E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8215" y="5238001"/>
            <a:ext cx="3520401" cy="7805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40BEB9-6744-E54B-B66D-EA691454C8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15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B0E1E-FE31-0042-90E3-E1F94B788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670" y="1581150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F434A6C-7772-994C-B5DC-4386216109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3685" y="1581150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D3604EA-2D88-4148-9033-6D7EA5F7F1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8215" y="1581150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1C3BD456-BA3C-2540-BE20-D8C1F7A5288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6670" y="3814685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538D398-D329-FE42-B5BB-9B1AE3A134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33685" y="3814685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F9C66B38-569A-BD4E-9876-FB9B6A525E3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98215" y="3814685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E9531E-28AC-AB4A-9ABD-873A78FF91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7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FBB059-B301-164C-9710-E7E222FD1B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22487" y="1588675"/>
            <a:ext cx="4055676" cy="198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B0E1E-FE31-0042-90E3-E1F94B788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670" y="1581150"/>
            <a:ext cx="5549330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C1888DC-3C4B-DE49-95CA-AC5B0D17ED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2487" y="3814200"/>
            <a:ext cx="4055676" cy="198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8AA0869-EF69-794A-916D-0E50F5FA532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6670" y="3814200"/>
            <a:ext cx="5549330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149B15-AFE4-6246-B668-1921CCDD48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9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FBB059-B301-164C-9710-E7E222FD1B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22487" y="1588674"/>
            <a:ext cx="4055676" cy="4702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B0E1E-FE31-0042-90E3-E1F94B788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670" y="1581149"/>
            <a:ext cx="5549330" cy="47101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D6644F-D681-AB47-BED1-F5DED8E51A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0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B0E1E-FE31-0042-90E3-E1F94B788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670" y="1581149"/>
            <a:ext cx="11076174" cy="47101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68299E-D360-054D-AD6D-C84318B956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01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B0E1E-FE31-0042-90E3-E1F94B788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9177DE-A55D-B849-BC10-D89201D189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2896"/>
            <a:ext cx="1244681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3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-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0A9316-FDB6-9443-BCC9-6BD24C009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660673"/>
            <a:ext cx="11076174" cy="15349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</a:t>
            </a:r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25259D-A1CB-6B4D-91FB-10DD45BB2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4395" y="548482"/>
            <a:ext cx="2215944" cy="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D40D0E3-FC4E-7243-9F92-A0E5101BB0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86B9C-0D18-E445-996A-4290B08C00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4045" y="548820"/>
            <a:ext cx="2216294" cy="24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B43461-3981-024A-84A6-ACE035F5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2DFB8C06-F278-9C40-8409-C86803BF28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99" y="4773702"/>
            <a:ext cx="10167806" cy="130621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Name Surname, Department/Title, Legal Entity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AF3A4B-5CB9-654B-A4F3-85472D175D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0899" y="6069227"/>
            <a:ext cx="10167806" cy="25053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DD/MM/YYY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2BE0CA2-2FD3-A345-ABD4-F1C2F387C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008428"/>
            <a:ext cx="11076174" cy="153498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DB6D17A0-C0EB-1547-AC85-2348361F1A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99" y="3600000"/>
            <a:ext cx="10167806" cy="64671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949675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55630C-AFE9-4046-A11D-2292CF099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660673"/>
            <a:ext cx="11076174" cy="15349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</a:t>
            </a:r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86B9C-0D18-E445-996A-4290B08C00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4045" y="548820"/>
            <a:ext cx="2216294" cy="24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</p:spTree>
    <p:extLst>
      <p:ext uri="{BB962C8B-B14F-4D97-AF65-F5344CB8AC3E}">
        <p14:creationId xmlns:p14="http://schemas.microsoft.com/office/powerpoint/2010/main" val="916401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AB1211-A8DC-B249-908D-F453D370A6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660673"/>
            <a:ext cx="11076174" cy="15349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</a:t>
            </a:r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BFBDD8-1FA7-8C4A-ADFC-E5CEEA7FD3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4045" y="547470"/>
            <a:ext cx="2216294" cy="2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3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AEE96B-7B7A-444A-978C-39B473B96E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5387B2-62E2-F841-B281-F198AB40F1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00173" y="3094792"/>
            <a:ext cx="6191653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90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F143B2-1E06-A34C-8018-FABA0F5E26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B5361-E920-7949-ADF5-4F47AD68DF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00173" y="3094792"/>
            <a:ext cx="6191653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6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ABE0A7-3D74-144A-9E29-F5BA9EE20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2A5B4-2098-A74A-8AD3-6DBA53639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00173" y="3095625"/>
            <a:ext cx="6191653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B765A1-F3AE-5A45-829F-CC7D0D587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C68D96-66CD-3B49-B809-DE0B9D30DB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4395" y="544001"/>
            <a:ext cx="2215944" cy="2386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200A8-236A-1E40-928A-D3509D40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1FBC294-6D29-0748-8A32-49F01C6F51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99" y="4773702"/>
            <a:ext cx="10167806" cy="130621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Name Surname, Department/Title, Legal Entity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55E6970E-E2CB-D04B-924F-C5C78CD842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0899" y="6069227"/>
            <a:ext cx="10167806" cy="25053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DD/MM/YYY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258AF5A5-A093-CC4F-A455-8E9FFCAB7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008428"/>
            <a:ext cx="11076174" cy="153498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721118-929C-BB41-82DC-E323FC6754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99" y="3600000"/>
            <a:ext cx="10167806" cy="64671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08932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F1779F-5C7F-C344-B920-6D6AC1FFF8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660673"/>
            <a:ext cx="11076174" cy="15349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Chapter divider or key statement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BB6B-553F-2546-9A64-871DA1B25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E77DE0-1645-314C-8092-256F8193B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7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59B19A-4E25-7241-AE68-CEEEB6352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660673"/>
            <a:ext cx="11076174" cy="15349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Chapter divider or key statement</a:t>
            </a:r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D10E65-885A-E24D-81E4-59B281ADEE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78163" y="6462896"/>
            <a:ext cx="1244681" cy="1333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0B874-7382-9F42-AF09-FF058D4252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136403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1206A0-0B4F-9444-9EE3-84F82AEE5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660673"/>
            <a:ext cx="11076174" cy="15349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Chapter divider or key statement</a:t>
            </a:r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9C5CF-A051-E341-8DDF-559CAC9D7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88127D-2F70-5840-A648-B1A0A782A0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4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98A180-9053-8545-96CF-9BBD45FF7D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BB6B-553F-2546-9A64-871DA1B25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F6BCB-E808-6646-9FF4-0B425FC7FF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C1E179-D8B7-5F4E-8371-54D7835F4172}"/>
              </a:ext>
            </a:extLst>
          </p:cNvPr>
          <p:cNvSpPr txBox="1"/>
          <p:nvPr userDrawn="1"/>
        </p:nvSpPr>
        <p:spPr>
          <a:xfrm>
            <a:off x="550898" y="611708"/>
            <a:ext cx="1062860" cy="2431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DE" sz="24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E65C65F-715B-424B-A898-23433DA79A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98" y="1551170"/>
            <a:ext cx="9827265" cy="4740093"/>
          </a:xfrm>
          <a:prstGeom prst="rect">
            <a:avLst/>
          </a:prstGeom>
        </p:spPr>
        <p:txBody>
          <a:bodyPr lIns="0" tIns="0" rIns="0" bIns="0"/>
          <a:lstStyle>
            <a:lvl1pPr marL="365125" indent="-365125">
              <a:lnSpc>
                <a:spcPts val="1900"/>
              </a:lnSpc>
              <a:buFont typeface="+mj-lt"/>
              <a:buAutoNum type="arabicPeriod"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64319" indent="-257175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8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6097F4E-77D3-CF4E-B267-DB73745A9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D10E65-885A-E24D-81E4-59B281ADEE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78163" y="6462896"/>
            <a:ext cx="1244681" cy="1333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0B874-7382-9F42-AF09-FF058D4252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B7328C6-F30A-BF4D-87FF-AE2F16808E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98" y="1551170"/>
            <a:ext cx="9827265" cy="4740093"/>
          </a:xfrm>
          <a:prstGeom prst="rect">
            <a:avLst/>
          </a:prstGeom>
        </p:spPr>
        <p:txBody>
          <a:bodyPr lIns="0" tIns="0" rIns="0" bIns="0"/>
          <a:lstStyle>
            <a:lvl1pPr marL="365125" indent="-365125">
              <a:lnSpc>
                <a:spcPts val="1900"/>
              </a:lnSpc>
              <a:buFont typeface="+mj-lt"/>
              <a:buAutoNum type="arabicPeriod"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64319" indent="-257175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97507-CF0B-C744-B5E6-F026FEBBB21C}"/>
              </a:ext>
            </a:extLst>
          </p:cNvPr>
          <p:cNvSpPr txBox="1"/>
          <p:nvPr userDrawn="1"/>
        </p:nvSpPr>
        <p:spPr>
          <a:xfrm>
            <a:off x="550898" y="611708"/>
            <a:ext cx="1062860" cy="2431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DE" sz="240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850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CCAD27-995B-844A-90EF-81083D67F5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9C5CF-A051-E341-8DDF-559CAC9D7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BA2E639-53E3-644A-88CF-452584391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98" y="1551170"/>
            <a:ext cx="9827265" cy="4740093"/>
          </a:xfrm>
          <a:prstGeom prst="rect">
            <a:avLst/>
          </a:prstGeom>
        </p:spPr>
        <p:txBody>
          <a:bodyPr lIns="0" tIns="0" rIns="0" bIns="0"/>
          <a:lstStyle>
            <a:lvl1pPr marL="365125" indent="-365125">
              <a:lnSpc>
                <a:spcPts val="1900"/>
              </a:lnSpc>
              <a:buFont typeface="+mj-lt"/>
              <a:buAutoNum type="arabicPeriod"/>
              <a:tabLst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64319" indent="-257175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B488D-9830-B64E-9F07-ED4C413278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192C8-F782-AC4F-8949-EF4270158F6E}"/>
              </a:ext>
            </a:extLst>
          </p:cNvPr>
          <p:cNvSpPr txBox="1"/>
          <p:nvPr userDrawn="1"/>
        </p:nvSpPr>
        <p:spPr>
          <a:xfrm>
            <a:off x="550898" y="611708"/>
            <a:ext cx="1062860" cy="2431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DE" sz="2400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2944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DA29D-0091-E24C-81A8-B2EED03FF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3193" y="6481636"/>
            <a:ext cx="1710239" cy="138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316272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52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7321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3963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  <p15:guide id="6" orient="horz" pos="9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5.wmf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6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Kobe Chang, Research and Development </a:t>
            </a:r>
            <a:r>
              <a:rPr lang="en-US" dirty="0" smtClean="0"/>
              <a:t>Intern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23/9/2021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GUI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71055" y="6319763"/>
            <a:ext cx="1709738" cy="13811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50899" y="3600000"/>
            <a:ext cx="10167806" cy="646710"/>
          </a:xfrm>
        </p:spPr>
        <p:txBody>
          <a:bodyPr/>
          <a:lstStyle/>
          <a:p>
            <a:r>
              <a:rPr lang="en-US" sz="1600" b="1" dirty="0">
                <a:solidFill>
                  <a:srgbClr val="FF5000"/>
                </a:solidFill>
              </a:rPr>
              <a:t>Objective: </a:t>
            </a:r>
            <a:r>
              <a:rPr lang="en-US" sz="1600" b="1" dirty="0" smtClean="0">
                <a:solidFill>
                  <a:srgbClr val="FF5000"/>
                </a:solidFill>
              </a:rPr>
              <a:t>Make a GUI for MTF Script</a:t>
            </a:r>
            <a:endParaRPr lang="en-US" sz="1600" b="1" dirty="0">
              <a:solidFill>
                <a:srgbClr val="FF9933"/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955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( </a:t>
            </a:r>
            <a:r>
              <a:rPr lang="en-US" dirty="0"/>
              <a:t>Continuation from Main window 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A</a:t>
            </a:r>
            <a:endParaRPr lang="en-US" dirty="0"/>
          </a:p>
        </p:txBody>
      </p:sp>
      <p:cxnSp>
        <p:nvCxnSpPr>
          <p:cNvPr id="62" name="Elbow Connector 61"/>
          <p:cNvCxnSpPr>
            <a:stCxn id="63" idx="6"/>
            <a:endCxn id="65" idx="1"/>
          </p:cNvCxnSpPr>
          <p:nvPr/>
        </p:nvCxnSpPr>
        <p:spPr>
          <a:xfrm flipV="1">
            <a:off x="1270430" y="3150070"/>
            <a:ext cx="1077167" cy="5758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01734" y="3493304"/>
            <a:ext cx="468696" cy="4653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347597" y="2922865"/>
            <a:ext cx="2736305" cy="45440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input_table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Creates the S1 to T9 &amp; TFC input boxes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50441" y="1735091"/>
            <a:ext cx="2736305" cy="45440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config_dropdown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Creates the dropdown box for </a:t>
            </a:r>
            <a:r>
              <a:rPr lang="en-US" sz="1000" dirty="0" err="1" smtClean="0">
                <a:solidFill>
                  <a:schemeClr val="tx1"/>
                </a:solidFill>
              </a:rPr>
              <a:t>config</a:t>
            </a:r>
            <a:r>
              <a:rPr lang="en-US" sz="1000" dirty="0" smtClean="0">
                <a:solidFill>
                  <a:schemeClr val="tx1"/>
                </a:solidFill>
              </a:rPr>
              <a:t> files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347598" y="3897135"/>
            <a:ext cx="2738381" cy="45239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 smtClean="0">
                <a:solidFill>
                  <a:schemeClr val="tx1"/>
                </a:solidFill>
              </a:rPr>
              <a:t>display_Params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Initialize &amp; Display Measured Parameters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( Created </a:t>
            </a:r>
            <a:r>
              <a:rPr lang="en-US" sz="1000" dirty="0" err="1" smtClean="0">
                <a:solidFill>
                  <a:schemeClr val="tx1"/>
                </a:solidFill>
              </a:rPr>
              <a:t>Listbox</a:t>
            </a:r>
            <a:r>
              <a:rPr lang="en-US" sz="1000" dirty="0" smtClean="0">
                <a:solidFill>
                  <a:schemeClr val="tx1"/>
                </a:solidFill>
              </a:rPr>
              <a:t> with Measurement info 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63" idx="6"/>
            <a:endCxn id="66" idx="1"/>
          </p:cNvCxnSpPr>
          <p:nvPr/>
        </p:nvCxnSpPr>
        <p:spPr>
          <a:xfrm flipV="1">
            <a:off x="1270430" y="1962296"/>
            <a:ext cx="1080011" cy="17636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3" idx="6"/>
            <a:endCxn id="82" idx="1"/>
          </p:cNvCxnSpPr>
          <p:nvPr/>
        </p:nvCxnSpPr>
        <p:spPr>
          <a:xfrm>
            <a:off x="1270430" y="3725962"/>
            <a:ext cx="1080011" cy="17507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3" idx="6"/>
            <a:endCxn id="67" idx="1"/>
          </p:cNvCxnSpPr>
          <p:nvPr/>
        </p:nvCxnSpPr>
        <p:spPr>
          <a:xfrm>
            <a:off x="1270430" y="3725962"/>
            <a:ext cx="1077168" cy="3973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679905" y="1484673"/>
            <a:ext cx="2736305" cy="4544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get_config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Loads in the user selected </a:t>
            </a:r>
            <a:r>
              <a:rPr lang="en-US" sz="1000" dirty="0" err="1" smtClean="0">
                <a:solidFill>
                  <a:schemeClr val="tx1"/>
                </a:solidFill>
              </a:rPr>
              <a:t>config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79905" y="2090453"/>
            <a:ext cx="2736305" cy="4544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savedata_overwrite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Overwrites the selected </a:t>
            </a:r>
            <a:r>
              <a:rPr lang="en-US" sz="1000" dirty="0" err="1" smtClean="0">
                <a:solidFill>
                  <a:schemeClr val="tx1"/>
                </a:solidFill>
              </a:rPr>
              <a:t>config</a:t>
            </a:r>
            <a:r>
              <a:rPr lang="en-US" sz="1000" dirty="0" smtClean="0">
                <a:solidFill>
                  <a:schemeClr val="tx1"/>
                </a:solidFill>
              </a:rPr>
              <a:t> file’s data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047289" y="2925129"/>
            <a:ext cx="2736305" cy="45440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load_in_selected_config_file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Loads in the </a:t>
            </a:r>
            <a:r>
              <a:rPr lang="en-US" sz="1000" dirty="0" err="1" smtClean="0">
                <a:solidFill>
                  <a:schemeClr val="tx1"/>
                </a:solidFill>
              </a:rPr>
              <a:t>Config</a:t>
            </a:r>
            <a:r>
              <a:rPr lang="en-US" sz="1000" dirty="0" smtClean="0">
                <a:solidFill>
                  <a:schemeClr val="tx1"/>
                </a:solidFill>
              </a:rPr>
              <a:t> that user selected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66" idx="3"/>
            <a:endCxn id="71" idx="1"/>
          </p:cNvCxnSpPr>
          <p:nvPr/>
        </p:nvCxnSpPr>
        <p:spPr>
          <a:xfrm flipV="1">
            <a:off x="5086746" y="1711878"/>
            <a:ext cx="593159" cy="2504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6" idx="3"/>
            <a:endCxn id="73" idx="1"/>
          </p:cNvCxnSpPr>
          <p:nvPr/>
        </p:nvCxnSpPr>
        <p:spPr>
          <a:xfrm>
            <a:off x="5086746" y="1962296"/>
            <a:ext cx="593159" cy="3553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82" idx="3"/>
            <a:endCxn id="85" idx="1"/>
          </p:cNvCxnSpPr>
          <p:nvPr/>
        </p:nvCxnSpPr>
        <p:spPr>
          <a:xfrm flipV="1">
            <a:off x="5086746" y="5468700"/>
            <a:ext cx="592391" cy="8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82" idx="3"/>
            <a:endCxn id="83" idx="1"/>
          </p:cNvCxnSpPr>
          <p:nvPr/>
        </p:nvCxnSpPr>
        <p:spPr>
          <a:xfrm>
            <a:off x="5086746" y="5476755"/>
            <a:ext cx="607279" cy="63109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3" idx="2"/>
            <a:endCxn id="74" idx="0"/>
          </p:cNvCxnSpPr>
          <p:nvPr/>
        </p:nvCxnSpPr>
        <p:spPr>
          <a:xfrm rot="16200000" flipH="1">
            <a:off x="7541617" y="2051303"/>
            <a:ext cx="380267" cy="13673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350441" y="5249550"/>
            <a:ext cx="2736305" cy="45440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frequency_dropdown_boxes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Creates dropdown boxes to select frequency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94025" y="5880649"/>
            <a:ext cx="2736305" cy="4544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select_frequency_dropdown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Saves the frequency selected csv file and opens a new wafer map window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679137" y="5241495"/>
            <a:ext cx="2736305" cy="4544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toggle_heat_map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Opens Heat Map window if 3 frequencies are chosen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84332" y="4601358"/>
            <a:ext cx="2734831" cy="45440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>
                <a:solidFill>
                  <a:schemeClr val="tx1"/>
                </a:solidFill>
              </a:rPr>
              <a:t>get_correct_dataframes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Getting correct DAT data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8806978" y="5875196"/>
            <a:ext cx="468696" cy="4653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83" idx="3"/>
            <a:endCxn id="87" idx="2"/>
          </p:cNvCxnSpPr>
          <p:nvPr/>
        </p:nvCxnSpPr>
        <p:spPr>
          <a:xfrm>
            <a:off x="8430330" y="6107854"/>
            <a:ext cx="3766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807745" y="1473766"/>
            <a:ext cx="468696" cy="4653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2" name="Straight Arrow Connector 91"/>
          <p:cNvCxnSpPr>
            <a:stCxn id="71" idx="3"/>
            <a:endCxn id="90" idx="2"/>
          </p:cNvCxnSpPr>
          <p:nvPr/>
        </p:nvCxnSpPr>
        <p:spPr>
          <a:xfrm flipV="1">
            <a:off x="8416210" y="1706424"/>
            <a:ext cx="391535" cy="54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684332" y="3891878"/>
            <a:ext cx="2745998" cy="4709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dat_delete_items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Allows users to delete items from measurement parameters </a:t>
            </a:r>
            <a:r>
              <a:rPr lang="en-US" sz="1000" dirty="0" err="1" smtClean="0">
                <a:solidFill>
                  <a:schemeClr val="tx1"/>
                </a:solidFill>
              </a:rPr>
              <a:t>listbox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67" idx="3"/>
            <a:endCxn id="93" idx="1"/>
          </p:cNvCxnSpPr>
          <p:nvPr/>
        </p:nvCxnSpPr>
        <p:spPr>
          <a:xfrm>
            <a:off x="5085979" y="4123333"/>
            <a:ext cx="598353" cy="4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flipV="1">
            <a:off x="5086746" y="4828563"/>
            <a:ext cx="597586" cy="64819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78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( Continuation from Main window ) </a:t>
            </a:r>
            <a:r>
              <a:rPr lang="en-US" dirty="0" smtClean="0">
                <a:sym typeface="Wingdings" panose="05000000000000000000" pitchFamily="2" charset="2"/>
              </a:rPr>
              <a:t> 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46670" y="3333148"/>
            <a:ext cx="468696" cy="4653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47832" y="2317779"/>
            <a:ext cx="2862072" cy="4663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load_in_selected_config_file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Loads in the </a:t>
            </a:r>
            <a:r>
              <a:rPr lang="en-US" sz="1000" dirty="0" err="1" smtClean="0">
                <a:solidFill>
                  <a:schemeClr val="tx1"/>
                </a:solidFill>
              </a:rPr>
              <a:t>Config</a:t>
            </a:r>
            <a:r>
              <a:rPr lang="en-US" sz="1000" dirty="0" smtClean="0">
                <a:solidFill>
                  <a:schemeClr val="tx1"/>
                </a:solidFill>
              </a:rPr>
              <a:t> that user selected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42" idx="6"/>
            <a:endCxn id="47" idx="1"/>
          </p:cNvCxnSpPr>
          <p:nvPr/>
        </p:nvCxnSpPr>
        <p:spPr>
          <a:xfrm>
            <a:off x="1015366" y="3565806"/>
            <a:ext cx="532466" cy="11789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6"/>
            <a:endCxn id="53" idx="1"/>
          </p:cNvCxnSpPr>
          <p:nvPr/>
        </p:nvCxnSpPr>
        <p:spPr>
          <a:xfrm flipV="1">
            <a:off x="1015366" y="3564526"/>
            <a:ext cx="532466" cy="12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3"/>
            <a:endCxn id="50" idx="1"/>
          </p:cNvCxnSpPr>
          <p:nvPr/>
        </p:nvCxnSpPr>
        <p:spPr>
          <a:xfrm flipV="1">
            <a:off x="4409904" y="2213753"/>
            <a:ext cx="640914" cy="33719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47832" y="4511545"/>
            <a:ext cx="2862072" cy="4663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get_filename_popup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Window popup for creating a new </a:t>
            </a:r>
            <a:r>
              <a:rPr lang="en-US" sz="1000" dirty="0" err="1" smtClean="0">
                <a:solidFill>
                  <a:schemeClr val="tx1"/>
                </a:solidFill>
              </a:rPr>
              <a:t>config</a:t>
            </a:r>
            <a:r>
              <a:rPr lang="en-US" sz="1000" dirty="0" smtClean="0">
                <a:solidFill>
                  <a:schemeClr val="tx1"/>
                </a:solidFill>
              </a:rPr>
              <a:t> file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50819" y="2623118"/>
            <a:ext cx="3012778" cy="4663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 smtClean="0">
                <a:solidFill>
                  <a:schemeClr val="tx1"/>
                </a:solidFill>
              </a:rPr>
              <a:t>display_Params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Initialize &amp; Display Measured Parameters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( Created </a:t>
            </a:r>
            <a:r>
              <a:rPr lang="en-US" sz="1000" dirty="0" err="1" smtClean="0">
                <a:solidFill>
                  <a:schemeClr val="tx1"/>
                </a:solidFill>
              </a:rPr>
              <a:t>Listbox</a:t>
            </a:r>
            <a:r>
              <a:rPr lang="en-US" sz="1000" dirty="0" smtClean="0">
                <a:solidFill>
                  <a:schemeClr val="tx1"/>
                </a:solidFill>
              </a:rPr>
              <a:t> with Measurement info 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Elbow Connector 48"/>
          <p:cNvCxnSpPr>
            <a:stCxn id="43" idx="3"/>
            <a:endCxn id="48" idx="1"/>
          </p:cNvCxnSpPr>
          <p:nvPr/>
        </p:nvCxnSpPr>
        <p:spPr>
          <a:xfrm>
            <a:off x="4409904" y="2550951"/>
            <a:ext cx="640915" cy="30533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50818" y="1953247"/>
            <a:ext cx="3012779" cy="5210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/>
            </a:r>
            <a:br>
              <a:rPr lang="en-US" sz="1000" b="1" dirty="0" smtClean="0">
                <a:solidFill>
                  <a:schemeClr val="tx1"/>
                </a:solidFill>
              </a:rPr>
            </a:b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get_all_measurement_parameters_and_values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Gets measurement parameters &amp;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01047" y="3275156"/>
            <a:ext cx="2745998" cy="4709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dat_delete_items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Allows users to delete items from measurement parameters </a:t>
            </a:r>
            <a:r>
              <a:rPr lang="en-US" sz="1000" dirty="0" err="1" smtClean="0">
                <a:solidFill>
                  <a:schemeClr val="tx1"/>
                </a:solidFill>
              </a:rPr>
              <a:t>listbox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48" idx="2"/>
            <a:endCxn id="51" idx="0"/>
          </p:cNvCxnSpPr>
          <p:nvPr/>
        </p:nvCxnSpPr>
        <p:spPr>
          <a:xfrm rot="16200000" flipH="1">
            <a:off x="7057227" y="2558337"/>
            <a:ext cx="185694" cy="12479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547832" y="3331354"/>
            <a:ext cx="2862072" cy="4663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Check_input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Check input </a:t>
            </a:r>
            <a:r>
              <a:rPr lang="en-US" sz="1000" dirty="0">
                <a:solidFill>
                  <a:schemeClr val="tx1"/>
                </a:solidFill>
              </a:rPr>
              <a:t>for </a:t>
            </a:r>
            <a:r>
              <a:rPr lang="en-US" sz="1000" dirty="0" smtClean="0">
                <a:solidFill>
                  <a:schemeClr val="tx1"/>
                </a:solidFill>
              </a:rPr>
              <a:t>valid values for S1 To TFC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95063" y="4486454"/>
            <a:ext cx="2968533" cy="5210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/>
            </a:r>
            <a:br>
              <a:rPr lang="en-US" sz="1000" b="1" dirty="0" smtClean="0">
                <a:solidFill>
                  <a:schemeClr val="tx1"/>
                </a:solidFill>
              </a:rPr>
            </a:b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get_all_measurement_parameters_and</a:t>
            </a:r>
            <a:r>
              <a:rPr lang="en-US" sz="1000" b="1" dirty="0" smtClean="0">
                <a:solidFill>
                  <a:schemeClr val="tx1"/>
                </a:solidFill>
              </a:rPr>
              <a:t>_</a:t>
            </a:r>
            <a:br>
              <a:rPr lang="en-US" sz="10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values()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Gets measurement parameters &amp;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42" idx="6"/>
            <a:endCxn id="43" idx="1"/>
          </p:cNvCxnSpPr>
          <p:nvPr/>
        </p:nvCxnSpPr>
        <p:spPr>
          <a:xfrm flipV="1">
            <a:off x="1015366" y="2550951"/>
            <a:ext cx="532466" cy="10148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095065" y="3873731"/>
            <a:ext cx="2968533" cy="46634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>
                <a:solidFill>
                  <a:schemeClr val="tx1"/>
                </a:solidFill>
              </a:rPr>
              <a:t>get_rc_parameters_and_values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  <a:endParaRPr lang="en-US" sz="10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Gets the lens parameters and values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95066" y="5202809"/>
            <a:ext cx="2968534" cy="4663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config_dropdown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Creates the dropdown box for </a:t>
            </a:r>
            <a:r>
              <a:rPr lang="en-US" sz="1000" dirty="0" err="1" smtClean="0">
                <a:solidFill>
                  <a:schemeClr val="tx1"/>
                </a:solidFill>
              </a:rPr>
              <a:t>config</a:t>
            </a:r>
            <a:r>
              <a:rPr lang="en-US" sz="1000" dirty="0" smtClean="0">
                <a:solidFill>
                  <a:schemeClr val="tx1"/>
                </a:solidFill>
              </a:rPr>
              <a:t> files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47" idx="3"/>
            <a:endCxn id="56" idx="1"/>
          </p:cNvCxnSpPr>
          <p:nvPr/>
        </p:nvCxnSpPr>
        <p:spPr>
          <a:xfrm flipV="1">
            <a:off x="4409904" y="4106903"/>
            <a:ext cx="685162" cy="6378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7" idx="3"/>
            <a:endCxn id="57" idx="1"/>
          </p:cNvCxnSpPr>
          <p:nvPr/>
        </p:nvCxnSpPr>
        <p:spPr>
          <a:xfrm>
            <a:off x="4409904" y="4744717"/>
            <a:ext cx="685162" cy="6912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3"/>
            <a:endCxn id="54" idx="1"/>
          </p:cNvCxnSpPr>
          <p:nvPr/>
        </p:nvCxnSpPr>
        <p:spPr>
          <a:xfrm>
            <a:off x="4409904" y="4744717"/>
            <a:ext cx="685160" cy="2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( Wafer Window )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6670" y="2679467"/>
            <a:ext cx="10677700" cy="2496239"/>
            <a:chOff x="451358" y="2115266"/>
            <a:chExt cx="10526140" cy="2365965"/>
          </a:xfrm>
        </p:grpSpPr>
        <p:cxnSp>
          <p:nvCxnSpPr>
            <p:cNvPr id="25" name="Elbow Connector 24"/>
            <p:cNvCxnSpPr>
              <a:stCxn id="31" idx="3"/>
              <a:endCxn id="38" idx="1"/>
            </p:cNvCxnSpPr>
            <p:nvPr/>
          </p:nvCxnSpPr>
          <p:spPr>
            <a:xfrm flipV="1">
              <a:off x="6951674" y="2348438"/>
              <a:ext cx="501650" cy="928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51358" y="3045185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6" idx="6"/>
              <a:endCxn id="30" idx="1"/>
            </p:cNvCxnSpPr>
            <p:nvPr/>
          </p:nvCxnSpPr>
          <p:spPr>
            <a:xfrm>
              <a:off x="920054" y="3277843"/>
              <a:ext cx="153738" cy="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073792" y="3045185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37160" rtlCol="0" anchor="ctr"/>
            <a:lstStyle/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new_window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Creates a new Wafer map window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89602" y="3044157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37160" rtlCol="0" anchor="ctr"/>
            <a:lstStyle/>
            <a:p>
              <a:r>
                <a:rPr lang="en-US" sz="1000" b="1" dirty="0" err="1">
                  <a:solidFill>
                    <a:schemeClr val="tx1"/>
                  </a:solidFill>
                </a:rPr>
                <a:t>main_wafermap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Triggers the creation of the main </a:t>
              </a:r>
              <a:r>
                <a:rPr lang="en-US" sz="1000" dirty="0" err="1">
                  <a:solidFill>
                    <a:schemeClr val="tx1"/>
                  </a:solidFill>
                </a:rPr>
                <a:t>wafermap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0" idx="3"/>
              <a:endCxn id="31" idx="1"/>
            </p:cNvCxnSpPr>
            <p:nvPr/>
          </p:nvCxnSpPr>
          <p:spPr>
            <a:xfrm flipV="1">
              <a:off x="3935864" y="3277329"/>
              <a:ext cx="153738" cy="10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453324" y="2772692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get_correct_dataframes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</a:t>
              </a:r>
              <a:r>
                <a:rPr lang="en-US" sz="1000" dirty="0" smtClean="0">
                  <a:solidFill>
                    <a:schemeClr val="tx1"/>
                  </a:solidFill>
                </a:rPr>
                <a:t>DAT </a:t>
              </a:r>
              <a:r>
                <a:rPr lang="en-US" sz="1000" dirty="0">
                  <a:solidFill>
                    <a:schemeClr val="tx1"/>
                  </a:solidFill>
                </a:rPr>
                <a:t>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53324" y="3357461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wafer_button_sizes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Check number of lenses &amp; sets wafer button size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Elbow Connector 34"/>
            <p:cNvCxnSpPr>
              <a:stCxn id="31" idx="3"/>
              <a:endCxn id="33" idx="1"/>
            </p:cNvCxnSpPr>
            <p:nvPr/>
          </p:nvCxnSpPr>
          <p:spPr>
            <a:xfrm flipV="1">
              <a:off x="6951674" y="3005864"/>
              <a:ext cx="501650" cy="2714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1" idx="3"/>
              <a:endCxn id="34" idx="1"/>
            </p:cNvCxnSpPr>
            <p:nvPr/>
          </p:nvCxnSpPr>
          <p:spPr>
            <a:xfrm>
              <a:off x="6951674" y="3277329"/>
              <a:ext cx="501650" cy="313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1" idx="3"/>
              <a:endCxn id="39" idx="1"/>
            </p:cNvCxnSpPr>
            <p:nvPr/>
          </p:nvCxnSpPr>
          <p:spPr>
            <a:xfrm>
              <a:off x="6951674" y="3277329"/>
              <a:ext cx="501650" cy="970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453324" y="2115266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wafer_map_legend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Makes a legend around the wafer map 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453324" y="4014887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wafer_map_creation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Creates the wafer map from RC numbers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508802" y="4015915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39" idx="3"/>
              <a:endCxn id="40" idx="2"/>
            </p:cNvCxnSpPr>
            <p:nvPr/>
          </p:nvCxnSpPr>
          <p:spPr>
            <a:xfrm>
              <a:off x="10315396" y="4248059"/>
              <a:ext cx="193406" cy="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0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( Continuation from Wafer Window ) </a:t>
            </a:r>
            <a:r>
              <a:rPr lang="en-US" dirty="0">
                <a:sym typeface="Wingdings" panose="05000000000000000000" pitchFamily="2" charset="2"/>
              </a:rPr>
              <a:t> 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6670" y="1545748"/>
            <a:ext cx="7196793" cy="4584342"/>
            <a:chOff x="442823" y="1307291"/>
            <a:chExt cx="7273321" cy="4685880"/>
          </a:xfrm>
        </p:grpSpPr>
        <p:sp>
          <p:nvSpPr>
            <p:cNvPr id="25" name="Rectangle 24"/>
            <p:cNvSpPr/>
            <p:nvPr/>
          </p:nvSpPr>
          <p:spPr>
            <a:xfrm>
              <a:off x="1663395" y="5526827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get_correct_dataframes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</a:t>
              </a:r>
              <a:r>
                <a:rPr lang="en-US" sz="1000" dirty="0" smtClean="0">
                  <a:solidFill>
                    <a:schemeClr val="tx1"/>
                  </a:solidFill>
                </a:rPr>
                <a:t>DAT </a:t>
              </a:r>
              <a:r>
                <a:rPr lang="en-US" sz="1000" dirty="0">
                  <a:solidFill>
                    <a:schemeClr val="tx1"/>
                  </a:solidFill>
                </a:rPr>
                <a:t>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42823" y="3299654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Elbow Connector 26"/>
            <p:cNvCxnSpPr>
              <a:stCxn id="26" idx="6"/>
              <a:endCxn id="28" idx="1"/>
            </p:cNvCxnSpPr>
            <p:nvPr/>
          </p:nvCxnSpPr>
          <p:spPr>
            <a:xfrm flipV="1">
              <a:off x="911519" y="1542484"/>
              <a:ext cx="761380" cy="1989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672899" y="1309312"/>
              <a:ext cx="2862072" cy="4663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37160" rtlCol="0" anchor="ctr"/>
            <a:lstStyle/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getgraph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Gets </a:t>
              </a:r>
              <a:r>
                <a:rPr lang="en-US" sz="1000" dirty="0" smtClean="0">
                  <a:solidFill>
                    <a:schemeClr val="tx1"/>
                  </a:solidFill>
                </a:rPr>
                <a:t>graph according to the </a:t>
              </a:r>
              <a:r>
                <a:rPr lang="en-US" sz="1000" dirty="0">
                  <a:solidFill>
                    <a:schemeClr val="tx1"/>
                  </a:solidFill>
                </a:rPr>
                <a:t>RC </a:t>
              </a:r>
              <a:r>
                <a:rPr lang="en-US" sz="1000" dirty="0" smtClean="0">
                  <a:solidFill>
                    <a:schemeClr val="tx1"/>
                  </a:solidFill>
                </a:rPr>
                <a:t>number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63395" y="2051660"/>
              <a:ext cx="2862072" cy="4663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getcol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Gets color for wafer map by Parameter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974959" y="1307291"/>
              <a:ext cx="468697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54072" y="2051660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finding_range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Finds upper and lower limits of values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2" idx="3"/>
              <a:endCxn id="36" idx="1"/>
            </p:cNvCxnSpPr>
            <p:nvPr/>
          </p:nvCxnSpPr>
          <p:spPr>
            <a:xfrm>
              <a:off x="4525467" y="2284832"/>
              <a:ext cx="3286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663395" y="2915657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Ins="91440" bIns="137160" rtlCol="0" anchor="ctr"/>
            <a:lstStyle/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get_list_of_tfcs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Returns </a:t>
              </a:r>
              <a:r>
                <a:rPr lang="en-US" sz="1000" dirty="0">
                  <a:solidFill>
                    <a:schemeClr val="tx1"/>
                  </a:solidFill>
                </a:rPr>
                <a:t>a list of Pass or fail for each RC 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72899" y="4780406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Ins="91440" bIns="137160" rtlCol="0" anchor="ctr"/>
            <a:lstStyle/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mtf_limits_same_window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Returns </a:t>
              </a:r>
              <a:r>
                <a:rPr lang="en-US" sz="1000" dirty="0">
                  <a:solidFill>
                    <a:schemeClr val="tx1"/>
                  </a:solidFill>
                </a:rPr>
                <a:t>a list of Pass or fail for each RC 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72899" y="3854383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Ins="91440" bIns="137160" rtlCol="0" anchor="ctr"/>
            <a:lstStyle/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find_heat_map_vals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Get Pass/Fail values from all previous Wafer maps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54072" y="2648283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get_correct_csv_dataframes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CSV 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54072" y="3217308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get_correct_dataframes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</a:t>
              </a:r>
              <a:r>
                <a:rPr lang="en-US" sz="1000" dirty="0" smtClean="0">
                  <a:solidFill>
                    <a:schemeClr val="tx1"/>
                  </a:solidFill>
                </a:rPr>
                <a:t>DAT </a:t>
              </a:r>
              <a:r>
                <a:rPr lang="en-US" sz="1000" dirty="0">
                  <a:solidFill>
                    <a:schemeClr val="tx1"/>
                  </a:solidFill>
                </a:rPr>
                <a:t>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Elbow Connector 46"/>
            <p:cNvCxnSpPr>
              <a:stCxn id="38" idx="3"/>
              <a:endCxn id="45" idx="1"/>
            </p:cNvCxnSpPr>
            <p:nvPr/>
          </p:nvCxnSpPr>
          <p:spPr>
            <a:xfrm flipV="1">
              <a:off x="4525467" y="2881455"/>
              <a:ext cx="328605" cy="2673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8" idx="3"/>
              <a:endCxn id="46" idx="1"/>
            </p:cNvCxnSpPr>
            <p:nvPr/>
          </p:nvCxnSpPr>
          <p:spPr>
            <a:xfrm>
              <a:off x="4525467" y="3148829"/>
              <a:ext cx="328605" cy="3016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854072" y="3854383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get_heat_map_colors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Displays the colors according to Pass / Fail</a:t>
              </a:r>
              <a:br>
                <a:rPr lang="en-US" sz="1000" dirty="0" smtClean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(Red to green)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2" idx="3"/>
              <a:endCxn id="49" idx="1"/>
            </p:cNvCxnSpPr>
            <p:nvPr/>
          </p:nvCxnSpPr>
          <p:spPr>
            <a:xfrm>
              <a:off x="4534971" y="4087555"/>
              <a:ext cx="3191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854072" y="5118306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get_correct_csv_dataframes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CSV 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41" idx="3"/>
              <a:endCxn id="51" idx="1"/>
            </p:cNvCxnSpPr>
            <p:nvPr/>
          </p:nvCxnSpPr>
          <p:spPr>
            <a:xfrm>
              <a:off x="4534971" y="5013578"/>
              <a:ext cx="319101" cy="3379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854072" y="4481231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Check_input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Check input </a:t>
              </a:r>
              <a:r>
                <a:rPr lang="en-US" sz="1000" dirty="0">
                  <a:solidFill>
                    <a:schemeClr val="tx1"/>
                  </a:solidFill>
                </a:rPr>
                <a:t>for </a:t>
              </a:r>
              <a:r>
                <a:rPr lang="en-US" sz="1000" dirty="0" smtClean="0">
                  <a:solidFill>
                    <a:schemeClr val="tx1"/>
                  </a:solidFill>
                </a:rPr>
                <a:t>valid values for S1 To TFC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Elbow Connector 54"/>
            <p:cNvCxnSpPr>
              <a:stCxn id="41" idx="3"/>
              <a:endCxn id="53" idx="1"/>
            </p:cNvCxnSpPr>
            <p:nvPr/>
          </p:nvCxnSpPr>
          <p:spPr>
            <a:xfrm flipV="1">
              <a:off x="4534971" y="4714403"/>
              <a:ext cx="319101" cy="2991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26" idx="6"/>
              <a:endCxn id="32" idx="1"/>
            </p:cNvCxnSpPr>
            <p:nvPr/>
          </p:nvCxnSpPr>
          <p:spPr>
            <a:xfrm flipV="1">
              <a:off x="911519" y="2284832"/>
              <a:ext cx="751876" cy="12474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26" idx="6"/>
              <a:endCxn id="38" idx="1"/>
            </p:cNvCxnSpPr>
            <p:nvPr/>
          </p:nvCxnSpPr>
          <p:spPr>
            <a:xfrm flipV="1">
              <a:off x="911519" y="3148829"/>
              <a:ext cx="751876" cy="3834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26" idx="6"/>
              <a:endCxn id="42" idx="1"/>
            </p:cNvCxnSpPr>
            <p:nvPr/>
          </p:nvCxnSpPr>
          <p:spPr>
            <a:xfrm>
              <a:off x="911519" y="3532312"/>
              <a:ext cx="761380" cy="555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6" idx="6"/>
              <a:endCxn id="41" idx="1"/>
            </p:cNvCxnSpPr>
            <p:nvPr/>
          </p:nvCxnSpPr>
          <p:spPr>
            <a:xfrm>
              <a:off x="911519" y="3532312"/>
              <a:ext cx="761380" cy="14812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6" idx="6"/>
              <a:endCxn id="25" idx="1"/>
            </p:cNvCxnSpPr>
            <p:nvPr/>
          </p:nvCxnSpPr>
          <p:spPr>
            <a:xfrm>
              <a:off x="911519" y="3532312"/>
              <a:ext cx="751876" cy="22276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63" name="Straight Arrow Connector 62"/>
          <p:cNvCxnSpPr>
            <a:stCxn id="28" idx="3"/>
            <a:endCxn id="34" idx="2"/>
          </p:cNvCxnSpPr>
          <p:nvPr/>
        </p:nvCxnSpPr>
        <p:spPr>
          <a:xfrm flipV="1">
            <a:off x="4595761" y="1773365"/>
            <a:ext cx="435359" cy="24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1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</a:t>
            </a:r>
            <a:r>
              <a:rPr lang="en-US" dirty="0"/>
              <a:t>(Continuation from </a:t>
            </a:r>
            <a:r>
              <a:rPr lang="en-US" dirty="0" smtClean="0"/>
              <a:t>Wafer Window ) </a:t>
            </a:r>
            <a:r>
              <a:rPr lang="en-US" dirty="0">
                <a:sym typeface="Wingdings" panose="05000000000000000000" pitchFamily="2" charset="2"/>
              </a:rPr>
              <a:t> E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46670" y="1804928"/>
            <a:ext cx="10391803" cy="4245316"/>
            <a:chOff x="442823" y="1285650"/>
            <a:chExt cx="10391803" cy="4245316"/>
          </a:xfrm>
        </p:grpSpPr>
        <p:sp>
          <p:nvSpPr>
            <p:cNvPr id="24" name="Oval 23"/>
            <p:cNvSpPr/>
            <p:nvPr/>
          </p:nvSpPr>
          <p:spPr>
            <a:xfrm>
              <a:off x="442823" y="3066996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cxnSp>
          <p:nvCxnSpPr>
            <p:cNvPr id="25" name="Elbow Connector 24"/>
            <p:cNvCxnSpPr>
              <a:stCxn id="24" idx="6"/>
              <a:endCxn id="27" idx="1"/>
            </p:cNvCxnSpPr>
            <p:nvPr/>
          </p:nvCxnSpPr>
          <p:spPr>
            <a:xfrm flipV="1">
              <a:off x="911519" y="1853587"/>
              <a:ext cx="472936" cy="14460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84455" y="1620415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mtf_limits_same_window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Gets the MTF limits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84455" y="3493893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display_RC_Params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Init.</a:t>
              </a:r>
              <a:r>
                <a:rPr lang="en-US" sz="1000" dirty="0">
                  <a:solidFill>
                    <a:schemeClr val="tx1"/>
                  </a:solidFill>
                </a:rPr>
                <a:t> widgets for the Lens parameters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labelframe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84455" y="2525937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get_correct_csv_dataframes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CSV 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Elbow Connector 30"/>
            <p:cNvCxnSpPr>
              <a:stCxn id="24" idx="6"/>
              <a:endCxn id="30" idx="1"/>
            </p:cNvCxnSpPr>
            <p:nvPr/>
          </p:nvCxnSpPr>
          <p:spPr>
            <a:xfrm flipV="1">
              <a:off x="911519" y="2759109"/>
              <a:ext cx="472936" cy="5405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4" idx="6"/>
              <a:endCxn id="29" idx="1"/>
            </p:cNvCxnSpPr>
            <p:nvPr/>
          </p:nvCxnSpPr>
          <p:spPr>
            <a:xfrm>
              <a:off x="911519" y="3299654"/>
              <a:ext cx="472936" cy="427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4" idx="6"/>
              <a:endCxn id="57" idx="1"/>
            </p:cNvCxnSpPr>
            <p:nvPr/>
          </p:nvCxnSpPr>
          <p:spPr>
            <a:xfrm>
              <a:off x="911519" y="3299654"/>
              <a:ext cx="477380" cy="1711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715406" y="1285650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get_correct_csv_dataframes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CSV 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15406" y="1940660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Check_input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Check input </a:t>
              </a:r>
              <a:r>
                <a:rPr lang="en-US" sz="1000" dirty="0">
                  <a:solidFill>
                    <a:schemeClr val="tx1"/>
                  </a:solidFill>
                </a:rPr>
                <a:t>for </a:t>
              </a:r>
              <a:r>
                <a:rPr lang="en-US" sz="1000" dirty="0" smtClean="0">
                  <a:solidFill>
                    <a:schemeClr val="tx1"/>
                  </a:solidFill>
                </a:rPr>
                <a:t>valid values for S1 To TFC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Elbow Connector 38"/>
            <p:cNvCxnSpPr>
              <a:stCxn id="27" idx="3"/>
              <a:endCxn id="35" idx="1"/>
            </p:cNvCxnSpPr>
            <p:nvPr/>
          </p:nvCxnSpPr>
          <p:spPr>
            <a:xfrm flipV="1">
              <a:off x="4246527" y="1518822"/>
              <a:ext cx="468879" cy="3347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27" idx="3"/>
              <a:endCxn id="36" idx="1"/>
            </p:cNvCxnSpPr>
            <p:nvPr/>
          </p:nvCxnSpPr>
          <p:spPr>
            <a:xfrm>
              <a:off x="4246527" y="1853587"/>
              <a:ext cx="468879" cy="3202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57" idx="3"/>
              <a:endCxn id="58" idx="1"/>
            </p:cNvCxnSpPr>
            <p:nvPr/>
          </p:nvCxnSpPr>
          <p:spPr>
            <a:xfrm flipV="1">
              <a:off x="4250971" y="4665594"/>
              <a:ext cx="468879" cy="345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57" idx="3"/>
              <a:endCxn id="59" idx="1"/>
            </p:cNvCxnSpPr>
            <p:nvPr/>
          </p:nvCxnSpPr>
          <p:spPr>
            <a:xfrm>
              <a:off x="4250971" y="5011121"/>
              <a:ext cx="468879" cy="2866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1388899" y="4432422"/>
              <a:ext cx="6193023" cy="1098544"/>
              <a:chOff x="1384455" y="4116322"/>
              <a:chExt cx="6193023" cy="1098544"/>
            </a:xfrm>
            <a:noFill/>
          </p:grpSpPr>
          <p:sp>
            <p:nvSpPr>
              <p:cNvPr id="57" name="Rectangle 56"/>
              <p:cNvSpPr/>
              <p:nvPr/>
            </p:nvSpPr>
            <p:spPr>
              <a:xfrm>
                <a:off x="1384455" y="4461849"/>
                <a:ext cx="2862072" cy="46634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tIns="0" bIns="137160" rtlCol="0" anchor="ctr"/>
              <a:lstStyle/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000" b="1" dirty="0" err="1">
                    <a:solidFill>
                      <a:schemeClr val="tx1"/>
                    </a:solidFill>
                  </a:rPr>
                  <a:t>get_rc_parameters_and_values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()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Gets the lens parameters and values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715406" y="4116322"/>
                <a:ext cx="2862072" cy="46634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tIns="0" bIns="137160" rtlCol="0" anchor="ctr"/>
              <a:lstStyle/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000" b="1" dirty="0" err="1" smtClean="0">
                    <a:solidFill>
                      <a:schemeClr val="tx1"/>
                    </a:solidFill>
                  </a:rPr>
                  <a:t>get_correct_csv_dataframes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()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Getting correct CSV Data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715406" y="4748522"/>
                <a:ext cx="2862072" cy="46634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137160" rtlCol="0" anchor="ctr"/>
              <a:lstStyle/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000" b="1" dirty="0" err="1">
                    <a:solidFill>
                      <a:schemeClr val="tx1"/>
                    </a:solidFill>
                  </a:rPr>
                  <a:t>get_correct_dataframes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()</a:t>
                </a:r>
                <a:endParaRPr lang="en-US" sz="1000" dirty="0">
                  <a:solidFill>
                    <a:schemeClr val="tx1"/>
                  </a:solidFill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Getting correct 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DAT </a:t>
                </a:r>
                <a:r>
                  <a:rPr lang="en-US" sz="1000" dirty="0">
                    <a:solidFill>
                      <a:schemeClr val="tx1"/>
                    </a:solidFill>
                  </a:rPr>
                  <a:t>Data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4715406" y="3131824"/>
              <a:ext cx="2857628" cy="47092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144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delete_items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Allows users to delete items from Lens parameters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listbox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Elbow Connector 46"/>
            <p:cNvCxnSpPr>
              <a:stCxn id="29" idx="3"/>
              <a:endCxn id="46" idx="1"/>
            </p:cNvCxnSpPr>
            <p:nvPr/>
          </p:nvCxnSpPr>
          <p:spPr>
            <a:xfrm flipV="1">
              <a:off x="4246527" y="3367288"/>
              <a:ext cx="468879" cy="3597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715406" y="3768160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export_to_csv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Exports the Pass / Fail Wafer map to csv 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Elbow Connector 49"/>
            <p:cNvCxnSpPr>
              <a:stCxn id="29" idx="3"/>
              <a:endCxn id="49" idx="1"/>
            </p:cNvCxnSpPr>
            <p:nvPr/>
          </p:nvCxnSpPr>
          <p:spPr>
            <a:xfrm>
              <a:off x="4246527" y="3727065"/>
              <a:ext cx="468879" cy="2742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7972554" y="3218405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get_correct_dataframes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</a:t>
              </a:r>
              <a:r>
                <a:rPr lang="en-US" sz="1000" dirty="0" smtClean="0">
                  <a:solidFill>
                    <a:schemeClr val="tx1"/>
                  </a:solidFill>
                </a:rPr>
                <a:t>DAT </a:t>
              </a:r>
              <a:r>
                <a:rPr lang="en-US" sz="1000" dirty="0">
                  <a:solidFill>
                    <a:schemeClr val="tx1"/>
                  </a:solidFill>
                </a:rPr>
                <a:t>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972554" y="3764385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mtf_limits_same_window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Gets the MTF limits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72554" y="4312648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Ins="91440" bIns="137160" rtlCol="0" anchor="ctr"/>
            <a:lstStyle/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get_list_of_tfcs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Returns </a:t>
              </a:r>
              <a:r>
                <a:rPr lang="en-US" sz="1000" dirty="0">
                  <a:solidFill>
                    <a:schemeClr val="tx1"/>
                  </a:solidFill>
                </a:rPr>
                <a:t>a list of Pass or fail for each RC 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Elbow Connector 53"/>
            <p:cNvCxnSpPr>
              <a:stCxn id="49" idx="3"/>
              <a:endCxn id="51" idx="1"/>
            </p:cNvCxnSpPr>
            <p:nvPr/>
          </p:nvCxnSpPr>
          <p:spPr>
            <a:xfrm flipV="1">
              <a:off x="7577478" y="3451577"/>
              <a:ext cx="395076" cy="549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9" idx="3"/>
              <a:endCxn id="53" idx="1"/>
            </p:cNvCxnSpPr>
            <p:nvPr/>
          </p:nvCxnSpPr>
          <p:spPr>
            <a:xfrm>
              <a:off x="7577478" y="4001332"/>
              <a:ext cx="395076" cy="544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9" idx="3"/>
              <a:endCxn id="52" idx="1"/>
            </p:cNvCxnSpPr>
            <p:nvPr/>
          </p:nvCxnSpPr>
          <p:spPr>
            <a:xfrm flipV="1">
              <a:off x="7577478" y="3997557"/>
              <a:ext cx="395076" cy="37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</a:t>
            </a:r>
            <a:r>
              <a:rPr lang="en-US" dirty="0"/>
              <a:t>(Continuation from </a:t>
            </a:r>
            <a:r>
              <a:rPr lang="en-US" dirty="0" smtClean="0"/>
              <a:t>Wafer Window ) </a:t>
            </a:r>
            <a:r>
              <a:rPr lang="en-US" dirty="0">
                <a:sym typeface="Wingdings" panose="05000000000000000000" pitchFamily="2" charset="2"/>
              </a:rPr>
              <a:t> E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6670" y="1812859"/>
            <a:ext cx="7952685" cy="3685818"/>
            <a:chOff x="442823" y="1581366"/>
            <a:chExt cx="7952685" cy="3685818"/>
          </a:xfrm>
        </p:grpSpPr>
        <p:sp>
          <p:nvSpPr>
            <p:cNvPr id="27" name="Oval 26"/>
            <p:cNvSpPr/>
            <p:nvPr/>
          </p:nvSpPr>
          <p:spPr>
            <a:xfrm>
              <a:off x="442823" y="3427712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cxnSp>
          <p:nvCxnSpPr>
            <p:cNvPr id="30" name="Elbow Connector 29"/>
            <p:cNvCxnSpPr>
              <a:stCxn id="27" idx="6"/>
              <a:endCxn id="37" idx="1"/>
            </p:cNvCxnSpPr>
            <p:nvPr/>
          </p:nvCxnSpPr>
          <p:spPr>
            <a:xfrm flipV="1">
              <a:off x="911519" y="2206322"/>
              <a:ext cx="468696" cy="1454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7" idx="6"/>
              <a:endCxn id="41" idx="1"/>
            </p:cNvCxnSpPr>
            <p:nvPr/>
          </p:nvCxnSpPr>
          <p:spPr>
            <a:xfrm flipV="1">
              <a:off x="911519" y="2972778"/>
              <a:ext cx="472936" cy="68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7" idx="6"/>
              <a:endCxn id="40" idx="1"/>
            </p:cNvCxnSpPr>
            <p:nvPr/>
          </p:nvCxnSpPr>
          <p:spPr>
            <a:xfrm>
              <a:off x="911519" y="3660370"/>
              <a:ext cx="472936" cy="6865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7" idx="6"/>
              <a:endCxn id="39" idx="1"/>
            </p:cNvCxnSpPr>
            <p:nvPr/>
          </p:nvCxnSpPr>
          <p:spPr>
            <a:xfrm>
              <a:off x="911519" y="3660370"/>
              <a:ext cx="468696" cy="1373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37" idx="3"/>
              <a:endCxn id="48" idx="1"/>
            </p:cNvCxnSpPr>
            <p:nvPr/>
          </p:nvCxnSpPr>
          <p:spPr>
            <a:xfrm flipV="1">
              <a:off x="4242287" y="1814538"/>
              <a:ext cx="551316" cy="3917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7" idx="3"/>
              <a:endCxn id="49" idx="1"/>
            </p:cNvCxnSpPr>
            <p:nvPr/>
          </p:nvCxnSpPr>
          <p:spPr>
            <a:xfrm>
              <a:off x="4242287" y="2206322"/>
              <a:ext cx="551316" cy="290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380215" y="1973150"/>
              <a:ext cx="2862072" cy="4663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>
                  <a:solidFill>
                    <a:schemeClr val="tx1"/>
                  </a:solidFill>
                </a:rPr>
                <a:t>display_graph1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Displays Graph for RC number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80215" y="4800840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wafer_param_dropdown_selection_widgets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 smtClean="0">
                  <a:solidFill>
                    <a:schemeClr val="tx1"/>
                  </a:solidFill>
                </a:rPr>
                <a:t>Init.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</a:rPr>
                <a:t>widgets </a:t>
              </a:r>
              <a:r>
                <a:rPr lang="en-US" sz="1000" dirty="0" smtClean="0">
                  <a:solidFill>
                    <a:schemeClr val="tx1"/>
                  </a:solidFill>
                </a:rPr>
                <a:t>for Wafer </a:t>
              </a:r>
              <a:r>
                <a:rPr lang="en-US" sz="1000" dirty="0">
                  <a:solidFill>
                    <a:schemeClr val="tx1"/>
                  </a:solidFill>
                </a:rPr>
                <a:t>Parameters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labelframe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84455" y="4113762"/>
              <a:ext cx="2862072" cy="4663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37160" rtlCol="0" anchor="ctr"/>
            <a:lstStyle/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empty_graph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Creates an </a:t>
              </a:r>
              <a:r>
                <a:rPr lang="en-US" sz="1000" dirty="0">
                  <a:solidFill>
                    <a:schemeClr val="tx1"/>
                  </a:solidFill>
                </a:rPr>
                <a:t>empty graph </a:t>
              </a:r>
              <a:r>
                <a:rPr lang="en-US" sz="1000" dirty="0" smtClean="0">
                  <a:solidFill>
                    <a:schemeClr val="tx1"/>
                  </a:solidFill>
                </a:rPr>
                <a:t>if no valid csv data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84455" y="2739606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18288" bIns="137160" rtlCol="0" anchor="ctr"/>
            <a:lstStyle/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loading_config_wafer_map_window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Display lens parameters from chosen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config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80215" y="3426684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get_correct_dataframes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</a:t>
              </a:r>
              <a:r>
                <a:rPr lang="en-US" sz="1000" dirty="0" smtClean="0">
                  <a:solidFill>
                    <a:schemeClr val="tx1"/>
                  </a:solidFill>
                </a:rPr>
                <a:t>DAT </a:t>
              </a:r>
              <a:r>
                <a:rPr lang="en-US" sz="1000" dirty="0">
                  <a:solidFill>
                    <a:schemeClr val="tx1"/>
                  </a:solidFill>
                </a:rPr>
                <a:t>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27" idx="6"/>
              <a:endCxn id="43" idx="1"/>
            </p:cNvCxnSpPr>
            <p:nvPr/>
          </p:nvCxnSpPr>
          <p:spPr>
            <a:xfrm flipV="1">
              <a:off x="911519" y="3659856"/>
              <a:ext cx="468696" cy="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4615398" y="4800840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39" idx="3"/>
              <a:endCxn id="45" idx="2"/>
            </p:cNvCxnSpPr>
            <p:nvPr/>
          </p:nvCxnSpPr>
          <p:spPr>
            <a:xfrm flipV="1">
              <a:off x="4242287" y="5033498"/>
              <a:ext cx="373111" cy="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4597007" y="4113762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create_empty_graph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Display empty graph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93603" y="1581366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r>
                <a:rPr lang="en-US" sz="1000" b="1" dirty="0" smtClean="0">
                  <a:solidFill>
                    <a:schemeClr val="tx1"/>
                  </a:solidFill>
                </a:rPr>
                <a:t>Mainplot1()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Make cubic spline graph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793603" y="2263897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</a:rPr>
                <a:t>creategraph1()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Forms the MTF Graph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0" idx="3"/>
              <a:endCxn id="47" idx="1"/>
            </p:cNvCxnSpPr>
            <p:nvPr/>
          </p:nvCxnSpPr>
          <p:spPr>
            <a:xfrm>
              <a:off x="4246527" y="4346934"/>
              <a:ext cx="350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533436" y="2961368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plot_tfc_line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Adds TFC lines onto the MTF graph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49" idx="2"/>
              <a:endCxn id="51" idx="0"/>
            </p:cNvCxnSpPr>
            <p:nvPr/>
          </p:nvCxnSpPr>
          <p:spPr>
            <a:xfrm rot="16200000" flipH="1">
              <a:off x="6478992" y="2475887"/>
              <a:ext cx="231127" cy="739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5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</a:t>
            </a:r>
            <a:r>
              <a:rPr lang="en-US" dirty="0"/>
              <a:t>(Continuation from </a:t>
            </a:r>
            <a:r>
              <a:rPr lang="en-US" dirty="0" smtClean="0"/>
              <a:t>Wafer Window 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F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670" y="2529068"/>
            <a:ext cx="8504407" cy="2053063"/>
            <a:chOff x="442823" y="2722789"/>
            <a:chExt cx="7824536" cy="1870917"/>
          </a:xfrm>
        </p:grpSpPr>
        <p:sp>
          <p:nvSpPr>
            <p:cNvPr id="24" name="Oval 23"/>
            <p:cNvSpPr/>
            <p:nvPr/>
          </p:nvSpPr>
          <p:spPr>
            <a:xfrm>
              <a:off x="442823" y="3427712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Elbow Connector 24"/>
            <p:cNvCxnSpPr>
              <a:stCxn id="24" idx="6"/>
              <a:endCxn id="33" idx="1"/>
            </p:cNvCxnSpPr>
            <p:nvPr/>
          </p:nvCxnSpPr>
          <p:spPr>
            <a:xfrm flipV="1">
              <a:off x="911519" y="2955961"/>
              <a:ext cx="474890" cy="7044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24" idx="6"/>
              <a:endCxn id="40" idx="1"/>
            </p:cNvCxnSpPr>
            <p:nvPr/>
          </p:nvCxnSpPr>
          <p:spPr>
            <a:xfrm>
              <a:off x="911519" y="3660370"/>
              <a:ext cx="474890" cy="7001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6"/>
              <a:endCxn id="34" idx="1"/>
            </p:cNvCxnSpPr>
            <p:nvPr/>
          </p:nvCxnSpPr>
          <p:spPr>
            <a:xfrm flipV="1">
              <a:off x="911519" y="3656125"/>
              <a:ext cx="474890" cy="42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4" idx="3"/>
              <a:endCxn id="36" idx="1"/>
            </p:cNvCxnSpPr>
            <p:nvPr/>
          </p:nvCxnSpPr>
          <p:spPr>
            <a:xfrm>
              <a:off x="4248481" y="3656125"/>
              <a:ext cx="4165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386409" y="2722789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91440" rtlCol="0" anchor="ctr"/>
            <a:lstStyle/>
            <a:p>
              <a:r>
                <a:rPr lang="en-US" sz="1000" b="1" dirty="0" err="1">
                  <a:solidFill>
                    <a:schemeClr val="tx1"/>
                  </a:solidFill>
                </a:rPr>
                <a:t>wafer_map_combobox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 smtClean="0">
                  <a:solidFill>
                    <a:schemeClr val="tx1"/>
                  </a:solidFill>
                </a:rPr>
                <a:t>Init.</a:t>
              </a:r>
              <a:r>
                <a:rPr lang="en-US" sz="1000" dirty="0" smtClean="0">
                  <a:solidFill>
                    <a:schemeClr val="tx1"/>
                  </a:solidFill>
                </a:rPr>
                <a:t> wafer map parameters dropdown box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86409" y="3422953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73152" bIns="45720" rtlCol="0" anchor="ctr"/>
            <a:lstStyle/>
            <a:p>
              <a:r>
                <a:rPr lang="en-US" sz="1000" b="1" dirty="0" err="1">
                  <a:solidFill>
                    <a:schemeClr val="tx1"/>
                  </a:solidFill>
                </a:rPr>
                <a:t>wafer_upper_lower_percentile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err="1" smtClean="0">
                  <a:solidFill>
                    <a:schemeClr val="tx1"/>
                  </a:solidFill>
                </a:rPr>
                <a:t>Init.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upper,lower</a:t>
              </a:r>
              <a:r>
                <a:rPr lang="en-US" sz="1000" dirty="0" smtClean="0">
                  <a:solidFill>
                    <a:schemeClr val="tx1"/>
                  </a:solidFill>
                </a:rPr>
                <a:t> percentile and Update map button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65079" y="3422953"/>
              <a:ext cx="2862072" cy="4663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91440" rtlCol="0" anchor="ctr"/>
            <a:lstStyle/>
            <a:p>
              <a:r>
                <a:rPr lang="en-US" sz="950" b="1" dirty="0" err="1" smtClean="0">
                  <a:solidFill>
                    <a:schemeClr val="tx1"/>
                  </a:solidFill>
                </a:rPr>
                <a:t>confirm_upper_lower_limit_button_function</a:t>
              </a:r>
              <a:r>
                <a:rPr lang="en-US" sz="95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U</a:t>
              </a:r>
              <a:r>
                <a:rPr lang="en-US" sz="1000" dirty="0" smtClean="0">
                  <a:solidFill>
                    <a:schemeClr val="tx1"/>
                  </a:solidFill>
                </a:rPr>
                <a:t>pdates wafer map (Contoured , Pass / Fail)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86409" y="4127362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91440" rtlCol="0" anchor="ctr"/>
            <a:lstStyle/>
            <a:p>
              <a:r>
                <a:rPr lang="en-US" sz="1000" b="1" dirty="0" err="1">
                  <a:solidFill>
                    <a:schemeClr val="tx1"/>
                  </a:solidFill>
                </a:rPr>
                <a:t>pass_fail_toggle_combobox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Toggle for the Pass Fail Map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7798663" y="3422953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6" idx="3"/>
              <a:endCxn id="41" idx="2"/>
            </p:cNvCxnSpPr>
            <p:nvPr/>
          </p:nvCxnSpPr>
          <p:spPr>
            <a:xfrm flipV="1">
              <a:off x="7527151" y="3655611"/>
              <a:ext cx="271512" cy="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</a:t>
            </a:r>
            <a:r>
              <a:rPr lang="en-US" dirty="0"/>
              <a:t>(Continuation from </a:t>
            </a:r>
            <a:r>
              <a:rPr lang="en-US" dirty="0" smtClean="0"/>
              <a:t>Wafer Window ) </a:t>
            </a:r>
            <a:r>
              <a:rPr lang="en-US" dirty="0">
                <a:sym typeface="Wingdings" panose="05000000000000000000" pitchFamily="2" charset="2"/>
              </a:rPr>
              <a:t> G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46670" y="1545748"/>
            <a:ext cx="8667485" cy="4720381"/>
            <a:chOff x="714828" y="1019958"/>
            <a:chExt cx="8667485" cy="4720381"/>
          </a:xfrm>
        </p:grpSpPr>
        <p:sp>
          <p:nvSpPr>
            <p:cNvPr id="47" name="Oval 46"/>
            <p:cNvSpPr/>
            <p:nvPr/>
          </p:nvSpPr>
          <p:spPr>
            <a:xfrm>
              <a:off x="714828" y="2987874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Elbow Connector 47"/>
            <p:cNvCxnSpPr>
              <a:stCxn id="47" idx="6"/>
              <a:endCxn id="56" idx="1"/>
            </p:cNvCxnSpPr>
            <p:nvPr/>
          </p:nvCxnSpPr>
          <p:spPr>
            <a:xfrm flipV="1">
              <a:off x="1183524" y="1253130"/>
              <a:ext cx="820654" cy="19674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47" idx="6"/>
              <a:endCxn id="55" idx="1"/>
            </p:cNvCxnSpPr>
            <p:nvPr/>
          </p:nvCxnSpPr>
          <p:spPr>
            <a:xfrm>
              <a:off x="1183524" y="3220532"/>
              <a:ext cx="808149" cy="20617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2" idx="3"/>
              <a:endCxn id="61" idx="2"/>
            </p:cNvCxnSpPr>
            <p:nvPr/>
          </p:nvCxnSpPr>
          <p:spPr>
            <a:xfrm flipV="1">
              <a:off x="4866250" y="2063923"/>
              <a:ext cx="351958" cy="8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004178" y="2668584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just"/>
              <a:r>
                <a:rPr lang="en-US" sz="1000" b="1" dirty="0" err="1" smtClean="0">
                  <a:solidFill>
                    <a:schemeClr val="tx1"/>
                  </a:solidFill>
                </a:rPr>
                <a:t>confirm_upper_lower_limit_check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Check </a:t>
              </a:r>
              <a:r>
                <a:rPr lang="en-US" sz="1000" dirty="0" smtClean="0">
                  <a:solidFill>
                    <a:schemeClr val="tx1"/>
                  </a:solidFill>
                </a:rPr>
                <a:t>inputs for upper and lower limits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04178" y="1831616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just"/>
              <a:r>
                <a:rPr lang="en-US" sz="1000" b="1" dirty="0" err="1">
                  <a:solidFill>
                    <a:schemeClr val="tx1"/>
                  </a:solidFill>
                </a:rPr>
                <a:t>wafer_map_creation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Refreshes Wafer Map with color range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04178" y="3541604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get_correct_dataframes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Getting correct DAT data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91673" y="4329020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18872" rtlCol="0" anchor="ctr"/>
            <a:lstStyle/>
            <a:p>
              <a:pPr algn="just"/>
              <a:r>
                <a:rPr lang="en-US" sz="1000" b="1" dirty="0" err="1" smtClean="0">
                  <a:solidFill>
                    <a:schemeClr val="tx1"/>
                  </a:solidFill>
                </a:rPr>
                <a:t>load_in_wafer_map_and_legend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Refreshes the pass fail map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91673" y="5049120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wafer_map_legend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Makes wafer map legend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04178" y="1019958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get_correct_csv_dataframes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CSV 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Elbow Connector 56"/>
            <p:cNvCxnSpPr>
              <a:stCxn id="47" idx="6"/>
              <a:endCxn id="52" idx="1"/>
            </p:cNvCxnSpPr>
            <p:nvPr/>
          </p:nvCxnSpPr>
          <p:spPr>
            <a:xfrm flipV="1">
              <a:off x="1183524" y="2064788"/>
              <a:ext cx="820654" cy="1155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7" idx="6"/>
              <a:endCxn id="54" idx="1"/>
            </p:cNvCxnSpPr>
            <p:nvPr/>
          </p:nvCxnSpPr>
          <p:spPr>
            <a:xfrm>
              <a:off x="1183524" y="3220532"/>
              <a:ext cx="808149" cy="13416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47" idx="6"/>
              <a:endCxn id="53" idx="1"/>
            </p:cNvCxnSpPr>
            <p:nvPr/>
          </p:nvCxnSpPr>
          <p:spPr>
            <a:xfrm>
              <a:off x="1183524" y="3220532"/>
              <a:ext cx="820654" cy="554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47" idx="6"/>
              <a:endCxn id="51" idx="1"/>
            </p:cNvCxnSpPr>
            <p:nvPr/>
          </p:nvCxnSpPr>
          <p:spPr>
            <a:xfrm flipV="1">
              <a:off x="1183524" y="2901756"/>
              <a:ext cx="820654" cy="3187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218208" y="1831265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20241" y="3427045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get_correct_dataframes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Getting correct DAT data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20241" y="3984031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main_wafermap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Triggers the creation of the main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wafermap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520241" y="4720575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wafer_param_dropdown_selection_widgets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 smtClean="0">
                  <a:solidFill>
                    <a:schemeClr val="tx1"/>
                  </a:solidFill>
                </a:rPr>
                <a:t>Init.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</a:rPr>
                <a:t>widgets </a:t>
              </a:r>
              <a:r>
                <a:rPr lang="en-US" sz="1000" dirty="0" smtClean="0">
                  <a:solidFill>
                    <a:schemeClr val="tx1"/>
                  </a:solidFill>
                </a:rPr>
                <a:t>for Wafer </a:t>
              </a:r>
              <a:r>
                <a:rPr lang="en-US" sz="1000" dirty="0">
                  <a:solidFill>
                    <a:schemeClr val="tx1"/>
                  </a:solidFill>
                </a:rPr>
                <a:t>Parameters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labelframe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20241" y="5273995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wafer_button_sizes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Check number of lenses &amp; sets wafer button size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Elbow Connector 65"/>
            <p:cNvCxnSpPr>
              <a:stCxn id="54" idx="3"/>
              <a:endCxn id="62" idx="1"/>
            </p:cNvCxnSpPr>
            <p:nvPr/>
          </p:nvCxnSpPr>
          <p:spPr>
            <a:xfrm flipV="1">
              <a:off x="4853745" y="3660217"/>
              <a:ext cx="1666496" cy="901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54" idx="3"/>
              <a:endCxn id="63" idx="1"/>
            </p:cNvCxnSpPr>
            <p:nvPr/>
          </p:nvCxnSpPr>
          <p:spPr>
            <a:xfrm flipV="1">
              <a:off x="4853745" y="4217203"/>
              <a:ext cx="1666496" cy="344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54" idx="3"/>
              <a:endCxn id="64" idx="1"/>
            </p:cNvCxnSpPr>
            <p:nvPr/>
          </p:nvCxnSpPr>
          <p:spPr>
            <a:xfrm>
              <a:off x="4853745" y="4562192"/>
              <a:ext cx="1666496" cy="3915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54" idx="3"/>
              <a:endCxn id="65" idx="1"/>
            </p:cNvCxnSpPr>
            <p:nvPr/>
          </p:nvCxnSpPr>
          <p:spPr>
            <a:xfrm>
              <a:off x="4853745" y="4562192"/>
              <a:ext cx="1666496" cy="944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( Main window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4509" y="1834100"/>
            <a:ext cx="11571343" cy="4186973"/>
            <a:chOff x="118722" y="1550101"/>
            <a:chExt cx="11571343" cy="4186973"/>
          </a:xfrm>
        </p:grpSpPr>
        <p:cxnSp>
          <p:nvCxnSpPr>
            <p:cNvPr id="39" name="Elbow Connector 38"/>
            <p:cNvCxnSpPr>
              <a:stCxn id="44" idx="3"/>
              <a:endCxn id="43" idx="1"/>
            </p:cNvCxnSpPr>
            <p:nvPr/>
          </p:nvCxnSpPr>
          <p:spPr>
            <a:xfrm>
              <a:off x="3073508" y="3083420"/>
              <a:ext cx="733394" cy="539508"/>
            </a:xfrm>
            <a:prstGeom prst="bentConnector3">
              <a:avLst/>
            </a:prstGeom>
            <a:ln w="12700"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44" idx="3"/>
              <a:endCxn id="42" idx="1"/>
            </p:cNvCxnSpPr>
            <p:nvPr/>
          </p:nvCxnSpPr>
          <p:spPr>
            <a:xfrm flipV="1">
              <a:off x="3072234" y="2671094"/>
              <a:ext cx="733394" cy="421958"/>
            </a:xfrm>
            <a:prstGeom prst="bentConnector3">
              <a:avLst/>
            </a:prstGeom>
            <a:ln w="12700"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805628" y="2420524"/>
              <a:ext cx="2684289" cy="5011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1440" rtlCol="0" anchor="ctr"/>
            <a:lstStyle/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display_Params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Initialize </a:t>
              </a:r>
              <a:r>
                <a:rPr lang="en-US" sz="1000" dirty="0">
                  <a:solidFill>
                    <a:schemeClr val="tx1"/>
                  </a:solidFill>
                </a:rPr>
                <a:t>&amp; Display Measured Parameters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( creates an empty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listbox</a:t>
              </a:r>
              <a:r>
                <a:rPr lang="en-US" sz="1000" dirty="0" smtClean="0">
                  <a:solidFill>
                    <a:schemeClr val="tx1"/>
                  </a:solidFill>
                </a:rPr>
                <a:t> 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06902" y="3402378"/>
              <a:ext cx="2703819" cy="4410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1440" bIns="137160" rtlCol="0" anchor="ctr"/>
            <a:lstStyle/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browseDAT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Initializes widgets for browsing DAT File 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8722" y="2832448"/>
              <a:ext cx="2953512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1440" bIns="137160" rtlCol="0" anchor="ctr"/>
            <a:lstStyle/>
            <a:p>
              <a:r>
                <a:rPr lang="en-US" sz="1000" b="1" dirty="0" err="1">
                  <a:solidFill>
                    <a:schemeClr val="tx1"/>
                  </a:solidFill>
                </a:rPr>
                <a:t>n</a:t>
              </a:r>
              <a:r>
                <a:rPr lang="en-US" sz="1000" b="1" dirty="0" err="1" smtClean="0">
                  <a:solidFill>
                    <a:schemeClr val="tx1"/>
                  </a:solidFill>
                </a:rPr>
                <a:t>ewgui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Runs the GUI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	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593340" y="1550101"/>
              <a:ext cx="2745999" cy="3283305"/>
              <a:chOff x="4790022" y="913498"/>
              <a:chExt cx="2745999" cy="3283305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6" name="Rectangle 45"/>
              <p:cNvSpPr/>
              <p:nvPr/>
            </p:nvSpPr>
            <p:spPr>
              <a:xfrm>
                <a:off x="4790022" y="913498"/>
                <a:ext cx="2745998" cy="47092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91440" rtlCol="0" anchor="ctr"/>
              <a:lstStyle/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000" b="1" dirty="0" err="1" smtClean="0">
                    <a:solidFill>
                      <a:schemeClr val="tx1"/>
                    </a:solidFill>
                  </a:rPr>
                  <a:t>dat_delete_items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solidFill>
                      <a:schemeClr val="tx1"/>
                    </a:solidFill>
                  </a:rPr>
                  <a:t>Allows users to delete items from measurement parameters 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listbox</a:t>
                </a:r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790023" y="3675792"/>
                <a:ext cx="2745998" cy="52101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137160" rtlCol="0" anchor="ctr"/>
              <a:lstStyle/>
              <a:p>
                <a:r>
                  <a:rPr lang="en-US" sz="1000" b="1" dirty="0" err="1" smtClean="0">
                    <a:solidFill>
                      <a:schemeClr val="tx1"/>
                    </a:solidFill>
                  </a:rPr>
                  <a:t>browseFiles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solidFill>
                      <a:schemeClr val="tx1"/>
                    </a:solidFill>
                  </a:rPr>
                  <a:t>Allows users to browse for a DAT file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8011907" y="5216062"/>
              <a:ext cx="3094002" cy="521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1440" bIns="18288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</a:rPr>
                <a:t/>
              </a:r>
              <a:br>
                <a:rPr lang="en-US" sz="1000" b="1" dirty="0" smtClean="0">
                  <a:solidFill>
                    <a:schemeClr val="tx1"/>
                  </a:solidFill>
                </a:rPr>
              </a:br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storing_cleaned_dat_and_csv_files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stores the cleaned data in a folder locally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011906" y="3498244"/>
              <a:ext cx="3094003" cy="521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144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</a:rPr>
                <a:t/>
              </a:r>
              <a:br>
                <a:rPr lang="en-US" sz="1000" b="1" dirty="0" smtClean="0">
                  <a:solidFill>
                    <a:schemeClr val="tx1"/>
                  </a:solidFill>
                </a:rPr>
              </a:br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get_all_measurement_parameters_and_values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Gets measurement parameters &amp; values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011905" y="4312399"/>
              <a:ext cx="3094002" cy="5210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144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display_intial_info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displays settings table ,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000" dirty="0" smtClean="0">
                  <a:solidFill>
                    <a:schemeClr val="tx1"/>
                  </a:solidFill>
                </a:rPr>
                <a:t> &amp; frequency dropdown &amp; measurement parameters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listbox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Elbow Connector 52"/>
            <p:cNvCxnSpPr>
              <a:stCxn id="47" idx="3"/>
              <a:endCxn id="49" idx="1"/>
            </p:cNvCxnSpPr>
            <p:nvPr/>
          </p:nvCxnSpPr>
          <p:spPr>
            <a:xfrm flipV="1">
              <a:off x="7339339" y="3758750"/>
              <a:ext cx="672567" cy="8141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7" idx="3"/>
              <a:endCxn id="50" idx="1"/>
            </p:cNvCxnSpPr>
            <p:nvPr/>
          </p:nvCxnSpPr>
          <p:spPr>
            <a:xfrm>
              <a:off x="7339339" y="4572901"/>
              <a:ext cx="672566" cy="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7" idx="3"/>
              <a:endCxn id="48" idx="1"/>
            </p:cNvCxnSpPr>
            <p:nvPr/>
          </p:nvCxnSpPr>
          <p:spPr>
            <a:xfrm>
              <a:off x="7339339" y="4572901"/>
              <a:ext cx="672568" cy="9036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endCxn id="46" idx="2"/>
            </p:cNvCxnSpPr>
            <p:nvPr/>
          </p:nvCxnSpPr>
          <p:spPr>
            <a:xfrm rot="5400000" flipH="1" flipV="1">
              <a:off x="5267651" y="1721832"/>
              <a:ext cx="399491" cy="997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endCxn id="47" idx="0"/>
            </p:cNvCxnSpPr>
            <p:nvPr/>
          </p:nvCxnSpPr>
          <p:spPr>
            <a:xfrm rot="16200000" flipH="1">
              <a:off x="5238455" y="3584510"/>
              <a:ext cx="468922" cy="9868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1221369" y="4340247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0" idx="3"/>
              <a:endCxn id="60" idx="2"/>
            </p:cNvCxnSpPr>
            <p:nvPr/>
          </p:nvCxnSpPr>
          <p:spPr>
            <a:xfrm>
              <a:off x="11105907" y="4572903"/>
              <a:ext cx="1154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984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&amp;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68367"/>
              </p:ext>
            </p:extLst>
          </p:nvPr>
        </p:nvGraphicFramePr>
        <p:xfrm>
          <a:off x="546668" y="1230640"/>
          <a:ext cx="1138671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43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1242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newgui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Runs the </a:t>
                      </a:r>
                      <a:r>
                        <a:rPr lang="en-US" sz="1100" dirty="0" err="1" smtClean="0"/>
                        <a:t>browseDAT</a:t>
                      </a:r>
                      <a:r>
                        <a:rPr lang="en-US" sz="1100" baseline="0" dirty="0" smtClean="0"/>
                        <a:t> function and the </a:t>
                      </a:r>
                      <a:r>
                        <a:rPr lang="en-US" sz="1100" baseline="0" dirty="0" err="1" smtClean="0"/>
                        <a:t>display_Params</a:t>
                      </a:r>
                      <a:r>
                        <a:rPr lang="en-US" sz="1100" baseline="0" dirty="0" smtClean="0"/>
                        <a:t> function.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Creates a header on the top of the main window 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Binds the </a:t>
                      </a:r>
                      <a:r>
                        <a:rPr lang="en-US" sz="1100" baseline="0" dirty="0" err="1" smtClean="0"/>
                        <a:t>mousewheel</a:t>
                      </a:r>
                      <a:r>
                        <a:rPr lang="en-US" sz="1100" baseline="0" dirty="0" smtClean="0"/>
                        <a:t> to the scrollbar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Creates a separator on the page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err="1" smtClean="0"/>
                        <a:t>Intializes</a:t>
                      </a:r>
                      <a:r>
                        <a:rPr lang="en-US" sz="1100" i="0" baseline="0" dirty="0" smtClean="0"/>
                        <a:t> the infinite loop that runs the GUI</a:t>
                      </a:r>
                      <a:endParaRPr lang="en-US" sz="11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newgui</a:t>
                      </a:r>
                      <a:r>
                        <a:rPr lang="en-US" sz="1100" b="1" dirty="0" smtClean="0"/>
                        <a:t>()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64598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24873"/>
              </p:ext>
            </p:extLst>
          </p:nvPr>
        </p:nvGraphicFramePr>
        <p:xfrm>
          <a:off x="546667" y="3756451"/>
          <a:ext cx="11386713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8">
                  <a:extLst>
                    <a:ext uri="{9D8B030D-6E8A-4147-A177-3AD203B41FA5}">
                      <a16:colId xmlns:a16="http://schemas.microsoft.com/office/drawing/2014/main" val="1082593908"/>
                    </a:ext>
                  </a:extLst>
                </a:gridCol>
                <a:gridCol w="2388839">
                  <a:extLst>
                    <a:ext uri="{9D8B030D-6E8A-4147-A177-3AD203B41FA5}">
                      <a16:colId xmlns:a16="http://schemas.microsoft.com/office/drawing/2014/main" val="1745960827"/>
                    </a:ext>
                  </a:extLst>
                </a:gridCol>
                <a:gridCol w="2597483">
                  <a:extLst>
                    <a:ext uri="{9D8B030D-6E8A-4147-A177-3AD203B41FA5}">
                      <a16:colId xmlns:a16="http://schemas.microsoft.com/office/drawing/2014/main" val="501134228"/>
                    </a:ext>
                  </a:extLst>
                </a:gridCol>
                <a:gridCol w="2824016">
                  <a:extLst>
                    <a:ext uri="{9D8B030D-6E8A-4147-A177-3AD203B41FA5}">
                      <a16:colId xmlns:a16="http://schemas.microsoft.com/office/drawing/2014/main" val="2797290788"/>
                    </a:ext>
                  </a:extLst>
                </a:gridCol>
                <a:gridCol w="2346037">
                  <a:extLst>
                    <a:ext uri="{9D8B030D-6E8A-4147-A177-3AD203B41FA5}">
                      <a16:colId xmlns:a16="http://schemas.microsoft.com/office/drawing/2014/main" val="816314940"/>
                    </a:ext>
                  </a:extLst>
                </a:gridCol>
              </a:tblGrid>
              <a:tr h="36889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Functions</a:t>
                      </a:r>
                      <a:r>
                        <a:rPr lang="en-US" sz="1100" baseline="0" dirty="0" smtClean="0"/>
                        <a:t>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95215"/>
                  </a:ext>
                </a:extLst>
              </a:tr>
              <a:tr h="65874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browseDAT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Initializes</a:t>
                      </a:r>
                      <a:r>
                        <a:rPr lang="en-US" sz="1100" baseline="0" dirty="0" smtClean="0"/>
                        <a:t> the widgets used to browse for the csv file (</a:t>
                      </a:r>
                      <a:r>
                        <a:rPr lang="en-US" sz="1100" baseline="0" dirty="0" err="1" smtClean="0"/>
                        <a:t>Eg</a:t>
                      </a:r>
                      <a:r>
                        <a:rPr lang="en-US" sz="1100" baseline="0" dirty="0" smtClean="0"/>
                        <a:t>: </a:t>
                      </a:r>
                      <a:r>
                        <a:rPr lang="en-US" sz="1100" baseline="0" dirty="0" err="1" smtClean="0"/>
                        <a:t>Entrybox</a:t>
                      </a:r>
                      <a:r>
                        <a:rPr lang="en-US" sz="1100" baseline="0" dirty="0" smtClean="0"/>
                        <a:t>, button, </a:t>
                      </a:r>
                      <a:r>
                        <a:rPr lang="en-US" sz="1100" baseline="0" dirty="0" err="1" smtClean="0"/>
                        <a:t>Labelframe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Places the initialized widgets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browseDAT</a:t>
                      </a:r>
                      <a:r>
                        <a:rPr lang="en-US" sz="1100" b="1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02466"/>
                  </a:ext>
                </a:extLst>
              </a:tr>
              <a:tr h="513821">
                <a:tc>
                  <a:txBody>
                    <a:bodyPr/>
                    <a:lstStyle/>
                    <a:p>
                      <a:pPr algn="ctr"/>
                      <a:r>
                        <a:rPr lang="en-US" sz="1050" b="1" baseline="0" dirty="0" err="1" smtClean="0"/>
                        <a:t>display_Params</a:t>
                      </a:r>
                      <a:endParaRPr lang="en-US" sz="105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Initializes</a:t>
                      </a:r>
                      <a:r>
                        <a:rPr lang="en-US" sz="1100" baseline="0" dirty="0" smtClean="0"/>
                        <a:t> widgets like </a:t>
                      </a:r>
                      <a:r>
                        <a:rPr lang="en-US" sz="1100" baseline="0" dirty="0" err="1" smtClean="0"/>
                        <a:t>Labelframe</a:t>
                      </a:r>
                      <a:r>
                        <a:rPr lang="en-US" sz="1100" baseline="0" dirty="0" smtClean="0"/>
                        <a:t> , scrollbar and </a:t>
                      </a:r>
                      <a:r>
                        <a:rPr lang="en-US" sz="1100" baseline="0" dirty="0" err="1" smtClean="0"/>
                        <a:t>listbox</a:t>
                      </a:r>
                      <a:r>
                        <a:rPr lang="en-US" sz="1100" baseline="0" dirty="0" smtClean="0"/>
                        <a:t> widget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Inserts the given measurement parameters into the box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Binds the backspace button to the box event allowing users to delete parameters if needed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Parameters_list</a:t>
                      </a:r>
                      <a:r>
                        <a:rPr lang="en-US" sz="1100" dirty="0" smtClean="0"/>
                        <a:t> ( List of parameter names)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100" dirty="0" smtClean="0"/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value_list</a:t>
                      </a:r>
                      <a:r>
                        <a:rPr lang="en-US" sz="1100" dirty="0" smtClean="0"/>
                        <a:t>(List of values of the parameters)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 err="1" smtClean="0"/>
                        <a:t>display_Params</a:t>
                      </a:r>
                      <a:r>
                        <a:rPr lang="en-US" sz="1100" baseline="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062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6667" y="3502535"/>
            <a:ext cx="3466407" cy="2539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500" dirty="0" smtClean="0">
                <a:solidFill>
                  <a:schemeClr val="tx1"/>
                </a:solidFill>
              </a:rPr>
              <a:t>Functions inside </a:t>
            </a:r>
            <a:r>
              <a:rPr lang="en-US" sz="1500" dirty="0" err="1" smtClean="0"/>
              <a:t>newgui</a:t>
            </a:r>
            <a:r>
              <a:rPr lang="en-US" sz="1500" dirty="0" smtClean="0"/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()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D5000"/>
                </a:solidFill>
              </a:rPr>
              <a:t>Requirements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6670" y="1394086"/>
            <a:ext cx="11324298" cy="4740093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endParaRPr lang="en-US" sz="11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/>
              <a:t>Ensure </a:t>
            </a:r>
            <a:r>
              <a:rPr lang="en-US" sz="1100" dirty="0"/>
              <a:t>that </a:t>
            </a:r>
            <a:r>
              <a:rPr lang="en-US" sz="1100" b="1" dirty="0" smtClean="0"/>
              <a:t>MTF_GUI </a:t>
            </a:r>
            <a:r>
              <a:rPr lang="en-US" sz="1100" b="1" dirty="0" smtClean="0"/>
              <a:t>V3</a:t>
            </a:r>
            <a:r>
              <a:rPr lang="en-US" sz="1100" b="1" dirty="0" smtClean="0"/>
              <a:t>.py</a:t>
            </a:r>
            <a:r>
              <a:rPr lang="en-US" sz="1100" dirty="0"/>
              <a:t>, _</a:t>
            </a:r>
            <a:r>
              <a:rPr lang="en-US" sz="1100" b="1" dirty="0"/>
              <a:t>dat_v7.py, csv_all_v9.py, </a:t>
            </a:r>
            <a:r>
              <a:rPr lang="en-US" sz="1100" b="1" dirty="0" smtClean="0"/>
              <a:t>SPLINE_ANALYTICS_V6.py, MTF GUI.bat </a:t>
            </a:r>
            <a:r>
              <a:rPr lang="en-US" sz="1100" dirty="0" smtClean="0"/>
              <a:t>and </a:t>
            </a:r>
            <a:r>
              <a:rPr lang="en-US" sz="1100" dirty="0" err="1" smtClean="0"/>
              <a:t>Jupyter</a:t>
            </a:r>
            <a:r>
              <a:rPr lang="en-US" sz="1100" dirty="0" smtClean="0"/>
              <a:t> notebook/Anaconda are </a:t>
            </a:r>
            <a:r>
              <a:rPr lang="en-US" sz="1100" dirty="0" smtClean="0"/>
              <a:t>downloaded</a:t>
            </a:r>
          </a:p>
          <a:p>
            <a:pPr marL="342900" indent="-342900"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/>
              <a:t>Make sure that the </a:t>
            </a:r>
            <a:r>
              <a:rPr lang="en-US" sz="1100" b="1" u="sng" dirty="0" smtClean="0">
                <a:solidFill>
                  <a:srgbClr val="FF0000"/>
                </a:solidFill>
              </a:rPr>
              <a:t>DAT &amp; CSV files are placed in the same folder</a:t>
            </a:r>
            <a:endParaRPr lang="en-US" sz="11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/>
              <a:t>A </a:t>
            </a:r>
            <a:r>
              <a:rPr lang="en-US" sz="1100" dirty="0"/>
              <a:t>Folder called </a:t>
            </a:r>
            <a:r>
              <a:rPr lang="en-US" sz="1100" dirty="0" err="1" smtClean="0"/>
              <a:t>Cleaned_DAT_files</a:t>
            </a:r>
            <a:r>
              <a:rPr lang="en-US" sz="1100" dirty="0" smtClean="0"/>
              <a:t> will be generated in the Local machine</a:t>
            </a:r>
          </a:p>
          <a:p>
            <a:pPr marL="342900" indent="-342900"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100" dirty="0" smtClean="0"/>
              <a:t>Launch </a:t>
            </a:r>
            <a:r>
              <a:rPr lang="en-US" sz="1100" dirty="0" err="1" smtClean="0"/>
              <a:t>Jupyter</a:t>
            </a:r>
            <a:r>
              <a:rPr lang="en-US" sz="1100" dirty="0" smtClean="0"/>
              <a:t> notebook/Anaconda and install (</a:t>
            </a:r>
            <a:r>
              <a:rPr lang="en-US" sz="1100" dirty="0"/>
              <a:t>Package Versions : Q4 </a:t>
            </a:r>
            <a:r>
              <a:rPr lang="en-US" sz="1100" dirty="0" smtClean="0"/>
              <a:t>2021) :                         </a:t>
            </a:r>
          </a:p>
          <a:p>
            <a:pPr marL="810900" lvl="1" indent="-342900">
              <a:buFont typeface="Wingdings" panose="05000000000000000000" pitchFamily="2" charset="2"/>
              <a:buChar char="Ø"/>
            </a:pPr>
            <a:r>
              <a:rPr lang="en-US" sz="1100" dirty="0" err="1" smtClean="0"/>
              <a:t>Tkinter</a:t>
            </a:r>
            <a:r>
              <a:rPr lang="en-US" sz="1100" dirty="0" smtClean="0"/>
              <a:t>                                                      (Version</a:t>
            </a:r>
            <a:r>
              <a:rPr lang="en-US" sz="1100" dirty="0"/>
              <a:t>: 8.6</a:t>
            </a:r>
            <a:r>
              <a:rPr lang="en-US" sz="1100" dirty="0" smtClean="0"/>
              <a:t>)                                                                      </a:t>
            </a:r>
          </a:p>
          <a:p>
            <a:pPr marL="810900" lvl="1" indent="-342900">
              <a:buFont typeface="Wingdings" panose="05000000000000000000" pitchFamily="2" charset="2"/>
              <a:buChar char="Ø"/>
            </a:pPr>
            <a:r>
              <a:rPr lang="en-US" sz="1100" dirty="0" smtClean="0"/>
              <a:t>Pandas                                                     (Version</a:t>
            </a:r>
            <a:r>
              <a:rPr lang="en-US" sz="1100" dirty="0"/>
              <a:t>: </a:t>
            </a:r>
            <a:r>
              <a:rPr lang="en-US" sz="1100" dirty="0" smtClean="0"/>
              <a:t>1.2.4)</a:t>
            </a:r>
            <a:endParaRPr lang="en-US" sz="1100" dirty="0"/>
          </a:p>
          <a:p>
            <a:pPr marL="810900" lvl="1" indent="-342900">
              <a:buFont typeface="Wingdings" panose="05000000000000000000" pitchFamily="2" charset="2"/>
              <a:buChar char="Ø"/>
            </a:pPr>
            <a:r>
              <a:rPr lang="en-US" sz="1100" dirty="0"/>
              <a:t>PIL </a:t>
            </a:r>
            <a:r>
              <a:rPr lang="en-US" sz="1100" dirty="0" smtClean="0"/>
              <a:t>                                                           (Version</a:t>
            </a:r>
            <a:r>
              <a:rPr lang="en-US" sz="1100" dirty="0"/>
              <a:t>: 8.2.0</a:t>
            </a:r>
            <a:r>
              <a:rPr lang="en-US" sz="1100" dirty="0" smtClean="0"/>
              <a:t>)</a:t>
            </a:r>
            <a:endParaRPr lang="en-US" sz="1100" dirty="0"/>
          </a:p>
          <a:p>
            <a:pPr marL="810900" lvl="1" indent="-342900">
              <a:buFont typeface="Wingdings" panose="05000000000000000000" pitchFamily="2" charset="2"/>
              <a:buChar char="Ø"/>
            </a:pPr>
            <a:r>
              <a:rPr lang="en-US" sz="1100" dirty="0" err="1"/>
              <a:t>c</a:t>
            </a:r>
            <a:r>
              <a:rPr lang="en-US" sz="1100" dirty="0" err="1" smtClean="0"/>
              <a:t>olour</a:t>
            </a:r>
            <a:r>
              <a:rPr lang="en-US" sz="1100" dirty="0" smtClean="0"/>
              <a:t>                                                        (Version</a:t>
            </a:r>
            <a:r>
              <a:rPr lang="en-US" sz="1100" dirty="0"/>
              <a:t>: 0.1.5</a:t>
            </a:r>
            <a:r>
              <a:rPr lang="en-US" sz="1100" dirty="0" smtClean="0"/>
              <a:t>)</a:t>
            </a:r>
            <a:endParaRPr lang="en-US" sz="1100" dirty="0"/>
          </a:p>
          <a:p>
            <a:pPr marL="810900" lvl="1" indent="-342900">
              <a:buFont typeface="Wingdings" panose="05000000000000000000" pitchFamily="2" charset="2"/>
              <a:buChar char="Ø"/>
            </a:pPr>
            <a:r>
              <a:rPr lang="en-US" sz="1100" dirty="0" err="1" smtClean="0"/>
              <a:t>Plotly</a:t>
            </a:r>
            <a:r>
              <a:rPr lang="en-US" sz="1100" dirty="0" smtClean="0"/>
              <a:t>                                                         (Version</a:t>
            </a:r>
            <a:r>
              <a:rPr lang="en-US" sz="1100" dirty="0"/>
              <a:t>: 5.2.1</a:t>
            </a:r>
            <a:r>
              <a:rPr lang="en-US" sz="1100" dirty="0" smtClean="0"/>
              <a:t>)</a:t>
            </a:r>
            <a:endParaRPr lang="en-US" sz="1100" dirty="0"/>
          </a:p>
          <a:p>
            <a:pPr marL="810900" lvl="1" indent="-342900">
              <a:buFont typeface="Wingdings" panose="05000000000000000000" pitchFamily="2" charset="2"/>
              <a:buChar char="Ø"/>
            </a:pPr>
            <a:r>
              <a:rPr lang="en-US" sz="1100" dirty="0" err="1" smtClean="0"/>
              <a:t>Numpy</a:t>
            </a:r>
            <a:r>
              <a:rPr lang="en-US" sz="1100" dirty="0" smtClean="0"/>
              <a:t>                                                      (Version</a:t>
            </a:r>
            <a:r>
              <a:rPr lang="en-US" sz="1100" dirty="0"/>
              <a:t>: 1.20.1</a:t>
            </a:r>
            <a:r>
              <a:rPr lang="en-US" sz="1100" dirty="0" smtClean="0"/>
              <a:t>)</a:t>
            </a:r>
            <a:endParaRPr lang="en-US" sz="1100" dirty="0"/>
          </a:p>
          <a:p>
            <a:pPr marL="810900" lvl="1" indent="-342900">
              <a:buFont typeface="Wingdings" panose="05000000000000000000" pitchFamily="2" charset="2"/>
              <a:buChar char="Ø"/>
            </a:pPr>
            <a:r>
              <a:rPr lang="en-US" sz="1100" dirty="0" err="1" smtClean="0"/>
              <a:t>Pmw</a:t>
            </a:r>
            <a:r>
              <a:rPr lang="en-US" sz="1100" dirty="0" smtClean="0"/>
              <a:t>                                                          (Version</a:t>
            </a:r>
            <a:r>
              <a:rPr lang="en-US" sz="1100" dirty="0"/>
              <a:t>: 2.0.1</a:t>
            </a:r>
            <a:r>
              <a:rPr lang="en-US" sz="1100" dirty="0" smtClean="0"/>
              <a:t>)</a:t>
            </a:r>
          </a:p>
          <a:p>
            <a:pPr marL="810900" lvl="1" indent="-342900">
              <a:buFont typeface="Wingdings" panose="05000000000000000000" pitchFamily="2" charset="2"/>
              <a:buChar char="Ø"/>
            </a:pPr>
            <a:r>
              <a:rPr lang="en-US" sz="1100" dirty="0" err="1"/>
              <a:t>k</a:t>
            </a:r>
            <a:r>
              <a:rPr lang="en-US" sz="1100" dirty="0" err="1" smtClean="0"/>
              <a:t>aleido</a:t>
            </a:r>
            <a:r>
              <a:rPr lang="en-US" sz="1100" dirty="0" smtClean="0"/>
              <a:t>                                                       (</a:t>
            </a:r>
            <a:r>
              <a:rPr lang="en-US" sz="1100" dirty="0"/>
              <a:t>Version: 0.2.1</a:t>
            </a:r>
            <a:r>
              <a:rPr lang="en-US" sz="1100" dirty="0" smtClean="0"/>
              <a:t>)</a:t>
            </a:r>
          </a:p>
          <a:p>
            <a:pPr marL="810900" lvl="1" indent="-342900">
              <a:buFont typeface="Wingdings" panose="05000000000000000000" pitchFamily="2" charset="2"/>
              <a:buChar char="Ø"/>
            </a:pPr>
            <a:r>
              <a:rPr lang="en-US" sz="1100" dirty="0" err="1" smtClean="0"/>
              <a:t>datetime</a:t>
            </a:r>
            <a:endParaRPr lang="en-US" sz="1100" dirty="0" smtClean="0"/>
          </a:p>
          <a:p>
            <a:pPr marL="810900" lvl="1" indent="-34290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810900" lvl="1" indent="-342900">
              <a:buFont typeface="Wingdings" panose="05000000000000000000" pitchFamily="2" charset="2"/>
              <a:buChar char="Ø"/>
            </a:pPr>
            <a:endParaRPr lang="en-US" sz="1100" dirty="0" smtClean="0"/>
          </a:p>
          <a:p>
            <a:pPr marL="810900" lvl="1" indent="-342900">
              <a:buFont typeface="Wingdings" panose="05000000000000000000" pitchFamily="2" charset="2"/>
              <a:buChar char="Ø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endParaRPr lang="en-US" sz="1100" dirty="0" smtClean="0"/>
          </a:p>
          <a:p>
            <a:pPr marL="342900" indent="-342900"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endParaRPr lang="en-US" sz="1100" dirty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Flow ( Functions inside </a:t>
            </a:r>
            <a:r>
              <a:rPr lang="en-US" sz="1600" dirty="0" err="1"/>
              <a:t>display_Params</a:t>
            </a:r>
            <a:r>
              <a:rPr lang="en-US" dirty="0" smtClean="0"/>
              <a:t> </a:t>
            </a:r>
            <a:r>
              <a:rPr lang="en-US" dirty="0"/>
              <a:t>() 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54011"/>
              </p:ext>
            </p:extLst>
          </p:nvPr>
        </p:nvGraphicFramePr>
        <p:xfrm>
          <a:off x="546668" y="1230640"/>
          <a:ext cx="11386714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43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1242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dat_delete</a:t>
                      </a:r>
                      <a:r>
                        <a:rPr lang="en-US" sz="1200" b="1" dirty="0" smtClean="0"/>
                        <a:t>_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items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Function </a:t>
                      </a:r>
                      <a:r>
                        <a:rPr lang="en-US" sz="1100" dirty="0" err="1" smtClean="0"/>
                        <a:t>binded</a:t>
                      </a:r>
                      <a:r>
                        <a:rPr lang="en-US" sz="1100" dirty="0" smtClean="0"/>
                        <a:t> to</a:t>
                      </a:r>
                      <a:r>
                        <a:rPr lang="en-US" sz="1100" baseline="0" dirty="0" smtClean="0"/>
                        <a:t> the backspace function in the measurement parameters </a:t>
                      </a:r>
                      <a:r>
                        <a:rPr lang="en-US" sz="1100" baseline="0" dirty="0" err="1" smtClean="0"/>
                        <a:t>listbox</a:t>
                      </a:r>
                      <a:endParaRPr lang="en-US" sz="110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Allows users to delete items in the </a:t>
                      </a:r>
                      <a:r>
                        <a:rPr lang="en-US" sz="1100" i="0" baseline="0" dirty="0" err="1" smtClean="0"/>
                        <a:t>listbox</a:t>
                      </a: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Saves the deleted items in a list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smtClean="0"/>
                        <a:t>event (backspace event)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Listbox</a:t>
                      </a:r>
                      <a:r>
                        <a:rPr lang="en-US" sz="1100" dirty="0" smtClean="0"/>
                        <a:t>  (the measurement parameters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listbox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dat_delete_items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event,listbox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6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8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Flow ( Functions inside </a:t>
            </a:r>
            <a:r>
              <a:rPr lang="en-US" dirty="0" err="1"/>
              <a:t>browseDAT</a:t>
            </a:r>
            <a:r>
              <a:rPr lang="en-US" dirty="0"/>
              <a:t>() 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26524"/>
              </p:ext>
            </p:extLst>
          </p:nvPr>
        </p:nvGraphicFramePr>
        <p:xfrm>
          <a:off x="546668" y="1230640"/>
          <a:ext cx="11386714" cy="15814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43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1242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browseFiles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Allows users to browse for a file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dirty="0" smtClean="0"/>
                        <a:t>Checks</a:t>
                      </a:r>
                      <a:r>
                        <a:rPr lang="en-US" sz="1100" i="0" baseline="0" dirty="0" smtClean="0"/>
                        <a:t> if users have browsed for a file , if not then issue a warning message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Calls the </a:t>
                      </a:r>
                      <a:r>
                        <a:rPr lang="en-US" sz="1100" b="0" dirty="0" smtClean="0"/>
                        <a:t>browseDAT2 function</a:t>
                      </a:r>
                      <a:r>
                        <a:rPr lang="en-US" sz="1100" b="1" dirty="0" smtClean="0"/>
                        <a:t> </a:t>
                      </a:r>
                      <a:endParaRPr lang="en-US" sz="11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Dat_file_name</a:t>
                      </a:r>
                      <a:r>
                        <a:rPr lang="en-US" sz="1100" dirty="0" smtClean="0"/>
                        <a:t>  (Name of a text variable</a:t>
                      </a:r>
                      <a:r>
                        <a:rPr lang="en-US" sz="1100" baseline="0" dirty="0" smtClean="0"/>
                        <a:t> which will be placed into the </a:t>
                      </a:r>
                      <a:r>
                        <a:rPr lang="en-US" sz="1100" baseline="0" dirty="0" err="1" smtClean="0"/>
                        <a:t>entrybox</a:t>
                      </a:r>
                      <a:r>
                        <a:rPr lang="en-US" sz="1100" baseline="0" dirty="0" smtClean="0"/>
                        <a:t> when a DAT File is selected)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browseFiles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Dat_file_name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64598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46668" y="2958041"/>
            <a:ext cx="3466407" cy="234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500" dirty="0" smtClean="0">
                <a:solidFill>
                  <a:schemeClr val="tx1"/>
                </a:solidFill>
              </a:rPr>
              <a:t>Functions inside </a:t>
            </a:r>
            <a:r>
              <a:rPr lang="en-US" sz="1500" dirty="0" err="1"/>
              <a:t>browseFiles</a:t>
            </a:r>
            <a:r>
              <a:rPr lang="en-US" sz="1500" dirty="0" smtClean="0"/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()</a:t>
            </a:r>
            <a:endParaRPr 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39219"/>
              </p:ext>
            </p:extLst>
          </p:nvPr>
        </p:nvGraphicFramePr>
        <p:xfrm>
          <a:off x="546669" y="3312127"/>
          <a:ext cx="11386713" cy="23653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6732">
                  <a:extLst>
                    <a:ext uri="{9D8B030D-6E8A-4147-A177-3AD203B41FA5}">
                      <a16:colId xmlns:a16="http://schemas.microsoft.com/office/drawing/2014/main" val="1082593908"/>
                    </a:ext>
                  </a:extLst>
                </a:gridCol>
                <a:gridCol w="2362445">
                  <a:extLst>
                    <a:ext uri="{9D8B030D-6E8A-4147-A177-3AD203B41FA5}">
                      <a16:colId xmlns:a16="http://schemas.microsoft.com/office/drawing/2014/main" val="1745960827"/>
                    </a:ext>
                  </a:extLst>
                </a:gridCol>
                <a:gridCol w="2597483">
                  <a:extLst>
                    <a:ext uri="{9D8B030D-6E8A-4147-A177-3AD203B41FA5}">
                      <a16:colId xmlns:a16="http://schemas.microsoft.com/office/drawing/2014/main" val="501134228"/>
                    </a:ext>
                  </a:extLst>
                </a:gridCol>
                <a:gridCol w="2824016">
                  <a:extLst>
                    <a:ext uri="{9D8B030D-6E8A-4147-A177-3AD203B41FA5}">
                      <a16:colId xmlns:a16="http://schemas.microsoft.com/office/drawing/2014/main" val="2797290788"/>
                    </a:ext>
                  </a:extLst>
                </a:gridCol>
                <a:gridCol w="2346037">
                  <a:extLst>
                    <a:ext uri="{9D8B030D-6E8A-4147-A177-3AD203B41FA5}">
                      <a16:colId xmlns:a16="http://schemas.microsoft.com/office/drawing/2014/main" val="816314940"/>
                    </a:ext>
                  </a:extLst>
                </a:gridCol>
              </a:tblGrid>
              <a:tr h="36889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Functions</a:t>
                      </a:r>
                      <a:r>
                        <a:rPr lang="en-US" sz="1100" baseline="0" dirty="0" smtClean="0"/>
                        <a:t>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95215"/>
                  </a:ext>
                </a:extLst>
              </a:tr>
              <a:tr h="513821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err="1" smtClean="0"/>
                        <a:t>get_all</a:t>
                      </a:r>
                      <a:r>
                        <a:rPr lang="en-US" sz="1050" b="1" dirty="0" smtClean="0"/>
                        <a:t>_</a:t>
                      </a:r>
                      <a:br>
                        <a:rPr lang="en-US" sz="1050" b="1" dirty="0" smtClean="0"/>
                      </a:br>
                      <a:r>
                        <a:rPr lang="en-US" sz="1050" b="1" dirty="0" smtClean="0"/>
                        <a:t>measurement_</a:t>
                      </a:r>
                      <a:br>
                        <a:rPr lang="en-US" sz="1050" b="1" dirty="0" smtClean="0"/>
                      </a:br>
                      <a:r>
                        <a:rPr lang="en-US" sz="1050" b="1" dirty="0" err="1" smtClean="0"/>
                        <a:t>parameters_and_values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Gets the measurement parameters and values to be displayed in the </a:t>
                      </a:r>
                      <a:r>
                        <a:rPr lang="en-US" sz="1100" baseline="0" dirty="0" err="1" smtClean="0"/>
                        <a:t>listboxes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100" dirty="0" smtClean="0"/>
                        <a:t>NIL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dirty="0" err="1" smtClean="0"/>
                        <a:t>measurement_param_list</a:t>
                      </a: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dirty="0" err="1" smtClean="0"/>
                        <a:t>measurement_value_list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get_all_measurement</a:t>
                      </a:r>
                      <a:r>
                        <a:rPr lang="en-US" sz="1100" b="1" dirty="0" smtClean="0"/>
                        <a:t>_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parameters_and_values</a:t>
                      </a:r>
                      <a:r>
                        <a:rPr lang="en-US" sz="1100" b="1" dirty="0" smtClean="0"/>
                        <a:t>()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74173"/>
                  </a:ext>
                </a:extLst>
              </a:tr>
              <a:tr h="51382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display_intial</a:t>
                      </a:r>
                      <a:r>
                        <a:rPr lang="en-US" sz="1100" b="1" dirty="0" smtClean="0"/>
                        <a:t/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_info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Calls </a:t>
                      </a:r>
                      <a:r>
                        <a:rPr lang="en-US" sz="1100" dirty="0" err="1" smtClean="0"/>
                        <a:t>input_table</a:t>
                      </a:r>
                      <a:r>
                        <a:rPr lang="en-US" sz="1100" dirty="0" smtClean="0"/>
                        <a:t> , </a:t>
                      </a:r>
                      <a:r>
                        <a:rPr lang="en-US" sz="1100" dirty="0" err="1" smtClean="0"/>
                        <a:t>display_Params</a:t>
                      </a:r>
                      <a:r>
                        <a:rPr lang="en-US" sz="1100" baseline="0" dirty="0" smtClean="0"/>
                        <a:t> , </a:t>
                      </a:r>
                      <a:r>
                        <a:rPr lang="en-US" sz="1100" baseline="0" dirty="0" err="1" smtClean="0"/>
                        <a:t>new_window</a:t>
                      </a:r>
                      <a:r>
                        <a:rPr lang="en-US" sz="1100" baseline="0" dirty="0" smtClean="0"/>
                        <a:t> and </a:t>
                      </a:r>
                      <a:r>
                        <a:rPr lang="en-US" sz="1100" baseline="0" dirty="0" err="1" smtClean="0"/>
                        <a:t>config_dropdown</a:t>
                      </a:r>
                      <a:r>
                        <a:rPr lang="en-US" sz="1100" baseline="0" dirty="0" smtClean="0"/>
                        <a:t> functions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Binds a button click to an event function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Initialize and place a button for the wafer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given_measurement_parameter_list</a:t>
                      </a: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given_measurement_values_list</a:t>
                      </a: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smtClean="0"/>
                        <a:t>counter ( button click counter for the browse files button to trigger the settings table &amp; </a:t>
                      </a:r>
                      <a:r>
                        <a:rPr lang="en-US" sz="1100" dirty="0" err="1" smtClean="0"/>
                        <a:t>config</a:t>
                      </a:r>
                      <a:r>
                        <a:rPr lang="en-US" sz="1100" dirty="0" smtClean="0"/>
                        <a:t> dropdown)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display_intial_info</a:t>
                      </a:r>
                      <a:endParaRPr lang="en-US" sz="1100" b="1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given_measurement_parameter_list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given_measurement_values_list,counter</a:t>
                      </a:r>
                      <a:r>
                        <a:rPr lang="en-US" sz="1100" b="1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06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Flow ( Functions inside </a:t>
            </a:r>
            <a:r>
              <a:rPr lang="en-US" sz="1600" dirty="0" err="1" smtClean="0"/>
              <a:t>browseFiles</a:t>
            </a:r>
            <a:r>
              <a:rPr lang="en-US" dirty="0" smtClean="0"/>
              <a:t> </a:t>
            </a:r>
            <a:r>
              <a:rPr lang="en-US" dirty="0"/>
              <a:t>() 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4077"/>
              </p:ext>
            </p:extLst>
          </p:nvPr>
        </p:nvGraphicFramePr>
        <p:xfrm>
          <a:off x="546668" y="1230640"/>
          <a:ext cx="11386714" cy="2179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43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1242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storing_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cleaned_dat_and_csv_files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Storing the cleaned DAT data and the cleaned CSV data other than the</a:t>
                      </a:r>
                      <a:r>
                        <a:rPr lang="en-US" sz="1100" baseline="0" dirty="0" smtClean="0"/>
                        <a:t> final csv </a:t>
                      </a:r>
                      <a:r>
                        <a:rPr lang="en-US" sz="1100" baseline="0" dirty="0" err="1" smtClean="0"/>
                        <a:t>dataframe</a:t>
                      </a:r>
                      <a:endParaRPr lang="en-US" sz="110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Stored the Data so that we would not need to continually call the functions from the .</a:t>
                      </a:r>
                      <a:r>
                        <a:rPr lang="en-US" sz="1100" baseline="0" dirty="0" err="1" smtClean="0"/>
                        <a:t>py</a:t>
                      </a:r>
                      <a:r>
                        <a:rPr lang="en-US" sz="1100" baseline="0" dirty="0" smtClean="0"/>
                        <a:t> file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new_final_df</a:t>
                      </a:r>
                      <a:r>
                        <a:rPr lang="en-US" sz="1100" dirty="0" smtClean="0"/>
                        <a:t> (The initialized</a:t>
                      </a:r>
                      <a:r>
                        <a:rPr lang="en-US" sz="1100" baseline="0" dirty="0" smtClean="0"/>
                        <a:t> DAT Class variable</a:t>
                      </a:r>
                      <a:r>
                        <a:rPr lang="en-US" sz="110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filepath</a:t>
                      </a:r>
                      <a:r>
                        <a:rPr lang="en-US" sz="1100" dirty="0" smtClean="0"/>
                        <a:t>  (The DAT </a:t>
                      </a:r>
                      <a:r>
                        <a:rPr lang="en-US" sz="1100" dirty="0" err="1" smtClean="0"/>
                        <a:t>filepath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storing_cleaned_dat_and_csv_files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new_final_df,first_filename,second_filename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6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5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( </a:t>
            </a:r>
            <a:r>
              <a:rPr lang="en-US" dirty="0"/>
              <a:t>Continuation from Main window 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A</a:t>
            </a:r>
            <a:endParaRPr lang="en-US" dirty="0"/>
          </a:p>
        </p:txBody>
      </p:sp>
      <p:cxnSp>
        <p:nvCxnSpPr>
          <p:cNvPr id="62" name="Elbow Connector 61"/>
          <p:cNvCxnSpPr>
            <a:stCxn id="63" idx="6"/>
            <a:endCxn id="65" idx="1"/>
          </p:cNvCxnSpPr>
          <p:nvPr/>
        </p:nvCxnSpPr>
        <p:spPr>
          <a:xfrm flipV="1">
            <a:off x="1270430" y="3150070"/>
            <a:ext cx="1077167" cy="5758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01734" y="3493304"/>
            <a:ext cx="468696" cy="4653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347597" y="2922865"/>
            <a:ext cx="2736305" cy="45440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input_table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Creates the S1 to T9 &amp; TFC input boxes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50441" y="1735091"/>
            <a:ext cx="2736305" cy="45440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config_dropdown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Creates the dropdown box for </a:t>
            </a:r>
            <a:r>
              <a:rPr lang="en-US" sz="1000" dirty="0" err="1" smtClean="0">
                <a:solidFill>
                  <a:schemeClr val="tx1"/>
                </a:solidFill>
              </a:rPr>
              <a:t>config</a:t>
            </a:r>
            <a:r>
              <a:rPr lang="en-US" sz="1000" dirty="0" smtClean="0">
                <a:solidFill>
                  <a:schemeClr val="tx1"/>
                </a:solidFill>
              </a:rPr>
              <a:t> files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347598" y="3897135"/>
            <a:ext cx="2738381" cy="45239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 smtClean="0">
                <a:solidFill>
                  <a:schemeClr val="tx1"/>
                </a:solidFill>
              </a:rPr>
              <a:t>display_Params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Initialize &amp; Display Measured Parameters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( Created </a:t>
            </a:r>
            <a:r>
              <a:rPr lang="en-US" sz="1000" dirty="0" err="1" smtClean="0">
                <a:solidFill>
                  <a:schemeClr val="tx1"/>
                </a:solidFill>
              </a:rPr>
              <a:t>Listbox</a:t>
            </a:r>
            <a:r>
              <a:rPr lang="en-US" sz="1000" dirty="0" smtClean="0">
                <a:solidFill>
                  <a:schemeClr val="tx1"/>
                </a:solidFill>
              </a:rPr>
              <a:t> with Measurement info 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/>
          <p:cNvCxnSpPr>
            <a:stCxn id="63" idx="6"/>
            <a:endCxn id="66" idx="1"/>
          </p:cNvCxnSpPr>
          <p:nvPr/>
        </p:nvCxnSpPr>
        <p:spPr>
          <a:xfrm flipV="1">
            <a:off x="1270430" y="1962296"/>
            <a:ext cx="1080011" cy="17636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3" idx="6"/>
            <a:endCxn id="82" idx="1"/>
          </p:cNvCxnSpPr>
          <p:nvPr/>
        </p:nvCxnSpPr>
        <p:spPr>
          <a:xfrm>
            <a:off x="1270430" y="3725962"/>
            <a:ext cx="1080011" cy="17507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3" idx="6"/>
            <a:endCxn id="67" idx="1"/>
          </p:cNvCxnSpPr>
          <p:nvPr/>
        </p:nvCxnSpPr>
        <p:spPr>
          <a:xfrm>
            <a:off x="1270430" y="3725962"/>
            <a:ext cx="1077168" cy="39737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679905" y="1484673"/>
            <a:ext cx="2736305" cy="4544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get_config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Loads in the user selected </a:t>
            </a:r>
            <a:r>
              <a:rPr lang="en-US" sz="1000" dirty="0" err="1" smtClean="0">
                <a:solidFill>
                  <a:schemeClr val="tx1"/>
                </a:solidFill>
              </a:rPr>
              <a:t>config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79905" y="2090453"/>
            <a:ext cx="2736305" cy="4544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savedata_overwrite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Overwrites the selected </a:t>
            </a:r>
            <a:r>
              <a:rPr lang="en-US" sz="1000" dirty="0" err="1" smtClean="0">
                <a:solidFill>
                  <a:schemeClr val="tx1"/>
                </a:solidFill>
              </a:rPr>
              <a:t>config</a:t>
            </a:r>
            <a:r>
              <a:rPr lang="en-US" sz="1000" dirty="0" smtClean="0">
                <a:solidFill>
                  <a:schemeClr val="tx1"/>
                </a:solidFill>
              </a:rPr>
              <a:t> file’s data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047289" y="2925129"/>
            <a:ext cx="2736305" cy="45440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load_in_selected_config_file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Loads in the </a:t>
            </a:r>
            <a:r>
              <a:rPr lang="en-US" sz="1000" dirty="0" err="1" smtClean="0">
                <a:solidFill>
                  <a:schemeClr val="tx1"/>
                </a:solidFill>
              </a:rPr>
              <a:t>Config</a:t>
            </a:r>
            <a:r>
              <a:rPr lang="en-US" sz="1000" dirty="0" smtClean="0">
                <a:solidFill>
                  <a:schemeClr val="tx1"/>
                </a:solidFill>
              </a:rPr>
              <a:t> that user selected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66" idx="3"/>
            <a:endCxn id="71" idx="1"/>
          </p:cNvCxnSpPr>
          <p:nvPr/>
        </p:nvCxnSpPr>
        <p:spPr>
          <a:xfrm flipV="1">
            <a:off x="5086746" y="1711878"/>
            <a:ext cx="593159" cy="2504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6" idx="3"/>
            <a:endCxn id="73" idx="1"/>
          </p:cNvCxnSpPr>
          <p:nvPr/>
        </p:nvCxnSpPr>
        <p:spPr>
          <a:xfrm>
            <a:off x="5086746" y="1962296"/>
            <a:ext cx="593159" cy="3553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82" idx="3"/>
            <a:endCxn id="85" idx="1"/>
          </p:cNvCxnSpPr>
          <p:nvPr/>
        </p:nvCxnSpPr>
        <p:spPr>
          <a:xfrm flipV="1">
            <a:off x="5086746" y="5468700"/>
            <a:ext cx="592391" cy="8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82" idx="3"/>
            <a:endCxn id="83" idx="1"/>
          </p:cNvCxnSpPr>
          <p:nvPr/>
        </p:nvCxnSpPr>
        <p:spPr>
          <a:xfrm>
            <a:off x="5086746" y="5476755"/>
            <a:ext cx="607279" cy="63109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3" idx="2"/>
            <a:endCxn id="74" idx="0"/>
          </p:cNvCxnSpPr>
          <p:nvPr/>
        </p:nvCxnSpPr>
        <p:spPr>
          <a:xfrm rot="16200000" flipH="1">
            <a:off x="7541617" y="2051303"/>
            <a:ext cx="380267" cy="13673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350441" y="5249550"/>
            <a:ext cx="2736305" cy="45440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frequency_dropdown_boxes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Creates dropdown boxes to select frequency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94025" y="5880649"/>
            <a:ext cx="2736305" cy="4544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select_frequency_dropdown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Saves the frequency selected csv file and opens a new wafer map window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679137" y="5241495"/>
            <a:ext cx="2736305" cy="4544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toggle_heat_map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Opens Heat Map window if 3 frequencies are chosen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684332" y="4601358"/>
            <a:ext cx="2734831" cy="45440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>
                <a:solidFill>
                  <a:schemeClr val="tx1"/>
                </a:solidFill>
              </a:rPr>
              <a:t>get_correct_dataframes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Getting correct DAT data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8806978" y="5875196"/>
            <a:ext cx="468696" cy="4653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87"/>
          <p:cNvCxnSpPr>
            <a:stCxn id="83" idx="3"/>
            <a:endCxn id="87" idx="2"/>
          </p:cNvCxnSpPr>
          <p:nvPr/>
        </p:nvCxnSpPr>
        <p:spPr>
          <a:xfrm>
            <a:off x="8430330" y="6107854"/>
            <a:ext cx="3766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807745" y="1473766"/>
            <a:ext cx="468696" cy="4653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2" name="Straight Arrow Connector 91"/>
          <p:cNvCxnSpPr>
            <a:stCxn id="71" idx="3"/>
            <a:endCxn id="90" idx="2"/>
          </p:cNvCxnSpPr>
          <p:nvPr/>
        </p:nvCxnSpPr>
        <p:spPr>
          <a:xfrm flipV="1">
            <a:off x="8416210" y="1706424"/>
            <a:ext cx="391535" cy="54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684332" y="3891878"/>
            <a:ext cx="2745998" cy="4709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dat_delete_items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Allows users to delete items from measurement parameters </a:t>
            </a:r>
            <a:r>
              <a:rPr lang="en-US" sz="1000" dirty="0" err="1" smtClean="0">
                <a:solidFill>
                  <a:schemeClr val="tx1"/>
                </a:solidFill>
              </a:rPr>
              <a:t>listbox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67" idx="3"/>
            <a:endCxn id="93" idx="1"/>
          </p:cNvCxnSpPr>
          <p:nvPr/>
        </p:nvCxnSpPr>
        <p:spPr>
          <a:xfrm>
            <a:off x="5085979" y="4123333"/>
            <a:ext cx="598353" cy="4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flipV="1">
            <a:off x="5086746" y="4828563"/>
            <a:ext cx="597586" cy="64819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3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( Functions inside </a:t>
            </a:r>
            <a:r>
              <a:rPr lang="en-US" sz="1600" dirty="0" err="1" smtClean="0"/>
              <a:t>display_intial_info</a:t>
            </a:r>
            <a:r>
              <a:rPr lang="en-US" sz="1600" dirty="0" smtClean="0"/>
              <a:t>() 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68734"/>
              </p:ext>
            </p:extLst>
          </p:nvPr>
        </p:nvGraphicFramePr>
        <p:xfrm>
          <a:off x="546668" y="1181480"/>
          <a:ext cx="11386714" cy="521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354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6676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input_table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err="1" smtClean="0"/>
                        <a:t>Intializes</a:t>
                      </a:r>
                      <a:r>
                        <a:rPr lang="en-US" sz="1000" i="0" baseline="0" dirty="0" smtClean="0"/>
                        <a:t> the widgets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Creates the widgets (S1 to T9 &amp; TFC, based on how many Cameras are in the </a:t>
                      </a:r>
                      <a:r>
                        <a:rPr lang="en-US" sz="1000" i="0" baseline="0" dirty="0" err="1" smtClean="0"/>
                        <a:t>label_list_input_table</a:t>
                      </a:r>
                      <a:r>
                        <a:rPr lang="en-US" sz="1000" i="0" baseline="0" dirty="0" smtClean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y_pos</a:t>
                      </a:r>
                      <a:r>
                        <a:rPr lang="en-US" sz="1100" dirty="0" smtClean="0"/>
                        <a:t> (y</a:t>
                      </a:r>
                      <a:r>
                        <a:rPr lang="en-US" sz="1100" baseline="0" dirty="0" smtClean="0"/>
                        <a:t> position of the widgets)</a:t>
                      </a: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next_y_pos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input_table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y_pos</a:t>
                      </a:r>
                      <a:r>
                        <a:rPr lang="en-US" sz="1100" b="1" dirty="0" smtClean="0"/>
                        <a:t>, </a:t>
                      </a:r>
                      <a:r>
                        <a:rPr lang="en-US" sz="1100" b="1" dirty="0" err="1" smtClean="0"/>
                        <a:t>next_y_pos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12481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config</a:t>
                      </a:r>
                      <a:r>
                        <a:rPr lang="en-US" sz="1200" b="1" dirty="0" smtClean="0"/>
                        <a:t>_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dropdown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err="1" smtClean="0"/>
                        <a:t>Intializes</a:t>
                      </a:r>
                      <a:r>
                        <a:rPr lang="en-US" sz="1000" i="0" baseline="0" dirty="0" smtClean="0"/>
                        <a:t> and places the </a:t>
                      </a:r>
                      <a:r>
                        <a:rPr lang="en-US" sz="1000" i="0" baseline="0" dirty="0" err="1" smtClean="0"/>
                        <a:t>config</a:t>
                      </a:r>
                      <a:r>
                        <a:rPr lang="en-US" sz="1000" i="0" baseline="0" dirty="0" smtClean="0"/>
                        <a:t> file widgets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Dropdown of all the </a:t>
                      </a:r>
                      <a:r>
                        <a:rPr lang="en-US" sz="1000" i="0" baseline="0" dirty="0" err="1" smtClean="0"/>
                        <a:t>config</a:t>
                      </a:r>
                      <a:r>
                        <a:rPr lang="en-US" sz="1000" i="0" baseline="0" dirty="0" smtClean="0"/>
                        <a:t> files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Bind the selection of a </a:t>
                      </a:r>
                      <a:r>
                        <a:rPr lang="en-US" sz="1000" i="0" baseline="0" dirty="0" err="1" smtClean="0"/>
                        <a:t>config</a:t>
                      </a:r>
                      <a:r>
                        <a:rPr lang="en-US" sz="1000" i="0" baseline="0" dirty="0" smtClean="0"/>
                        <a:t> file from the dropdown box to a function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Calls the </a:t>
                      </a:r>
                      <a:r>
                        <a:rPr lang="en-US" sz="1000" i="0" baseline="0" dirty="0" err="1" smtClean="0"/>
                        <a:t>savedata_overwrite</a:t>
                      </a:r>
                      <a:r>
                        <a:rPr lang="en-US" sz="1000" i="0" baseline="0" dirty="0" smtClean="0"/>
                        <a:t> and </a:t>
                      </a:r>
                      <a:r>
                        <a:rPr lang="en-US" sz="1000" i="0" baseline="0" dirty="0" err="1" smtClean="0"/>
                        <a:t>get_config</a:t>
                      </a:r>
                      <a:r>
                        <a:rPr lang="en-US" sz="1000" i="0" baseline="0" dirty="0" smtClean="0"/>
                        <a:t> functions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text_file_chosen</a:t>
                      </a:r>
                      <a:r>
                        <a:rPr lang="en-US" sz="1100" dirty="0" smtClean="0"/>
                        <a:t>  (chosen text file,</a:t>
                      </a:r>
                      <a:r>
                        <a:rPr lang="en-US" sz="1100" baseline="0" dirty="0" smtClean="0"/>
                        <a:t> used this to set the index of the </a:t>
                      </a:r>
                      <a:r>
                        <a:rPr lang="en-US" sz="1100" baseline="0" dirty="0" err="1" smtClean="0"/>
                        <a:t>config</a:t>
                      </a:r>
                      <a:r>
                        <a:rPr lang="en-US" sz="1100" baseline="0" dirty="0" smtClean="0"/>
                        <a:t> dropdown box when a new </a:t>
                      </a:r>
                      <a:r>
                        <a:rPr lang="en-US" sz="1100" baseline="0" dirty="0" err="1" smtClean="0"/>
                        <a:t>config</a:t>
                      </a:r>
                      <a:r>
                        <a:rPr lang="en-US" sz="1100" baseline="0" dirty="0" smtClean="0"/>
                        <a:t> file is created)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config_dropdown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text_file</a:t>
                      </a:r>
                      <a:r>
                        <a:rPr lang="en-US" sz="1100" b="1" dirty="0" smtClean="0"/>
                        <a:t>_</a:t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chosen)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64598"/>
                  </a:ext>
                </a:extLst>
              </a:tr>
              <a:tr h="12481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frequency_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dropdown_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boxes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Calls the </a:t>
                      </a:r>
                      <a:r>
                        <a:rPr lang="en-US" sz="1000" i="0" baseline="0" dirty="0" err="1" smtClean="0"/>
                        <a:t>get_correct_dataframes</a:t>
                      </a:r>
                      <a:r>
                        <a:rPr lang="en-US" sz="1000" i="0" baseline="0" dirty="0" smtClean="0"/>
                        <a:t> function and gets the correct frequency for the correct DAT file to populate the frequency dropdown box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Creates the dropdown boxes for the 3 frequencies and the dropdown for the heat map toggle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100" dirty="0" smtClean="0"/>
                        <a:t>NIL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frequency_dropdown_boxes</a:t>
                      </a:r>
                      <a:r>
                        <a:rPr lang="en-US" sz="1100" b="1" dirty="0" smtClean="0"/>
                        <a:t>()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14878"/>
                  </a:ext>
                </a:extLst>
              </a:tr>
              <a:tr h="1364287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/>
                        <a:t>display_</a:t>
                      </a:r>
                      <a:br>
                        <a:rPr lang="en-US" sz="1200" b="1" baseline="0" dirty="0" smtClean="0"/>
                      </a:br>
                      <a:r>
                        <a:rPr lang="en-US" sz="1200" b="1" baseline="0" dirty="0" err="1" smtClean="0"/>
                        <a:t>Params</a:t>
                      </a:r>
                      <a:endParaRPr lang="en-US" sz="1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Initializes</a:t>
                      </a:r>
                      <a:r>
                        <a:rPr lang="en-US" sz="1100" baseline="0" dirty="0" smtClean="0"/>
                        <a:t> widgets like </a:t>
                      </a:r>
                      <a:r>
                        <a:rPr lang="en-US" sz="1100" baseline="0" dirty="0" err="1" smtClean="0"/>
                        <a:t>Labelframe</a:t>
                      </a:r>
                      <a:r>
                        <a:rPr lang="en-US" sz="1100" baseline="0" dirty="0" smtClean="0"/>
                        <a:t> , scrollbar and </a:t>
                      </a:r>
                      <a:r>
                        <a:rPr lang="en-US" sz="1100" baseline="0" dirty="0" err="1" smtClean="0"/>
                        <a:t>listbox</a:t>
                      </a:r>
                      <a:r>
                        <a:rPr lang="en-US" sz="1100" baseline="0" dirty="0" smtClean="0"/>
                        <a:t> widget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Inserts the given measurement parameters into the box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Binds the backspace button to the box event allowing users to delete parameters if needed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Parameters_list</a:t>
                      </a:r>
                      <a:r>
                        <a:rPr lang="en-US" sz="1100" dirty="0" smtClean="0"/>
                        <a:t> ( List of parameter names)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1100" dirty="0" smtClean="0"/>
                    </a:p>
                    <a:p>
                      <a:pPr marL="171450" indent="-171450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value_list</a:t>
                      </a:r>
                      <a:r>
                        <a:rPr lang="en-US" sz="1100" dirty="0" smtClean="0"/>
                        <a:t>(List of values of the parameters)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baseline="0" dirty="0" err="1" smtClean="0"/>
                        <a:t>display_Params</a:t>
                      </a:r>
                      <a:r>
                        <a:rPr lang="en-US" sz="1100" baseline="0" dirty="0" smtClean="0"/>
                        <a:t>()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3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6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( Functions inside </a:t>
            </a:r>
            <a:r>
              <a:rPr lang="en-US" sz="1600" dirty="0" err="1" smtClean="0"/>
              <a:t>frequency_dropdown_boxes</a:t>
            </a:r>
            <a:r>
              <a:rPr lang="en-US" sz="1600" dirty="0" smtClean="0"/>
              <a:t>() 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68728"/>
              </p:ext>
            </p:extLst>
          </p:nvPr>
        </p:nvGraphicFramePr>
        <p:xfrm>
          <a:off x="546668" y="1181480"/>
          <a:ext cx="11386714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354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6676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get_correct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correct DAT data for the corresponding DAT file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CSV file saved with the DAT data needed and load the data needed into a </a:t>
                      </a:r>
                      <a:r>
                        <a:rPr lang="en-US" sz="1100" i="0" baseline="0" dirty="0" err="1" smtClean="0"/>
                        <a:t>dataframe</a:t>
                      </a:r>
                      <a:endParaRPr lang="en-US" sz="11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filepath</a:t>
                      </a:r>
                      <a:r>
                        <a:rPr lang="en-US" sz="1100" dirty="0" smtClean="0"/>
                        <a:t> (DAT </a:t>
                      </a:r>
                      <a:r>
                        <a:rPr lang="en-US" sz="1100" dirty="0" err="1" smtClean="0"/>
                        <a:t>filepath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new_final_df_final_df</a:t>
                      </a:r>
                      <a:r>
                        <a:rPr lang="en-US" sz="1100" baseline="0" dirty="0" smtClean="0"/>
                        <a:t> (DAT 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rc_list</a:t>
                      </a:r>
                      <a:r>
                        <a:rPr lang="en-US" sz="1100" baseline="0" dirty="0" smtClean="0"/>
                        <a:t>(List of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new_final_df_ffl_df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FFL)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new_final_df_camPosDf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camera position ,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new_final_df_main_header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header names)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freq_list</a:t>
                      </a:r>
                      <a:r>
                        <a:rPr lang="en-US" sz="1100" baseline="0" dirty="0" smtClean="0"/>
                        <a:t> (List of frequency numbers for the frequency dropdown)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get_correct_dataframes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filepath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6676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select_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frequency_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dropdown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Linked to button click selection of a frequency number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Save a csv file based on the frequency number and the data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Opens a new wafer map window after selection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smtClean="0"/>
                        <a:t>event (button click event)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dropdown_number</a:t>
                      </a:r>
                      <a:r>
                        <a:rPr lang="en-US" sz="1100" baseline="0" dirty="0" smtClean="0"/>
                        <a:t> (dropdown widget )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select_frequency_dropdown</a:t>
                      </a:r>
                      <a:r>
                        <a:rPr lang="en-US" sz="1100" b="1" dirty="0" smtClean="0"/>
                        <a:t/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event,dropdown_number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662935"/>
                  </a:ext>
                </a:extLst>
              </a:tr>
              <a:tr h="6676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toggle_heat_map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Makes a new wafer map window but with a heat map ( Based on the pass fail lists)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Checks if user has at least selected 3 frequencies , if not warn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 smtClean="0"/>
                        <a:t>event (button click event)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toggle_heat_map</a:t>
                      </a:r>
                      <a:r>
                        <a:rPr lang="en-US" sz="1100" b="1" dirty="0" smtClean="0"/>
                        <a:t>(event)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333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1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( Functions inside </a:t>
            </a:r>
            <a:r>
              <a:rPr lang="en-US" sz="1600" dirty="0" err="1" smtClean="0"/>
              <a:t>config_dropdown</a:t>
            </a:r>
            <a:r>
              <a:rPr lang="en-US" sz="1600" dirty="0" smtClean="0"/>
              <a:t>() 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667" y="3898017"/>
            <a:ext cx="5028222" cy="2539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500" dirty="0" smtClean="0">
                <a:solidFill>
                  <a:schemeClr val="tx1"/>
                </a:solidFill>
              </a:rPr>
              <a:t>Functions inside </a:t>
            </a:r>
            <a:r>
              <a:rPr lang="en-US" sz="1500" dirty="0" err="1" smtClean="0"/>
              <a:t>savedata_overwrite</a:t>
            </a:r>
            <a:r>
              <a:rPr lang="en-US" sz="1500" dirty="0" smtClean="0">
                <a:solidFill>
                  <a:schemeClr val="tx1"/>
                </a:solidFill>
              </a:rPr>
              <a:t>()</a:t>
            </a:r>
            <a:endParaRPr 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8210"/>
              </p:ext>
            </p:extLst>
          </p:nvPr>
        </p:nvGraphicFramePr>
        <p:xfrm>
          <a:off x="546668" y="1242512"/>
          <a:ext cx="11386713" cy="25593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6732">
                  <a:extLst>
                    <a:ext uri="{9D8B030D-6E8A-4147-A177-3AD203B41FA5}">
                      <a16:colId xmlns:a16="http://schemas.microsoft.com/office/drawing/2014/main" val="1082593908"/>
                    </a:ext>
                  </a:extLst>
                </a:gridCol>
                <a:gridCol w="2362445">
                  <a:extLst>
                    <a:ext uri="{9D8B030D-6E8A-4147-A177-3AD203B41FA5}">
                      <a16:colId xmlns:a16="http://schemas.microsoft.com/office/drawing/2014/main" val="1745960827"/>
                    </a:ext>
                  </a:extLst>
                </a:gridCol>
                <a:gridCol w="2597483">
                  <a:extLst>
                    <a:ext uri="{9D8B030D-6E8A-4147-A177-3AD203B41FA5}">
                      <a16:colId xmlns:a16="http://schemas.microsoft.com/office/drawing/2014/main" val="501134228"/>
                    </a:ext>
                  </a:extLst>
                </a:gridCol>
                <a:gridCol w="2824016">
                  <a:extLst>
                    <a:ext uri="{9D8B030D-6E8A-4147-A177-3AD203B41FA5}">
                      <a16:colId xmlns:a16="http://schemas.microsoft.com/office/drawing/2014/main" val="2797290788"/>
                    </a:ext>
                  </a:extLst>
                </a:gridCol>
                <a:gridCol w="2346037">
                  <a:extLst>
                    <a:ext uri="{9D8B030D-6E8A-4147-A177-3AD203B41FA5}">
                      <a16:colId xmlns:a16="http://schemas.microsoft.com/office/drawing/2014/main" val="816314940"/>
                    </a:ext>
                  </a:extLst>
                </a:gridCol>
              </a:tblGrid>
              <a:tr h="3648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Functions</a:t>
                      </a:r>
                      <a:r>
                        <a:rPr lang="en-US" sz="1100" baseline="0" dirty="0" smtClean="0"/>
                        <a:t>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95215"/>
                  </a:ext>
                </a:extLst>
              </a:tr>
              <a:tr h="990449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err="1" smtClean="0"/>
                        <a:t>get_config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Get the </a:t>
                      </a:r>
                      <a:r>
                        <a:rPr lang="en-US" sz="1100" baseline="0" dirty="0" err="1" smtClean="0"/>
                        <a:t>config</a:t>
                      </a:r>
                      <a:r>
                        <a:rPr lang="en-US" sz="1100" baseline="0" dirty="0" smtClean="0"/>
                        <a:t> selected from the user or make a new </a:t>
                      </a:r>
                      <a:r>
                        <a:rPr lang="en-US" sz="1100" baseline="0" dirty="0" err="1" smtClean="0"/>
                        <a:t>config</a:t>
                      </a:r>
                      <a:r>
                        <a:rPr lang="en-US" sz="1100" baseline="0" dirty="0" smtClean="0"/>
                        <a:t> file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Calls the </a:t>
                      </a:r>
                      <a:r>
                        <a:rPr lang="en-US" sz="1100" baseline="0" dirty="0" err="1" smtClean="0"/>
                        <a:t>get_filename_popup</a:t>
                      </a:r>
                      <a:r>
                        <a:rPr lang="en-US" sz="1100" baseline="0" dirty="0" smtClean="0"/>
                        <a:t> , </a:t>
                      </a:r>
                      <a:r>
                        <a:rPr lang="en-US" sz="1100" baseline="0" dirty="0" err="1" smtClean="0"/>
                        <a:t>check_input</a:t>
                      </a:r>
                      <a:r>
                        <a:rPr lang="en-US" sz="1100" baseline="0" dirty="0" smtClean="0"/>
                        <a:t> and </a:t>
                      </a:r>
                      <a:r>
                        <a:rPr lang="en-US" sz="1100" baseline="0" dirty="0" err="1" smtClean="0"/>
                        <a:t>load_in_selected_config_file</a:t>
                      </a:r>
                      <a:r>
                        <a:rPr lang="en-US" sz="1100" baseline="0" dirty="0" smtClean="0"/>
                        <a:t>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smtClean="0"/>
                        <a:t>event (button</a:t>
                      </a:r>
                      <a:r>
                        <a:rPr lang="en-US" sz="1100" baseline="0" dirty="0" smtClean="0"/>
                        <a:t> click selection of </a:t>
                      </a:r>
                      <a:r>
                        <a:rPr lang="en-US" sz="1100" baseline="0" dirty="0" err="1" smtClean="0"/>
                        <a:t>config</a:t>
                      </a:r>
                      <a:r>
                        <a:rPr lang="en-US" sz="1100" baseline="0" dirty="0" smtClean="0"/>
                        <a:t> file)</a:t>
                      </a: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config_file_dropdown</a:t>
                      </a: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given_rc_num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100" dirty="0" smtClean="0"/>
                        <a:t>NIL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get_config</a:t>
                      </a:r>
                      <a:r>
                        <a:rPr lang="en-US" sz="1100" b="1" dirty="0" smtClean="0"/>
                        <a:t>(event,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config_file_dropdown</a:t>
                      </a:r>
                      <a:r>
                        <a:rPr lang="en-US" sz="1100" b="1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476570"/>
                  </a:ext>
                </a:extLst>
              </a:tr>
              <a:tr h="839131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err="1" smtClean="0"/>
                        <a:t>savedata</a:t>
                      </a:r>
                      <a:r>
                        <a:rPr lang="en-US" sz="1050" b="1" dirty="0" smtClean="0"/>
                        <a:t>_</a:t>
                      </a:r>
                      <a:br>
                        <a:rPr lang="en-US" sz="1050" b="1" dirty="0" smtClean="0"/>
                      </a:br>
                      <a:r>
                        <a:rPr lang="en-US" sz="1050" b="1" dirty="0" smtClean="0"/>
                        <a:t>overwrite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Calls check input function and gets the selected file from the </a:t>
                      </a:r>
                      <a:r>
                        <a:rPr lang="en-US" sz="1100" baseline="0" dirty="0" err="1" smtClean="0"/>
                        <a:t>config</a:t>
                      </a:r>
                      <a:r>
                        <a:rPr lang="en-US" sz="1100" baseline="0" dirty="0" smtClean="0"/>
                        <a:t> dropdown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Overwrites the </a:t>
                      </a:r>
                      <a:r>
                        <a:rPr lang="en-US" sz="1100" baseline="0" dirty="0" err="1" smtClean="0"/>
                        <a:t>config</a:t>
                      </a:r>
                      <a:r>
                        <a:rPr lang="en-US" sz="1100" baseline="0" dirty="0" smtClean="0"/>
                        <a:t> of the selected file from the </a:t>
                      </a:r>
                      <a:r>
                        <a:rPr lang="en-US" sz="1100" baseline="0" dirty="0" err="1" smtClean="0"/>
                        <a:t>config</a:t>
                      </a:r>
                      <a:r>
                        <a:rPr lang="en-US" sz="1100" baseline="0" dirty="0" smtClean="0"/>
                        <a:t> dropdown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cwd</a:t>
                      </a:r>
                      <a:r>
                        <a:rPr lang="en-US" sz="1100" dirty="0" smtClean="0"/>
                        <a:t>  (current working</a:t>
                      </a:r>
                      <a:r>
                        <a:rPr lang="en-US" sz="1100" baseline="0" dirty="0" smtClean="0"/>
                        <a:t> directory)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sag_tan_tfc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baseline="0" dirty="0" smtClean="0"/>
                        <a:t> (list of values from S1 to T9 and TFC)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100" dirty="0" smtClean="0"/>
                        <a:t>NIL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savedata_overwrite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cwd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sag_tan_tfc</a:t>
                      </a:r>
                      <a:r>
                        <a:rPr lang="en-US" sz="1100" b="1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97417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1145"/>
              </p:ext>
            </p:extLst>
          </p:nvPr>
        </p:nvGraphicFramePr>
        <p:xfrm>
          <a:off x="546667" y="4193990"/>
          <a:ext cx="1138671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233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6490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load_in</a:t>
                      </a:r>
                      <a:r>
                        <a:rPr lang="en-US" sz="1200" b="1" dirty="0" smtClean="0"/>
                        <a:t>_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selected_</a:t>
                      </a:r>
                    </a:p>
                    <a:p>
                      <a:pPr algn="ctr"/>
                      <a:r>
                        <a:rPr lang="en-US" sz="1200" b="1" dirty="0" err="1" smtClean="0"/>
                        <a:t>config_file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Load in the selected configuration file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Assign correct wafer window to the correct configuration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Calls the </a:t>
                      </a:r>
                      <a:r>
                        <a:rPr lang="en-US" sz="1100" i="0" baseline="0" dirty="0" err="1" smtClean="0"/>
                        <a:t>get_all_measurement_parameters_and_values</a:t>
                      </a:r>
                      <a:r>
                        <a:rPr lang="en-US" sz="1100" i="0" baseline="0" dirty="0" smtClean="0"/>
                        <a:t> , </a:t>
                      </a:r>
                      <a:r>
                        <a:rPr lang="en-US" sz="1100" i="0" baseline="0" dirty="0" err="1" smtClean="0"/>
                        <a:t>get_rc_parameters_and_values</a:t>
                      </a:r>
                      <a:r>
                        <a:rPr lang="en-US" sz="1100" i="0" baseline="0" dirty="0" smtClean="0"/>
                        <a:t> , </a:t>
                      </a:r>
                      <a:r>
                        <a:rPr lang="en-US" sz="1100" i="0" baseline="0" dirty="0" err="1" smtClean="0"/>
                        <a:t>display_Params</a:t>
                      </a:r>
                      <a:r>
                        <a:rPr lang="en-US" sz="1100" i="0" baseline="0" dirty="0" smtClean="0"/>
                        <a:t> and </a:t>
                      </a:r>
                      <a:r>
                        <a:rPr lang="en-US" sz="1100" i="0" baseline="0" dirty="0" err="1" smtClean="0"/>
                        <a:t>display_RC_Params</a:t>
                      </a:r>
                      <a:r>
                        <a:rPr lang="en-US" sz="1100" i="0" baseline="0" dirty="0" smtClean="0"/>
                        <a:t>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given_rc_num</a:t>
                      </a: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chosen_config</a:t>
                      </a:r>
                      <a:r>
                        <a:rPr lang="en-US" sz="1100" baseline="0" dirty="0" smtClean="0"/>
                        <a:t> (chosen </a:t>
                      </a:r>
                      <a:r>
                        <a:rPr lang="en-US" sz="1100" baseline="0" dirty="0" err="1" smtClean="0"/>
                        <a:t>config</a:t>
                      </a:r>
                      <a:r>
                        <a:rPr lang="en-US" sz="1100" baseline="0" dirty="0" smtClean="0"/>
                        <a:t> filename)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Save_file_name</a:t>
                      </a:r>
                      <a:r>
                        <a:rPr lang="en-US" sz="1100" dirty="0" smtClean="0"/>
                        <a:t> (Full path of the </a:t>
                      </a:r>
                      <a:r>
                        <a:rPr lang="en-US" sz="1100" dirty="0" err="1" smtClean="0"/>
                        <a:t>config</a:t>
                      </a:r>
                      <a:r>
                        <a:rPr lang="en-US" sz="1100" baseline="0" dirty="0" smtClean="0"/>
                        <a:t> file)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load_in_selected_config_file</a:t>
                      </a:r>
                      <a:r>
                        <a:rPr lang="en-US" sz="1100" b="1" dirty="0" smtClean="0"/>
                        <a:t/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given_rc_num,chosen_config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Save_file_name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6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( Continuation from Main window ) </a:t>
            </a:r>
            <a:r>
              <a:rPr lang="en-US" dirty="0" smtClean="0">
                <a:sym typeface="Wingdings" panose="05000000000000000000" pitchFamily="2" charset="2"/>
              </a:rPr>
              <a:t> 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546670" y="3333148"/>
            <a:ext cx="468696" cy="46531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47832" y="2317779"/>
            <a:ext cx="2862072" cy="4663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load_in_selected_config_file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Loads in the </a:t>
            </a:r>
            <a:r>
              <a:rPr lang="en-US" sz="1000" dirty="0" err="1" smtClean="0">
                <a:solidFill>
                  <a:schemeClr val="tx1"/>
                </a:solidFill>
              </a:rPr>
              <a:t>Config</a:t>
            </a:r>
            <a:r>
              <a:rPr lang="en-US" sz="1000" dirty="0" smtClean="0">
                <a:solidFill>
                  <a:schemeClr val="tx1"/>
                </a:solidFill>
              </a:rPr>
              <a:t> that user selected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42" idx="6"/>
            <a:endCxn id="47" idx="1"/>
          </p:cNvCxnSpPr>
          <p:nvPr/>
        </p:nvCxnSpPr>
        <p:spPr>
          <a:xfrm>
            <a:off x="1015366" y="3565806"/>
            <a:ext cx="532466" cy="11789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6"/>
            <a:endCxn id="53" idx="1"/>
          </p:cNvCxnSpPr>
          <p:nvPr/>
        </p:nvCxnSpPr>
        <p:spPr>
          <a:xfrm flipV="1">
            <a:off x="1015366" y="3564526"/>
            <a:ext cx="532466" cy="12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3" idx="3"/>
            <a:endCxn id="50" idx="1"/>
          </p:cNvCxnSpPr>
          <p:nvPr/>
        </p:nvCxnSpPr>
        <p:spPr>
          <a:xfrm flipV="1">
            <a:off x="4409904" y="2213753"/>
            <a:ext cx="640914" cy="33719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47832" y="4511545"/>
            <a:ext cx="2862072" cy="4663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get_filename_popup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Window popup for creating a new </a:t>
            </a:r>
            <a:r>
              <a:rPr lang="en-US" sz="1000" dirty="0" err="1" smtClean="0">
                <a:solidFill>
                  <a:schemeClr val="tx1"/>
                </a:solidFill>
              </a:rPr>
              <a:t>config</a:t>
            </a:r>
            <a:r>
              <a:rPr lang="en-US" sz="1000" dirty="0" smtClean="0">
                <a:solidFill>
                  <a:schemeClr val="tx1"/>
                </a:solidFill>
              </a:rPr>
              <a:t> file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050819" y="2623118"/>
            <a:ext cx="3012778" cy="4663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 err="1" smtClean="0">
                <a:solidFill>
                  <a:schemeClr val="tx1"/>
                </a:solidFill>
              </a:rPr>
              <a:t>display_Params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Initialize &amp; Display Measured Parameters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( Created </a:t>
            </a:r>
            <a:r>
              <a:rPr lang="en-US" sz="1000" dirty="0" err="1" smtClean="0">
                <a:solidFill>
                  <a:schemeClr val="tx1"/>
                </a:solidFill>
              </a:rPr>
              <a:t>Listbox</a:t>
            </a:r>
            <a:r>
              <a:rPr lang="en-US" sz="1000" dirty="0" smtClean="0">
                <a:solidFill>
                  <a:schemeClr val="tx1"/>
                </a:solidFill>
              </a:rPr>
              <a:t> with Measurement info 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Elbow Connector 48"/>
          <p:cNvCxnSpPr>
            <a:stCxn id="43" idx="3"/>
            <a:endCxn id="48" idx="1"/>
          </p:cNvCxnSpPr>
          <p:nvPr/>
        </p:nvCxnSpPr>
        <p:spPr>
          <a:xfrm>
            <a:off x="4409904" y="2550951"/>
            <a:ext cx="640915" cy="30533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050818" y="1953247"/>
            <a:ext cx="3012779" cy="5210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/>
            </a:r>
            <a:br>
              <a:rPr lang="en-US" sz="1000" b="1" dirty="0" smtClean="0">
                <a:solidFill>
                  <a:schemeClr val="tx1"/>
                </a:solidFill>
              </a:rPr>
            </a:b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get_all_measurement_parameters_and_values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Gets measurement parameters &amp;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01047" y="3275156"/>
            <a:ext cx="2745998" cy="4709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dat_delete_items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Allows users to delete items from measurement parameters </a:t>
            </a:r>
            <a:r>
              <a:rPr lang="en-US" sz="1000" dirty="0" err="1" smtClean="0">
                <a:solidFill>
                  <a:schemeClr val="tx1"/>
                </a:solidFill>
              </a:rPr>
              <a:t>listbox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48" idx="2"/>
            <a:endCxn id="51" idx="0"/>
          </p:cNvCxnSpPr>
          <p:nvPr/>
        </p:nvCxnSpPr>
        <p:spPr>
          <a:xfrm rot="16200000" flipH="1">
            <a:off x="7057227" y="2558337"/>
            <a:ext cx="185694" cy="12479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547832" y="3331354"/>
            <a:ext cx="2862072" cy="4663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Check_input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Check input </a:t>
            </a:r>
            <a:r>
              <a:rPr lang="en-US" sz="1000" dirty="0">
                <a:solidFill>
                  <a:schemeClr val="tx1"/>
                </a:solidFill>
              </a:rPr>
              <a:t>for </a:t>
            </a:r>
            <a:r>
              <a:rPr lang="en-US" sz="1000" dirty="0" smtClean="0">
                <a:solidFill>
                  <a:schemeClr val="tx1"/>
                </a:solidFill>
              </a:rPr>
              <a:t>valid values for S1 To TFC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95063" y="4486454"/>
            <a:ext cx="2968533" cy="5210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/>
            </a:r>
            <a:br>
              <a:rPr lang="en-US" sz="1000" b="1" dirty="0" smtClean="0">
                <a:solidFill>
                  <a:schemeClr val="tx1"/>
                </a:solidFill>
              </a:rPr>
            </a:b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get_all_measurement_parameters_and</a:t>
            </a:r>
            <a:r>
              <a:rPr lang="en-US" sz="1000" b="1" dirty="0" smtClean="0">
                <a:solidFill>
                  <a:schemeClr val="tx1"/>
                </a:solidFill>
              </a:rPr>
              <a:t>_</a:t>
            </a:r>
            <a:br>
              <a:rPr lang="en-US" sz="1000" b="1" dirty="0" smtClean="0">
                <a:solidFill>
                  <a:schemeClr val="tx1"/>
                </a:solidFill>
              </a:rPr>
            </a:br>
            <a:r>
              <a:rPr lang="en-US" sz="1000" b="1" dirty="0" smtClean="0">
                <a:solidFill>
                  <a:schemeClr val="tx1"/>
                </a:solidFill>
              </a:rPr>
              <a:t>values()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Gets measurement parameters &amp;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42" idx="6"/>
            <a:endCxn id="43" idx="1"/>
          </p:cNvCxnSpPr>
          <p:nvPr/>
        </p:nvCxnSpPr>
        <p:spPr>
          <a:xfrm flipV="1">
            <a:off x="1015366" y="2550951"/>
            <a:ext cx="532466" cy="10148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095065" y="3873731"/>
            <a:ext cx="2968533" cy="46634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>
                <a:solidFill>
                  <a:schemeClr val="tx1"/>
                </a:solidFill>
              </a:rPr>
              <a:t>get_rc_parameters_and_values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  <a:endParaRPr lang="en-US" sz="1000" b="1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Gets the lens parameters and values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095066" y="5202809"/>
            <a:ext cx="2968534" cy="4663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3716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config_dropdown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Creates the dropdown box for </a:t>
            </a:r>
            <a:r>
              <a:rPr lang="en-US" sz="1000" dirty="0" err="1" smtClean="0">
                <a:solidFill>
                  <a:schemeClr val="tx1"/>
                </a:solidFill>
              </a:rPr>
              <a:t>config</a:t>
            </a:r>
            <a:r>
              <a:rPr lang="en-US" sz="1000" dirty="0" smtClean="0">
                <a:solidFill>
                  <a:schemeClr val="tx1"/>
                </a:solidFill>
              </a:rPr>
              <a:t> files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47" idx="3"/>
            <a:endCxn id="56" idx="1"/>
          </p:cNvCxnSpPr>
          <p:nvPr/>
        </p:nvCxnSpPr>
        <p:spPr>
          <a:xfrm flipV="1">
            <a:off x="4409904" y="4106903"/>
            <a:ext cx="685162" cy="6378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7" idx="3"/>
            <a:endCxn id="57" idx="1"/>
          </p:cNvCxnSpPr>
          <p:nvPr/>
        </p:nvCxnSpPr>
        <p:spPr>
          <a:xfrm>
            <a:off x="4409904" y="4744717"/>
            <a:ext cx="685162" cy="6912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3"/>
            <a:endCxn id="54" idx="1"/>
          </p:cNvCxnSpPr>
          <p:nvPr/>
        </p:nvCxnSpPr>
        <p:spPr>
          <a:xfrm>
            <a:off x="4409904" y="4744717"/>
            <a:ext cx="685160" cy="2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( Functions inside </a:t>
            </a:r>
            <a:r>
              <a:rPr lang="en-US" sz="1600" dirty="0" err="1"/>
              <a:t>get_config</a:t>
            </a:r>
            <a:r>
              <a:rPr lang="en-US" sz="1600" dirty="0"/>
              <a:t> </a:t>
            </a:r>
            <a:r>
              <a:rPr lang="en-US" sz="1600" dirty="0" smtClean="0"/>
              <a:t>() 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3591"/>
              </p:ext>
            </p:extLst>
          </p:nvPr>
        </p:nvGraphicFramePr>
        <p:xfrm>
          <a:off x="546668" y="1230641"/>
          <a:ext cx="11386714" cy="46016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018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11169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check_input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Loops through all the inputs for the users to check if the inputs are valid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If inputs are correct save to a list of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sag_tan_tfc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baseline="0" dirty="0" smtClean="0"/>
                        <a:t> (list of values from S1 to T9 and TFC)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Inptvals</a:t>
                      </a:r>
                      <a:r>
                        <a:rPr lang="en-US" sz="1100" baseline="0" dirty="0" smtClean="0"/>
                        <a:t>(MTF Limits)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check_input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sag_tan_tfc</a:t>
                      </a:r>
                      <a:r>
                        <a:rPr lang="en-US" sz="1100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77981"/>
                  </a:ext>
                </a:extLst>
              </a:tr>
              <a:tr h="111169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get_filename</a:t>
                      </a:r>
                      <a:r>
                        <a:rPr lang="en-US" sz="1200" b="1" dirty="0" smtClean="0"/>
                        <a:t/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_popup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Opens up a pop up that allows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users to key in a desired </a:t>
                      </a:r>
                      <a:r>
                        <a:rPr lang="en-US" sz="1100" i="0" baseline="0" dirty="0" err="1" smtClean="0"/>
                        <a:t>config</a:t>
                      </a:r>
                      <a:r>
                        <a:rPr lang="en-US" sz="1100" i="0" baseline="0" dirty="0" smtClean="0"/>
                        <a:t> filename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Creates a new </a:t>
                      </a:r>
                      <a:r>
                        <a:rPr lang="en-US" sz="1100" i="0" baseline="0" dirty="0" err="1" smtClean="0"/>
                        <a:t>config</a:t>
                      </a:r>
                      <a:r>
                        <a:rPr lang="en-US" sz="1100" i="0" baseline="0" dirty="0" smtClean="0"/>
                        <a:t> file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Closes the window once </a:t>
                      </a:r>
                      <a:r>
                        <a:rPr lang="en-US" sz="1100" i="0" baseline="0" dirty="0" err="1" smtClean="0"/>
                        <a:t>config</a:t>
                      </a:r>
                      <a:r>
                        <a:rPr lang="en-US" sz="1100" i="0" baseline="0" dirty="0" smtClean="0"/>
                        <a:t> file is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save_file_name</a:t>
                      </a:r>
                      <a:r>
                        <a:rPr lang="en-US" sz="1100" baseline="0" dirty="0" smtClean="0"/>
                        <a:t> (Name of the save file </a:t>
                      </a:r>
                      <a:r>
                        <a:rPr lang="en-US" sz="1100" baseline="0" dirty="0" err="1" smtClean="0"/>
                        <a:t>entrybox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config_popup</a:t>
                      </a:r>
                      <a:r>
                        <a:rPr lang="en-US" sz="1100" dirty="0" smtClean="0"/>
                        <a:t>  (Name of</a:t>
                      </a:r>
                      <a:r>
                        <a:rPr lang="en-US" sz="1100" baseline="0" dirty="0" smtClean="0"/>
                        <a:t> the popup window)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given_rc_num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get_filename_popup</a:t>
                      </a:r>
                      <a:r>
                        <a:rPr lang="en-US" sz="1100" b="1" dirty="0" smtClean="0"/>
                        <a:t/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save_file_name,config_popup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given_rc_num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104044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load_in</a:t>
                      </a:r>
                      <a:r>
                        <a:rPr lang="en-US" sz="1200" b="1" dirty="0" smtClean="0"/>
                        <a:t>_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selected_</a:t>
                      </a:r>
                    </a:p>
                    <a:p>
                      <a:pPr algn="ctr"/>
                      <a:r>
                        <a:rPr lang="en-US" sz="1200" b="1" dirty="0" err="1" smtClean="0"/>
                        <a:t>config_file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Load in the selected configuration file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Assign correct wafer window to the correct configuration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Calls the </a:t>
                      </a:r>
                      <a:r>
                        <a:rPr lang="en-US" sz="1100" i="0" baseline="0" dirty="0" err="1" smtClean="0"/>
                        <a:t>get_all_measurement_parameters_and_values</a:t>
                      </a:r>
                      <a:r>
                        <a:rPr lang="en-US" sz="1100" i="0" baseline="0" dirty="0" smtClean="0"/>
                        <a:t> , </a:t>
                      </a:r>
                      <a:r>
                        <a:rPr lang="en-US" sz="1100" i="0" baseline="0" dirty="0" err="1" smtClean="0"/>
                        <a:t>get_rc_parameters_and_values</a:t>
                      </a:r>
                      <a:r>
                        <a:rPr lang="en-US" sz="1100" i="0" baseline="0" dirty="0" smtClean="0"/>
                        <a:t> , </a:t>
                      </a:r>
                      <a:r>
                        <a:rPr lang="en-US" sz="1100" i="0" baseline="0" dirty="0" err="1" smtClean="0"/>
                        <a:t>display_Params</a:t>
                      </a:r>
                      <a:r>
                        <a:rPr lang="en-US" sz="1100" i="0" baseline="0" dirty="0" smtClean="0"/>
                        <a:t> and </a:t>
                      </a:r>
                      <a:r>
                        <a:rPr lang="en-US" sz="1100" i="0" baseline="0" dirty="0" err="1" smtClean="0"/>
                        <a:t>display_RC_Params</a:t>
                      </a:r>
                      <a:r>
                        <a:rPr lang="en-US" sz="1100" i="0" baseline="0" dirty="0" smtClean="0"/>
                        <a:t>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given_rc_num</a:t>
                      </a: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chosen_config</a:t>
                      </a:r>
                      <a:r>
                        <a:rPr lang="en-US" sz="1100" baseline="0" dirty="0" smtClean="0"/>
                        <a:t> (chosen </a:t>
                      </a:r>
                      <a:r>
                        <a:rPr lang="en-US" sz="1100" baseline="0" dirty="0" err="1" smtClean="0"/>
                        <a:t>config</a:t>
                      </a:r>
                      <a:r>
                        <a:rPr lang="en-US" sz="1100" baseline="0" dirty="0" smtClean="0"/>
                        <a:t> filename)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Save_file_name</a:t>
                      </a:r>
                      <a:r>
                        <a:rPr lang="en-US" sz="1100" dirty="0" smtClean="0"/>
                        <a:t> (Full path of the </a:t>
                      </a:r>
                      <a:r>
                        <a:rPr lang="en-US" sz="1100" dirty="0" err="1" smtClean="0"/>
                        <a:t>config</a:t>
                      </a:r>
                      <a:r>
                        <a:rPr lang="en-US" sz="1100" baseline="0" dirty="0" smtClean="0"/>
                        <a:t> file)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load_in_selected_config_file</a:t>
                      </a:r>
                      <a:r>
                        <a:rPr lang="en-US" sz="1100" b="1" dirty="0" smtClean="0"/>
                        <a:t/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given_rc_num,chosen_config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Save_file_name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6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( Functions inside </a:t>
            </a:r>
            <a:r>
              <a:rPr lang="en-US" sz="1600" dirty="0" err="1" smtClean="0"/>
              <a:t>load_in_selected_config_file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/>
              <a:t>() )</a:t>
            </a:r>
            <a:endParaRPr lang="en-US" dirty="0"/>
          </a:p>
          <a:p>
            <a:r>
              <a:rPr lang="en-US" sz="1600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9495"/>
              </p:ext>
            </p:extLst>
          </p:nvPr>
        </p:nvGraphicFramePr>
        <p:xfrm>
          <a:off x="546668" y="1230641"/>
          <a:ext cx="11386714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37912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0489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get_all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measurement_parameters_and_values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Gets the measurement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measurement_param_list</a:t>
                      </a:r>
                      <a:r>
                        <a:rPr lang="en-US" sz="1100" baseline="0" dirty="0" smtClean="0"/>
                        <a:t> (List of parameters)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measurement_value_list</a:t>
                      </a:r>
                      <a:r>
                        <a:rPr lang="en-US" sz="1100" baseline="0" dirty="0" smtClean="0"/>
                        <a:t> (List of values for each measurement parameter)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get_all_measurement</a:t>
                      </a:r>
                      <a:r>
                        <a:rPr lang="en-US" sz="1100" b="1" i="0" baseline="0" dirty="0" smtClean="0"/>
                        <a:t>_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parameters_and_values</a:t>
                      </a:r>
                      <a:r>
                        <a:rPr lang="en-US" sz="1100" b="1" i="0" baseline="0" dirty="0" smtClean="0"/>
                        <a:t>()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11879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display_</a:t>
                      </a:r>
                      <a:br>
                        <a:rPr lang="en-US" sz="1200" b="1" dirty="0" smtClean="0"/>
                      </a:br>
                      <a:r>
                        <a:rPr lang="en-US" sz="1200" b="1" dirty="0" err="1" smtClean="0"/>
                        <a:t>Params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Initializes</a:t>
                      </a:r>
                      <a:r>
                        <a:rPr lang="en-US" sz="1100" baseline="0" dirty="0" smtClean="0"/>
                        <a:t> widgets like </a:t>
                      </a:r>
                      <a:r>
                        <a:rPr lang="en-US" sz="1100" baseline="0" dirty="0" err="1" smtClean="0"/>
                        <a:t>Labelframe</a:t>
                      </a:r>
                      <a:r>
                        <a:rPr lang="en-US" sz="1100" baseline="0" dirty="0" smtClean="0"/>
                        <a:t> , scrollbar and </a:t>
                      </a:r>
                      <a:r>
                        <a:rPr lang="en-US" sz="1100" baseline="0" dirty="0" err="1" smtClean="0"/>
                        <a:t>listbox</a:t>
                      </a:r>
                      <a:r>
                        <a:rPr lang="en-US" sz="1100" baseline="0" dirty="0" smtClean="0"/>
                        <a:t> widget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Inserts the given measurement parameters into the box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 smtClean="0"/>
                        <a:t>Binds the backspace button to the box event allowing users to delete parameters if needed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Parameters_list</a:t>
                      </a:r>
                      <a:r>
                        <a:rPr lang="en-US" sz="1100" dirty="0" smtClean="0"/>
                        <a:t> (List of parameter</a:t>
                      </a:r>
                      <a:r>
                        <a:rPr lang="en-US" sz="1100" baseline="0" dirty="0" smtClean="0"/>
                        <a:t> names of the measurement parameters)</a:t>
                      </a: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value_list</a:t>
                      </a:r>
                      <a:r>
                        <a:rPr lang="en-US" sz="1100" baseline="0" dirty="0" smtClean="0"/>
                        <a:t> (List of values of the measurement parameters)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display_Params</a:t>
                      </a:r>
                      <a:endParaRPr lang="en-US" sz="1100" b="1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Parameters_list,value_list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6459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12741"/>
              </p:ext>
            </p:extLst>
          </p:nvPr>
        </p:nvGraphicFramePr>
        <p:xfrm>
          <a:off x="546668" y="4544145"/>
          <a:ext cx="11386714" cy="1889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3030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1516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dat_delete</a:t>
                      </a:r>
                      <a:r>
                        <a:rPr lang="en-US" sz="1200" b="1" dirty="0" smtClean="0"/>
                        <a:t>_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items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Function </a:t>
                      </a:r>
                      <a:r>
                        <a:rPr lang="en-US" sz="1100" dirty="0" err="1" smtClean="0"/>
                        <a:t>binded</a:t>
                      </a:r>
                      <a:r>
                        <a:rPr lang="en-US" sz="1100" dirty="0" smtClean="0"/>
                        <a:t> to</a:t>
                      </a:r>
                      <a:r>
                        <a:rPr lang="en-US" sz="1100" baseline="0" dirty="0" smtClean="0"/>
                        <a:t> the backspace function in the measurement parameters </a:t>
                      </a:r>
                      <a:r>
                        <a:rPr lang="en-US" sz="1100" baseline="0" dirty="0" err="1" smtClean="0"/>
                        <a:t>listbox</a:t>
                      </a:r>
                      <a:endParaRPr lang="en-US" sz="110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Allows users to delete items in the </a:t>
                      </a:r>
                      <a:r>
                        <a:rPr lang="en-US" sz="1100" i="0" baseline="0" dirty="0" err="1" smtClean="0"/>
                        <a:t>listbox</a:t>
                      </a: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Saves the deleted items in a 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smtClean="0"/>
                        <a:t>event (backspace event)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Listbox</a:t>
                      </a:r>
                      <a:r>
                        <a:rPr lang="en-US" sz="1100" dirty="0" smtClean="0"/>
                        <a:t>  (the measurement parameters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listbox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dat_delete_items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event,listbox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6459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6668" y="4282733"/>
            <a:ext cx="5001944" cy="234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500" dirty="0" smtClean="0">
                <a:solidFill>
                  <a:schemeClr val="tx1"/>
                </a:solidFill>
              </a:rPr>
              <a:t>Functions inside </a:t>
            </a:r>
            <a:r>
              <a:rPr lang="en-US" sz="1500" dirty="0" err="1" smtClean="0"/>
              <a:t>dat_delete_items</a:t>
            </a:r>
            <a:r>
              <a:rPr lang="en-US" sz="1500" dirty="0" smtClean="0">
                <a:solidFill>
                  <a:schemeClr val="tx1"/>
                </a:solidFill>
              </a:rPr>
              <a:t>()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Overview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783879" y="1932002"/>
            <a:ext cx="2112264" cy="3749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               MTF GUI	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752436" y="3026500"/>
            <a:ext cx="1828800" cy="339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Main window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169449" y="3026500"/>
            <a:ext cx="1828800" cy="339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Wafer window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34" idx="2"/>
            <a:endCxn id="37" idx="0"/>
          </p:cNvCxnSpPr>
          <p:nvPr/>
        </p:nvCxnSpPr>
        <p:spPr>
          <a:xfrm rot="16200000" flipH="1">
            <a:off x="6602133" y="1544784"/>
            <a:ext cx="719594" cy="2243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4" idx="2"/>
            <a:endCxn id="36" idx="0"/>
          </p:cNvCxnSpPr>
          <p:nvPr/>
        </p:nvCxnSpPr>
        <p:spPr>
          <a:xfrm rot="5400000">
            <a:off x="4393627" y="1580116"/>
            <a:ext cx="719594" cy="2173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6670" y="899736"/>
            <a:ext cx="11076174" cy="338756"/>
          </a:xfrm>
        </p:spPr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( Functions inside </a:t>
            </a:r>
            <a:r>
              <a:rPr lang="en-US" dirty="0" err="1" smtClean="0"/>
              <a:t>get_filename_popup</a:t>
            </a:r>
            <a:r>
              <a:rPr lang="en-US" dirty="0" smtClean="0"/>
              <a:t> </a:t>
            </a:r>
            <a:r>
              <a:rPr lang="en-US" dirty="0"/>
              <a:t>()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99577"/>
              </p:ext>
            </p:extLst>
          </p:nvPr>
        </p:nvGraphicFramePr>
        <p:xfrm>
          <a:off x="546670" y="1394086"/>
          <a:ext cx="11386714" cy="3859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43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12207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err="1" smtClean="0"/>
                        <a:t>get_rc</a:t>
                      </a:r>
                      <a:r>
                        <a:rPr lang="en-US" sz="1200" b="1" i="0" baseline="0" dirty="0" smtClean="0"/>
                        <a:t>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smtClean="0"/>
                        <a:t>parameters_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err="1" smtClean="0"/>
                        <a:t>and_values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Gets the lens parameters and lens values based on the </a:t>
                      </a:r>
                      <a:r>
                        <a:rPr lang="en-US" sz="1000" i="0" baseline="0" dirty="0" err="1" smtClean="0"/>
                        <a:t>rc</a:t>
                      </a:r>
                      <a:r>
                        <a:rPr lang="en-US" sz="1000" i="0" baseline="0" dirty="0" smtClean="0"/>
                        <a:t> number given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given_rc_num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rc_parameters</a:t>
                      </a: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rc_values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get_rc_parameters_and_values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given_rc_num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64598"/>
                  </a:ext>
                </a:extLst>
              </a:tr>
              <a:tr h="112207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get_all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measurement_parameters_and_values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Gets the measurement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measurement_param_list</a:t>
                      </a:r>
                      <a:r>
                        <a:rPr lang="en-US" sz="1100" baseline="0" dirty="0" smtClean="0"/>
                        <a:t> (List of parameters)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measurement_value_list</a:t>
                      </a:r>
                      <a:r>
                        <a:rPr lang="en-US" sz="1100" baseline="0" dirty="0" smtClean="0"/>
                        <a:t> (List of values for each measurement parameter)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get_all_measurement</a:t>
                      </a:r>
                      <a:r>
                        <a:rPr lang="en-US" sz="1100" b="1" i="0" baseline="0" dirty="0" smtClean="0"/>
                        <a:t>_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parameters_and_values</a:t>
                      </a:r>
                      <a:r>
                        <a:rPr lang="en-US" sz="1100" b="1" i="0" baseline="0" dirty="0" smtClean="0"/>
                        <a:t>()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96167"/>
                  </a:ext>
                </a:extLst>
              </a:tr>
              <a:tr h="112207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config</a:t>
                      </a:r>
                      <a:r>
                        <a:rPr lang="en-US" sz="1200" b="1" dirty="0" smtClean="0"/>
                        <a:t>_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dropdown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err="1" smtClean="0"/>
                        <a:t>Intializes</a:t>
                      </a:r>
                      <a:r>
                        <a:rPr lang="en-US" sz="1000" i="0" baseline="0" dirty="0" smtClean="0"/>
                        <a:t> and places the </a:t>
                      </a:r>
                      <a:r>
                        <a:rPr lang="en-US" sz="1000" i="0" baseline="0" dirty="0" err="1" smtClean="0"/>
                        <a:t>config</a:t>
                      </a:r>
                      <a:r>
                        <a:rPr lang="en-US" sz="1000" i="0" baseline="0" dirty="0" smtClean="0"/>
                        <a:t> file widgets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Dropdown of all the </a:t>
                      </a:r>
                      <a:r>
                        <a:rPr lang="en-US" sz="1000" i="0" baseline="0" dirty="0" err="1" smtClean="0"/>
                        <a:t>config</a:t>
                      </a:r>
                      <a:r>
                        <a:rPr lang="en-US" sz="1000" i="0" baseline="0" dirty="0" smtClean="0"/>
                        <a:t> files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Bind the selection of a </a:t>
                      </a:r>
                      <a:r>
                        <a:rPr lang="en-US" sz="1000" i="0" baseline="0" dirty="0" err="1" smtClean="0"/>
                        <a:t>config</a:t>
                      </a:r>
                      <a:r>
                        <a:rPr lang="en-US" sz="1000" i="0" baseline="0" dirty="0" smtClean="0"/>
                        <a:t> file from the dropdown box to a function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Calls the </a:t>
                      </a:r>
                      <a:r>
                        <a:rPr lang="en-US" sz="1000" i="0" baseline="0" dirty="0" err="1" smtClean="0"/>
                        <a:t>savedata_overwrite</a:t>
                      </a:r>
                      <a:r>
                        <a:rPr lang="en-US" sz="1000" i="0" baseline="0" dirty="0" smtClean="0"/>
                        <a:t> and </a:t>
                      </a:r>
                      <a:r>
                        <a:rPr lang="en-US" sz="1000" i="0" baseline="0" dirty="0" err="1" smtClean="0"/>
                        <a:t>get_config</a:t>
                      </a:r>
                      <a:r>
                        <a:rPr lang="en-US" sz="1000" i="0" baseline="0" dirty="0" smtClean="0"/>
                        <a:t>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text_file_chosen</a:t>
                      </a:r>
                      <a:r>
                        <a:rPr lang="en-US" sz="1100" dirty="0" smtClean="0"/>
                        <a:t>  (chosen text file,</a:t>
                      </a:r>
                      <a:r>
                        <a:rPr lang="en-US" sz="1100" baseline="0" dirty="0" smtClean="0"/>
                        <a:t> used this to set the index of the </a:t>
                      </a:r>
                      <a:r>
                        <a:rPr lang="en-US" sz="1100" baseline="0" dirty="0" err="1" smtClean="0"/>
                        <a:t>config</a:t>
                      </a:r>
                      <a:r>
                        <a:rPr lang="en-US" sz="1100" baseline="0" dirty="0" smtClean="0"/>
                        <a:t> dropdown box when a new </a:t>
                      </a:r>
                      <a:r>
                        <a:rPr lang="en-US" sz="1100" baseline="0" dirty="0" err="1" smtClean="0"/>
                        <a:t>config</a:t>
                      </a:r>
                      <a:r>
                        <a:rPr lang="en-US" sz="1100" baseline="0" dirty="0" smtClean="0"/>
                        <a:t> file is created)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config_dropdown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text_file</a:t>
                      </a:r>
                      <a:r>
                        <a:rPr lang="en-US" sz="1100" b="1" dirty="0" smtClean="0"/>
                        <a:t>_</a:t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chosen)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3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( Wafer Window )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6670" y="2679467"/>
            <a:ext cx="10677700" cy="2496239"/>
            <a:chOff x="451358" y="2115266"/>
            <a:chExt cx="10526140" cy="2365965"/>
          </a:xfrm>
        </p:grpSpPr>
        <p:cxnSp>
          <p:nvCxnSpPr>
            <p:cNvPr id="25" name="Elbow Connector 24"/>
            <p:cNvCxnSpPr>
              <a:stCxn id="31" idx="3"/>
              <a:endCxn id="38" idx="1"/>
            </p:cNvCxnSpPr>
            <p:nvPr/>
          </p:nvCxnSpPr>
          <p:spPr>
            <a:xfrm flipV="1">
              <a:off x="6951674" y="2348438"/>
              <a:ext cx="501650" cy="9288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51358" y="3045185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6" idx="6"/>
              <a:endCxn id="30" idx="1"/>
            </p:cNvCxnSpPr>
            <p:nvPr/>
          </p:nvCxnSpPr>
          <p:spPr>
            <a:xfrm>
              <a:off x="920054" y="3277843"/>
              <a:ext cx="153738" cy="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073792" y="3045185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37160" rtlCol="0" anchor="ctr"/>
            <a:lstStyle/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new_window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Creates a new Wafer map window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89602" y="3044157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37160" rtlCol="0" anchor="ctr"/>
            <a:lstStyle/>
            <a:p>
              <a:r>
                <a:rPr lang="en-US" sz="1000" b="1" dirty="0" err="1">
                  <a:solidFill>
                    <a:schemeClr val="tx1"/>
                  </a:solidFill>
                </a:rPr>
                <a:t>main_wafermap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Triggers the creation of the main </a:t>
              </a:r>
              <a:r>
                <a:rPr lang="en-US" sz="1000" dirty="0" err="1">
                  <a:solidFill>
                    <a:schemeClr val="tx1"/>
                  </a:solidFill>
                </a:rPr>
                <a:t>wafermap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0" idx="3"/>
              <a:endCxn id="31" idx="1"/>
            </p:cNvCxnSpPr>
            <p:nvPr/>
          </p:nvCxnSpPr>
          <p:spPr>
            <a:xfrm flipV="1">
              <a:off x="3935864" y="3277329"/>
              <a:ext cx="153738" cy="10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453324" y="2772692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get_correct_dataframes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</a:t>
              </a:r>
              <a:r>
                <a:rPr lang="en-US" sz="1000" dirty="0" smtClean="0">
                  <a:solidFill>
                    <a:schemeClr val="tx1"/>
                  </a:solidFill>
                </a:rPr>
                <a:t>DAT </a:t>
              </a:r>
              <a:r>
                <a:rPr lang="en-US" sz="1000" dirty="0">
                  <a:solidFill>
                    <a:schemeClr val="tx1"/>
                  </a:solidFill>
                </a:rPr>
                <a:t>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53324" y="3357461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wafer_button_sizes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Check number of lenses &amp; sets wafer button size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Elbow Connector 34"/>
            <p:cNvCxnSpPr>
              <a:stCxn id="31" idx="3"/>
              <a:endCxn id="33" idx="1"/>
            </p:cNvCxnSpPr>
            <p:nvPr/>
          </p:nvCxnSpPr>
          <p:spPr>
            <a:xfrm flipV="1">
              <a:off x="6951674" y="3005864"/>
              <a:ext cx="501650" cy="2714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1" idx="3"/>
              <a:endCxn id="34" idx="1"/>
            </p:cNvCxnSpPr>
            <p:nvPr/>
          </p:nvCxnSpPr>
          <p:spPr>
            <a:xfrm>
              <a:off x="6951674" y="3277329"/>
              <a:ext cx="501650" cy="3133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1" idx="3"/>
              <a:endCxn id="39" idx="1"/>
            </p:cNvCxnSpPr>
            <p:nvPr/>
          </p:nvCxnSpPr>
          <p:spPr>
            <a:xfrm>
              <a:off x="6951674" y="3277329"/>
              <a:ext cx="501650" cy="970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453324" y="2115266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wafer_map_legend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Makes a legend around the wafer map 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453324" y="4014887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wafer_map_creation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Creates the wafer map from RC numbers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508802" y="4015915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39" idx="3"/>
              <a:endCxn id="40" idx="2"/>
            </p:cNvCxnSpPr>
            <p:nvPr/>
          </p:nvCxnSpPr>
          <p:spPr>
            <a:xfrm>
              <a:off x="10315396" y="4248059"/>
              <a:ext cx="193406" cy="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endParaRPr lang="en-US" dirty="0"/>
          </a:p>
          <a:p>
            <a:r>
              <a:rPr lang="en-US" sz="1600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78842"/>
              </p:ext>
            </p:extLst>
          </p:nvPr>
        </p:nvGraphicFramePr>
        <p:xfrm>
          <a:off x="546668" y="1230641"/>
          <a:ext cx="11386714" cy="15688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018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111699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err="1" smtClean="0"/>
                        <a:t>new_window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Creates new windows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Add a new scrollbar for the new window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Call the </a:t>
                      </a:r>
                      <a:r>
                        <a:rPr lang="en-US" sz="1100" i="0" baseline="0" dirty="0" err="1" smtClean="0"/>
                        <a:t>main_wafermap</a:t>
                      </a:r>
                      <a:r>
                        <a:rPr lang="en-US" sz="1100" i="0" baseline="0" dirty="0" smtClean="0"/>
                        <a:t> function to create the wafer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new_window</a:t>
                      </a:r>
                      <a:r>
                        <a:rPr lang="en-US" sz="1100" b="1" dirty="0" smtClean="0"/>
                        <a:t>()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46668" y="2948930"/>
            <a:ext cx="422006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</a:rPr>
              <a:t>Functions </a:t>
            </a:r>
            <a:r>
              <a:rPr lang="en-US" sz="1500" dirty="0"/>
              <a:t>inside </a:t>
            </a:r>
            <a:r>
              <a:rPr lang="en-US" sz="1600" dirty="0" err="1"/>
              <a:t>new_window</a:t>
            </a:r>
            <a:r>
              <a:rPr lang="en-US" sz="1500" dirty="0" smtClean="0"/>
              <a:t> </a:t>
            </a:r>
            <a:r>
              <a:rPr lang="en-US" sz="1500" dirty="0"/>
              <a:t>()</a:t>
            </a:r>
            <a:endParaRPr 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70207"/>
              </p:ext>
            </p:extLst>
          </p:nvPr>
        </p:nvGraphicFramePr>
        <p:xfrm>
          <a:off x="546668" y="3344541"/>
          <a:ext cx="11386714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43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12207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main_</a:t>
                      </a:r>
                      <a:br>
                        <a:rPr lang="en-US" sz="1200" b="1" dirty="0" smtClean="0"/>
                      </a:br>
                      <a:r>
                        <a:rPr lang="en-US" sz="1200" b="1" dirty="0" err="1" smtClean="0"/>
                        <a:t>wafermap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err="1" smtClean="0"/>
                        <a:t>Intialize</a:t>
                      </a:r>
                      <a:r>
                        <a:rPr lang="en-US" sz="1100" dirty="0" smtClean="0"/>
                        <a:t> widgets like the frame , scrollbar , tooltip </a:t>
                      </a:r>
                      <a:r>
                        <a:rPr lang="en-US" sz="1100" baseline="0" dirty="0" smtClean="0"/>
                        <a:t>and wafer map buttons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baseline="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baseline="0" dirty="0" smtClean="0"/>
                        <a:t>Calls the </a:t>
                      </a:r>
                      <a:r>
                        <a:rPr lang="en-US" sz="1100" i="0" baseline="0" dirty="0" err="1" smtClean="0"/>
                        <a:t>wafer_map_legend</a:t>
                      </a:r>
                      <a:r>
                        <a:rPr lang="en-US" sz="1100" i="0" baseline="0" dirty="0" smtClean="0"/>
                        <a:t> and </a:t>
                      </a:r>
                      <a:r>
                        <a:rPr lang="en-US" sz="1100" i="0" baseline="0" dirty="0" err="1" smtClean="0"/>
                        <a:t>wafer_map_creation</a:t>
                      </a:r>
                      <a:r>
                        <a:rPr lang="en-US" sz="1100" i="0" baseline="0" dirty="0" smtClean="0"/>
                        <a:t> functions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smtClean="0"/>
                        <a:t>window  (the windows</a:t>
                      </a:r>
                      <a:r>
                        <a:rPr lang="en-US" sz="1100" baseline="0" dirty="0" smtClean="0"/>
                        <a:t> created from the </a:t>
                      </a:r>
                      <a:r>
                        <a:rPr lang="en-US" sz="1100" baseline="0" dirty="0" err="1" smtClean="0"/>
                        <a:t>new_window</a:t>
                      </a:r>
                      <a:r>
                        <a:rPr lang="en-US" sz="1100" baseline="0" dirty="0" smtClean="0"/>
                        <a:t> function)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smtClean="0"/>
                        <a:t>frame (Used</a:t>
                      </a:r>
                      <a:r>
                        <a:rPr lang="en-US" sz="1100" baseline="0" dirty="0" smtClean="0"/>
                        <a:t> to place the widgets on)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smtClean="0"/>
                        <a:t>canvas ( Used to allow the scrollbar to scroll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window_scrollbar</a:t>
                      </a:r>
                      <a:r>
                        <a:rPr lang="en-US" sz="1100" dirty="0" smtClean="0"/>
                        <a:t> (scrollbar for the window)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main_wafermap</a:t>
                      </a:r>
                      <a:r>
                        <a:rPr lang="en-US" sz="1100" b="1" dirty="0" smtClean="0"/>
                        <a:t>(window , frame ,</a:t>
                      </a:r>
                      <a:r>
                        <a:rPr lang="en-US" sz="1100" b="1" dirty="0" err="1" smtClean="0"/>
                        <a:t>canvas,window_scrollbar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6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7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sz="1400" dirty="0" err="1"/>
              <a:t>main_wafermap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/>
              <a:t>() 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sz="1600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36756"/>
              </p:ext>
            </p:extLst>
          </p:nvPr>
        </p:nvGraphicFramePr>
        <p:xfrm>
          <a:off x="546668" y="1230643"/>
          <a:ext cx="11386714" cy="5038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4562521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809585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324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42563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err="1" smtClean="0"/>
                        <a:t>wafer_map</a:t>
                      </a:r>
                      <a:r>
                        <a:rPr lang="en-US" sz="1200" b="1" i="0" baseline="0" dirty="0" smtClean="0"/>
                        <a:t>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smtClean="0"/>
                        <a:t>legend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Creates the legend for the wafer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col_max</a:t>
                      </a:r>
                      <a:r>
                        <a:rPr lang="en-US" sz="1000" baseline="0" dirty="0" smtClean="0"/>
                        <a:t> (max column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col_min</a:t>
                      </a:r>
                      <a:r>
                        <a:rPr lang="en-US" sz="1000" baseline="0" dirty="0" smtClean="0"/>
                        <a:t> (minimum column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row_min</a:t>
                      </a:r>
                      <a:r>
                        <a:rPr lang="en-US" sz="1000" baseline="0" dirty="0" smtClean="0"/>
                        <a:t> (minimum row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row_max</a:t>
                      </a:r>
                      <a:r>
                        <a:rPr lang="en-US" sz="1000" baseline="0" dirty="0" smtClean="0"/>
                        <a:t> (max row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wafer_frame</a:t>
                      </a:r>
                      <a:r>
                        <a:rPr lang="en-US" sz="1000" baseline="0" dirty="0" smtClean="0"/>
                        <a:t> (Frame where wafer map &amp; wafer map legend is placed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pixelVirtual</a:t>
                      </a:r>
                      <a:r>
                        <a:rPr lang="en-US" sz="1000" baseline="0" dirty="0" smtClean="0"/>
                        <a:t> (Used to make the units of the height and width of the buttons in pixels)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wafer_map_button_width</a:t>
                      </a: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wafer_map_button_height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wafer_map_legend</a:t>
                      </a:r>
                      <a:r>
                        <a:rPr lang="en-US" sz="1100" b="1" i="0" baseline="0" dirty="0" smtClean="0"/>
                        <a:t>(</a:t>
                      </a:r>
                      <a:r>
                        <a:rPr lang="en-US" sz="1100" b="1" i="0" baseline="0" dirty="0" err="1" smtClean="0"/>
                        <a:t>col_max,col_min,row_min,row_max,wafer_frame,pixelVirtual</a:t>
                      </a:r>
                      <a:r>
                        <a:rPr lang="en-US" sz="1100" b="1" i="0" baseline="0" dirty="0" smtClean="0"/>
                        <a:t>,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wafer_map_button_width</a:t>
                      </a:r>
                      <a:r>
                        <a:rPr lang="en-US" sz="1100" b="1" i="0" baseline="0" dirty="0" smtClean="0"/>
                        <a:t>,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wafer_map_button_height</a:t>
                      </a:r>
                      <a:r>
                        <a:rPr lang="en-US" sz="1100" b="1" i="0" baseline="0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31181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wafer_map</a:t>
                      </a:r>
                      <a:r>
                        <a:rPr lang="en-US" sz="1200" b="1" dirty="0" smtClean="0"/>
                        <a:t>_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creation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Creates the wafer map based on the RC number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Creates wafer map with different colors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Calls the </a:t>
                      </a:r>
                      <a:r>
                        <a:rPr lang="en-US" sz="1100" i="0" baseline="0" dirty="0" err="1" smtClean="0"/>
                        <a:t>getcol</a:t>
                      </a:r>
                      <a:r>
                        <a:rPr lang="en-US" sz="1100" i="0" baseline="0" dirty="0" smtClean="0"/>
                        <a:t> function and </a:t>
                      </a:r>
                      <a:r>
                        <a:rPr lang="en-US" sz="1100" i="0" baseline="0" dirty="0" err="1" smtClean="0"/>
                        <a:t>getgraph</a:t>
                      </a:r>
                      <a:r>
                        <a:rPr lang="en-US" sz="1100" i="0" baseline="0" dirty="0" smtClean="0"/>
                        <a:t> function as a button function that triggers based on users 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given_list_of_users_selected_params</a:t>
                      </a:r>
                      <a:r>
                        <a:rPr lang="en-US" sz="1000" baseline="0" dirty="0" smtClean="0"/>
                        <a:t> (List of values of the whole DAT file based on the parameter user has selected for color , </a:t>
                      </a:r>
                      <a:r>
                        <a:rPr lang="en-US" sz="1000" baseline="0" dirty="0" err="1" smtClean="0"/>
                        <a:t>Eg</a:t>
                      </a:r>
                      <a:r>
                        <a:rPr lang="en-US" sz="1000" baseline="0" dirty="0" smtClean="0"/>
                        <a:t>: FFL)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wafer_frame</a:t>
                      </a:r>
                      <a:r>
                        <a:rPr lang="en-US" sz="1000" baseline="0" dirty="0" smtClean="0"/>
                        <a:t>(Frame where wafer map &amp; wafer map legend is placed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pixelVirtual</a:t>
                      </a:r>
                      <a:r>
                        <a:rPr lang="en-US" sz="1000" baseline="0" dirty="0" smtClean="0"/>
                        <a:t>(Used to make the units of the height and width of the buttons in pixels)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smtClean="0"/>
                        <a:t>tooltip_1 (tooltip that shows the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number)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wafer_map_button_width</a:t>
                      </a: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wafer_map_button_height</a:t>
                      </a: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window  (the windows</a:t>
                      </a:r>
                      <a:r>
                        <a:rPr lang="en-US" sz="1000" baseline="0" dirty="0" smtClean="0"/>
                        <a:t> created from the </a:t>
                      </a:r>
                      <a:r>
                        <a:rPr lang="en-US" sz="1000" baseline="0" dirty="0" err="1" smtClean="0"/>
                        <a:t>new_window</a:t>
                      </a:r>
                      <a:r>
                        <a:rPr lang="en-US" sz="1000" baseline="0" dirty="0" smtClean="0"/>
                        <a:t> function)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frame (Used</a:t>
                      </a:r>
                      <a:r>
                        <a:rPr lang="en-US" sz="1000" baseline="0" dirty="0" smtClean="0"/>
                        <a:t> to place the widgets on)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canvas ( Used to allow the scrollbar to scroll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err="1" smtClean="0"/>
                        <a:t>window_scrollbar</a:t>
                      </a:r>
                      <a:r>
                        <a:rPr lang="en-US" sz="1000" dirty="0" smtClean="0"/>
                        <a:t> (scrollbar for the window)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err="1" smtClean="0"/>
                        <a:t>given_upper_limit_entered</a:t>
                      </a:r>
                      <a:r>
                        <a:rPr lang="en-US" sz="1000" dirty="0" smtClean="0"/>
                        <a:t> (Upper limit for</a:t>
                      </a:r>
                      <a:r>
                        <a:rPr lang="en-US" sz="1000" baseline="0" dirty="0" smtClean="0"/>
                        <a:t> the color percentiles)</a:t>
                      </a:r>
                      <a:endParaRPr lang="en-US" sz="100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dirty="0" err="1" smtClean="0"/>
                        <a:t>given_lower_limit_entered</a:t>
                      </a:r>
                      <a:r>
                        <a:rPr lang="en-US" sz="1000" dirty="0" smtClean="0"/>
                        <a:t> (Lower limit for</a:t>
                      </a:r>
                      <a:r>
                        <a:rPr lang="en-US" sz="1000" baseline="0" dirty="0" smtClean="0"/>
                        <a:t> the color percentiles)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col_max</a:t>
                      </a:r>
                      <a:r>
                        <a:rPr lang="en-US" sz="1000" baseline="0" dirty="0" smtClean="0"/>
                        <a:t> (max column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col_min</a:t>
                      </a:r>
                      <a:r>
                        <a:rPr lang="en-US" sz="1000" baseline="0" dirty="0" smtClean="0"/>
                        <a:t> (minimum column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row_min</a:t>
                      </a:r>
                      <a:r>
                        <a:rPr lang="en-US" sz="1000" baseline="0" dirty="0" smtClean="0"/>
                        <a:t> (minimum row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row_max</a:t>
                      </a:r>
                      <a:r>
                        <a:rPr lang="en-US" sz="1000" baseline="0" dirty="0" smtClean="0"/>
                        <a:t> (max row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wafer_map_creation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given_list</a:t>
                      </a:r>
                      <a:r>
                        <a:rPr lang="en-US" sz="1100" b="1" dirty="0" smtClean="0"/>
                        <a:t>_</a:t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of_users_selected_params,wafer_frame,pixelVirtual,tooltip_1,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wafer_map_button_width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wafer_map_button_height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window , frame ,canvas,window_scrollbar,given_upper_limit_entered,given_lower_limit_entered,</a:t>
                      </a:r>
                      <a:r>
                        <a:rPr lang="en-US" sz="1100" b="1" i="0" baseline="0" dirty="0" smtClean="0"/>
                        <a:t> </a:t>
                      </a:r>
                      <a:r>
                        <a:rPr lang="en-US" sz="1100" b="1" i="0" baseline="0" dirty="0" err="1" smtClean="0"/>
                        <a:t>col_max,col_min,row_min,row_max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1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3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( Functions inside </a:t>
            </a:r>
            <a:r>
              <a:rPr lang="en-US" sz="1600" dirty="0" err="1"/>
              <a:t>main_wafermap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09335"/>
              </p:ext>
            </p:extLst>
          </p:nvPr>
        </p:nvGraphicFramePr>
        <p:xfrm>
          <a:off x="546670" y="1246602"/>
          <a:ext cx="11386714" cy="3179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43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12207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get_correct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correct DAT data for the corresponding DAT file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CSV file saved with the DAT data needed and load the data needed into a </a:t>
                      </a:r>
                      <a:r>
                        <a:rPr lang="en-US" sz="1100" i="0" baseline="0" dirty="0" err="1" smtClean="0"/>
                        <a:t>dataframe</a:t>
                      </a:r>
                      <a:endParaRPr lang="en-US" sz="11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filepath</a:t>
                      </a:r>
                      <a:r>
                        <a:rPr lang="en-US" sz="1100" dirty="0" smtClean="0"/>
                        <a:t> (DAT </a:t>
                      </a:r>
                      <a:r>
                        <a:rPr lang="en-US" sz="1100" dirty="0" err="1" smtClean="0"/>
                        <a:t>filepath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new_final_df_final_df</a:t>
                      </a:r>
                      <a:r>
                        <a:rPr lang="en-US" sz="1100" baseline="0" dirty="0" smtClean="0"/>
                        <a:t> (DAT 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rc_list</a:t>
                      </a:r>
                      <a:r>
                        <a:rPr lang="en-US" sz="1100" baseline="0" dirty="0" smtClean="0"/>
                        <a:t>(List of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new_final_df_ffl_df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FFL)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new_final_df_camPosDf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camera position ,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new_final_df_main_header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header names)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freq_list</a:t>
                      </a:r>
                      <a:r>
                        <a:rPr lang="en-US" sz="1100" baseline="0" dirty="0" smtClean="0"/>
                        <a:t> (List of frequency numbers for the frequency dropdown)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get_correct_dataframes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filepath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64598"/>
                  </a:ext>
                </a:extLst>
              </a:tr>
              <a:tr h="112207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wafer_button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_sizes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Gets the size of the Wafer Map buttons based on the number of rows and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col_max_parsed</a:t>
                      </a:r>
                      <a:r>
                        <a:rPr lang="en-US" sz="1100" dirty="0" smtClean="0"/>
                        <a:t> (the</a:t>
                      </a:r>
                      <a:r>
                        <a:rPr lang="en-US" sz="1100" baseline="0" dirty="0" smtClean="0"/>
                        <a:t> max number of columns in the wafer)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wafer_map_button_width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wafer_map_button_height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wafer_button_sizes</a:t>
                      </a:r>
                      <a:r>
                        <a:rPr lang="en-US" sz="1100" b="1" dirty="0" smtClean="0"/>
                        <a:t/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col_max_parsed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16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88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( Continuation from Wafer Window ) </a:t>
            </a:r>
            <a:r>
              <a:rPr lang="en-US" dirty="0">
                <a:sym typeface="Wingdings" panose="05000000000000000000" pitchFamily="2" charset="2"/>
              </a:rPr>
              <a:t> 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6670" y="1545748"/>
            <a:ext cx="7196793" cy="4584342"/>
            <a:chOff x="442823" y="1307291"/>
            <a:chExt cx="7273321" cy="4685880"/>
          </a:xfrm>
        </p:grpSpPr>
        <p:sp>
          <p:nvSpPr>
            <p:cNvPr id="25" name="Rectangle 24"/>
            <p:cNvSpPr/>
            <p:nvPr/>
          </p:nvSpPr>
          <p:spPr>
            <a:xfrm>
              <a:off x="1663395" y="5526827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get_correct_dataframes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</a:t>
              </a:r>
              <a:r>
                <a:rPr lang="en-US" sz="1000" dirty="0" smtClean="0">
                  <a:solidFill>
                    <a:schemeClr val="tx1"/>
                  </a:solidFill>
                </a:rPr>
                <a:t>DAT </a:t>
              </a:r>
              <a:r>
                <a:rPr lang="en-US" sz="1000" dirty="0">
                  <a:solidFill>
                    <a:schemeClr val="tx1"/>
                  </a:solidFill>
                </a:rPr>
                <a:t>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42823" y="3299654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Elbow Connector 26"/>
            <p:cNvCxnSpPr>
              <a:stCxn id="26" idx="6"/>
              <a:endCxn id="28" idx="1"/>
            </p:cNvCxnSpPr>
            <p:nvPr/>
          </p:nvCxnSpPr>
          <p:spPr>
            <a:xfrm flipV="1">
              <a:off x="911519" y="1542484"/>
              <a:ext cx="761380" cy="198982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672899" y="1309312"/>
              <a:ext cx="2862072" cy="4663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37160" rtlCol="0" anchor="ctr"/>
            <a:lstStyle/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getgraph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Gets </a:t>
              </a:r>
              <a:r>
                <a:rPr lang="en-US" sz="1000" dirty="0" smtClean="0">
                  <a:solidFill>
                    <a:schemeClr val="tx1"/>
                  </a:solidFill>
                </a:rPr>
                <a:t>graph according to the </a:t>
              </a:r>
              <a:r>
                <a:rPr lang="en-US" sz="1000" dirty="0">
                  <a:solidFill>
                    <a:schemeClr val="tx1"/>
                  </a:solidFill>
                </a:rPr>
                <a:t>RC </a:t>
              </a:r>
              <a:r>
                <a:rPr lang="en-US" sz="1000" dirty="0" smtClean="0">
                  <a:solidFill>
                    <a:schemeClr val="tx1"/>
                  </a:solidFill>
                </a:rPr>
                <a:t>number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63395" y="2051660"/>
              <a:ext cx="2862072" cy="4663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getcol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Gets color for wafer map by Parameter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4974959" y="1307291"/>
              <a:ext cx="468697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854072" y="2051660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finding_range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Finds upper and lower limits of values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2" idx="3"/>
              <a:endCxn id="36" idx="1"/>
            </p:cNvCxnSpPr>
            <p:nvPr/>
          </p:nvCxnSpPr>
          <p:spPr>
            <a:xfrm>
              <a:off x="4525467" y="2284832"/>
              <a:ext cx="32860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1663395" y="2915657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Ins="91440" bIns="137160" rtlCol="0" anchor="ctr"/>
            <a:lstStyle/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get_list_of_tfcs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Returns </a:t>
              </a:r>
              <a:r>
                <a:rPr lang="en-US" sz="1000" dirty="0">
                  <a:solidFill>
                    <a:schemeClr val="tx1"/>
                  </a:solidFill>
                </a:rPr>
                <a:t>a list of Pass or fail for each RC 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672899" y="4780406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Ins="91440" bIns="137160" rtlCol="0" anchor="ctr"/>
            <a:lstStyle/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mtf_limits_same_window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Returns </a:t>
              </a:r>
              <a:r>
                <a:rPr lang="en-US" sz="1000" dirty="0">
                  <a:solidFill>
                    <a:schemeClr val="tx1"/>
                  </a:solidFill>
                </a:rPr>
                <a:t>a list of Pass or fail for each RC 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72899" y="3854383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Ins="91440" bIns="137160" rtlCol="0" anchor="ctr"/>
            <a:lstStyle/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find_heat_map_vals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Get Pass/Fail values from all previous Wafer maps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54072" y="2648283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get_correct_csv_dataframes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CSV 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54072" y="3217308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get_correct_dataframes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</a:t>
              </a:r>
              <a:r>
                <a:rPr lang="en-US" sz="1000" dirty="0" smtClean="0">
                  <a:solidFill>
                    <a:schemeClr val="tx1"/>
                  </a:solidFill>
                </a:rPr>
                <a:t>DAT </a:t>
              </a:r>
              <a:r>
                <a:rPr lang="en-US" sz="1000" dirty="0">
                  <a:solidFill>
                    <a:schemeClr val="tx1"/>
                  </a:solidFill>
                </a:rPr>
                <a:t>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Elbow Connector 46"/>
            <p:cNvCxnSpPr>
              <a:stCxn id="38" idx="3"/>
              <a:endCxn id="45" idx="1"/>
            </p:cNvCxnSpPr>
            <p:nvPr/>
          </p:nvCxnSpPr>
          <p:spPr>
            <a:xfrm flipV="1">
              <a:off x="4525467" y="2881455"/>
              <a:ext cx="328605" cy="2673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38" idx="3"/>
              <a:endCxn id="46" idx="1"/>
            </p:cNvCxnSpPr>
            <p:nvPr/>
          </p:nvCxnSpPr>
          <p:spPr>
            <a:xfrm>
              <a:off x="4525467" y="3148829"/>
              <a:ext cx="328605" cy="3016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854072" y="3854383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get_heat_map_colors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Displays the colors according to Pass / Fail</a:t>
              </a:r>
              <a:br>
                <a:rPr lang="en-US" sz="1000" dirty="0" smtClean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(Red to green)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2" idx="3"/>
              <a:endCxn id="49" idx="1"/>
            </p:cNvCxnSpPr>
            <p:nvPr/>
          </p:nvCxnSpPr>
          <p:spPr>
            <a:xfrm>
              <a:off x="4534971" y="4087555"/>
              <a:ext cx="3191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854072" y="5118306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get_correct_csv_dataframes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CSV 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41" idx="3"/>
              <a:endCxn id="51" idx="1"/>
            </p:cNvCxnSpPr>
            <p:nvPr/>
          </p:nvCxnSpPr>
          <p:spPr>
            <a:xfrm>
              <a:off x="4534971" y="5013578"/>
              <a:ext cx="319101" cy="3379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4854072" y="4481231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Check_input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Check input </a:t>
              </a:r>
              <a:r>
                <a:rPr lang="en-US" sz="1000" dirty="0">
                  <a:solidFill>
                    <a:schemeClr val="tx1"/>
                  </a:solidFill>
                </a:rPr>
                <a:t>for </a:t>
              </a:r>
              <a:r>
                <a:rPr lang="en-US" sz="1000" dirty="0" smtClean="0">
                  <a:solidFill>
                    <a:schemeClr val="tx1"/>
                  </a:solidFill>
                </a:rPr>
                <a:t>valid values for S1 To TFC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Elbow Connector 54"/>
            <p:cNvCxnSpPr>
              <a:stCxn id="41" idx="3"/>
              <a:endCxn id="53" idx="1"/>
            </p:cNvCxnSpPr>
            <p:nvPr/>
          </p:nvCxnSpPr>
          <p:spPr>
            <a:xfrm flipV="1">
              <a:off x="4534971" y="4714403"/>
              <a:ext cx="319101" cy="2991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26" idx="6"/>
              <a:endCxn id="32" idx="1"/>
            </p:cNvCxnSpPr>
            <p:nvPr/>
          </p:nvCxnSpPr>
          <p:spPr>
            <a:xfrm flipV="1">
              <a:off x="911519" y="2284832"/>
              <a:ext cx="751876" cy="12474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26" idx="6"/>
              <a:endCxn id="38" idx="1"/>
            </p:cNvCxnSpPr>
            <p:nvPr/>
          </p:nvCxnSpPr>
          <p:spPr>
            <a:xfrm flipV="1">
              <a:off x="911519" y="3148829"/>
              <a:ext cx="751876" cy="3834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26" idx="6"/>
              <a:endCxn id="42" idx="1"/>
            </p:cNvCxnSpPr>
            <p:nvPr/>
          </p:nvCxnSpPr>
          <p:spPr>
            <a:xfrm>
              <a:off x="911519" y="3532312"/>
              <a:ext cx="761380" cy="5552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6" idx="6"/>
              <a:endCxn id="41" idx="1"/>
            </p:cNvCxnSpPr>
            <p:nvPr/>
          </p:nvCxnSpPr>
          <p:spPr>
            <a:xfrm>
              <a:off x="911519" y="3532312"/>
              <a:ext cx="761380" cy="148126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6" idx="6"/>
              <a:endCxn id="25" idx="1"/>
            </p:cNvCxnSpPr>
            <p:nvPr/>
          </p:nvCxnSpPr>
          <p:spPr>
            <a:xfrm>
              <a:off x="911519" y="3532312"/>
              <a:ext cx="751876" cy="22276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63" name="Straight Arrow Connector 62"/>
          <p:cNvCxnSpPr>
            <a:stCxn id="28" idx="3"/>
            <a:endCxn id="34" idx="2"/>
          </p:cNvCxnSpPr>
          <p:nvPr/>
        </p:nvCxnSpPr>
        <p:spPr>
          <a:xfrm flipV="1">
            <a:off x="4595761" y="1773365"/>
            <a:ext cx="435359" cy="24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12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dirty="0" err="1" smtClean="0"/>
              <a:t>wafer_map_creation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33707"/>
              </p:ext>
            </p:extLst>
          </p:nvPr>
        </p:nvGraphicFramePr>
        <p:xfrm>
          <a:off x="546670" y="1220752"/>
          <a:ext cx="11386714" cy="47365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3860557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1511549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261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505641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err="1" smtClean="0"/>
                        <a:t>getcol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Gets a specific color based on the lower , upper limits and the given list of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ffl</a:t>
                      </a:r>
                      <a:r>
                        <a:rPr lang="en-US" sz="1000" baseline="0" dirty="0" smtClean="0"/>
                        <a:t> (each number in the list of all numbers in the user selected parameter for color)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given_lower_percentile</a:t>
                      </a:r>
                      <a:r>
                        <a:rPr lang="en-US" sz="1000" baseline="0" dirty="0" smtClean="0"/>
                        <a:t> (lower limit for the color)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given_upper_percentile</a:t>
                      </a:r>
                      <a:r>
                        <a:rPr lang="en-US" sz="1000" baseline="0" dirty="0" smtClean="0"/>
                        <a:t> (upper limit for the color)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given_ffl_list</a:t>
                      </a:r>
                      <a:r>
                        <a:rPr lang="en-US" sz="1000" baseline="0" dirty="0" smtClean="0"/>
                        <a:t> (list of all the numbers in the user selected parameter for color)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color (returns a color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wafer_map_legend</a:t>
                      </a:r>
                      <a:r>
                        <a:rPr lang="en-US" sz="1100" b="1" i="0" baseline="0" dirty="0" smtClean="0"/>
                        <a:t>(</a:t>
                      </a:r>
                      <a:r>
                        <a:rPr lang="en-US" sz="1100" b="1" i="0" baseline="0" dirty="0" err="1" smtClean="0"/>
                        <a:t>col_max,col_min,row_min,row_max</a:t>
                      </a:r>
                      <a:r>
                        <a:rPr lang="en-US" sz="1100" b="1" i="0" baseline="0" dirty="0" smtClean="0"/>
                        <a:t>,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wafer_frame,pixelVirtual,wafer_map</a:t>
                      </a:r>
                      <a:r>
                        <a:rPr lang="en-US" sz="1100" b="1" i="0" baseline="0" dirty="0" smtClean="0"/>
                        <a:t>_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button_width</a:t>
                      </a:r>
                      <a:r>
                        <a:rPr lang="en-US" sz="1100" b="1" i="0" baseline="0" dirty="0" smtClean="0"/>
                        <a:t>,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wafer_map_button_height</a:t>
                      </a:r>
                      <a:r>
                        <a:rPr lang="en-US" sz="1100" b="1" i="0" baseline="0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2763324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err="1" smtClean="0"/>
                        <a:t>getgraph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Gets the graph based on the </a:t>
                      </a:r>
                      <a:r>
                        <a:rPr lang="en-US" sz="1100" i="0" baseline="0" dirty="0" err="1" smtClean="0"/>
                        <a:t>rc</a:t>
                      </a:r>
                      <a:r>
                        <a:rPr lang="en-US" sz="1100" i="0" baseline="0" dirty="0" smtClean="0"/>
                        <a:t> number that user has selected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Calls the </a:t>
                      </a:r>
                      <a:r>
                        <a:rPr lang="en-US" sz="1100" i="0" baseline="0" dirty="0" err="1" smtClean="0"/>
                        <a:t>config_dropdown</a:t>
                      </a:r>
                      <a:r>
                        <a:rPr lang="en-US" sz="1100" i="0" baseline="0" dirty="0" smtClean="0"/>
                        <a:t>, </a:t>
                      </a:r>
                      <a:r>
                        <a:rPr lang="en-US" sz="1100" i="0" baseline="0" dirty="0" err="1" smtClean="0"/>
                        <a:t>get_rc_parameters_and_values</a:t>
                      </a:r>
                      <a:r>
                        <a:rPr lang="en-US" sz="1100" i="0" baseline="0" dirty="0" smtClean="0"/>
                        <a:t> , </a:t>
                      </a:r>
                      <a:r>
                        <a:rPr lang="en-US" sz="1100" i="0" baseline="0" dirty="0" err="1" smtClean="0"/>
                        <a:t>display_RC_Params</a:t>
                      </a:r>
                      <a:r>
                        <a:rPr lang="en-US" sz="1100" i="0" baseline="0" dirty="0" smtClean="0"/>
                        <a:t>, </a:t>
                      </a:r>
                      <a:r>
                        <a:rPr lang="en-US" sz="1100" i="0" baseline="0" dirty="0" err="1" smtClean="0"/>
                        <a:t>wafer_param_dropdown_selection_widgets</a:t>
                      </a:r>
                      <a:r>
                        <a:rPr lang="en-US" sz="1100" i="0" baseline="0" dirty="0" smtClean="0"/>
                        <a:t>, </a:t>
                      </a:r>
                      <a:r>
                        <a:rPr lang="en-US" sz="1100" i="0" baseline="0" dirty="0" err="1" smtClean="0"/>
                        <a:t>loading_config_wafer_map_window</a:t>
                      </a:r>
                      <a:r>
                        <a:rPr lang="en-US" sz="1100" i="0" baseline="0" dirty="0" smtClean="0"/>
                        <a:t>, </a:t>
                      </a:r>
                      <a:r>
                        <a:rPr lang="en-US" sz="1100" i="0" baseline="0" dirty="0" err="1" smtClean="0"/>
                        <a:t>get_csv_data</a:t>
                      </a:r>
                      <a:r>
                        <a:rPr lang="en-US" sz="1100" i="0" baseline="0" dirty="0" smtClean="0"/>
                        <a:t>, display_graph1, </a:t>
                      </a:r>
                      <a:r>
                        <a:rPr lang="en-US" sz="1100" i="0" baseline="0" dirty="0" err="1" smtClean="0"/>
                        <a:t>empty_graph</a:t>
                      </a:r>
                      <a:r>
                        <a:rPr lang="en-US" sz="1100" i="0" baseline="0" dirty="0" smtClean="0"/>
                        <a:t> functions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Calls </a:t>
                      </a:r>
                      <a:r>
                        <a:rPr lang="en-US" sz="1100" i="0" baseline="0" dirty="0" err="1" smtClean="0"/>
                        <a:t>get_parameter</a:t>
                      </a:r>
                      <a:r>
                        <a:rPr lang="en-US" sz="1100" i="0" baseline="0" dirty="0" smtClean="0"/>
                        <a:t> from the dat_.py file and main from the spline_analytics.py 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rc_select</a:t>
                      </a:r>
                      <a:r>
                        <a:rPr lang="en-US" sz="1000" baseline="0" dirty="0" smtClean="0"/>
                        <a:t> ( name of the selected button , which we can then use to find the selected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number as the button name is already a named a specific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) 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window  (the windows</a:t>
                      </a:r>
                      <a:r>
                        <a:rPr lang="en-US" sz="1000" baseline="0" dirty="0" smtClean="0"/>
                        <a:t> created from the </a:t>
                      </a:r>
                      <a:r>
                        <a:rPr lang="en-US" sz="1000" baseline="0" dirty="0" err="1" smtClean="0"/>
                        <a:t>new_window</a:t>
                      </a:r>
                      <a:r>
                        <a:rPr lang="en-US" sz="1000" baseline="0" dirty="0" smtClean="0"/>
                        <a:t> function)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frame (Used</a:t>
                      </a:r>
                      <a:r>
                        <a:rPr lang="en-US" sz="1000" baseline="0" dirty="0" smtClean="0"/>
                        <a:t> to place the widgets on)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canvas ( Used to allow the scrollbar to scroll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err="1" smtClean="0"/>
                        <a:t>upper_percentile</a:t>
                      </a:r>
                      <a:r>
                        <a:rPr lang="en-US" sz="1000" dirty="0" smtClean="0"/>
                        <a:t> (Upper limit for</a:t>
                      </a:r>
                      <a:r>
                        <a:rPr lang="en-US" sz="1000" baseline="0" dirty="0" smtClean="0"/>
                        <a:t> the color percentiles)</a:t>
                      </a:r>
                      <a:endParaRPr lang="en-US" sz="100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dirty="0" err="1" smtClean="0"/>
                        <a:t>lower_percentile</a:t>
                      </a:r>
                      <a:r>
                        <a:rPr lang="en-US" sz="1000" dirty="0" smtClean="0"/>
                        <a:t> (Lower limit for</a:t>
                      </a:r>
                      <a:r>
                        <a:rPr lang="en-US" sz="1000" baseline="0" dirty="0" smtClean="0"/>
                        <a:t> the color percentiles)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dirty="0" err="1" smtClean="0"/>
                        <a:t>window_scrollbar</a:t>
                      </a:r>
                      <a:r>
                        <a:rPr lang="en-US" sz="1000" dirty="0" smtClean="0"/>
                        <a:t> (scrollbar for the window)</a:t>
                      </a: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wafer_frame</a:t>
                      </a:r>
                      <a:r>
                        <a:rPr lang="en-US" sz="1000" baseline="0" dirty="0" smtClean="0"/>
                        <a:t>(Frame where wafer map &amp; wafer map legend is placed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pixelVirtual</a:t>
                      </a:r>
                      <a:r>
                        <a:rPr lang="en-US" sz="1000" baseline="0" dirty="0" smtClean="0"/>
                        <a:t>(Used to make the units of the height and width of the buttons in pixels)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smtClean="0"/>
                        <a:t>tooltip_1 (tooltip that shows the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number)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wafer_map_button_width</a:t>
                      </a: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wafer_map_button_height</a:t>
                      </a:r>
                      <a:endParaRPr lang="en-US" sz="1000" baseline="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getgraph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rc_select,window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frame,canvas,upper_percentile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lower_percentile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window_scrollbar,wafer_frame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pixelVirtual,tooltip_1,wafer_map_button_width,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wafer_map_button_height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1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78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dirty="0" err="1" smtClean="0"/>
              <a:t>wafer_map_creation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01120"/>
              </p:ext>
            </p:extLst>
          </p:nvPr>
        </p:nvGraphicFramePr>
        <p:xfrm>
          <a:off x="546670" y="1255067"/>
          <a:ext cx="11386714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1910490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3461616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38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35417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get_correct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correct DAT data for the corresponding DAT file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CSV file saved with the DAT data needed and load the data needed into a </a:t>
                      </a:r>
                      <a:r>
                        <a:rPr lang="en-US" sz="1100" i="0" baseline="0" dirty="0" err="1" smtClean="0"/>
                        <a:t>dataframe</a:t>
                      </a:r>
                      <a:endParaRPr lang="en-US" sz="11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filepath</a:t>
                      </a:r>
                      <a:r>
                        <a:rPr lang="en-US" sz="1100" dirty="0" smtClean="0"/>
                        <a:t> (DAT </a:t>
                      </a:r>
                      <a:r>
                        <a:rPr lang="en-US" sz="1100" dirty="0" err="1" smtClean="0"/>
                        <a:t>filepath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new_final_df_final_df</a:t>
                      </a:r>
                      <a:r>
                        <a:rPr lang="en-US" sz="1100" baseline="0" dirty="0" smtClean="0"/>
                        <a:t> (DAT 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rc_list</a:t>
                      </a:r>
                      <a:r>
                        <a:rPr lang="en-US" sz="1100" baseline="0" dirty="0" smtClean="0"/>
                        <a:t>(List of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new_final_df_ffl_df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FFL)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new_final_df_camPosDf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camera position ,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new_final_df_main_header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header names)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freq_list</a:t>
                      </a:r>
                      <a:r>
                        <a:rPr lang="en-US" sz="1100" baseline="0" dirty="0" smtClean="0"/>
                        <a:t> (List of frequency numbers for the frequency dropdown)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get_correct_dataframes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filepath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135417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get_list_of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tfcs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Calls the </a:t>
                      </a:r>
                      <a:r>
                        <a:rPr lang="en-US" sz="1100" i="0" baseline="0" dirty="0" err="1" smtClean="0"/>
                        <a:t>get_lens_pass_fail</a:t>
                      </a:r>
                      <a:r>
                        <a:rPr lang="en-US" sz="1100" i="0" baseline="0" dirty="0" smtClean="0"/>
                        <a:t> and passFailV2 functions from the </a:t>
                      </a:r>
                      <a:r>
                        <a:rPr lang="en-US" sz="1100" i="0" baseline="0" dirty="0" err="1" smtClean="0"/>
                        <a:t>py</a:t>
                      </a:r>
                      <a:r>
                        <a:rPr lang="en-US" sz="1100" i="0" baseline="0" dirty="0" smtClean="0"/>
                        <a:t> file and the </a:t>
                      </a:r>
                      <a:r>
                        <a:rPr lang="en-US" sz="1100" i="0" baseline="0" dirty="0" err="1" smtClean="0"/>
                        <a:t>get_csv_data</a:t>
                      </a:r>
                      <a:r>
                        <a:rPr lang="en-US" sz="1100" i="0" baseline="0" dirty="0" smtClean="0"/>
                        <a:t> function.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Gets a list of lists which contain the </a:t>
                      </a:r>
                      <a:r>
                        <a:rPr lang="en-US" sz="1100" i="0" baseline="0" dirty="0" err="1" smtClean="0"/>
                        <a:t>rc</a:t>
                      </a:r>
                      <a:r>
                        <a:rPr lang="en-US" sz="1100" i="0" baseline="0" dirty="0" smtClean="0"/>
                        <a:t> number and whether a lens passes or fails based on the TFC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After getting the pass fail list , need to only get the latest scan of all of the RCs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Check for missing </a:t>
                      </a:r>
                      <a:r>
                        <a:rPr lang="en-US" sz="1100" i="0" baseline="0" dirty="0" err="1" smtClean="0"/>
                        <a:t>Rcs</a:t>
                      </a:r>
                      <a:r>
                        <a:rPr lang="en-US" sz="1100" i="0" baseline="0" dirty="0" smtClean="0"/>
                        <a:t> in the pass fail list as the missing values are the lens that have 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tfc_val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Tfc</a:t>
                      </a:r>
                      <a:r>
                        <a:rPr lang="en-US" sz="1100" baseline="0" dirty="0" smtClean="0"/>
                        <a:t> value)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Correct_mtf_limits</a:t>
                      </a: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Correct_window_name</a:t>
                      </a:r>
                      <a:r>
                        <a:rPr lang="en-US" sz="1100" baseline="0" dirty="0" smtClean="0"/>
                        <a:t> (get the correct window to get the </a:t>
                      </a:r>
                      <a:r>
                        <a:rPr lang="en-US" sz="1100" baseline="0" dirty="0" err="1" smtClean="0"/>
                        <a:t>tfc</a:t>
                      </a:r>
                      <a:r>
                        <a:rPr lang="en-US" sz="1100" baseline="0" dirty="0" smtClean="0"/>
                        <a:t> 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tfc_without</a:t>
                      </a:r>
                      <a:r>
                        <a:rPr lang="en-US" sz="1100" baseline="0" dirty="0" smtClean="0"/>
                        <a:t>_</a:t>
                      </a:r>
                      <a:br>
                        <a:rPr lang="en-US" sz="1100" baseline="0" dirty="0" smtClean="0"/>
                      </a:br>
                      <a:r>
                        <a:rPr lang="en-US" sz="1100" baseline="0" dirty="0" smtClean="0"/>
                        <a:t>duplicates</a:t>
                      </a:r>
                      <a:br>
                        <a:rPr lang="en-US" sz="1100" baseline="0" dirty="0" smtClean="0"/>
                      </a:br>
                      <a:r>
                        <a:rPr lang="en-US" sz="1100" baseline="0" dirty="0" smtClean="0"/>
                        <a:t>(returns a list of lists with pass/fail results for each RC while taking the latest RC number when there are duplicate RCs)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get_list_of_tfcs</a:t>
                      </a: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tfc_val,correct_mtf_limits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correct_window_name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49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3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dirty="0" err="1" smtClean="0"/>
              <a:t>wafer_map_creation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05407"/>
              </p:ext>
            </p:extLst>
          </p:nvPr>
        </p:nvGraphicFramePr>
        <p:xfrm>
          <a:off x="546670" y="1255067"/>
          <a:ext cx="11386714" cy="34363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1910490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3461616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38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35417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mtf_limits</a:t>
                      </a:r>
                      <a:r>
                        <a:rPr lang="en-US" sz="1200" b="1" dirty="0" smtClean="0"/>
                        <a:t>_</a:t>
                      </a:r>
                      <a:br>
                        <a:rPr lang="en-US" sz="1200" b="1" dirty="0" smtClean="0"/>
                      </a:br>
                      <a:r>
                        <a:rPr lang="en-US" sz="1200" b="1" dirty="0" err="1" smtClean="0"/>
                        <a:t>same_window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Gets the correct MTF limits for the correct data based on the s1 to t9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get_root_window_name</a:t>
                      </a:r>
                      <a:r>
                        <a:rPr lang="en-US" sz="1000" baseline="0" dirty="0" smtClean="0"/>
                        <a:t> (get the name of the selected wafer map window)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TFC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MTF_Lim_s1_t9 (MTF Limits)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mtf_limits_same_window</a:t>
                      </a:r>
                      <a:endParaRPr lang="en-US" sz="1100" b="1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get_root_window_name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16250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find_heat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map_vals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Gets the Pass / Fail list of the previous 3 wafer maps 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Calls </a:t>
                      </a:r>
                      <a:r>
                        <a:rPr lang="en-US" sz="1100" i="0" baseline="0" dirty="0" err="1" smtClean="0"/>
                        <a:t>heatMapVals</a:t>
                      </a:r>
                      <a:r>
                        <a:rPr lang="en-US" sz="1100" i="0" baseline="0" dirty="0" smtClean="0"/>
                        <a:t> function from </a:t>
                      </a:r>
                      <a:r>
                        <a:rPr lang="en-US" sz="1100" i="0" baseline="0" dirty="0" err="1" smtClean="0"/>
                        <a:t>py</a:t>
                      </a:r>
                      <a:r>
                        <a:rPr lang="en-US" sz="1100" i="0" baseline="0" dirty="0" smtClean="0"/>
                        <a:t> file &amp; </a:t>
                      </a:r>
                      <a:r>
                        <a:rPr lang="en-US" sz="1100" i="0" baseline="0" dirty="0" err="1" smtClean="0"/>
                        <a:t>get_heat_map_colors</a:t>
                      </a:r>
                      <a:r>
                        <a:rPr lang="en-US" sz="1100" i="0" baseline="0" dirty="0" smtClean="0"/>
                        <a:t>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color_for_each_rc</a:t>
                      </a:r>
                      <a:r>
                        <a:rPr lang="en-US" sz="11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find_heat_map_vals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34942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392728"/>
              </p:ext>
            </p:extLst>
          </p:nvPr>
        </p:nvGraphicFramePr>
        <p:xfrm>
          <a:off x="546671" y="5046786"/>
          <a:ext cx="11386713" cy="1356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8">
                  <a:extLst>
                    <a:ext uri="{9D8B030D-6E8A-4147-A177-3AD203B41FA5}">
                      <a16:colId xmlns:a16="http://schemas.microsoft.com/office/drawing/2014/main" val="1082593908"/>
                    </a:ext>
                  </a:extLst>
                </a:gridCol>
                <a:gridCol w="2388839">
                  <a:extLst>
                    <a:ext uri="{9D8B030D-6E8A-4147-A177-3AD203B41FA5}">
                      <a16:colId xmlns:a16="http://schemas.microsoft.com/office/drawing/2014/main" val="1745960827"/>
                    </a:ext>
                  </a:extLst>
                </a:gridCol>
                <a:gridCol w="1934010">
                  <a:extLst>
                    <a:ext uri="{9D8B030D-6E8A-4147-A177-3AD203B41FA5}">
                      <a16:colId xmlns:a16="http://schemas.microsoft.com/office/drawing/2014/main" val="501134228"/>
                    </a:ext>
                  </a:extLst>
                </a:gridCol>
                <a:gridCol w="3487489">
                  <a:extLst>
                    <a:ext uri="{9D8B030D-6E8A-4147-A177-3AD203B41FA5}">
                      <a16:colId xmlns:a16="http://schemas.microsoft.com/office/drawing/2014/main" val="2797290788"/>
                    </a:ext>
                  </a:extLst>
                </a:gridCol>
                <a:gridCol w="2346037">
                  <a:extLst>
                    <a:ext uri="{9D8B030D-6E8A-4147-A177-3AD203B41FA5}">
                      <a16:colId xmlns:a16="http://schemas.microsoft.com/office/drawing/2014/main" val="816314940"/>
                    </a:ext>
                  </a:extLst>
                </a:gridCol>
              </a:tblGrid>
              <a:tr h="36889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Functions</a:t>
                      </a:r>
                      <a:r>
                        <a:rPr lang="en-US" sz="1100" baseline="0" dirty="0" smtClean="0"/>
                        <a:t> 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95215"/>
                  </a:ext>
                </a:extLst>
              </a:tr>
              <a:tr h="65874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get_heat_map_colors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/>
                        <a:t>Get</a:t>
                      </a:r>
                      <a:r>
                        <a:rPr lang="en-US" sz="1100" baseline="0" dirty="0" smtClean="0"/>
                        <a:t> the heat map colors by the number of Pass / Fail per lens in previous 3 Pass / Fail maps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="0" dirty="0" err="1" smtClean="0"/>
                        <a:t>entire_list</a:t>
                      </a:r>
                      <a:r>
                        <a:rPr lang="en-US" sz="1100" b="0" dirty="0" smtClean="0"/>
                        <a:t> (gives a value for each </a:t>
                      </a:r>
                      <a:r>
                        <a:rPr lang="en-US" sz="1100" b="0" dirty="0" err="1" smtClean="0"/>
                        <a:t>rc</a:t>
                      </a:r>
                      <a:r>
                        <a:rPr lang="en-US" sz="1100" b="0" dirty="0" smtClean="0"/>
                        <a:t> between 0 and 1 that is the number</a:t>
                      </a:r>
                      <a:r>
                        <a:rPr lang="en-US" sz="1100" b="0" baseline="0" dirty="0" smtClean="0"/>
                        <a:t> of times the lens passed or failed divided by 3 )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NIL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get_heat_map_colors</a:t>
                      </a:r>
                      <a:endParaRPr lang="en-US" sz="1100" b="1" dirty="0" smtClean="0"/>
                    </a:p>
                    <a:p>
                      <a:pPr algn="ctr"/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entire_list</a:t>
                      </a:r>
                      <a:r>
                        <a:rPr lang="en-US" sz="1100" b="1" dirty="0" smtClean="0"/>
                        <a:t>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0246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6667" y="4743974"/>
            <a:ext cx="3466407" cy="2539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500" dirty="0" smtClean="0">
                <a:solidFill>
                  <a:schemeClr val="tx1"/>
                </a:solidFill>
              </a:rPr>
              <a:t>Functions inside </a:t>
            </a:r>
            <a:r>
              <a:rPr lang="en-US" sz="1500" dirty="0" err="1" smtClean="0"/>
              <a:t>find_heat_map_vals</a:t>
            </a:r>
            <a:r>
              <a:rPr lang="en-US" sz="1500" dirty="0" smtClean="0"/>
              <a:t> </a:t>
            </a:r>
            <a:r>
              <a:rPr lang="en-US" sz="1500" dirty="0" smtClean="0">
                <a:solidFill>
                  <a:schemeClr val="tx1"/>
                </a:solidFill>
              </a:rPr>
              <a:t>()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7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Flow ( Functions inside </a:t>
            </a:r>
            <a:r>
              <a:rPr lang="en-US" sz="1600" dirty="0" err="1" smtClean="0"/>
              <a:t>getcol</a:t>
            </a:r>
            <a:r>
              <a:rPr lang="en-US" sz="1600" dirty="0" smtClean="0"/>
              <a:t> </a:t>
            </a:r>
            <a:r>
              <a:rPr lang="en-US" dirty="0" smtClean="0"/>
              <a:t>() 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67729"/>
              </p:ext>
            </p:extLst>
          </p:nvPr>
        </p:nvGraphicFramePr>
        <p:xfrm>
          <a:off x="546668" y="1230640"/>
          <a:ext cx="11386714" cy="2362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43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1242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finding_range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baseline="0" dirty="0" smtClean="0"/>
                        <a:t>Finding the range of the numbers given from the entire list of </a:t>
                      </a:r>
                      <a:r>
                        <a:rPr lang="en-US" sz="1100" baseline="0" dirty="0" smtClean="0"/>
                        <a:t>numbers in the user selected parameter for color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Finding the upper and lower percentile from the whole list of numbers based on inputs from the user 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ffl_list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baseline="0" dirty="0" smtClean="0"/>
                        <a:t>(list of all the numbers in the user selected parameter for color)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given_lower_percentile</a:t>
                      </a:r>
                      <a:r>
                        <a:rPr lang="en-US" sz="1100" baseline="0" dirty="0" smtClean="0"/>
                        <a:t> (lower limit for the color)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given_upper_percentile</a:t>
                      </a:r>
                      <a:r>
                        <a:rPr lang="en-US" sz="1100" baseline="0" dirty="0" smtClean="0"/>
                        <a:t> (upper limit for the color)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range_ffl</a:t>
                      </a:r>
                      <a:r>
                        <a:rPr lang="en-US" sz="1100" baseline="0" dirty="0" smtClean="0"/>
                        <a:t>  (range of the numbers from 10 – 90  percentile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percentile_2 (value of the upper percentile)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percentile_1 (value of the lower percentile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finding_range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ffl_list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given_lower_percentile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given_upper_percentile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6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9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Main Requirements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6670" y="1394086"/>
            <a:ext cx="11511793" cy="2653081"/>
          </a:xfrm>
        </p:spPr>
        <p:txBody>
          <a:bodyPr/>
          <a:lstStyle/>
          <a:p>
            <a:pPr algn="just"/>
            <a:r>
              <a:rPr lang="en-US" sz="1100" b="1" u="sng" dirty="0" smtClean="0"/>
              <a:t>In the main </a:t>
            </a:r>
            <a:r>
              <a:rPr lang="en-US" sz="1100" b="1" u="sng" dirty="0"/>
              <a:t>w</a:t>
            </a:r>
            <a:r>
              <a:rPr lang="en-US" sz="1100" b="1" u="sng" dirty="0" smtClean="0"/>
              <a:t>indow</a:t>
            </a:r>
          </a:p>
          <a:p>
            <a:pPr algn="just"/>
            <a:r>
              <a:rPr lang="en-US" sz="1100" dirty="0" smtClean="0"/>
              <a:t>Users can :</a:t>
            </a:r>
          </a:p>
          <a:p>
            <a:pPr marL="519907" lvl="2" indent="-228600" algn="just"/>
            <a:r>
              <a:rPr lang="en-US" sz="1100" dirty="0"/>
              <a:t>D</a:t>
            </a:r>
            <a:r>
              <a:rPr lang="en-US" sz="1100" dirty="0" smtClean="0"/>
              <a:t>isplay the Measurement Parameters </a:t>
            </a:r>
          </a:p>
          <a:p>
            <a:pPr marL="519907" lvl="2" indent="-228600" algn="just"/>
            <a:r>
              <a:rPr lang="en-US" sz="1100" dirty="0"/>
              <a:t>Save a desired configuration </a:t>
            </a:r>
          </a:p>
          <a:p>
            <a:pPr marL="519907" lvl="2" indent="-228600" algn="just"/>
            <a:r>
              <a:rPr lang="en-US" sz="1100" dirty="0"/>
              <a:t>C</a:t>
            </a:r>
            <a:r>
              <a:rPr lang="en-US" sz="1100" dirty="0" smtClean="0"/>
              <a:t>reate a </a:t>
            </a:r>
            <a:r>
              <a:rPr lang="en-US" sz="1100" dirty="0" err="1" smtClean="0"/>
              <a:t>config</a:t>
            </a:r>
            <a:r>
              <a:rPr lang="en-US" sz="1100" dirty="0" smtClean="0"/>
              <a:t> file </a:t>
            </a:r>
          </a:p>
          <a:p>
            <a:pPr marL="519907" lvl="2" indent="-228600" algn="just"/>
            <a:r>
              <a:rPr lang="en-US" sz="1100" dirty="0" smtClean="0"/>
              <a:t>load </a:t>
            </a:r>
            <a:r>
              <a:rPr lang="en-US" sz="1100" dirty="0"/>
              <a:t>in a previously created configuration </a:t>
            </a:r>
            <a:r>
              <a:rPr lang="en-US" sz="1100" dirty="0" smtClean="0"/>
              <a:t>file</a:t>
            </a:r>
          </a:p>
          <a:p>
            <a:pPr marL="519907" lvl="2" indent="-228600" algn="just"/>
            <a:r>
              <a:rPr lang="en-US" sz="1100" dirty="0" smtClean="0"/>
              <a:t>Change </a:t>
            </a:r>
            <a:r>
              <a:rPr lang="en-US" sz="1100" dirty="0"/>
              <a:t>the S1 to T9 &amp; TFC values </a:t>
            </a:r>
            <a:endParaRPr lang="en-US" sz="1100" dirty="0" smtClean="0"/>
          </a:p>
          <a:p>
            <a:pPr marL="519907" lvl="2" indent="-228600" algn="just"/>
            <a:r>
              <a:rPr lang="en-US" sz="1100" dirty="0" smtClean="0"/>
              <a:t>Open </a:t>
            </a:r>
            <a:r>
              <a:rPr lang="en-US" sz="1100" dirty="0"/>
              <a:t>multiple Wafer </a:t>
            </a:r>
            <a:r>
              <a:rPr lang="en-US" sz="1100" dirty="0" smtClean="0"/>
              <a:t>windows</a:t>
            </a:r>
          </a:p>
          <a:p>
            <a:pPr marL="519907" lvl="2" indent="-228600" algn="just"/>
            <a:r>
              <a:rPr lang="en-US" sz="1100" dirty="0" smtClean="0"/>
              <a:t>Choose a frequency number to refer to for CSV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279" y="4047167"/>
            <a:ext cx="83538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b="1" u="sng" dirty="0"/>
              <a:t>In </a:t>
            </a:r>
            <a:r>
              <a:rPr lang="en-US" sz="1100" b="1" u="sng" dirty="0" smtClean="0"/>
              <a:t>the Wafer Window</a:t>
            </a:r>
          </a:p>
          <a:p>
            <a:pPr algn="just"/>
            <a:endParaRPr lang="en-US" sz="1100" b="1" u="sng" dirty="0"/>
          </a:p>
          <a:p>
            <a:pPr algn="just"/>
            <a:r>
              <a:rPr lang="en-US" sz="1100" dirty="0"/>
              <a:t>Users can </a:t>
            </a:r>
            <a:r>
              <a:rPr lang="en-US" sz="1100" dirty="0" smtClean="0"/>
              <a:t>:</a:t>
            </a:r>
          </a:p>
          <a:p>
            <a:pPr algn="just"/>
            <a:endParaRPr lang="en-US" sz="1100" dirty="0"/>
          </a:p>
          <a:p>
            <a:pPr marL="519907" lvl="2" indent="-228600" algn="just">
              <a:buFont typeface="+mj-lt"/>
              <a:buAutoNum type="arabicPeriod"/>
            </a:pPr>
            <a:r>
              <a:rPr lang="en-US" sz="1100" dirty="0"/>
              <a:t>Change the color of the wafer map based on a Lens </a:t>
            </a:r>
            <a:r>
              <a:rPr lang="en-US" sz="1100" dirty="0" smtClean="0"/>
              <a:t>parameter</a:t>
            </a:r>
          </a:p>
          <a:p>
            <a:pPr marL="519907" lvl="2" indent="-228600" algn="just">
              <a:buFont typeface="+mj-lt"/>
              <a:buAutoNum type="arabicPeriod"/>
            </a:pPr>
            <a:endParaRPr lang="en-US" sz="1100" dirty="0"/>
          </a:p>
          <a:p>
            <a:pPr marL="519907" lvl="2" indent="-228600" algn="just">
              <a:buFont typeface="+mj-lt"/>
              <a:buAutoNum type="arabicPeriod"/>
            </a:pPr>
            <a:r>
              <a:rPr lang="en-US" sz="1100" dirty="0"/>
              <a:t>Change the Upper &amp; Lower percentiles for the colors</a:t>
            </a:r>
          </a:p>
          <a:p>
            <a:pPr lvl="2" algn="just"/>
            <a:endParaRPr lang="en-US" sz="1100" dirty="0"/>
          </a:p>
          <a:p>
            <a:pPr lvl="2" indent="0" algn="just">
              <a:buNone/>
            </a:pPr>
            <a:endParaRPr lang="en-US" sz="1100" b="1" u="sng" dirty="0" smtClean="0"/>
          </a:p>
          <a:p>
            <a:pPr lvl="2" indent="0" algn="just">
              <a:buNone/>
            </a:pPr>
            <a:endParaRPr lang="en-US" sz="1100" b="1" u="sng" dirty="0"/>
          </a:p>
        </p:txBody>
      </p:sp>
    </p:spTree>
    <p:extLst>
      <p:ext uri="{BB962C8B-B14F-4D97-AF65-F5344CB8AC3E}">
        <p14:creationId xmlns:p14="http://schemas.microsoft.com/office/powerpoint/2010/main" val="86864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dirty="0" err="1" smtClean="0"/>
              <a:t>get_list_of_tfcs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35742"/>
              </p:ext>
            </p:extLst>
          </p:nvPr>
        </p:nvGraphicFramePr>
        <p:xfrm>
          <a:off x="546670" y="1266421"/>
          <a:ext cx="11386714" cy="36824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1910490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3461616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386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35417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get_correct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correct DAT data for the corresponding DAT file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CSV file saved with the DAT data needed and load the data needed into a </a:t>
                      </a:r>
                      <a:r>
                        <a:rPr lang="en-US" sz="1100" i="0" baseline="0" dirty="0" err="1" smtClean="0"/>
                        <a:t>dataframe</a:t>
                      </a:r>
                      <a:endParaRPr lang="en-US" sz="11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filepath</a:t>
                      </a:r>
                      <a:r>
                        <a:rPr lang="en-US" sz="1100" dirty="0" smtClean="0"/>
                        <a:t> (DAT </a:t>
                      </a:r>
                      <a:r>
                        <a:rPr lang="en-US" sz="1100" dirty="0" err="1" smtClean="0"/>
                        <a:t>filepath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new_final_df_final_df</a:t>
                      </a:r>
                      <a:r>
                        <a:rPr lang="en-US" sz="1100" baseline="0" dirty="0" smtClean="0"/>
                        <a:t> (Final DAT 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rc_list</a:t>
                      </a:r>
                      <a:r>
                        <a:rPr lang="en-US" sz="1100" baseline="0" dirty="0" smtClean="0"/>
                        <a:t>(List of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new_final_df_ffl_df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FFL)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new_final_df_camPosDf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camera position ,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new_final_df_main_header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header names)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freq_list</a:t>
                      </a:r>
                      <a:r>
                        <a:rPr lang="en-US" sz="1100" baseline="0" dirty="0" smtClean="0"/>
                        <a:t> (List of frequency numbers for the frequency dropdown)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get_correct_dataframes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filepath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16250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get_correct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csv_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correct csv </a:t>
                      </a:r>
                      <a:r>
                        <a:rPr lang="en-US" sz="1100" i="0" baseline="0" dirty="0" err="1" smtClean="0"/>
                        <a:t>dataframes</a:t>
                      </a:r>
                      <a:endParaRPr lang="en-US" sz="1100" i="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saved csv files with the correct csv data needed and load the csv data into </a:t>
                      </a:r>
                      <a:r>
                        <a:rPr lang="en-US" sz="1100" i="0" baseline="0" dirty="0" err="1" smtClean="0"/>
                        <a:t>dataframes</a:t>
                      </a:r>
                      <a:r>
                        <a:rPr lang="en-US" sz="1100" i="0" baseline="0" dirty="0" smtClean="0"/>
                        <a:t> , then convert into a list if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toplevel_specific_filepath</a:t>
                      </a:r>
                      <a:r>
                        <a:rPr lang="en-US" sz="1100" baseline="0" dirty="0" smtClean="0"/>
                        <a:t> (Get correct DAT </a:t>
                      </a:r>
                      <a:r>
                        <a:rPr lang="en-US" sz="1100" baseline="0" dirty="0" err="1" smtClean="0"/>
                        <a:t>filepath</a:t>
                      </a:r>
                      <a:r>
                        <a:rPr lang="en-US" sz="1100" baseline="0" dirty="0" smtClean="0"/>
                        <a:t> for the correct wafer map window)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given_window_number</a:t>
                      </a:r>
                      <a:r>
                        <a:rPr lang="en-US" sz="1100" baseline="0" dirty="0" smtClean="0"/>
                        <a:t> (wafer window 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final_csv_df</a:t>
                      </a:r>
                      <a:r>
                        <a:rPr lang="en-US" sz="1100" baseline="0" dirty="0" smtClean="0"/>
                        <a:t> ( Final csv 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PMO (List of Pitch , Max Frequency , </a:t>
                      </a:r>
                      <a:r>
                        <a:rPr lang="en-US" sz="1100" baseline="0" dirty="0" err="1" smtClean="0"/>
                        <a:t>Optimise</a:t>
                      </a:r>
                      <a:r>
                        <a:rPr lang="en-US" sz="1100" baseline="0" dirty="0" smtClean="0"/>
                        <a:t> Frequency AF)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s1_t9_list (List of S1 to T9 Values)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list_of_steps</a:t>
                      </a:r>
                      <a:r>
                        <a:rPr lang="en-US" sz="1100" baseline="0" dirty="0" smtClean="0"/>
                        <a:t> (List of steps : step 1, step 2 , step 3…)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get_correct_csv_dataframes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1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toplevel_specific_filepath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sz="11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given_window_number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34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2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dirty="0" err="1"/>
              <a:t>mtf_limits_same_window</a:t>
            </a:r>
            <a:r>
              <a:rPr lang="en-US" dirty="0"/>
              <a:t> ()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2335"/>
              </p:ext>
            </p:extLst>
          </p:nvPr>
        </p:nvGraphicFramePr>
        <p:xfrm>
          <a:off x="546670" y="1301708"/>
          <a:ext cx="11386714" cy="29401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723283068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769430835"/>
                    </a:ext>
                  </a:extLst>
                </a:gridCol>
                <a:gridCol w="1910490">
                  <a:extLst>
                    <a:ext uri="{9D8B030D-6E8A-4147-A177-3AD203B41FA5}">
                      <a16:colId xmlns:a16="http://schemas.microsoft.com/office/drawing/2014/main" val="3468039765"/>
                    </a:ext>
                  </a:extLst>
                </a:gridCol>
                <a:gridCol w="3461616">
                  <a:extLst>
                    <a:ext uri="{9D8B030D-6E8A-4147-A177-3AD203B41FA5}">
                      <a16:colId xmlns:a16="http://schemas.microsoft.com/office/drawing/2014/main" val="3280580433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2549492145"/>
                    </a:ext>
                  </a:extLst>
                </a:gridCol>
              </a:tblGrid>
              <a:tr h="3426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03774"/>
                  </a:ext>
                </a:extLst>
              </a:tr>
              <a:tr h="12179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get_correct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csv_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correct csv </a:t>
                      </a:r>
                      <a:r>
                        <a:rPr lang="en-US" sz="1100" i="0" baseline="0" dirty="0" err="1" smtClean="0"/>
                        <a:t>dataframes</a:t>
                      </a:r>
                      <a:endParaRPr lang="en-US" sz="1100" i="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saved csv files with the correct csv data needed and load the csv data into </a:t>
                      </a:r>
                      <a:r>
                        <a:rPr lang="en-US" sz="1100" i="0" baseline="0" dirty="0" err="1" smtClean="0"/>
                        <a:t>dataframes</a:t>
                      </a:r>
                      <a:r>
                        <a:rPr lang="en-US" sz="1100" i="0" baseline="0" dirty="0" smtClean="0"/>
                        <a:t> , then convert into a list if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toplevel_specific_filepath</a:t>
                      </a:r>
                      <a:r>
                        <a:rPr lang="en-US" sz="1100" baseline="0" dirty="0" smtClean="0"/>
                        <a:t> (Get correct DAT </a:t>
                      </a:r>
                      <a:r>
                        <a:rPr lang="en-US" sz="1100" baseline="0" dirty="0" err="1" smtClean="0"/>
                        <a:t>filepath</a:t>
                      </a:r>
                      <a:r>
                        <a:rPr lang="en-US" sz="1100" baseline="0" dirty="0" smtClean="0"/>
                        <a:t> for the correct wafer map window)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given_window_number</a:t>
                      </a:r>
                      <a:r>
                        <a:rPr lang="en-US" sz="1100" baseline="0" dirty="0" smtClean="0"/>
                        <a:t> (wafer window 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final_csv_df</a:t>
                      </a:r>
                      <a:r>
                        <a:rPr lang="en-US" sz="1100" baseline="0" dirty="0" smtClean="0"/>
                        <a:t> ( Final csv 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PMO (List of Pitch , Max Frequency , </a:t>
                      </a:r>
                      <a:r>
                        <a:rPr lang="en-US" sz="1100" baseline="0" dirty="0" err="1" smtClean="0"/>
                        <a:t>Optimise</a:t>
                      </a:r>
                      <a:r>
                        <a:rPr lang="en-US" sz="1100" baseline="0" dirty="0" smtClean="0"/>
                        <a:t> Frequency AF)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s1_t9_list (List of S1 to T9 Values)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list_of_steps</a:t>
                      </a:r>
                      <a:r>
                        <a:rPr lang="en-US" sz="1100" baseline="0" dirty="0" smtClean="0"/>
                        <a:t> (List of steps : step 1, step 2 , step 3…)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get_correct_csv_dataframes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1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toplevel_specific_filepath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sz="11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given_window_number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61447"/>
                  </a:ext>
                </a:extLst>
              </a:tr>
              <a:tr h="12179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check_input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Loops through all the inputs for the users to check if the inputs are valid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If inputs are correct save to a list of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sag_tan_tfc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baseline="0" dirty="0" smtClean="0"/>
                        <a:t> (list of values from S1 to T9 and TFC)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Inptvals</a:t>
                      </a:r>
                      <a:r>
                        <a:rPr lang="en-US" sz="1100" baseline="0" dirty="0" smtClean="0"/>
                        <a:t>(MTF Limits)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check_input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sag_tan_tfc</a:t>
                      </a:r>
                      <a:r>
                        <a:rPr lang="en-US" sz="1100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26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1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</a:t>
            </a:r>
            <a:r>
              <a:rPr lang="en-US" dirty="0"/>
              <a:t>(Continuation from </a:t>
            </a:r>
            <a:r>
              <a:rPr lang="en-US" dirty="0" smtClean="0"/>
              <a:t>Wafer Window ) </a:t>
            </a:r>
            <a:r>
              <a:rPr lang="en-US" dirty="0">
                <a:sym typeface="Wingdings" panose="05000000000000000000" pitchFamily="2" charset="2"/>
              </a:rPr>
              <a:t> E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46670" y="1804928"/>
            <a:ext cx="10391803" cy="4245316"/>
            <a:chOff x="442823" y="1285650"/>
            <a:chExt cx="10391803" cy="4245316"/>
          </a:xfrm>
        </p:grpSpPr>
        <p:sp>
          <p:nvSpPr>
            <p:cNvPr id="24" name="Oval 23"/>
            <p:cNvSpPr/>
            <p:nvPr/>
          </p:nvSpPr>
          <p:spPr>
            <a:xfrm>
              <a:off x="442823" y="3066996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cxnSp>
          <p:nvCxnSpPr>
            <p:cNvPr id="25" name="Elbow Connector 24"/>
            <p:cNvCxnSpPr>
              <a:stCxn id="24" idx="6"/>
              <a:endCxn id="27" idx="1"/>
            </p:cNvCxnSpPr>
            <p:nvPr/>
          </p:nvCxnSpPr>
          <p:spPr>
            <a:xfrm flipV="1">
              <a:off x="911519" y="1853587"/>
              <a:ext cx="472936" cy="14460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384455" y="1620415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mtf_limits_same_window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Gets the MTF limits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84455" y="3493893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display_RC_Params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tx1"/>
                  </a:solidFill>
                </a:rPr>
                <a:t>Init.</a:t>
              </a:r>
              <a:r>
                <a:rPr lang="en-US" sz="1000" dirty="0">
                  <a:solidFill>
                    <a:schemeClr val="tx1"/>
                  </a:solidFill>
                </a:rPr>
                <a:t> widgets for the Lens parameters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labelframe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84455" y="2525937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get_correct_csv_dataframes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CSV 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Elbow Connector 30"/>
            <p:cNvCxnSpPr>
              <a:stCxn id="24" idx="6"/>
              <a:endCxn id="30" idx="1"/>
            </p:cNvCxnSpPr>
            <p:nvPr/>
          </p:nvCxnSpPr>
          <p:spPr>
            <a:xfrm flipV="1">
              <a:off x="911519" y="2759109"/>
              <a:ext cx="472936" cy="5405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4" idx="6"/>
              <a:endCxn id="29" idx="1"/>
            </p:cNvCxnSpPr>
            <p:nvPr/>
          </p:nvCxnSpPr>
          <p:spPr>
            <a:xfrm>
              <a:off x="911519" y="3299654"/>
              <a:ext cx="472936" cy="4274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4" idx="6"/>
              <a:endCxn id="57" idx="1"/>
            </p:cNvCxnSpPr>
            <p:nvPr/>
          </p:nvCxnSpPr>
          <p:spPr>
            <a:xfrm>
              <a:off x="911519" y="3299654"/>
              <a:ext cx="477380" cy="17114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715406" y="1285650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get_correct_csv_dataframes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CSV 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715406" y="1940660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Check_input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Check input </a:t>
              </a:r>
              <a:r>
                <a:rPr lang="en-US" sz="1000" dirty="0">
                  <a:solidFill>
                    <a:schemeClr val="tx1"/>
                  </a:solidFill>
                </a:rPr>
                <a:t>for </a:t>
              </a:r>
              <a:r>
                <a:rPr lang="en-US" sz="1000" dirty="0" smtClean="0">
                  <a:solidFill>
                    <a:schemeClr val="tx1"/>
                  </a:solidFill>
                </a:rPr>
                <a:t>valid values for S1 To TFC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Elbow Connector 38"/>
            <p:cNvCxnSpPr>
              <a:stCxn id="27" idx="3"/>
              <a:endCxn id="35" idx="1"/>
            </p:cNvCxnSpPr>
            <p:nvPr/>
          </p:nvCxnSpPr>
          <p:spPr>
            <a:xfrm flipV="1">
              <a:off x="4246527" y="1518822"/>
              <a:ext cx="468879" cy="3347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27" idx="3"/>
              <a:endCxn id="36" idx="1"/>
            </p:cNvCxnSpPr>
            <p:nvPr/>
          </p:nvCxnSpPr>
          <p:spPr>
            <a:xfrm>
              <a:off x="4246527" y="1853587"/>
              <a:ext cx="468879" cy="3202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57" idx="3"/>
              <a:endCxn id="58" idx="1"/>
            </p:cNvCxnSpPr>
            <p:nvPr/>
          </p:nvCxnSpPr>
          <p:spPr>
            <a:xfrm flipV="1">
              <a:off x="4250971" y="4665594"/>
              <a:ext cx="468879" cy="345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57" idx="3"/>
              <a:endCxn id="59" idx="1"/>
            </p:cNvCxnSpPr>
            <p:nvPr/>
          </p:nvCxnSpPr>
          <p:spPr>
            <a:xfrm>
              <a:off x="4250971" y="5011121"/>
              <a:ext cx="468879" cy="28667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1388899" y="4432422"/>
              <a:ext cx="6193023" cy="1098544"/>
              <a:chOff x="1384455" y="4116322"/>
              <a:chExt cx="6193023" cy="1098544"/>
            </a:xfrm>
            <a:noFill/>
          </p:grpSpPr>
          <p:sp>
            <p:nvSpPr>
              <p:cNvPr id="57" name="Rectangle 56"/>
              <p:cNvSpPr/>
              <p:nvPr/>
            </p:nvSpPr>
            <p:spPr>
              <a:xfrm>
                <a:off x="1384455" y="4461849"/>
                <a:ext cx="2862072" cy="46634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tIns="0" bIns="137160" rtlCol="0" anchor="ctr"/>
              <a:lstStyle/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000" b="1" dirty="0" err="1">
                    <a:solidFill>
                      <a:schemeClr val="tx1"/>
                    </a:solidFill>
                  </a:rPr>
                  <a:t>get_rc_parameters_and_values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()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Gets the lens parameters and values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715406" y="4116322"/>
                <a:ext cx="2862072" cy="46634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tIns="0" bIns="137160" rtlCol="0" anchor="ctr"/>
              <a:lstStyle/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000" b="1" dirty="0" err="1" smtClean="0">
                    <a:solidFill>
                      <a:schemeClr val="tx1"/>
                    </a:solidFill>
                  </a:rPr>
                  <a:t>get_correct_csv_dataframes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()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Getting correct CSV Data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715406" y="4748522"/>
                <a:ext cx="2862072" cy="46634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0" bIns="137160" rtlCol="0" anchor="ctr"/>
              <a:lstStyle/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000" b="1" dirty="0" err="1">
                    <a:solidFill>
                      <a:schemeClr val="tx1"/>
                    </a:solidFill>
                  </a:rPr>
                  <a:t>get_correct_dataframes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()</a:t>
                </a:r>
                <a:endParaRPr lang="en-US" sz="1000" dirty="0">
                  <a:solidFill>
                    <a:schemeClr val="tx1"/>
                  </a:solidFill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000" dirty="0">
                    <a:solidFill>
                      <a:schemeClr val="tx1"/>
                    </a:solidFill>
                  </a:rPr>
                  <a:t>Getting correct </a:t>
                </a:r>
                <a:r>
                  <a:rPr lang="en-US" sz="1000" dirty="0" smtClean="0">
                    <a:solidFill>
                      <a:schemeClr val="tx1"/>
                    </a:solidFill>
                  </a:rPr>
                  <a:t>DAT </a:t>
                </a:r>
                <a:r>
                  <a:rPr lang="en-US" sz="1000" dirty="0">
                    <a:solidFill>
                      <a:schemeClr val="tx1"/>
                    </a:solidFill>
                  </a:rPr>
                  <a:t>Data</a:t>
                </a:r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4715406" y="3131824"/>
              <a:ext cx="2857628" cy="47092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144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delete_items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Allows users to delete items from Lens parameters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listbox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Elbow Connector 46"/>
            <p:cNvCxnSpPr>
              <a:stCxn id="29" idx="3"/>
              <a:endCxn id="46" idx="1"/>
            </p:cNvCxnSpPr>
            <p:nvPr/>
          </p:nvCxnSpPr>
          <p:spPr>
            <a:xfrm flipV="1">
              <a:off x="4246527" y="3367288"/>
              <a:ext cx="468879" cy="3597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715406" y="3768160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export_to_csv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Exports the Pass / Fail Wafer map to csv 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Elbow Connector 49"/>
            <p:cNvCxnSpPr>
              <a:stCxn id="29" idx="3"/>
              <a:endCxn id="49" idx="1"/>
            </p:cNvCxnSpPr>
            <p:nvPr/>
          </p:nvCxnSpPr>
          <p:spPr>
            <a:xfrm>
              <a:off x="4246527" y="3727065"/>
              <a:ext cx="468879" cy="2742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7972554" y="3218405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get_correct_dataframes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</a:t>
              </a:r>
              <a:r>
                <a:rPr lang="en-US" sz="1000" dirty="0" smtClean="0">
                  <a:solidFill>
                    <a:schemeClr val="tx1"/>
                  </a:solidFill>
                </a:rPr>
                <a:t>DAT </a:t>
              </a:r>
              <a:r>
                <a:rPr lang="en-US" sz="1000" dirty="0">
                  <a:solidFill>
                    <a:schemeClr val="tx1"/>
                  </a:solidFill>
                </a:rPr>
                <a:t>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972554" y="3764385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mtf_limits_same_window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Gets the MTF limits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72554" y="4312648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rIns="91440" bIns="137160" rtlCol="0" anchor="ctr"/>
            <a:lstStyle/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get_list_of_tfcs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Returns </a:t>
              </a:r>
              <a:r>
                <a:rPr lang="en-US" sz="1000" dirty="0">
                  <a:solidFill>
                    <a:schemeClr val="tx1"/>
                  </a:solidFill>
                </a:rPr>
                <a:t>a list of Pass or fail for each RC </a:t>
              </a:r>
              <a:endParaRPr lang="en-US" sz="1000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Elbow Connector 53"/>
            <p:cNvCxnSpPr>
              <a:stCxn id="49" idx="3"/>
              <a:endCxn id="51" idx="1"/>
            </p:cNvCxnSpPr>
            <p:nvPr/>
          </p:nvCxnSpPr>
          <p:spPr>
            <a:xfrm flipV="1">
              <a:off x="7577478" y="3451577"/>
              <a:ext cx="395076" cy="549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9" idx="3"/>
              <a:endCxn id="53" idx="1"/>
            </p:cNvCxnSpPr>
            <p:nvPr/>
          </p:nvCxnSpPr>
          <p:spPr>
            <a:xfrm>
              <a:off x="7577478" y="4001332"/>
              <a:ext cx="395076" cy="544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49" idx="3"/>
              <a:endCxn id="52" idx="1"/>
            </p:cNvCxnSpPr>
            <p:nvPr/>
          </p:nvCxnSpPr>
          <p:spPr>
            <a:xfrm flipV="1">
              <a:off x="7577478" y="3997557"/>
              <a:ext cx="395076" cy="37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</a:t>
            </a:r>
            <a:r>
              <a:rPr lang="en-US" dirty="0"/>
              <a:t>(Continuation from </a:t>
            </a:r>
            <a:r>
              <a:rPr lang="en-US" dirty="0" smtClean="0"/>
              <a:t>Wafer Window ) </a:t>
            </a:r>
            <a:r>
              <a:rPr lang="en-US" dirty="0">
                <a:sym typeface="Wingdings" panose="05000000000000000000" pitchFamily="2" charset="2"/>
              </a:rPr>
              <a:t> E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46670" y="1812859"/>
            <a:ext cx="7952685" cy="3685818"/>
            <a:chOff x="442823" y="1581366"/>
            <a:chExt cx="7952685" cy="3685818"/>
          </a:xfrm>
        </p:grpSpPr>
        <p:sp>
          <p:nvSpPr>
            <p:cNvPr id="27" name="Oval 26"/>
            <p:cNvSpPr/>
            <p:nvPr/>
          </p:nvSpPr>
          <p:spPr>
            <a:xfrm>
              <a:off x="442823" y="3427712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cxnSp>
          <p:nvCxnSpPr>
            <p:cNvPr id="30" name="Elbow Connector 29"/>
            <p:cNvCxnSpPr>
              <a:stCxn id="27" idx="6"/>
              <a:endCxn id="37" idx="1"/>
            </p:cNvCxnSpPr>
            <p:nvPr/>
          </p:nvCxnSpPr>
          <p:spPr>
            <a:xfrm flipV="1">
              <a:off x="911519" y="2206322"/>
              <a:ext cx="468696" cy="1454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7" idx="6"/>
              <a:endCxn id="41" idx="1"/>
            </p:cNvCxnSpPr>
            <p:nvPr/>
          </p:nvCxnSpPr>
          <p:spPr>
            <a:xfrm flipV="1">
              <a:off x="911519" y="2972778"/>
              <a:ext cx="472936" cy="6875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7" idx="6"/>
              <a:endCxn id="40" idx="1"/>
            </p:cNvCxnSpPr>
            <p:nvPr/>
          </p:nvCxnSpPr>
          <p:spPr>
            <a:xfrm>
              <a:off x="911519" y="3660370"/>
              <a:ext cx="472936" cy="6865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7" idx="6"/>
              <a:endCxn id="39" idx="1"/>
            </p:cNvCxnSpPr>
            <p:nvPr/>
          </p:nvCxnSpPr>
          <p:spPr>
            <a:xfrm>
              <a:off x="911519" y="3660370"/>
              <a:ext cx="468696" cy="137364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37" idx="3"/>
              <a:endCxn id="48" idx="1"/>
            </p:cNvCxnSpPr>
            <p:nvPr/>
          </p:nvCxnSpPr>
          <p:spPr>
            <a:xfrm flipV="1">
              <a:off x="4242287" y="1814538"/>
              <a:ext cx="551316" cy="3917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7" idx="3"/>
              <a:endCxn id="49" idx="1"/>
            </p:cNvCxnSpPr>
            <p:nvPr/>
          </p:nvCxnSpPr>
          <p:spPr>
            <a:xfrm>
              <a:off x="4242287" y="2206322"/>
              <a:ext cx="551316" cy="290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380215" y="1973150"/>
              <a:ext cx="2862072" cy="4663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288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>
                  <a:solidFill>
                    <a:schemeClr val="tx1"/>
                  </a:solidFill>
                </a:rPr>
                <a:t>display_graph1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Displays Graph for RC number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80215" y="4800840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wafer_param_dropdown_selection_widgets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 smtClean="0">
                  <a:solidFill>
                    <a:schemeClr val="tx1"/>
                  </a:solidFill>
                </a:rPr>
                <a:t>Init.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</a:rPr>
                <a:t>widgets </a:t>
              </a:r>
              <a:r>
                <a:rPr lang="en-US" sz="1000" dirty="0" smtClean="0">
                  <a:solidFill>
                    <a:schemeClr val="tx1"/>
                  </a:solidFill>
                </a:rPr>
                <a:t>for Wafer </a:t>
              </a:r>
              <a:r>
                <a:rPr lang="en-US" sz="1000" dirty="0">
                  <a:solidFill>
                    <a:schemeClr val="tx1"/>
                  </a:solidFill>
                </a:rPr>
                <a:t>Parameters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labelframe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84455" y="4113762"/>
              <a:ext cx="2862072" cy="4663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37160" rtlCol="0" anchor="ctr"/>
            <a:lstStyle/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empty_graph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Creates an </a:t>
              </a:r>
              <a:r>
                <a:rPr lang="en-US" sz="1000" dirty="0">
                  <a:solidFill>
                    <a:schemeClr val="tx1"/>
                  </a:solidFill>
                </a:rPr>
                <a:t>empty graph </a:t>
              </a:r>
              <a:r>
                <a:rPr lang="en-US" sz="1000" dirty="0" smtClean="0">
                  <a:solidFill>
                    <a:schemeClr val="tx1"/>
                  </a:solidFill>
                </a:rPr>
                <a:t>if no valid csv data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84455" y="2739606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18288" bIns="137160" rtlCol="0" anchor="ctr"/>
            <a:lstStyle/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loading_config_wafer_map_window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Display lens parameters from chosen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config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380215" y="3426684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get_correct_dataframes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</a:t>
              </a:r>
              <a:r>
                <a:rPr lang="en-US" sz="1000" dirty="0" smtClean="0">
                  <a:solidFill>
                    <a:schemeClr val="tx1"/>
                  </a:solidFill>
                </a:rPr>
                <a:t>DAT </a:t>
              </a:r>
              <a:r>
                <a:rPr lang="en-US" sz="1000" dirty="0">
                  <a:solidFill>
                    <a:schemeClr val="tx1"/>
                  </a:solidFill>
                </a:rPr>
                <a:t>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27" idx="6"/>
              <a:endCxn id="43" idx="1"/>
            </p:cNvCxnSpPr>
            <p:nvPr/>
          </p:nvCxnSpPr>
          <p:spPr>
            <a:xfrm flipV="1">
              <a:off x="911519" y="3659856"/>
              <a:ext cx="468696" cy="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4615398" y="4800840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/>
            <p:cNvCxnSpPr>
              <a:stCxn id="39" idx="3"/>
              <a:endCxn id="45" idx="2"/>
            </p:cNvCxnSpPr>
            <p:nvPr/>
          </p:nvCxnSpPr>
          <p:spPr>
            <a:xfrm flipV="1">
              <a:off x="4242287" y="5033498"/>
              <a:ext cx="373111" cy="5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4597007" y="4113762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create_empty_graph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Display empty graph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793603" y="1581366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r>
                <a:rPr lang="en-US" sz="1000" b="1" dirty="0" smtClean="0">
                  <a:solidFill>
                    <a:schemeClr val="tx1"/>
                  </a:solidFill>
                </a:rPr>
                <a:t>Mainplot1()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Make cubic spline graph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793603" y="2263897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</a:rPr>
                <a:t>creategraph1()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Forms the MTF Graph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40" idx="3"/>
              <a:endCxn id="47" idx="1"/>
            </p:cNvCxnSpPr>
            <p:nvPr/>
          </p:nvCxnSpPr>
          <p:spPr>
            <a:xfrm>
              <a:off x="4246527" y="4346934"/>
              <a:ext cx="3504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533436" y="2961368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plot_tfc_line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Adds TFC lines onto the MTF graph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Elbow Connector 51"/>
            <p:cNvCxnSpPr>
              <a:stCxn id="49" idx="2"/>
              <a:endCxn id="51" idx="0"/>
            </p:cNvCxnSpPr>
            <p:nvPr/>
          </p:nvCxnSpPr>
          <p:spPr>
            <a:xfrm rot="16200000" flipH="1">
              <a:off x="6478992" y="2475887"/>
              <a:ext cx="231127" cy="739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41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sz="1400" dirty="0" err="1" smtClean="0"/>
              <a:t>getgraph</a:t>
            </a:r>
            <a:r>
              <a:rPr lang="en-US" sz="1400" dirty="0" smtClean="0"/>
              <a:t> 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33240"/>
              </p:ext>
            </p:extLst>
          </p:nvPr>
        </p:nvGraphicFramePr>
        <p:xfrm>
          <a:off x="546670" y="1255356"/>
          <a:ext cx="11386714" cy="51207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3860557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1511549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359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284822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err="1" smtClean="0"/>
                        <a:t>wafer_param_dropdown</a:t>
                      </a:r>
                      <a:r>
                        <a:rPr lang="en-US" sz="1200" b="1" i="0" baseline="0" dirty="0" smtClean="0"/>
                        <a:t>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smtClean="0"/>
                        <a:t>selection_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smtClean="0"/>
                        <a:t>widgets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Creates and places the widgets inside the wafer parameters </a:t>
                      </a:r>
                      <a:r>
                        <a:rPr lang="en-US" sz="1100" i="0" baseline="0" dirty="0" err="1" smtClean="0"/>
                        <a:t>labelframe</a:t>
                      </a: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Calls the </a:t>
                      </a:r>
                      <a:r>
                        <a:rPr lang="en-US" sz="1100" i="0" baseline="0" dirty="0" err="1" smtClean="0"/>
                        <a:t>wafer_map_combobox</a:t>
                      </a:r>
                      <a:r>
                        <a:rPr lang="en-US" sz="1100" i="0" baseline="0" dirty="0" smtClean="0"/>
                        <a:t>,  </a:t>
                      </a:r>
                      <a:r>
                        <a:rPr lang="en-US" sz="1100" i="0" baseline="0" dirty="0" err="1" smtClean="0"/>
                        <a:t>wafer_map_param_select</a:t>
                      </a:r>
                      <a:r>
                        <a:rPr lang="en-US" sz="1100" i="0" baseline="0" dirty="0" smtClean="0"/>
                        <a:t> function on the selection of a parameter in </a:t>
                      </a:r>
                      <a:r>
                        <a:rPr lang="en-US" sz="1100" i="0" baseline="0" dirty="0" err="1" smtClean="0"/>
                        <a:t>combobox</a:t>
                      </a:r>
                      <a:r>
                        <a:rPr lang="en-US" sz="1100" i="0" baseline="0" dirty="0" smtClean="0"/>
                        <a:t> in the </a:t>
                      </a:r>
                      <a:r>
                        <a:rPr lang="en-US" sz="1100" i="0" baseline="0" dirty="0" err="1" smtClean="0"/>
                        <a:t>wafer_map_combobox</a:t>
                      </a:r>
                      <a:r>
                        <a:rPr lang="en-US" sz="1100" i="0" baseline="0" dirty="0" smtClean="0"/>
                        <a:t> function and </a:t>
                      </a:r>
                      <a:r>
                        <a:rPr lang="en-US" sz="1100" i="0" baseline="0" dirty="0" err="1" smtClean="0"/>
                        <a:t>wafer_upper_lower_percentile</a:t>
                      </a:r>
                      <a:r>
                        <a:rPr lang="en-US" sz="1100" i="0" baseline="0" dirty="0" smtClean="0"/>
                        <a:t>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window  (the windows</a:t>
                      </a:r>
                      <a:r>
                        <a:rPr lang="en-US" sz="1000" baseline="0" dirty="0" smtClean="0"/>
                        <a:t> created from the </a:t>
                      </a:r>
                      <a:r>
                        <a:rPr lang="en-US" sz="1000" baseline="0" dirty="0" err="1" smtClean="0"/>
                        <a:t>new_window</a:t>
                      </a:r>
                      <a:r>
                        <a:rPr lang="en-US" sz="1000" baseline="0" dirty="0" smtClean="0"/>
                        <a:t> function)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frame (Used</a:t>
                      </a:r>
                      <a:r>
                        <a:rPr lang="en-US" sz="1000" baseline="0" dirty="0" smtClean="0"/>
                        <a:t> to place the widgets on)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canvas ( Used to allow the scrollbar to scroll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given_upper_percentile</a:t>
                      </a:r>
                      <a:r>
                        <a:rPr lang="en-US" sz="1000" baseline="0" dirty="0" smtClean="0"/>
                        <a:t> (upper limit for the color)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given_lower_percentile</a:t>
                      </a:r>
                      <a:r>
                        <a:rPr lang="en-US" sz="1000" baseline="0" dirty="0" smtClean="0"/>
                        <a:t> (lower limit for the color)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err="1" smtClean="0"/>
                        <a:t>window_scrollbar</a:t>
                      </a:r>
                      <a:r>
                        <a:rPr lang="en-US" sz="1000" dirty="0" smtClean="0"/>
                        <a:t> (scrollbar for the window)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wafer_frame</a:t>
                      </a:r>
                      <a:r>
                        <a:rPr lang="en-US" sz="1000" baseline="0" dirty="0" smtClean="0"/>
                        <a:t>(Frame where wafer map &amp; wafer map legend is placed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pixelVirtual</a:t>
                      </a:r>
                      <a:r>
                        <a:rPr lang="en-US" sz="1000" baseline="0" dirty="0" smtClean="0"/>
                        <a:t>(Used to make the units of the height and width of the buttons in pixels)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smtClean="0"/>
                        <a:t>tooltip_1 (tooltip that shows the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number)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wafer_map_button_width</a:t>
                      </a: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wafer_map_button_height</a:t>
                      </a: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given_selected_wafer_parameter</a:t>
                      </a:r>
                      <a:r>
                        <a:rPr lang="en-US" sz="1000" baseline="0" dirty="0" smtClean="0"/>
                        <a:t> (selected wafer parameter for color)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col_max</a:t>
                      </a:r>
                      <a:r>
                        <a:rPr lang="en-US" sz="1000" baseline="0" dirty="0" smtClean="0"/>
                        <a:t> (max column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col_min</a:t>
                      </a:r>
                      <a:r>
                        <a:rPr lang="en-US" sz="1000" baseline="0" dirty="0" smtClean="0"/>
                        <a:t> (minimum column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row_min</a:t>
                      </a:r>
                      <a:r>
                        <a:rPr lang="en-US" sz="1000" baseline="0" dirty="0" smtClean="0"/>
                        <a:t> (minimum row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row_max</a:t>
                      </a:r>
                      <a:r>
                        <a:rPr lang="en-US" sz="1000" baseline="0" dirty="0" smtClean="0"/>
                        <a:t> (max row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wafer_param_dropdown_selection_widgets</a:t>
                      </a:r>
                      <a:r>
                        <a:rPr lang="en-US" sz="1100" b="1" i="0" baseline="0" dirty="0" smtClean="0"/>
                        <a:t>(window,frame,canvas,given_upper_percentile,given_lower_percentile,window_scrollbar,wafer_frame,pixelVirtual,tooltip_1,wafer_map_button_width,wafer_map_button_height,given_selected_wafer_parameter, </a:t>
                      </a:r>
                      <a:r>
                        <a:rPr lang="en-US" sz="1100" b="1" i="0" baseline="0" dirty="0" err="1" smtClean="0"/>
                        <a:t>col_max,col_min,row_min,row_max</a:t>
                      </a:r>
                      <a:r>
                        <a:rPr lang="en-US" sz="1100" b="1" i="0" baseline="0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1676546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smtClean="0"/>
                        <a:t>loading_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err="1" smtClean="0"/>
                        <a:t>config_wafer_map_window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Loads in the correct </a:t>
                      </a:r>
                      <a:r>
                        <a:rPr lang="en-US" sz="1100" i="0" baseline="0" dirty="0" err="1" smtClean="0"/>
                        <a:t>config</a:t>
                      </a:r>
                      <a:r>
                        <a:rPr lang="en-US" sz="1100" i="0" baseline="0" dirty="0" smtClean="0"/>
                        <a:t> for the lens parameters only in the wafer map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rc_parameters</a:t>
                      </a:r>
                      <a:r>
                        <a:rPr lang="en-US" sz="1000" baseline="0" dirty="0" smtClean="0"/>
                        <a:t>  (the list of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parameters for the corresponding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number chosen)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rc_values</a:t>
                      </a:r>
                      <a:r>
                        <a:rPr lang="en-US" sz="1000" baseline="0" dirty="0" smtClean="0"/>
                        <a:t>  (the list of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values for the corresponding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number chosen)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/>
                        <a:t>canvas (the canvas where the </a:t>
                      </a:r>
                      <a:r>
                        <a:rPr lang="en-US" sz="1000" baseline="0" dirty="0" err="1" smtClean="0"/>
                        <a:t>display_RC_Params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listbox</a:t>
                      </a:r>
                      <a:r>
                        <a:rPr lang="en-US" sz="1000" baseline="0" dirty="0" smtClean="0"/>
                        <a:t> is placed in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given_chosen_config</a:t>
                      </a:r>
                      <a:r>
                        <a:rPr lang="en-US" sz="1000" baseline="0" dirty="0" smtClean="0"/>
                        <a:t>  (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file name for the correct wafer map window in case more than 1 is open , to be able to have the user load in the correct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loading_config_wafer_map</a:t>
                      </a:r>
                      <a:r>
                        <a:rPr lang="en-US" sz="1100" b="1" dirty="0" smtClean="0"/>
                        <a:t>_</a:t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window(</a:t>
                      </a:r>
                      <a:r>
                        <a:rPr lang="en-US" sz="1100" b="1" dirty="0" err="1" smtClean="0"/>
                        <a:t>rc_parameters,rc_values,canvas,given_chosen_config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1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56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sz="1400" dirty="0" err="1" smtClean="0"/>
              <a:t>getgraph</a:t>
            </a:r>
            <a:r>
              <a:rPr lang="en-US" sz="1400" dirty="0" smtClean="0"/>
              <a:t> 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45922"/>
              </p:ext>
            </p:extLst>
          </p:nvPr>
        </p:nvGraphicFramePr>
        <p:xfrm>
          <a:off x="546670" y="1255355"/>
          <a:ext cx="11425196" cy="502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4495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96911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3873604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1516657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403529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2793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get_correct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csv_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Get the correct csv </a:t>
                      </a:r>
                      <a:r>
                        <a:rPr lang="en-US" sz="1000" i="0" baseline="0" dirty="0" err="1" smtClean="0"/>
                        <a:t>dataframes</a:t>
                      </a:r>
                      <a:endParaRPr lang="en-US" sz="1000" i="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Get the saved csv files with the correct csv data needed and load the csv data into </a:t>
                      </a:r>
                      <a:r>
                        <a:rPr lang="en-US" sz="1000" i="0" baseline="0" dirty="0" err="1" smtClean="0"/>
                        <a:t>dataframes</a:t>
                      </a:r>
                      <a:r>
                        <a:rPr lang="en-US" sz="1000" i="0" baseline="0" dirty="0" smtClean="0"/>
                        <a:t> , then convert into a list if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toplevel_specific_filepath</a:t>
                      </a:r>
                      <a:r>
                        <a:rPr lang="en-US" sz="1100" baseline="0" dirty="0" smtClean="0"/>
                        <a:t> (Get correct DAT </a:t>
                      </a:r>
                      <a:r>
                        <a:rPr lang="en-US" sz="1100" baseline="0" dirty="0" err="1" smtClean="0"/>
                        <a:t>filepath</a:t>
                      </a:r>
                      <a:r>
                        <a:rPr lang="en-US" sz="1100" baseline="0" dirty="0" smtClean="0"/>
                        <a:t> for the correct wafer map window)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given_window_number</a:t>
                      </a:r>
                      <a:r>
                        <a:rPr lang="en-US" sz="1100" baseline="0" dirty="0" smtClean="0"/>
                        <a:t> (wafer window 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final_csv_df</a:t>
                      </a:r>
                      <a:r>
                        <a:rPr lang="en-US" sz="1100" baseline="0" dirty="0" smtClean="0"/>
                        <a:t> ( Final csv 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PMO (List of Pitch , Max Frequency , </a:t>
                      </a:r>
                      <a:r>
                        <a:rPr lang="en-US" sz="1100" baseline="0" dirty="0" err="1" smtClean="0"/>
                        <a:t>Optimise</a:t>
                      </a:r>
                      <a:r>
                        <a:rPr lang="en-US" sz="1100" baseline="0" dirty="0" smtClean="0"/>
                        <a:t> Frequency AF)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s1_t9_list (List of S1 to T9 Values)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list_of_steps</a:t>
                      </a:r>
                      <a:r>
                        <a:rPr lang="en-US" sz="1100" baseline="0" dirty="0" smtClean="0"/>
                        <a:t> (List of steps : step 1, step 2 , step 3…)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get_correct_csv_dataframes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1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toplevel_specific_filepath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sz="11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given_window_number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89382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baseline="0" dirty="0" smtClean="0"/>
                        <a:t>display_graph1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Displays the graph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Calls the mainplot1 and the creategraph1 functions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final_csv_df</a:t>
                      </a:r>
                      <a:r>
                        <a:rPr lang="en-US" sz="1000" baseline="0" dirty="0" smtClean="0"/>
                        <a:t> (</a:t>
                      </a:r>
                      <a:r>
                        <a:rPr lang="en-US" sz="1000" baseline="0" dirty="0" err="1" smtClean="0"/>
                        <a:t>dataframe</a:t>
                      </a:r>
                      <a:r>
                        <a:rPr lang="en-US" sz="1000" baseline="0" dirty="0" smtClean="0"/>
                        <a:t> from the csv that just contains data of those RC numbers)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ffl_number</a:t>
                      </a:r>
                      <a:r>
                        <a:rPr lang="en-US" sz="1000" baseline="0" dirty="0" smtClean="0"/>
                        <a:t> (individual </a:t>
                      </a:r>
                      <a:r>
                        <a:rPr lang="en-US" sz="1000" baseline="0" dirty="0" err="1" smtClean="0"/>
                        <a:t>ffl</a:t>
                      </a:r>
                      <a:r>
                        <a:rPr lang="en-US" sz="1000" baseline="0" dirty="0" smtClean="0"/>
                        <a:t> number from the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number, to plot the </a:t>
                      </a:r>
                      <a:r>
                        <a:rPr lang="en-US" sz="1000" baseline="0" dirty="0" err="1" smtClean="0"/>
                        <a:t>ffl</a:t>
                      </a:r>
                      <a:r>
                        <a:rPr lang="en-US" sz="1000" baseline="0" dirty="0" smtClean="0"/>
                        <a:t> line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/>
                        <a:t>frame (where the graph will be placed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r_value</a:t>
                      </a:r>
                      <a:r>
                        <a:rPr lang="en-US" sz="1000" baseline="0" dirty="0" smtClean="0"/>
                        <a:t> (the row value , used to put in the label of the graph)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c_value</a:t>
                      </a:r>
                      <a:r>
                        <a:rPr lang="en-US" sz="1000" baseline="0" dirty="0" smtClean="0"/>
                        <a:t> (the column value , used to put in the label of the graph)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given_tfc_list</a:t>
                      </a:r>
                      <a:r>
                        <a:rPr lang="en-US" sz="1000" baseline="0" dirty="0" smtClean="0"/>
                        <a:t> ( the list of TFCs to plot the TFC lines)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display_graph1(</a:t>
                      </a:r>
                      <a:r>
                        <a:rPr lang="en-US" sz="1100" b="1" dirty="0" err="1" smtClean="0"/>
                        <a:t>final_csv_df,ffl_number,frame,r_value,c_value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given_tfc_list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1908"/>
                  </a:ext>
                </a:extLst>
              </a:tr>
              <a:tr h="52140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empty_graph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Calls function that creates an empty graph in case there are is no valid csv data for the specific RC number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Calls the </a:t>
                      </a:r>
                      <a:r>
                        <a:rPr lang="en-US" sz="1000" i="0" baseline="0" dirty="0" err="1" smtClean="0"/>
                        <a:t>create_empty_graph</a:t>
                      </a:r>
                      <a:r>
                        <a:rPr lang="en-US" sz="1000" i="0" baseline="0" dirty="0" smtClean="0"/>
                        <a:t>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/>
                        <a:t>frame (where the graph will be placed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r_value</a:t>
                      </a:r>
                      <a:r>
                        <a:rPr lang="en-US" sz="1000" baseline="0" dirty="0" smtClean="0"/>
                        <a:t> (the row value , used to put in the label of the graph)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c_value</a:t>
                      </a:r>
                      <a:r>
                        <a:rPr lang="en-US" sz="1000" baseline="0" dirty="0" smtClean="0"/>
                        <a:t> (the column value , used to put in the label of the graph)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empty_graph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frame,r_value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c_value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47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sz="1400" dirty="0" err="1" smtClean="0"/>
              <a:t>getgraph</a:t>
            </a:r>
            <a:r>
              <a:rPr lang="en-US" sz="1400" dirty="0" smtClean="0"/>
              <a:t> 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368575"/>
              </p:ext>
            </p:extLst>
          </p:nvPr>
        </p:nvGraphicFramePr>
        <p:xfrm>
          <a:off x="546670" y="1146910"/>
          <a:ext cx="11425196" cy="51000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4495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96911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216937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3173324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403529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2793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display_RC</a:t>
                      </a:r>
                      <a:r>
                        <a:rPr lang="en-US" sz="1200" b="1" dirty="0" smtClean="0"/>
                        <a:t>_</a:t>
                      </a:r>
                      <a:br>
                        <a:rPr lang="en-US" sz="1200" b="1" dirty="0" smtClean="0"/>
                      </a:br>
                      <a:r>
                        <a:rPr lang="en-US" sz="1200" b="1" dirty="0" err="1" smtClean="0"/>
                        <a:t>Params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smtClean="0"/>
                        <a:t>Initializes</a:t>
                      </a:r>
                      <a:r>
                        <a:rPr lang="en-US" sz="1000" baseline="0" dirty="0" smtClean="0"/>
                        <a:t> widgets like </a:t>
                      </a:r>
                      <a:r>
                        <a:rPr lang="en-US" sz="1000" baseline="0" dirty="0" err="1" smtClean="0"/>
                        <a:t>Labelframe</a:t>
                      </a:r>
                      <a:r>
                        <a:rPr lang="en-US" sz="1000" baseline="0" dirty="0" smtClean="0"/>
                        <a:t> , scrollbar and </a:t>
                      </a:r>
                      <a:r>
                        <a:rPr lang="en-US" sz="1000" baseline="0" dirty="0" err="1" smtClean="0"/>
                        <a:t>listbox</a:t>
                      </a:r>
                      <a:r>
                        <a:rPr lang="en-US" sz="1000" baseline="0" dirty="0" smtClean="0"/>
                        <a:t> widget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Inserts the given measurement parameters into the box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/>
                        <a:t>Binds the backspace button to the box event allowing users to delete parameters if needed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Parameters_list</a:t>
                      </a:r>
                      <a:r>
                        <a:rPr lang="en-US" sz="1100" dirty="0" smtClean="0"/>
                        <a:t> (List of parameter</a:t>
                      </a:r>
                      <a:r>
                        <a:rPr lang="en-US" sz="1100" baseline="0" dirty="0" smtClean="0"/>
                        <a:t> names of the lens parameters)</a:t>
                      </a: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value_list</a:t>
                      </a:r>
                      <a:r>
                        <a:rPr lang="en-US" sz="1100" baseline="0" dirty="0" smtClean="0"/>
                        <a:t> (List of values of the lens parameters)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given_canvas</a:t>
                      </a:r>
                      <a:r>
                        <a:rPr lang="en-US" sz="1100" dirty="0" smtClean="0"/>
                        <a:t> (Canvas to place the widgets in)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config_dropdown</a:t>
                      </a:r>
                      <a:r>
                        <a:rPr lang="en-US" sz="1100" b="1" dirty="0" smtClean="0"/>
                        <a:t>(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Parameters_list,value_list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given_canvas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893829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err="1" smtClean="0"/>
                        <a:t>get_rc</a:t>
                      </a:r>
                      <a:r>
                        <a:rPr lang="en-US" sz="1200" b="1" i="0" baseline="0" dirty="0" smtClean="0"/>
                        <a:t>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smtClean="0"/>
                        <a:t>parameters_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err="1" smtClean="0"/>
                        <a:t>and_values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Gets the lens parameters and lens values based on the </a:t>
                      </a:r>
                      <a:r>
                        <a:rPr lang="en-US" sz="1000" i="0" baseline="0" dirty="0" err="1" smtClean="0"/>
                        <a:t>rc</a:t>
                      </a:r>
                      <a:r>
                        <a:rPr lang="en-US" sz="1000" i="0" baseline="0" dirty="0" smtClean="0"/>
                        <a:t> number given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given_rc_num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rc_parameters</a:t>
                      </a: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rc_values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get_rc_parameters_and_values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given_rc_num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1908"/>
                  </a:ext>
                </a:extLst>
              </a:tr>
              <a:tr h="5214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mtf_limits</a:t>
                      </a:r>
                      <a:r>
                        <a:rPr lang="en-US" sz="1200" b="1" dirty="0" smtClean="0"/>
                        <a:t>_</a:t>
                      </a:r>
                      <a:br>
                        <a:rPr lang="en-US" sz="1200" b="1" dirty="0" smtClean="0"/>
                      </a:br>
                      <a:r>
                        <a:rPr lang="en-US" sz="1200" b="1" dirty="0" err="1" smtClean="0"/>
                        <a:t>same_window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Gets the correct MTF limits for the correct data based on the s1 to t9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get_root_window_name</a:t>
                      </a:r>
                      <a:r>
                        <a:rPr lang="en-US" sz="1000" baseline="0" dirty="0" smtClean="0"/>
                        <a:t> (get the name of the selected wafer map window)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TFC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MTF_Lim_s1_t9 (MTF Limits)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mtf_limits_same_window</a:t>
                      </a:r>
                      <a:endParaRPr lang="en-US" sz="1100" b="1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get_root_window_name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047369"/>
                  </a:ext>
                </a:extLst>
              </a:tr>
              <a:tr h="5214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get_correct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correct DAT data for the corresponding DAT file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CSV file saved with the DAT data needed and load the data needed into a </a:t>
                      </a:r>
                      <a:r>
                        <a:rPr lang="en-US" sz="1100" i="0" baseline="0" dirty="0" err="1" smtClean="0"/>
                        <a:t>dataframe</a:t>
                      </a:r>
                      <a:endParaRPr lang="en-US" sz="11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filepath</a:t>
                      </a:r>
                      <a:r>
                        <a:rPr lang="en-US" sz="1100" dirty="0" smtClean="0"/>
                        <a:t> (DAT </a:t>
                      </a:r>
                      <a:r>
                        <a:rPr lang="en-US" sz="1100" dirty="0" err="1" smtClean="0"/>
                        <a:t>filepath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new_final_df_final_df</a:t>
                      </a:r>
                      <a:r>
                        <a:rPr lang="en-US" sz="1100" baseline="0" dirty="0" smtClean="0"/>
                        <a:t> (Final DAT 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rc_list</a:t>
                      </a:r>
                      <a:r>
                        <a:rPr lang="en-US" sz="1100" baseline="0" dirty="0" smtClean="0"/>
                        <a:t>(List of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new_final_df_ffl_df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FFL)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new_final_df_camPosDf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camera position ,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new_final_df_main_header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header names)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freq_list</a:t>
                      </a:r>
                      <a:r>
                        <a:rPr lang="en-US" sz="1100" baseline="0" dirty="0" smtClean="0"/>
                        <a:t> (List of frequency numbers for the frequency dropdown)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get_correct_dataframes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filepath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65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2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dirty="0" err="1" smtClean="0"/>
              <a:t>display_RC_Params</a:t>
            </a:r>
            <a:r>
              <a:rPr lang="en-US" dirty="0" smtClean="0"/>
              <a:t> </a:t>
            </a:r>
            <a:r>
              <a:rPr lang="en-US" dirty="0"/>
              <a:t>()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70476"/>
              </p:ext>
            </p:extLst>
          </p:nvPr>
        </p:nvGraphicFramePr>
        <p:xfrm>
          <a:off x="546670" y="1227932"/>
          <a:ext cx="11425196" cy="27835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4495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96911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3873604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1516657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403529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2793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4282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delete_items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Function </a:t>
                      </a:r>
                      <a:r>
                        <a:rPr lang="en-US" sz="1100" dirty="0" err="1" smtClean="0"/>
                        <a:t>binded</a:t>
                      </a:r>
                      <a:r>
                        <a:rPr lang="en-US" sz="1100" dirty="0" smtClean="0"/>
                        <a:t> to</a:t>
                      </a:r>
                      <a:r>
                        <a:rPr lang="en-US" sz="1100" baseline="0" dirty="0" smtClean="0"/>
                        <a:t> the backspace function in the Lens parameters </a:t>
                      </a:r>
                      <a:r>
                        <a:rPr lang="en-US" sz="1100" baseline="0" dirty="0" err="1" smtClean="0"/>
                        <a:t>listbox</a:t>
                      </a:r>
                      <a:endParaRPr lang="en-US" sz="110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Allows users to delete items in the </a:t>
                      </a:r>
                      <a:r>
                        <a:rPr lang="en-US" sz="1100" i="0" baseline="0" dirty="0" err="1" smtClean="0"/>
                        <a:t>listbox</a:t>
                      </a: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Saves the deleted items in a list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smtClean="0"/>
                        <a:t>event (backspace event)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Listbox</a:t>
                      </a:r>
                      <a:r>
                        <a:rPr lang="en-US" sz="1100" dirty="0" smtClean="0"/>
                        <a:t>  (the lens parameters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listbox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="0" dirty="0" smtClean="0"/>
                        <a:t>Canvas (takes</a:t>
                      </a:r>
                      <a:r>
                        <a:rPr lang="en-US" sz="1100" b="0" baseline="0" dirty="0" smtClean="0"/>
                        <a:t> in the canvas where the lens </a:t>
                      </a:r>
                      <a:r>
                        <a:rPr lang="en-US" sz="1100" b="0" baseline="0" dirty="0" err="1" smtClean="0"/>
                        <a:t>listbox</a:t>
                      </a:r>
                      <a:r>
                        <a:rPr lang="en-US" sz="1100" b="0" baseline="0" dirty="0" smtClean="0"/>
                        <a:t> is placed to be able to display an error message on the correct window)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delete_items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event,rc_listbox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canvas)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8938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export_to_csv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 smtClean="0"/>
                        <a:t>Exports the Pass</a:t>
                      </a:r>
                      <a:r>
                        <a:rPr lang="en-US" sz="1100" baseline="0" dirty="0" smtClean="0"/>
                        <a:t> / Fail map on the current window into a csv file and displaying 1s and 0s </a:t>
                      </a:r>
                      <a:endParaRPr lang="en-US" sz="11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given_canvas</a:t>
                      </a:r>
                      <a:r>
                        <a:rPr lang="en-US" sz="1100" dirty="0" smtClean="0"/>
                        <a:t> (</a:t>
                      </a:r>
                      <a:r>
                        <a:rPr lang="en-US" sz="1100" b="0" dirty="0" smtClean="0"/>
                        <a:t>takes</a:t>
                      </a:r>
                      <a:r>
                        <a:rPr lang="en-US" sz="1100" b="0" baseline="0" dirty="0" smtClean="0"/>
                        <a:t> in the canvas where the lens </a:t>
                      </a:r>
                      <a:r>
                        <a:rPr lang="en-US" sz="1100" b="0" baseline="0" dirty="0" err="1" smtClean="0"/>
                        <a:t>listbox</a:t>
                      </a:r>
                      <a:r>
                        <a:rPr lang="en-US" sz="1100" b="0" baseline="0" dirty="0" smtClean="0"/>
                        <a:t>  to place the button on the canvas)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export_to_csv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given_canvas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1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</a:t>
            </a:r>
            <a:r>
              <a:rPr lang="en-US" dirty="0" smtClean="0"/>
              <a:t>inside </a:t>
            </a:r>
            <a:r>
              <a:rPr lang="en-US" dirty="0" err="1" smtClean="0"/>
              <a:t>export_to_csv</a:t>
            </a:r>
            <a:r>
              <a:rPr lang="en-US" dirty="0" smtClean="0"/>
              <a:t> 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28406"/>
              </p:ext>
            </p:extLst>
          </p:nvPr>
        </p:nvGraphicFramePr>
        <p:xfrm>
          <a:off x="546670" y="1227933"/>
          <a:ext cx="11425196" cy="521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4495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96911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066466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3323795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403529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334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1706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get_correct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correct DAT data for the corresponding DAT file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CSV file saved with the DAT data needed and load the data needed into a </a:t>
                      </a:r>
                      <a:r>
                        <a:rPr lang="en-US" sz="1100" i="0" baseline="0" dirty="0" err="1" smtClean="0"/>
                        <a:t>dataframe</a:t>
                      </a:r>
                      <a:endParaRPr lang="en-US" sz="11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filepath</a:t>
                      </a:r>
                      <a:r>
                        <a:rPr lang="en-US" sz="1100" dirty="0" smtClean="0"/>
                        <a:t> (DAT </a:t>
                      </a:r>
                      <a:r>
                        <a:rPr lang="en-US" sz="1100" dirty="0" err="1" smtClean="0"/>
                        <a:t>filepath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new_final_df_final_df</a:t>
                      </a:r>
                      <a:r>
                        <a:rPr lang="en-US" sz="1100" baseline="0" dirty="0" smtClean="0"/>
                        <a:t> (Final DAT 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rc_list</a:t>
                      </a:r>
                      <a:r>
                        <a:rPr lang="en-US" sz="1100" baseline="0" dirty="0" smtClean="0"/>
                        <a:t>(List of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new_final_df_ffl_df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FFL)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new_final_df_camPosDf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camera position ,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new_final_df_main_header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header names)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freq_list</a:t>
                      </a:r>
                      <a:r>
                        <a:rPr lang="en-US" sz="1100" baseline="0" dirty="0" smtClean="0"/>
                        <a:t> (List of frequency numbers for the frequency dropdown)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get_correct_dataframes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filepath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401352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mtf_limits</a:t>
                      </a:r>
                      <a:r>
                        <a:rPr lang="en-US" sz="1200" b="1" dirty="0" smtClean="0"/>
                        <a:t>_</a:t>
                      </a:r>
                      <a:br>
                        <a:rPr lang="en-US" sz="1200" b="1" dirty="0" smtClean="0"/>
                      </a:br>
                      <a:r>
                        <a:rPr lang="en-US" sz="1200" b="1" dirty="0" err="1" smtClean="0"/>
                        <a:t>same_window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Gets the correct MTF limits for the correct data based on the s1 to t9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get_root_window_name</a:t>
                      </a:r>
                      <a:r>
                        <a:rPr lang="en-US" sz="1000" baseline="0" dirty="0" smtClean="0"/>
                        <a:t> (get the name of the selected wafer map window)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TFC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MTF_Lim_s1_t9 (MTF Limits)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mtf_limits_same_window</a:t>
                      </a:r>
                      <a:endParaRPr lang="en-US" sz="1100" b="1" dirty="0" smtClean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get_root_window_name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1908"/>
                  </a:ext>
                </a:extLst>
              </a:tr>
              <a:tr h="19064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get_list_of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tfcs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Calls the </a:t>
                      </a:r>
                      <a:r>
                        <a:rPr lang="en-US" sz="1100" i="0" baseline="0" dirty="0" err="1" smtClean="0"/>
                        <a:t>get_lens_pass_fail</a:t>
                      </a:r>
                      <a:r>
                        <a:rPr lang="en-US" sz="1100" i="0" baseline="0" dirty="0" smtClean="0"/>
                        <a:t> and passFailV2 functions from the </a:t>
                      </a:r>
                      <a:r>
                        <a:rPr lang="en-US" sz="1100" i="0" baseline="0" dirty="0" err="1" smtClean="0"/>
                        <a:t>py</a:t>
                      </a:r>
                      <a:r>
                        <a:rPr lang="en-US" sz="1100" i="0" baseline="0" dirty="0" smtClean="0"/>
                        <a:t> file and the </a:t>
                      </a:r>
                      <a:r>
                        <a:rPr lang="en-US" sz="1100" i="0" baseline="0" dirty="0" err="1" smtClean="0"/>
                        <a:t>get_csv_data</a:t>
                      </a:r>
                      <a:r>
                        <a:rPr lang="en-US" sz="1100" i="0" baseline="0" dirty="0" smtClean="0"/>
                        <a:t> function.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Gets a list of lists which contain the </a:t>
                      </a:r>
                      <a:r>
                        <a:rPr lang="en-US" sz="1100" i="0" baseline="0" dirty="0" err="1" smtClean="0"/>
                        <a:t>rc</a:t>
                      </a:r>
                      <a:r>
                        <a:rPr lang="en-US" sz="1100" i="0" baseline="0" dirty="0" smtClean="0"/>
                        <a:t> number and whether a lens passes or fails based on the TFC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After getting the pass fail list , need to only get the latest scan of all of the RCs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Check for missing </a:t>
                      </a:r>
                      <a:r>
                        <a:rPr lang="en-US" sz="1100" i="0" baseline="0" dirty="0" err="1" smtClean="0"/>
                        <a:t>Rcs</a:t>
                      </a:r>
                      <a:r>
                        <a:rPr lang="en-US" sz="1100" i="0" baseline="0" dirty="0" smtClean="0"/>
                        <a:t> in the pass fail list as the missing values are the lens that have 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tfc_val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Tfc</a:t>
                      </a:r>
                      <a:r>
                        <a:rPr lang="en-US" sz="1100" baseline="0" dirty="0" smtClean="0"/>
                        <a:t> value)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Correct_mtf_limits</a:t>
                      </a: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Correct_window_name</a:t>
                      </a:r>
                      <a:r>
                        <a:rPr lang="en-US" sz="1100" baseline="0" dirty="0" smtClean="0"/>
                        <a:t> (get the correct window to get the </a:t>
                      </a:r>
                      <a:r>
                        <a:rPr lang="en-US" sz="1100" baseline="0" dirty="0" err="1" smtClean="0"/>
                        <a:t>tfc</a:t>
                      </a:r>
                      <a:r>
                        <a:rPr lang="en-US" sz="1100" baseline="0" dirty="0" smtClean="0"/>
                        <a:t> 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tfc_without</a:t>
                      </a:r>
                      <a:r>
                        <a:rPr lang="en-US" sz="1100" baseline="0" dirty="0" smtClean="0"/>
                        <a:t>_</a:t>
                      </a:r>
                      <a:br>
                        <a:rPr lang="en-US" sz="1100" baseline="0" dirty="0" smtClean="0"/>
                      </a:br>
                      <a:r>
                        <a:rPr lang="en-US" sz="1100" baseline="0" dirty="0" smtClean="0"/>
                        <a:t>duplicates</a:t>
                      </a:r>
                      <a:br>
                        <a:rPr lang="en-US" sz="1100" baseline="0" dirty="0" smtClean="0"/>
                      </a:br>
                      <a:r>
                        <a:rPr lang="en-US" sz="1100" baseline="0" dirty="0" smtClean="0"/>
                        <a:t>(returns a list of lists with pass/fail results for each RC while taking the latest RC number when there are duplicate RCs)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get_list_of_tfcs</a:t>
                      </a: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tfc_val,correct_mtf_limits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correct_window_name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15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53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dirty="0" err="1"/>
              <a:t>get_rc_parameters_and_values</a:t>
            </a:r>
            <a:r>
              <a:rPr lang="en-US" dirty="0"/>
              <a:t> ()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21979"/>
              </p:ext>
            </p:extLst>
          </p:nvPr>
        </p:nvGraphicFramePr>
        <p:xfrm>
          <a:off x="546670" y="1301708"/>
          <a:ext cx="11386714" cy="3322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723283068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769430835"/>
                    </a:ext>
                  </a:extLst>
                </a:gridCol>
                <a:gridCol w="1910490">
                  <a:extLst>
                    <a:ext uri="{9D8B030D-6E8A-4147-A177-3AD203B41FA5}">
                      <a16:colId xmlns:a16="http://schemas.microsoft.com/office/drawing/2014/main" val="3468039765"/>
                    </a:ext>
                  </a:extLst>
                </a:gridCol>
                <a:gridCol w="3461616">
                  <a:extLst>
                    <a:ext uri="{9D8B030D-6E8A-4147-A177-3AD203B41FA5}">
                      <a16:colId xmlns:a16="http://schemas.microsoft.com/office/drawing/2014/main" val="3280580433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2549492145"/>
                    </a:ext>
                  </a:extLst>
                </a:gridCol>
              </a:tblGrid>
              <a:tr h="3426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03774"/>
                  </a:ext>
                </a:extLst>
              </a:tr>
              <a:tr h="12179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get_correct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csv_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correct csv </a:t>
                      </a:r>
                      <a:r>
                        <a:rPr lang="en-US" sz="1100" i="0" baseline="0" dirty="0" err="1" smtClean="0"/>
                        <a:t>dataframes</a:t>
                      </a:r>
                      <a:endParaRPr lang="en-US" sz="1100" i="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saved csv files with the correct csv data needed and load the csv data into </a:t>
                      </a:r>
                      <a:r>
                        <a:rPr lang="en-US" sz="1100" i="0" baseline="0" dirty="0" err="1" smtClean="0"/>
                        <a:t>dataframes</a:t>
                      </a:r>
                      <a:r>
                        <a:rPr lang="en-US" sz="1100" i="0" baseline="0" dirty="0" smtClean="0"/>
                        <a:t> , then convert into a list if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toplevel_specific_filepath</a:t>
                      </a:r>
                      <a:r>
                        <a:rPr lang="en-US" sz="1100" baseline="0" dirty="0" smtClean="0"/>
                        <a:t> (Get correct DAT </a:t>
                      </a:r>
                      <a:r>
                        <a:rPr lang="en-US" sz="1100" baseline="0" dirty="0" err="1" smtClean="0"/>
                        <a:t>filepath</a:t>
                      </a:r>
                      <a:r>
                        <a:rPr lang="en-US" sz="1100" baseline="0" dirty="0" smtClean="0"/>
                        <a:t> for the correct wafer map window)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given_window_number</a:t>
                      </a:r>
                      <a:r>
                        <a:rPr lang="en-US" sz="1100" baseline="0" dirty="0" smtClean="0"/>
                        <a:t> (wafer window 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final_csv_df</a:t>
                      </a:r>
                      <a:r>
                        <a:rPr lang="en-US" sz="1100" baseline="0" dirty="0" smtClean="0"/>
                        <a:t> ( Final csv 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PMO (List of Pitch , Max Frequency , </a:t>
                      </a:r>
                      <a:r>
                        <a:rPr lang="en-US" sz="1100" baseline="0" dirty="0" err="1" smtClean="0"/>
                        <a:t>Optimise</a:t>
                      </a:r>
                      <a:r>
                        <a:rPr lang="en-US" sz="1100" baseline="0" dirty="0" smtClean="0"/>
                        <a:t> Frequency AF)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s1_t9_list (List of S1 to T9 Values)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list_of_steps</a:t>
                      </a:r>
                      <a:r>
                        <a:rPr lang="en-US" sz="1100" baseline="0" dirty="0" smtClean="0"/>
                        <a:t> (List of steps : step 1, step 2 , step 3…)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get_correct_csv_dataframes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1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toplevel_specific_filepath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sz="11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given_window_number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61447"/>
                  </a:ext>
                </a:extLst>
              </a:tr>
              <a:tr h="12179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get_correct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correct DAT data for the corresponding DAT file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CSV file saved with the DAT data needed and load the data needed into a </a:t>
                      </a:r>
                      <a:r>
                        <a:rPr lang="en-US" sz="1100" i="0" baseline="0" dirty="0" err="1" smtClean="0"/>
                        <a:t>dataframe</a:t>
                      </a:r>
                      <a:endParaRPr lang="en-US" sz="11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filepath</a:t>
                      </a:r>
                      <a:r>
                        <a:rPr lang="en-US" sz="1100" dirty="0" smtClean="0"/>
                        <a:t> (DAT </a:t>
                      </a:r>
                      <a:r>
                        <a:rPr lang="en-US" sz="1100" dirty="0" err="1" smtClean="0"/>
                        <a:t>filepath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new_final_df_final_df</a:t>
                      </a:r>
                      <a:r>
                        <a:rPr lang="en-US" sz="1100" baseline="0" dirty="0" smtClean="0"/>
                        <a:t> (Final DAT 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rc_list</a:t>
                      </a:r>
                      <a:r>
                        <a:rPr lang="en-US" sz="1100" baseline="0" dirty="0" smtClean="0"/>
                        <a:t>(List of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new_final_df_ffl_df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FFL)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new_final_df_camPosDf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camera position ,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new_final_df_main_header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header names)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freq_list</a:t>
                      </a:r>
                      <a:r>
                        <a:rPr lang="en-US" sz="1100" baseline="0" dirty="0" smtClean="0"/>
                        <a:t> (List of frequency numbers for the frequency dropdown)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get_correct_dataframes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filepath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26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Main </a:t>
            </a:r>
            <a:r>
              <a:rPr lang="en-US" dirty="0" smtClean="0"/>
              <a:t>Requirements ( First time users ) </a:t>
            </a:r>
            <a:r>
              <a:rPr lang="en-US" dirty="0" smtClean="0">
                <a:sym typeface="Wingdings" panose="05000000000000000000" pitchFamily="2" charset="2"/>
              </a:rPr>
              <a:t> changing BAT file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endCxn id="9" idx="0"/>
          </p:cNvCxnSpPr>
          <p:nvPr/>
        </p:nvCxnSpPr>
        <p:spPr>
          <a:xfrm>
            <a:off x="4755329" y="2890813"/>
            <a:ext cx="0" cy="291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0653" y="3182060"/>
            <a:ext cx="8329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Find the current location anaconda was downloaded to </a:t>
            </a:r>
            <a:r>
              <a:rPr lang="en-US" sz="1000" dirty="0" smtClean="0"/>
              <a:t>on the local computer and </a:t>
            </a:r>
            <a:r>
              <a:rPr lang="en-US" sz="1000" dirty="0" smtClean="0"/>
              <a:t>copy the </a:t>
            </a:r>
            <a:r>
              <a:rPr lang="en-US" sz="1000" dirty="0" smtClean="0"/>
              <a:t>path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Find the activate.bat file in the anaconda </a:t>
            </a:r>
            <a:r>
              <a:rPr lang="en-US" sz="1000" dirty="0" smtClean="0">
                <a:sym typeface="Wingdings" panose="05000000000000000000" pitchFamily="2" charset="2"/>
              </a:rPr>
              <a:t> scripts folder &amp; copy the </a:t>
            </a:r>
            <a:r>
              <a:rPr lang="en-US" sz="1000" dirty="0" err="1" smtClean="0">
                <a:sym typeface="Wingdings" panose="05000000000000000000" pitchFamily="2" charset="2"/>
              </a:rPr>
              <a:t>filepath</a:t>
            </a:r>
            <a:r>
              <a:rPr lang="en-US" sz="1000" dirty="0" smtClean="0"/>
              <a:t> </a:t>
            </a:r>
            <a:endParaRPr lang="en-US" sz="1000" dirty="0" smtClean="0"/>
          </a:p>
          <a:p>
            <a:pPr marL="228600" indent="-228600">
              <a:buFont typeface="+mj-lt"/>
              <a:buAutoNum type="arabicPeriod"/>
            </a:pPr>
            <a:endParaRPr lang="en-US" sz="1000" b="1" u="sng" dirty="0"/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Find the python.exe program inside anaconda and copy the </a:t>
            </a:r>
            <a:r>
              <a:rPr lang="en-US" sz="1000" dirty="0" smtClean="0"/>
              <a:t>path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Leave a space between the python.exe </a:t>
            </a:r>
            <a:r>
              <a:rPr lang="en-US" sz="1000" dirty="0" err="1" smtClean="0"/>
              <a:t>filepath</a:t>
            </a:r>
            <a:r>
              <a:rPr lang="en-US" sz="1000" dirty="0" smtClean="0"/>
              <a:t> , then paste currently used .</a:t>
            </a:r>
            <a:r>
              <a:rPr lang="en-US" sz="1000" dirty="0" err="1" smtClean="0"/>
              <a:t>py</a:t>
            </a:r>
            <a:r>
              <a:rPr lang="en-US" sz="1000" dirty="0" smtClean="0"/>
              <a:t> </a:t>
            </a:r>
            <a:r>
              <a:rPr lang="en-US" sz="1000" dirty="0" err="1" smtClean="0"/>
              <a:t>filepath</a:t>
            </a:r>
            <a:r>
              <a:rPr lang="en-US" sz="1000" dirty="0" smtClean="0"/>
              <a:t> into the batch file</a:t>
            </a:r>
          </a:p>
          <a:p>
            <a:pPr marL="228600" indent="-228600">
              <a:buFont typeface="+mj-lt"/>
              <a:buAutoNum type="arabicPeriod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u="sng" dirty="0" smtClean="0"/>
              <a:t>Ensure </a:t>
            </a:r>
            <a:r>
              <a:rPr lang="en-US" sz="1000" b="1" u="sng" dirty="0"/>
              <a:t>that MTF_GUI V3.py, _dat_v7.py, csv_all_v9.py, </a:t>
            </a:r>
            <a:r>
              <a:rPr lang="en-US" sz="1000" b="1" u="sng" dirty="0" smtClean="0"/>
              <a:t>SPLINE_ANALYTICS_V6.py files are all placed in the same directory</a:t>
            </a:r>
            <a:endParaRPr lang="en-US" sz="1000" b="1" u="sng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53" y="1685333"/>
            <a:ext cx="6884469" cy="1047013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546671" y="2065198"/>
            <a:ext cx="1561530" cy="16171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80493" y="2445382"/>
            <a:ext cx="1598827" cy="152482"/>
          </a:xfrm>
          <a:prstGeom prst="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79320" y="2449881"/>
            <a:ext cx="3687233" cy="147780"/>
          </a:xfrm>
          <a:prstGeom prst="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2773" y="1906731"/>
            <a:ext cx="277620" cy="264623"/>
          </a:xfrm>
          <a:prstGeom prst="ellipse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>
            <a:off x="5737903" y="2251626"/>
            <a:ext cx="277620" cy="264623"/>
          </a:xfrm>
          <a:prstGeom prst="ellipse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824333" y="2241713"/>
            <a:ext cx="2035707" cy="137740"/>
          </a:xfrm>
          <a:prstGeom prst="rect">
            <a:avLst/>
          </a:prstGeom>
          <a:noFill/>
          <a:ln w="952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4560" y="2299576"/>
            <a:ext cx="277620" cy="264623"/>
          </a:xfrm>
          <a:prstGeom prst="ellipse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5" name="Oval 34"/>
          <p:cNvSpPr/>
          <p:nvPr/>
        </p:nvSpPr>
        <p:spPr>
          <a:xfrm>
            <a:off x="2721230" y="2035148"/>
            <a:ext cx="277620" cy="264623"/>
          </a:xfrm>
          <a:prstGeom prst="ellipse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83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dirty="0" err="1" smtClean="0"/>
              <a:t>mtf_limits_same_window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84099"/>
              </p:ext>
            </p:extLst>
          </p:nvPr>
        </p:nvGraphicFramePr>
        <p:xfrm>
          <a:off x="546670" y="1301708"/>
          <a:ext cx="11386714" cy="29401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723283068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769430835"/>
                    </a:ext>
                  </a:extLst>
                </a:gridCol>
                <a:gridCol w="1910490">
                  <a:extLst>
                    <a:ext uri="{9D8B030D-6E8A-4147-A177-3AD203B41FA5}">
                      <a16:colId xmlns:a16="http://schemas.microsoft.com/office/drawing/2014/main" val="3468039765"/>
                    </a:ext>
                  </a:extLst>
                </a:gridCol>
                <a:gridCol w="3461616">
                  <a:extLst>
                    <a:ext uri="{9D8B030D-6E8A-4147-A177-3AD203B41FA5}">
                      <a16:colId xmlns:a16="http://schemas.microsoft.com/office/drawing/2014/main" val="3280580433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2549492145"/>
                    </a:ext>
                  </a:extLst>
                </a:gridCol>
              </a:tblGrid>
              <a:tr h="3426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03774"/>
                  </a:ext>
                </a:extLst>
              </a:tr>
              <a:tr h="12179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get_correct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csv_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correct csv </a:t>
                      </a:r>
                      <a:r>
                        <a:rPr lang="en-US" sz="1100" i="0" baseline="0" dirty="0" err="1" smtClean="0"/>
                        <a:t>dataframes</a:t>
                      </a:r>
                      <a:endParaRPr lang="en-US" sz="1100" i="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saved csv files with the correct csv data needed and load the csv data into </a:t>
                      </a:r>
                      <a:r>
                        <a:rPr lang="en-US" sz="1100" i="0" baseline="0" dirty="0" err="1" smtClean="0"/>
                        <a:t>dataframes</a:t>
                      </a:r>
                      <a:r>
                        <a:rPr lang="en-US" sz="1100" i="0" baseline="0" dirty="0" smtClean="0"/>
                        <a:t> , then convert into a list if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toplevel_specific_filepath</a:t>
                      </a:r>
                      <a:r>
                        <a:rPr lang="en-US" sz="1100" baseline="0" dirty="0" smtClean="0"/>
                        <a:t> (Get correct DAT </a:t>
                      </a:r>
                      <a:r>
                        <a:rPr lang="en-US" sz="1100" baseline="0" dirty="0" err="1" smtClean="0"/>
                        <a:t>filepath</a:t>
                      </a:r>
                      <a:r>
                        <a:rPr lang="en-US" sz="1100" baseline="0" dirty="0" smtClean="0"/>
                        <a:t> for the correct wafer map window)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given_window_number</a:t>
                      </a:r>
                      <a:r>
                        <a:rPr lang="en-US" sz="1100" baseline="0" dirty="0" smtClean="0"/>
                        <a:t> (wafer window 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final_csv_df</a:t>
                      </a:r>
                      <a:r>
                        <a:rPr lang="en-US" sz="1100" baseline="0" dirty="0" smtClean="0"/>
                        <a:t> ( Final csv 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PMO (List of Pitch , Max Frequency , </a:t>
                      </a:r>
                      <a:r>
                        <a:rPr lang="en-US" sz="1100" baseline="0" dirty="0" err="1" smtClean="0"/>
                        <a:t>Optimise</a:t>
                      </a:r>
                      <a:r>
                        <a:rPr lang="en-US" sz="1100" baseline="0" dirty="0" smtClean="0"/>
                        <a:t> Frequency AF)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s1_t9_list (List of S1 to T9 Values)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list_of_steps</a:t>
                      </a:r>
                      <a:r>
                        <a:rPr lang="en-US" sz="1100" baseline="0" dirty="0" smtClean="0"/>
                        <a:t> (List of steps : step 1, step 2 , step 3…)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get_correct_csv_dataframes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1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toplevel_specific_filepath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sz="11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given_window_number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61447"/>
                  </a:ext>
                </a:extLst>
              </a:tr>
              <a:tr h="12179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check_input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Loops through all the inputs for the users to check if the inputs are valid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If inputs are correct save to a list of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sag_tan_tfc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baseline="0" dirty="0" smtClean="0"/>
                        <a:t> (list of values from S1 to T9 and TFC)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Inptvals</a:t>
                      </a:r>
                      <a:r>
                        <a:rPr lang="en-US" sz="1100" baseline="0" dirty="0" smtClean="0"/>
                        <a:t>(MTF Limits)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check_input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sag_tan_tfc</a:t>
                      </a:r>
                      <a:r>
                        <a:rPr lang="en-US" sz="1100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26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57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sz="1400" dirty="0"/>
              <a:t>display_graph1</a:t>
            </a:r>
            <a:r>
              <a:rPr lang="en-US" sz="1400" dirty="0" smtClean="0"/>
              <a:t> 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54548"/>
              </p:ext>
            </p:extLst>
          </p:nvPr>
        </p:nvGraphicFramePr>
        <p:xfrm>
          <a:off x="546670" y="1255355"/>
          <a:ext cx="11425196" cy="29593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4495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96911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3873604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1516657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403529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2793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039112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smtClean="0"/>
                        <a:t>mainplot1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Gets each line of the cubic spline graph and assigns a specific color according to the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err="1" smtClean="0"/>
                        <a:t>given_x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baseline="0" dirty="0" smtClean="0"/>
                        <a:t>(given x coordinate)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err="1" smtClean="0"/>
                        <a:t>given_y</a:t>
                      </a:r>
                      <a:r>
                        <a:rPr lang="en-US" sz="1000" baseline="0" dirty="0" smtClean="0"/>
                        <a:t> (given y coordinate)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smtClean="0"/>
                        <a:t>labels ( S1 to T9 Labels)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trace (cubic spline 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baseline="0" dirty="0" smtClean="0"/>
                        <a:t>mainplot1(</a:t>
                      </a:r>
                      <a:r>
                        <a:rPr lang="en-US" sz="1050" b="1" i="0" baseline="0" dirty="0" err="1" smtClean="0"/>
                        <a:t>given_x,given_y,labels</a:t>
                      </a:r>
                      <a:r>
                        <a:rPr lang="en-US" sz="1050" b="1" i="0" baseline="0" dirty="0" smtClean="0"/>
                        <a:t>)</a:t>
                      </a:r>
                      <a:endParaRPr 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893829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baseline="0" dirty="0" smtClean="0"/>
                        <a:t>creategraph1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Creates the cubic spline graph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Plots the </a:t>
                      </a:r>
                      <a:r>
                        <a:rPr lang="en-US" sz="1100" i="0" baseline="0" dirty="0" err="1" smtClean="0"/>
                        <a:t>ffl</a:t>
                      </a:r>
                      <a:r>
                        <a:rPr lang="en-US" sz="1100" i="0" baseline="0" dirty="0" smtClean="0"/>
                        <a:t> number line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Calls the </a:t>
                      </a:r>
                      <a:r>
                        <a:rPr lang="en-US" sz="1100" i="0" baseline="0" dirty="0" err="1" smtClean="0"/>
                        <a:t>plot_tfc_line</a:t>
                      </a:r>
                      <a:r>
                        <a:rPr lang="en-US" sz="1100" i="0" baseline="0" dirty="0" smtClean="0"/>
                        <a:t>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trace_lists</a:t>
                      </a:r>
                      <a:r>
                        <a:rPr lang="en-US" sz="1000" baseline="0" dirty="0" smtClean="0"/>
                        <a:t> ( A list of 17 traces for S1 to T9 in the cubic spline graph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ffl_number</a:t>
                      </a:r>
                      <a:r>
                        <a:rPr lang="en-US" sz="1000" baseline="0" dirty="0" smtClean="0"/>
                        <a:t> (individual </a:t>
                      </a:r>
                      <a:r>
                        <a:rPr lang="en-US" sz="1000" baseline="0" dirty="0" err="1" smtClean="0"/>
                        <a:t>ffl</a:t>
                      </a:r>
                      <a:r>
                        <a:rPr lang="en-US" sz="1000" baseline="0" dirty="0" smtClean="0"/>
                        <a:t> number from the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number, to plot the </a:t>
                      </a:r>
                      <a:r>
                        <a:rPr lang="en-US" sz="1000" baseline="0" dirty="0" err="1" smtClean="0"/>
                        <a:t>ffl</a:t>
                      </a:r>
                      <a:r>
                        <a:rPr lang="en-US" sz="1000" baseline="0" dirty="0" smtClean="0"/>
                        <a:t> line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smtClean="0"/>
                        <a:t>frame (where the graph will be placed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r_value</a:t>
                      </a:r>
                      <a:r>
                        <a:rPr lang="en-US" sz="1000" baseline="0" dirty="0" smtClean="0"/>
                        <a:t> (the row value , used to put in the label of the graph)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c_value</a:t>
                      </a:r>
                      <a:r>
                        <a:rPr lang="en-US" sz="1000" baseline="0" dirty="0" smtClean="0"/>
                        <a:t> (the column value , used to put in the label of the graph)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given_tfc_list</a:t>
                      </a:r>
                      <a:r>
                        <a:rPr lang="en-US" sz="1000" baseline="0" dirty="0" smtClean="0"/>
                        <a:t> ( the list of TFCs to plot the TFC lines)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fig (cubic spline graph)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creategraph1(</a:t>
                      </a:r>
                      <a:r>
                        <a:rPr lang="en-US" sz="1100" b="1" dirty="0" err="1" smtClean="0"/>
                        <a:t>trace_lists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ffl_number,frame,r_value,c_value,given_tfc_list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71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3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Flow ( Functions inside </a:t>
            </a:r>
            <a:r>
              <a:rPr lang="en-US" sz="1600" dirty="0"/>
              <a:t>creategraph1</a:t>
            </a:r>
            <a:r>
              <a:rPr lang="en-US" sz="1600" dirty="0" smtClean="0"/>
              <a:t> </a:t>
            </a:r>
            <a:r>
              <a:rPr lang="en-US" dirty="0" smtClean="0"/>
              <a:t>() 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719758"/>
              </p:ext>
            </p:extLst>
          </p:nvPr>
        </p:nvGraphicFramePr>
        <p:xfrm>
          <a:off x="546668" y="1230640"/>
          <a:ext cx="11386714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43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1242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plot_tfc_line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baseline="0" dirty="0" smtClean="0"/>
                        <a:t>Function to plot TFC line onto the graph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given_list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baseline="0" dirty="0" smtClean="0"/>
                        <a:t>(list of traces to use to plot the cubic spline graph , in this case the list is empty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aseline="0" dirty="0" smtClean="0"/>
                        <a:t>frame (where the graph will be placed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aseline="0" dirty="0" err="1" smtClean="0"/>
                        <a:t>r_value</a:t>
                      </a:r>
                      <a:r>
                        <a:rPr lang="en-US" sz="1100" baseline="0" dirty="0" smtClean="0"/>
                        <a:t> (the row value , used to put in the label of the graph)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aseline="0" dirty="0" err="1" smtClean="0"/>
                        <a:t>c_value</a:t>
                      </a:r>
                      <a:r>
                        <a:rPr lang="en-US" sz="1100" baseline="0" dirty="0" smtClean="0"/>
                        <a:t> (the column value , used to put in the label of the graph)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range_ffl</a:t>
                      </a:r>
                      <a:r>
                        <a:rPr lang="en-US" sz="1100" baseline="0" dirty="0" smtClean="0"/>
                        <a:t>  (range of the numbers from 10 – 90  percentile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percentile_2 (value of the upper percentile)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percentile_1 (value of the lower percentile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create_empty_graph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given_list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frame,r_value,c_value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6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3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Flow ( Functions inside </a:t>
            </a:r>
            <a:r>
              <a:rPr lang="en-US" sz="1600" dirty="0" err="1"/>
              <a:t>empty_graph</a:t>
            </a:r>
            <a:r>
              <a:rPr lang="en-US" sz="1600" dirty="0" smtClean="0"/>
              <a:t> </a:t>
            </a:r>
            <a:r>
              <a:rPr lang="en-US" dirty="0" smtClean="0"/>
              <a:t>() 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55885"/>
              </p:ext>
            </p:extLst>
          </p:nvPr>
        </p:nvGraphicFramePr>
        <p:xfrm>
          <a:off x="546668" y="1230640"/>
          <a:ext cx="11386714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60820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276390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43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12421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create_empty_graph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baseline="0" dirty="0" smtClean="0"/>
                        <a:t>Creates an empty graph which only displays that the through focus data is not available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given_list</a:t>
                      </a:r>
                      <a:r>
                        <a:rPr lang="en-US" sz="1100" dirty="0" smtClean="0"/>
                        <a:t> </a:t>
                      </a:r>
                      <a:r>
                        <a:rPr lang="en-US" sz="1100" baseline="0" dirty="0" smtClean="0"/>
                        <a:t>(list of traces to use to plot the cubic spline graph , in this case the list is empty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aseline="0" dirty="0" smtClean="0"/>
                        <a:t>frame (where the graph will be placed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aseline="0" dirty="0" err="1" smtClean="0"/>
                        <a:t>r_value</a:t>
                      </a:r>
                      <a:r>
                        <a:rPr lang="en-US" sz="1100" baseline="0" dirty="0" smtClean="0"/>
                        <a:t> (the row value , used to put in the label of the graph)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endParaRPr lang="en-US" sz="1100" baseline="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baseline="0" dirty="0" err="1" smtClean="0"/>
                        <a:t>c_value</a:t>
                      </a:r>
                      <a:r>
                        <a:rPr lang="en-US" sz="1100" baseline="0" dirty="0" smtClean="0"/>
                        <a:t> (the column value , used to put in the label of the graph)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range_ffl</a:t>
                      </a:r>
                      <a:r>
                        <a:rPr lang="en-US" sz="1100" baseline="0" dirty="0" smtClean="0"/>
                        <a:t>  (range of the numbers from 10 – 90  percentile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percentile_2 (value of the upper percentile)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percentile_1 (value of the lower percentile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create_empty_graph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given_list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frame,r_value,c_value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64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</a:t>
            </a:r>
            <a:r>
              <a:rPr lang="en-US" dirty="0"/>
              <a:t>(Continuation from </a:t>
            </a:r>
            <a:r>
              <a:rPr lang="en-US" dirty="0" smtClean="0"/>
              <a:t>Wafer Window 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F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43304" y="3760385"/>
            <a:ext cx="509421" cy="51061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endCxn id="33" idx="1"/>
          </p:cNvCxnSpPr>
          <p:nvPr/>
        </p:nvCxnSpPr>
        <p:spPr>
          <a:xfrm flipV="1">
            <a:off x="1056091" y="3247929"/>
            <a:ext cx="516153" cy="7729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40" idx="1"/>
          </p:cNvCxnSpPr>
          <p:nvPr/>
        </p:nvCxnSpPr>
        <p:spPr>
          <a:xfrm>
            <a:off x="1056091" y="4020917"/>
            <a:ext cx="516153" cy="7683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6"/>
            <a:endCxn id="34" idx="1"/>
          </p:cNvCxnSpPr>
          <p:nvPr/>
        </p:nvCxnSpPr>
        <p:spPr>
          <a:xfrm>
            <a:off x="1052725" y="4015694"/>
            <a:ext cx="519519" cy="5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4" idx="3"/>
            <a:endCxn id="36" idx="1"/>
          </p:cNvCxnSpPr>
          <p:nvPr/>
        </p:nvCxnSpPr>
        <p:spPr>
          <a:xfrm>
            <a:off x="4683000" y="4016258"/>
            <a:ext cx="4527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72244" y="2992056"/>
            <a:ext cx="3110756" cy="51174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91440" rtlCol="0" anchor="ctr"/>
          <a:lstStyle/>
          <a:p>
            <a:r>
              <a:rPr lang="en-US" sz="1000" b="1" dirty="0" err="1">
                <a:solidFill>
                  <a:schemeClr val="tx1"/>
                </a:solidFill>
              </a:rPr>
              <a:t>wafer_map_combobox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</a:rPr>
              <a:t>Init.</a:t>
            </a:r>
            <a:r>
              <a:rPr lang="en-US" sz="1000" dirty="0" smtClean="0">
                <a:solidFill>
                  <a:schemeClr val="tx1"/>
                </a:solidFill>
              </a:rPr>
              <a:t> wafer map parameters dropdown box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72244" y="3760386"/>
            <a:ext cx="3110756" cy="51174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3152" bIns="45720" rtlCol="0" anchor="ctr"/>
          <a:lstStyle/>
          <a:p>
            <a:r>
              <a:rPr lang="en-US" sz="1000" b="1" dirty="0" err="1">
                <a:solidFill>
                  <a:schemeClr val="tx1"/>
                </a:solidFill>
              </a:rPr>
              <a:t>wafer_upper_lower_percentile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</a:rPr>
              <a:t>Init.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upper,lower</a:t>
            </a:r>
            <a:r>
              <a:rPr lang="en-US" sz="1000" dirty="0" smtClean="0">
                <a:solidFill>
                  <a:schemeClr val="tx1"/>
                </a:solidFill>
              </a:rPr>
              <a:t> percentile and Update map button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35796" y="3760386"/>
            <a:ext cx="3110756" cy="5117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91440" rtlCol="0" anchor="ctr"/>
          <a:lstStyle/>
          <a:p>
            <a:r>
              <a:rPr lang="en-US" sz="950" b="1" dirty="0" err="1" smtClean="0">
                <a:solidFill>
                  <a:schemeClr val="tx1"/>
                </a:solidFill>
              </a:rPr>
              <a:t>confirm_upper_lower_limit_button_function</a:t>
            </a:r>
            <a:r>
              <a:rPr lang="en-US" sz="95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</a:t>
            </a:r>
            <a:r>
              <a:rPr lang="en-US" sz="1000" dirty="0" smtClean="0">
                <a:solidFill>
                  <a:schemeClr val="tx1"/>
                </a:solidFill>
              </a:rPr>
              <a:t>pdates wafer map (Contoured , Pass / Fail)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72244" y="4533373"/>
            <a:ext cx="3110756" cy="51174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91440" rtlCol="0" anchor="ctr"/>
          <a:lstStyle/>
          <a:p>
            <a:r>
              <a:rPr lang="en-US" sz="1000" b="1" dirty="0" err="1">
                <a:solidFill>
                  <a:schemeClr val="tx1"/>
                </a:solidFill>
              </a:rPr>
              <a:t>pass_fail_toggle_combobox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Toggle for the Pass Fail Map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541656" y="3760386"/>
            <a:ext cx="509421" cy="510618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>
            <a:stCxn id="36" idx="3"/>
            <a:endCxn id="41" idx="2"/>
          </p:cNvCxnSpPr>
          <p:nvPr/>
        </p:nvCxnSpPr>
        <p:spPr>
          <a:xfrm flipV="1">
            <a:off x="8246553" y="4015694"/>
            <a:ext cx="295104" cy="5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437501" y="1548360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437501" y="2313383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35796" y="2992241"/>
            <a:ext cx="3110756" cy="51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91440" rtlCol="0" anchor="ctr"/>
          <a:lstStyle/>
          <a:p>
            <a:r>
              <a:rPr lang="en-US" sz="1000" b="1" dirty="0" err="1">
                <a:solidFill>
                  <a:schemeClr val="tx1"/>
                </a:solidFill>
              </a:rPr>
              <a:t>get_wafer_map_parameters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Gets list of available </a:t>
            </a:r>
            <a:r>
              <a:rPr lang="en-US" sz="1000" dirty="0">
                <a:solidFill>
                  <a:schemeClr val="tx1"/>
                </a:solidFill>
              </a:rPr>
              <a:t>wafer map </a:t>
            </a:r>
            <a:r>
              <a:rPr lang="en-US" sz="1000" dirty="0" smtClean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38384" y="2270023"/>
            <a:ext cx="2862072" cy="46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ctr"/>
          <a:lstStyle/>
          <a:p>
            <a:r>
              <a:rPr lang="en-US" sz="1000" b="1" dirty="0" err="1">
                <a:solidFill>
                  <a:schemeClr val="tx1"/>
                </a:solidFill>
              </a:rPr>
              <a:t>get_correct_csv_dataframes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Getting correct CSV Data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33" idx="3"/>
            <a:endCxn id="19" idx="1"/>
          </p:cNvCxnSpPr>
          <p:nvPr/>
        </p:nvCxnSpPr>
        <p:spPr>
          <a:xfrm>
            <a:off x="4683000" y="3247929"/>
            <a:ext cx="452796" cy="21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0"/>
            <a:endCxn id="20" idx="2"/>
          </p:cNvCxnSpPr>
          <p:nvPr/>
        </p:nvCxnSpPr>
        <p:spPr>
          <a:xfrm rot="5400000" flipH="1" flipV="1">
            <a:off x="7002360" y="2425181"/>
            <a:ext cx="255874" cy="8782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sz="1400" dirty="0" err="1" smtClean="0"/>
              <a:t>wafer_param_dropdown_selection_widgets</a:t>
            </a:r>
            <a:r>
              <a:rPr lang="en-US" sz="1400" dirty="0" smtClean="0"/>
              <a:t> 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47399"/>
              </p:ext>
            </p:extLst>
          </p:nvPr>
        </p:nvGraphicFramePr>
        <p:xfrm>
          <a:off x="546670" y="1229196"/>
          <a:ext cx="11386714" cy="4822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3860557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1511549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3819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377778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err="1" smtClean="0"/>
                        <a:t>wafer_map</a:t>
                      </a:r>
                      <a:r>
                        <a:rPr lang="en-US" sz="1200" b="1" i="0" baseline="0" dirty="0" smtClean="0"/>
                        <a:t>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err="1" smtClean="0"/>
                        <a:t>combobox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Creates and places the </a:t>
                      </a:r>
                      <a:r>
                        <a:rPr lang="en-US" sz="1100" i="0" baseline="0" dirty="0" err="1" smtClean="0"/>
                        <a:t>combobox</a:t>
                      </a:r>
                      <a:r>
                        <a:rPr lang="en-US" sz="1100" i="0" baseline="0" dirty="0" smtClean="0"/>
                        <a:t> widget (dropdown box)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err="1" smtClean="0"/>
                        <a:t>given_list</a:t>
                      </a:r>
                      <a:r>
                        <a:rPr lang="en-US" sz="1000" dirty="0" smtClean="0"/>
                        <a:t> (list of available wafer parameters that</a:t>
                      </a:r>
                      <a:r>
                        <a:rPr lang="en-US" sz="1000" baseline="0" dirty="0" smtClean="0"/>
                        <a:t> have only integers as their values)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given_parameter_selected</a:t>
                      </a:r>
                      <a:r>
                        <a:rPr lang="en-US" sz="1000" baseline="0" dirty="0" smtClean="0"/>
                        <a:t>  (selected parameter by the user to use to change the wafer map colors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wafer_map_combobox</a:t>
                      </a:r>
                      <a:r>
                        <a:rPr lang="en-US" sz="1100" b="1" i="0" baseline="0" dirty="0" smtClean="0"/>
                        <a:t>(</a:t>
                      </a:r>
                      <a:r>
                        <a:rPr lang="en-US" sz="1100" b="1" i="0" baseline="0" dirty="0" err="1" smtClean="0"/>
                        <a:t>given_list,given_parameter_selected</a:t>
                      </a:r>
                      <a:r>
                        <a:rPr lang="en-US" sz="1100" b="1" i="0" baseline="0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1377778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err="1" smtClean="0"/>
                        <a:t>wafer_upper</a:t>
                      </a:r>
                      <a:r>
                        <a:rPr lang="en-US" sz="1200" b="1" i="0" baseline="0" dirty="0" smtClean="0"/>
                        <a:t>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smtClean="0"/>
                        <a:t>lower_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smtClean="0"/>
                        <a:t>percentile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Creates and initializes all the widgets in the Wafer Parameters </a:t>
                      </a:r>
                      <a:r>
                        <a:rPr lang="en-US" sz="1100" i="0" baseline="0" dirty="0" err="1" smtClean="0"/>
                        <a:t>labelframe</a:t>
                      </a: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Calls the </a:t>
                      </a:r>
                      <a:r>
                        <a:rPr lang="en-US" sz="1100" i="0" baseline="0" dirty="0" err="1" smtClean="0"/>
                        <a:t>confirm_upper_lower_limit_button</a:t>
                      </a:r>
                      <a:r>
                        <a:rPr lang="en-US" sz="1100" i="0" baseline="0" dirty="0" smtClean="0"/>
                        <a:t>_</a:t>
                      </a:r>
                      <a:br>
                        <a:rPr lang="en-US" sz="1100" i="0" baseline="0" dirty="0" smtClean="0"/>
                      </a:br>
                      <a:r>
                        <a:rPr lang="en-US" sz="1100" i="0" baseline="0" dirty="0" smtClean="0"/>
                        <a:t>function </a:t>
                      </a:r>
                      <a:r>
                        <a:rPr lang="en-US" sz="1100" i="0" baseline="0" dirty="0" err="1" smtClean="0"/>
                        <a:t>function</a:t>
                      </a:r>
                      <a:r>
                        <a:rPr lang="en-US" sz="1100" i="0" baseline="0" dirty="0" smtClean="0"/>
                        <a:t> as a function that runs on the button click of the Update Map button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err="1" smtClean="0"/>
                        <a:t>wafer_param_dropdown_labelframe</a:t>
                      </a:r>
                      <a:r>
                        <a:rPr lang="en-US" sz="1000" dirty="0" smtClean="0"/>
                        <a:t> (</a:t>
                      </a:r>
                      <a:r>
                        <a:rPr lang="en-US" sz="1000" dirty="0" err="1" smtClean="0"/>
                        <a:t>Labelframe</a:t>
                      </a:r>
                      <a:r>
                        <a:rPr lang="en-US" sz="1000" baseline="0" dirty="0" smtClean="0"/>
                        <a:t> for the wafer Parameters)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window  (the windows</a:t>
                      </a:r>
                      <a:r>
                        <a:rPr lang="en-US" sz="1000" baseline="0" dirty="0" smtClean="0"/>
                        <a:t> created from the </a:t>
                      </a:r>
                      <a:r>
                        <a:rPr lang="en-US" sz="1000" baseline="0" dirty="0" err="1" smtClean="0"/>
                        <a:t>new_window</a:t>
                      </a:r>
                      <a:r>
                        <a:rPr lang="en-US" sz="1000" baseline="0" dirty="0" smtClean="0"/>
                        <a:t> function)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frame (Used</a:t>
                      </a:r>
                      <a:r>
                        <a:rPr lang="en-US" sz="1000" baseline="0" dirty="0" smtClean="0"/>
                        <a:t> to place the widgets on)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canvas ( Used to allow the scrollbar to scroll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dirty="0" err="1" smtClean="0"/>
                        <a:t>window_scrollbar</a:t>
                      </a:r>
                      <a:r>
                        <a:rPr lang="en-US" sz="1000" dirty="0" smtClean="0"/>
                        <a:t> (scrollbar for the window)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given_upper_percentile</a:t>
                      </a:r>
                      <a:r>
                        <a:rPr lang="en-US" sz="1000" baseline="0" dirty="0" smtClean="0"/>
                        <a:t> (upper limit for the color)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given_lower_percentile</a:t>
                      </a:r>
                      <a:r>
                        <a:rPr lang="en-US" sz="1000" baseline="0" dirty="0" smtClean="0"/>
                        <a:t> (lower limit for the color)</a:t>
                      </a:r>
                      <a:endParaRPr lang="en-US" sz="100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wafer_frame</a:t>
                      </a:r>
                      <a:r>
                        <a:rPr lang="en-US" sz="1000" baseline="0" dirty="0" smtClean="0"/>
                        <a:t>(Frame where wafer map &amp; wafer map legend is placed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pixelVirtual</a:t>
                      </a:r>
                      <a:r>
                        <a:rPr lang="en-US" sz="1000" baseline="0" dirty="0" smtClean="0"/>
                        <a:t>(Used to make the units of the height and width of the buttons in pixels)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smtClean="0"/>
                        <a:t>tooltip_1 (tooltip that shows the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number)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wafer_map_button_width</a:t>
                      </a: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wafer_map_button_height</a:t>
                      </a: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col_max</a:t>
                      </a:r>
                      <a:r>
                        <a:rPr lang="en-US" sz="1000" baseline="0" dirty="0" smtClean="0"/>
                        <a:t> (max column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col_min</a:t>
                      </a:r>
                      <a:r>
                        <a:rPr lang="en-US" sz="1000" baseline="0" dirty="0" smtClean="0"/>
                        <a:t> (minimum column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row_min</a:t>
                      </a:r>
                      <a:r>
                        <a:rPr lang="en-US" sz="1000" baseline="0" dirty="0" smtClean="0"/>
                        <a:t> (minimum row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row_max</a:t>
                      </a:r>
                      <a:r>
                        <a:rPr lang="en-US" sz="1000" baseline="0" dirty="0" smtClean="0"/>
                        <a:t> (max row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wafer_upper_lower_percentile</a:t>
                      </a:r>
                      <a:r>
                        <a:rPr lang="en-US" sz="1100" b="1" i="0" baseline="0" dirty="0" smtClean="0"/>
                        <a:t>(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wafer_param_dropdown</a:t>
                      </a:r>
                      <a:r>
                        <a:rPr lang="en-US" sz="1100" b="1" i="0" baseline="0" dirty="0" smtClean="0"/>
                        <a:t>_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labelframe,window,frame,canvas,window_scrollbar</a:t>
                      </a:r>
                      <a:r>
                        <a:rPr lang="en-US" sz="1100" b="1" i="0" baseline="0" dirty="0" smtClean="0"/>
                        <a:t>,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given_upper_percentile</a:t>
                      </a:r>
                      <a:r>
                        <a:rPr lang="en-US" sz="1100" b="1" i="0" baseline="0" dirty="0" smtClean="0"/>
                        <a:t>,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given_lower_percentile</a:t>
                      </a:r>
                      <a:r>
                        <a:rPr lang="en-US" sz="1100" b="1" i="0" baseline="0" dirty="0" smtClean="0"/>
                        <a:t/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smtClean="0"/>
                        <a:t>,wafer_frame,pixelVirtual,tooltip_1,wafer_map_button_width,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wafer_map_button_height</a:t>
                      </a:r>
                      <a:r>
                        <a:rPr lang="en-US" sz="1100" b="1" i="0" baseline="0" dirty="0" smtClean="0"/>
                        <a:t>, </a:t>
                      </a:r>
                      <a:r>
                        <a:rPr lang="en-US" sz="1100" b="1" i="0" baseline="0" dirty="0" err="1" smtClean="0"/>
                        <a:t>col_max,col_min,row_min,row_max</a:t>
                      </a:r>
                      <a:r>
                        <a:rPr lang="en-US" sz="1100" b="1" i="0" baseline="0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9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1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sz="1400" dirty="0" err="1" smtClean="0"/>
              <a:t>wafer_param_dropdown_selection_widgets</a:t>
            </a:r>
            <a:r>
              <a:rPr lang="en-US" sz="1400" dirty="0" smtClean="0"/>
              <a:t> 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49706"/>
              </p:ext>
            </p:extLst>
          </p:nvPr>
        </p:nvGraphicFramePr>
        <p:xfrm>
          <a:off x="546670" y="1229196"/>
          <a:ext cx="11386714" cy="18349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3860557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1511549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3819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3777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pass_fail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toggle_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combobox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P</a:t>
                      </a:r>
                      <a:r>
                        <a:rPr lang="en-US" sz="1100" i="0" baseline="0" dirty="0" smtClean="0"/>
                        <a:t>ass fail toggle dropdown box that users can toggle to toggle between the contoured wafer map and the pass fail map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 err="1" smtClean="0"/>
                        <a:t>wafer_param_dropdown_labelframe</a:t>
                      </a:r>
                      <a:r>
                        <a:rPr lang="en-US" sz="1100" dirty="0" smtClean="0"/>
                        <a:t>(</a:t>
                      </a:r>
                      <a:r>
                        <a:rPr lang="en-US" sz="1100" dirty="0" err="1" smtClean="0"/>
                        <a:t>Labelframe</a:t>
                      </a:r>
                      <a:r>
                        <a:rPr lang="en-US" sz="1100" baseline="0" dirty="0" smtClean="0"/>
                        <a:t> for the wafer Parameters)</a:t>
                      </a: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pass_fail_toggle_combobox</a:t>
                      </a:r>
                      <a:r>
                        <a:rPr lang="en-US" sz="1100" b="1" i="0" baseline="0" dirty="0" smtClean="0"/>
                        <a:t>(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wafer_param_dropdown</a:t>
                      </a:r>
                      <a:r>
                        <a:rPr lang="en-US" sz="1100" b="1" i="0" baseline="0" dirty="0" smtClean="0"/>
                        <a:t>_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labelframe</a:t>
                      </a:r>
                      <a:r>
                        <a:rPr lang="en-US" sz="1100" b="1" i="0" baseline="0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6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6670" y="899736"/>
            <a:ext cx="11076174" cy="412598"/>
          </a:xfrm>
        </p:spPr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sz="1400" dirty="0" err="1" smtClean="0"/>
              <a:t>wafer_map_combobox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92551"/>
              </p:ext>
            </p:extLst>
          </p:nvPr>
        </p:nvGraphicFramePr>
        <p:xfrm>
          <a:off x="546670" y="1312334"/>
          <a:ext cx="11386714" cy="18349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3454155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1917951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3819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377778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err="1" smtClean="0"/>
                        <a:t>get_wafer</a:t>
                      </a:r>
                      <a:r>
                        <a:rPr lang="en-US" sz="1200" b="1" i="0" baseline="0" dirty="0" smtClean="0"/>
                        <a:t>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smtClean="0"/>
                        <a:t>map_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smtClean="0"/>
                        <a:t>parameters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Finds all the wafer parameters that </a:t>
                      </a:r>
                      <a:r>
                        <a:rPr lang="en-US" sz="1100" baseline="0" dirty="0" smtClean="0"/>
                        <a:t>only contain integers for all values and appends those parameters into a list</a:t>
                      </a:r>
                      <a:r>
                        <a:rPr lang="en-US" sz="1100" i="0" baseline="0" dirty="0" smtClean="0"/>
                        <a:t> and return the list called </a:t>
                      </a:r>
                      <a:r>
                        <a:rPr lang="en-US" sz="1100" baseline="0" dirty="0" err="1" smtClean="0"/>
                        <a:t>wafer_params</a:t>
                      </a:r>
                      <a:endParaRPr lang="en-US" sz="11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wafer_params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get_wafer_map_parameters</a:t>
                      </a:r>
                      <a:r>
                        <a:rPr lang="en-US" sz="1100" b="1" i="0" baseline="0" dirty="0" smtClean="0"/>
                        <a:t>()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01121"/>
              </p:ext>
            </p:extLst>
          </p:nvPr>
        </p:nvGraphicFramePr>
        <p:xfrm>
          <a:off x="546670" y="3664235"/>
          <a:ext cx="1138671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04647808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4215414577"/>
                    </a:ext>
                  </a:extLst>
                </a:gridCol>
                <a:gridCol w="3493484">
                  <a:extLst>
                    <a:ext uri="{9D8B030D-6E8A-4147-A177-3AD203B41FA5}">
                      <a16:colId xmlns:a16="http://schemas.microsoft.com/office/drawing/2014/main" val="3181347483"/>
                    </a:ext>
                  </a:extLst>
                </a:gridCol>
                <a:gridCol w="1878622">
                  <a:extLst>
                    <a:ext uri="{9D8B030D-6E8A-4147-A177-3AD203B41FA5}">
                      <a16:colId xmlns:a16="http://schemas.microsoft.com/office/drawing/2014/main" val="88330077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2609544181"/>
                    </a:ext>
                  </a:extLst>
                </a:gridCol>
              </a:tblGrid>
              <a:tr h="3426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62531"/>
                  </a:ext>
                </a:extLst>
              </a:tr>
              <a:tr h="12179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get_correct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csv_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correct csv </a:t>
                      </a:r>
                      <a:r>
                        <a:rPr lang="en-US" sz="1100" i="0" baseline="0" dirty="0" err="1" smtClean="0"/>
                        <a:t>dataframes</a:t>
                      </a:r>
                      <a:endParaRPr lang="en-US" sz="1100" i="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saved csv files with the correct csv data needed and load the csv data into </a:t>
                      </a:r>
                      <a:r>
                        <a:rPr lang="en-US" sz="1100" i="0" baseline="0" dirty="0" err="1" smtClean="0"/>
                        <a:t>dataframes</a:t>
                      </a:r>
                      <a:r>
                        <a:rPr lang="en-US" sz="1100" i="0" baseline="0" dirty="0" smtClean="0"/>
                        <a:t> , then convert into a list if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toplevel_specific_filepath</a:t>
                      </a:r>
                      <a:r>
                        <a:rPr lang="en-US" sz="1100" baseline="0" dirty="0" smtClean="0"/>
                        <a:t> (Get correct DAT </a:t>
                      </a:r>
                      <a:r>
                        <a:rPr lang="en-US" sz="1100" baseline="0" dirty="0" err="1" smtClean="0"/>
                        <a:t>filepath</a:t>
                      </a:r>
                      <a:r>
                        <a:rPr lang="en-US" sz="1100" baseline="0" dirty="0" smtClean="0"/>
                        <a:t> for the correct wafer map window)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given_window_number</a:t>
                      </a:r>
                      <a:r>
                        <a:rPr lang="en-US" sz="1100" baseline="0" dirty="0" smtClean="0"/>
                        <a:t> (wafer window 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final_csv_df</a:t>
                      </a:r>
                      <a:r>
                        <a:rPr lang="en-US" sz="1100" baseline="0" dirty="0" smtClean="0"/>
                        <a:t> ( Final csv 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PMO (List of Pitch , Max Frequency , </a:t>
                      </a:r>
                      <a:r>
                        <a:rPr lang="en-US" sz="1100" baseline="0" dirty="0" err="1" smtClean="0"/>
                        <a:t>Optimise</a:t>
                      </a:r>
                      <a:r>
                        <a:rPr lang="en-US" sz="1100" baseline="0" dirty="0" smtClean="0"/>
                        <a:t> Frequency AF)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s1_t9_list (List of S1 to T9 Values)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list_of_steps</a:t>
                      </a:r>
                      <a:r>
                        <a:rPr lang="en-US" sz="1100" baseline="0" dirty="0" smtClean="0"/>
                        <a:t> (List of steps : step 1, step 2 , step 3…)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get_correct_csv_dataframes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1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toplevel_specific_filepath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sz="11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given_window_number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36968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6670" y="3288658"/>
            <a:ext cx="5275721" cy="234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500" dirty="0" smtClean="0">
                <a:solidFill>
                  <a:schemeClr val="tx1"/>
                </a:solidFill>
              </a:rPr>
              <a:t>Functions inside </a:t>
            </a:r>
            <a:r>
              <a:rPr lang="en-US" sz="1500" dirty="0" err="1" smtClean="0"/>
              <a:t>get_wafer_map_parameters</a:t>
            </a:r>
            <a:r>
              <a:rPr lang="en-US" sz="1500" dirty="0" smtClean="0">
                <a:solidFill>
                  <a:schemeClr val="tx1"/>
                </a:solidFill>
              </a:rPr>
              <a:t>()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sz="1400" dirty="0" err="1" smtClean="0"/>
              <a:t>wafer_upper_lower_percentile</a:t>
            </a:r>
            <a:r>
              <a:rPr lang="en-US" sz="1400" dirty="0" smtClean="0"/>
              <a:t> 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57274"/>
              </p:ext>
            </p:extLst>
          </p:nvPr>
        </p:nvGraphicFramePr>
        <p:xfrm>
          <a:off x="546670" y="1288462"/>
          <a:ext cx="11386714" cy="2987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4257719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1114387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103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2407476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smtClean="0"/>
                        <a:t>confirm_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err="1" smtClean="0"/>
                        <a:t>upper_lower</a:t>
                      </a:r>
                      <a:r>
                        <a:rPr lang="en-US" sz="1200" b="1" i="0" baseline="0" dirty="0" smtClean="0"/>
                        <a:t>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err="1" smtClean="0"/>
                        <a:t>limit_button</a:t>
                      </a:r>
                      <a:r>
                        <a:rPr lang="en-US" sz="1200" b="1" i="0" baseline="0" dirty="0" smtClean="0"/>
                        <a:t>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smtClean="0"/>
                        <a:t>function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Checks if the upper and lower limit entered are valid using the </a:t>
                      </a:r>
                      <a:r>
                        <a:rPr lang="en-US" sz="1000" i="0" baseline="0" dirty="0" err="1" smtClean="0"/>
                        <a:t>confirm_upper_lower_limit_check</a:t>
                      </a:r>
                      <a:r>
                        <a:rPr lang="en-US" sz="1000" i="0" baseline="0" dirty="0" smtClean="0"/>
                        <a:t>_</a:t>
                      </a:r>
                      <a:br>
                        <a:rPr lang="en-US" sz="1000" i="0" baseline="0" dirty="0" smtClean="0"/>
                      </a:br>
                      <a:r>
                        <a:rPr lang="en-US" sz="1000" i="0" baseline="0" dirty="0" smtClean="0"/>
                        <a:t>function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If it is correct , then we will refresh the wafer map with the colors changed according to the given limits and call the </a:t>
                      </a:r>
                      <a:r>
                        <a:rPr lang="en-US" sz="1000" i="0" baseline="0" dirty="0" err="1" smtClean="0"/>
                        <a:t>wafer_map_legend</a:t>
                      </a:r>
                      <a:r>
                        <a:rPr lang="en-US" sz="1000" i="0" baseline="0" dirty="0" smtClean="0"/>
                        <a:t> and </a:t>
                      </a:r>
                      <a:r>
                        <a:rPr lang="en-US" sz="1000" i="0" baseline="0" dirty="0" err="1" smtClean="0"/>
                        <a:t>wafer_map_creation</a:t>
                      </a:r>
                      <a:r>
                        <a:rPr lang="en-US" sz="1000" i="0" baseline="0" dirty="0" smtClean="0"/>
                        <a:t> function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i="0" baseline="0" dirty="0" smtClean="0"/>
                        <a:t>Check if the pass fail map toggle had been activated , if so then we will reset all the parameters back to the pass fail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window  (the windows</a:t>
                      </a:r>
                      <a:r>
                        <a:rPr lang="en-US" sz="1000" baseline="0" dirty="0" smtClean="0"/>
                        <a:t> created from the </a:t>
                      </a:r>
                      <a:r>
                        <a:rPr lang="en-US" sz="1000" baseline="0" dirty="0" err="1" smtClean="0"/>
                        <a:t>new_window</a:t>
                      </a:r>
                      <a:r>
                        <a:rPr lang="en-US" sz="1000" baseline="0" dirty="0" smtClean="0"/>
                        <a:t> function)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frame (Used</a:t>
                      </a:r>
                      <a:r>
                        <a:rPr lang="en-US" sz="1000" baseline="0" dirty="0" smtClean="0"/>
                        <a:t> to place the widgets on)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canvas ( Used to allow the scrollbar to scroll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dirty="0" err="1" smtClean="0"/>
                        <a:t>window_scrollbar</a:t>
                      </a:r>
                      <a:r>
                        <a:rPr lang="en-US" sz="1000" dirty="0" smtClean="0"/>
                        <a:t> (scrollbar for the window)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wafer_frame</a:t>
                      </a:r>
                      <a:r>
                        <a:rPr lang="en-US" sz="1000" baseline="0" dirty="0" smtClean="0"/>
                        <a:t>(Frame where wafer map &amp; wafer map legend is placed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pixelVirtual</a:t>
                      </a:r>
                      <a:r>
                        <a:rPr lang="en-US" sz="1000" baseline="0" dirty="0" smtClean="0"/>
                        <a:t>(Used to make the units of the height and width of the buttons in pixels)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smtClean="0"/>
                        <a:t>tooltip_1 (tooltip that shows the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number)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wafer_map_button_width</a:t>
                      </a: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wafer_map_button_height</a:t>
                      </a: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given_labelframe</a:t>
                      </a:r>
                      <a:r>
                        <a:rPr lang="en-US" sz="1000" baseline="0" dirty="0" smtClean="0"/>
                        <a:t> (the </a:t>
                      </a:r>
                      <a:r>
                        <a:rPr lang="en-US" sz="1000" dirty="0" err="1" smtClean="0"/>
                        <a:t>wafer_param_dropdown_labelframe</a:t>
                      </a:r>
                      <a:r>
                        <a:rPr lang="en-US" sz="1000" dirty="0" smtClean="0"/>
                        <a:t> used</a:t>
                      </a:r>
                      <a:r>
                        <a:rPr lang="en-US" sz="1000" baseline="0" dirty="0" smtClean="0"/>
                        <a:t> to get 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col_max</a:t>
                      </a:r>
                      <a:r>
                        <a:rPr lang="en-US" sz="1000" baseline="0" dirty="0" smtClean="0"/>
                        <a:t> (max column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col_min</a:t>
                      </a:r>
                      <a:r>
                        <a:rPr lang="en-US" sz="1000" baseline="0" dirty="0" smtClean="0"/>
                        <a:t> (minimum column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row_min</a:t>
                      </a:r>
                      <a:r>
                        <a:rPr lang="en-US" sz="1000" baseline="0" dirty="0" smtClean="0"/>
                        <a:t> (minimum row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row_max</a:t>
                      </a:r>
                      <a:r>
                        <a:rPr lang="en-US" sz="1000" baseline="0" dirty="0" smtClean="0"/>
                        <a:t> (max row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confirm_upper_lower_limit</a:t>
                      </a:r>
                      <a:r>
                        <a:rPr lang="en-US" sz="1100" b="1" i="0" baseline="0" dirty="0" smtClean="0"/>
                        <a:t>_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button_function</a:t>
                      </a:r>
                      <a:r>
                        <a:rPr lang="en-US" sz="1100" b="1" i="0" baseline="0" dirty="0" smtClean="0"/>
                        <a:t>(</a:t>
                      </a:r>
                      <a:r>
                        <a:rPr lang="en-US" sz="1100" b="1" i="0" baseline="0" dirty="0" err="1" smtClean="0"/>
                        <a:t>window,frame</a:t>
                      </a:r>
                      <a:r>
                        <a:rPr lang="en-US" sz="1100" b="1" i="0" baseline="0" dirty="0" smtClean="0"/>
                        <a:t>,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canvas,window_scrollbar</a:t>
                      </a:r>
                      <a:r>
                        <a:rPr lang="en-US" sz="1100" b="1" i="0" baseline="0" dirty="0" smtClean="0"/>
                        <a:t>,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smtClean="0"/>
                        <a:t>wafer_frame,pixelVirtual,tooltip_1,wafer_map_button_width,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wafer_map_button_height</a:t>
                      </a:r>
                      <a:r>
                        <a:rPr lang="en-US" sz="1100" b="1" i="0" baseline="0" dirty="0" smtClean="0"/>
                        <a:t> , </a:t>
                      </a:r>
                      <a:r>
                        <a:rPr lang="en-US" sz="1100" b="1" i="0" baseline="0" dirty="0" err="1" smtClean="0"/>
                        <a:t>given_labelframe</a:t>
                      </a:r>
                      <a:r>
                        <a:rPr lang="en-US" sz="1100" b="1" i="0" baseline="0" dirty="0" smtClean="0"/>
                        <a:t>, </a:t>
                      </a:r>
                      <a:r>
                        <a:rPr lang="en-US" sz="1100" b="1" i="0" baseline="0" dirty="0" err="1" smtClean="0"/>
                        <a:t>col_max,col_min,row_min,row_max</a:t>
                      </a:r>
                      <a:r>
                        <a:rPr lang="en-US" sz="1100" b="1" i="0" baseline="0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4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</a:t>
            </a:r>
            <a:r>
              <a:rPr lang="en-US" dirty="0"/>
              <a:t>(Continuation from </a:t>
            </a:r>
            <a:r>
              <a:rPr lang="en-US" dirty="0" smtClean="0"/>
              <a:t>Wafer Window ) </a:t>
            </a:r>
            <a:r>
              <a:rPr lang="en-US" dirty="0">
                <a:sym typeface="Wingdings" panose="05000000000000000000" pitchFamily="2" charset="2"/>
              </a:rPr>
              <a:t> G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46670" y="1545748"/>
            <a:ext cx="8667485" cy="4720381"/>
            <a:chOff x="714828" y="1019958"/>
            <a:chExt cx="8667485" cy="4720381"/>
          </a:xfrm>
        </p:grpSpPr>
        <p:sp>
          <p:nvSpPr>
            <p:cNvPr id="47" name="Oval 46"/>
            <p:cNvSpPr/>
            <p:nvPr/>
          </p:nvSpPr>
          <p:spPr>
            <a:xfrm>
              <a:off x="714828" y="2987874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Elbow Connector 47"/>
            <p:cNvCxnSpPr>
              <a:stCxn id="47" idx="6"/>
              <a:endCxn id="56" idx="1"/>
            </p:cNvCxnSpPr>
            <p:nvPr/>
          </p:nvCxnSpPr>
          <p:spPr>
            <a:xfrm flipV="1">
              <a:off x="1183524" y="1253130"/>
              <a:ext cx="820654" cy="19674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47" idx="6"/>
              <a:endCxn id="55" idx="1"/>
            </p:cNvCxnSpPr>
            <p:nvPr/>
          </p:nvCxnSpPr>
          <p:spPr>
            <a:xfrm>
              <a:off x="1183524" y="3220532"/>
              <a:ext cx="808149" cy="20617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2" idx="3"/>
              <a:endCxn id="61" idx="2"/>
            </p:cNvCxnSpPr>
            <p:nvPr/>
          </p:nvCxnSpPr>
          <p:spPr>
            <a:xfrm flipV="1">
              <a:off x="4866250" y="2063923"/>
              <a:ext cx="351958" cy="8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004178" y="2668584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just"/>
              <a:r>
                <a:rPr lang="en-US" sz="1000" b="1" dirty="0" err="1" smtClean="0">
                  <a:solidFill>
                    <a:schemeClr val="tx1"/>
                  </a:solidFill>
                </a:rPr>
                <a:t>confirm_upper_lower_limit_check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Check </a:t>
              </a:r>
              <a:r>
                <a:rPr lang="en-US" sz="1000" dirty="0" smtClean="0">
                  <a:solidFill>
                    <a:schemeClr val="tx1"/>
                  </a:solidFill>
                </a:rPr>
                <a:t>inputs for upper and lower limits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04178" y="1831616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just"/>
              <a:r>
                <a:rPr lang="en-US" sz="1000" b="1" dirty="0" err="1">
                  <a:solidFill>
                    <a:schemeClr val="tx1"/>
                  </a:solidFill>
                </a:rPr>
                <a:t>wafer_map_creation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Refreshes Wafer Map with color range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004178" y="3541604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get_correct_dataframes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Getting correct DAT data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991673" y="4329020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18872" rtlCol="0" anchor="ctr"/>
            <a:lstStyle/>
            <a:p>
              <a:pPr algn="just"/>
              <a:r>
                <a:rPr lang="en-US" sz="1000" b="1" dirty="0" err="1" smtClean="0">
                  <a:solidFill>
                    <a:schemeClr val="tx1"/>
                  </a:solidFill>
                </a:rPr>
                <a:t>load_in_wafer_map_and_legend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Refreshes the pass fail map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91673" y="5049120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>
                  <a:solidFill>
                    <a:schemeClr val="tx1"/>
                  </a:solidFill>
                </a:rPr>
                <a:t>wafer_map_legend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Makes wafer map legend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04178" y="1019958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get_correct_csv_dataframes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tx1"/>
                  </a:solidFill>
                </a:rPr>
                <a:t>Getting correct CSV Data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Elbow Connector 56"/>
            <p:cNvCxnSpPr>
              <a:stCxn id="47" idx="6"/>
              <a:endCxn id="52" idx="1"/>
            </p:cNvCxnSpPr>
            <p:nvPr/>
          </p:nvCxnSpPr>
          <p:spPr>
            <a:xfrm flipV="1">
              <a:off x="1183524" y="2064788"/>
              <a:ext cx="820654" cy="11557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47" idx="6"/>
              <a:endCxn id="54" idx="1"/>
            </p:cNvCxnSpPr>
            <p:nvPr/>
          </p:nvCxnSpPr>
          <p:spPr>
            <a:xfrm>
              <a:off x="1183524" y="3220532"/>
              <a:ext cx="808149" cy="134166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47" idx="6"/>
              <a:endCxn id="53" idx="1"/>
            </p:cNvCxnSpPr>
            <p:nvPr/>
          </p:nvCxnSpPr>
          <p:spPr>
            <a:xfrm>
              <a:off x="1183524" y="3220532"/>
              <a:ext cx="820654" cy="55424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47" idx="6"/>
              <a:endCxn id="51" idx="1"/>
            </p:cNvCxnSpPr>
            <p:nvPr/>
          </p:nvCxnSpPr>
          <p:spPr>
            <a:xfrm flipV="1">
              <a:off x="1183524" y="2901756"/>
              <a:ext cx="820654" cy="3187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5218208" y="1831265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20241" y="3427045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get_correct_dataframes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Getting correct DAT data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520241" y="3984031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main_wafermap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Triggers the creation of the main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wafermap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520241" y="4720575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wafer_param_dropdown_selection_widgets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err="1" smtClean="0">
                  <a:solidFill>
                    <a:schemeClr val="tx1"/>
                  </a:solidFill>
                </a:rPr>
                <a:t>Init.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</a:rPr>
                <a:t>widgets </a:t>
              </a:r>
              <a:r>
                <a:rPr lang="en-US" sz="1000" dirty="0" smtClean="0">
                  <a:solidFill>
                    <a:schemeClr val="tx1"/>
                  </a:solidFill>
                </a:rPr>
                <a:t>for Wafer </a:t>
              </a:r>
              <a:r>
                <a:rPr lang="en-US" sz="1000" dirty="0">
                  <a:solidFill>
                    <a:schemeClr val="tx1"/>
                  </a:solidFill>
                </a:rPr>
                <a:t>Parameters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labelframe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520241" y="5273995"/>
              <a:ext cx="2862072" cy="4663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wafer_button_sizes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Check number of lenses &amp; sets wafer button size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Elbow Connector 65"/>
            <p:cNvCxnSpPr>
              <a:stCxn id="54" idx="3"/>
              <a:endCxn id="62" idx="1"/>
            </p:cNvCxnSpPr>
            <p:nvPr/>
          </p:nvCxnSpPr>
          <p:spPr>
            <a:xfrm flipV="1">
              <a:off x="4853745" y="3660217"/>
              <a:ext cx="1666496" cy="901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>
              <a:stCxn id="54" idx="3"/>
              <a:endCxn id="63" idx="1"/>
            </p:cNvCxnSpPr>
            <p:nvPr/>
          </p:nvCxnSpPr>
          <p:spPr>
            <a:xfrm flipV="1">
              <a:off x="4853745" y="4217203"/>
              <a:ext cx="1666496" cy="3449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>
              <a:stCxn id="54" idx="3"/>
              <a:endCxn id="64" idx="1"/>
            </p:cNvCxnSpPr>
            <p:nvPr/>
          </p:nvCxnSpPr>
          <p:spPr>
            <a:xfrm>
              <a:off x="4853745" y="4562192"/>
              <a:ext cx="1666496" cy="3915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54" idx="3"/>
              <a:endCxn id="65" idx="1"/>
            </p:cNvCxnSpPr>
            <p:nvPr/>
          </p:nvCxnSpPr>
          <p:spPr>
            <a:xfrm>
              <a:off x="4853745" y="4562192"/>
              <a:ext cx="1666496" cy="9449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70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3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Main </a:t>
            </a:r>
            <a:r>
              <a:rPr lang="en-US" dirty="0" smtClean="0"/>
              <a:t>Requirements ( First time users ) </a:t>
            </a:r>
            <a:r>
              <a:rPr lang="en-US" dirty="0" smtClean="0">
                <a:sym typeface="Wingdings" panose="05000000000000000000" pitchFamily="2" charset="2"/>
              </a:rPr>
              <a:t> downloading all necessary packages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10" idx="2"/>
            <a:endCxn id="9" idx="0"/>
          </p:cNvCxnSpPr>
          <p:nvPr/>
        </p:nvCxnSpPr>
        <p:spPr>
          <a:xfrm flipH="1">
            <a:off x="4790889" y="4292600"/>
            <a:ext cx="1010872" cy="3690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6213" y="4661631"/>
            <a:ext cx="8329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smtClean="0"/>
              <a:t>Select the cell / box  </a:t>
            </a:r>
          </a:p>
          <a:p>
            <a:endParaRPr lang="en-US" sz="1000" b="1" u="sng" dirty="0"/>
          </a:p>
          <a:p>
            <a:pPr marL="228600" indent="-228600">
              <a:buFont typeface="+mj-lt"/>
              <a:buAutoNum type="arabicPeriod" startAt="2"/>
            </a:pPr>
            <a:r>
              <a:rPr lang="en-US" sz="1000" dirty="0" smtClean="0"/>
              <a:t>Then make sure to press the </a:t>
            </a:r>
            <a:r>
              <a:rPr lang="en-US" sz="1000" b="1" u="sng" dirty="0" smtClean="0"/>
              <a:t>‘Run’ </a:t>
            </a:r>
            <a:r>
              <a:rPr lang="en-US" sz="1000" dirty="0" smtClean="0"/>
              <a:t>button</a:t>
            </a:r>
          </a:p>
          <a:p>
            <a:pPr marL="228600" indent="-228600">
              <a:buFont typeface="+mj-lt"/>
              <a:buAutoNum type="arabicPeriod" startAt="2"/>
            </a:pPr>
            <a:endParaRPr lang="en-US" sz="1000" dirty="0"/>
          </a:p>
          <a:p>
            <a:pPr marL="228600" indent="-228600">
              <a:buFont typeface="+mj-lt"/>
              <a:buAutoNum type="arabicPeriod" startAt="2"/>
            </a:pPr>
            <a:r>
              <a:rPr lang="en-US" sz="1000" dirty="0" smtClean="0"/>
              <a:t>An asterisk ‘*’ should appear inside the : In[*] box, </a:t>
            </a:r>
            <a:r>
              <a:rPr lang="en-US" sz="1000" b="1" u="sng" dirty="0" smtClean="0"/>
              <a:t>Meaning that it is currently running</a:t>
            </a:r>
          </a:p>
          <a:p>
            <a:pPr marL="228600" indent="-228600">
              <a:buFont typeface="+mj-lt"/>
              <a:buAutoNum type="arabicPeriod" startAt="2"/>
            </a:pPr>
            <a:endParaRPr lang="en-US" sz="1000" b="1" u="sng" dirty="0"/>
          </a:p>
          <a:p>
            <a:pPr marL="228600" indent="-228600">
              <a:buFont typeface="+mj-lt"/>
              <a:buAutoNum type="arabicPeriod" startAt="2"/>
            </a:pPr>
            <a:r>
              <a:rPr lang="en-US" sz="1000" dirty="0" smtClean="0"/>
              <a:t>Make sure to repeat this for all of the </a:t>
            </a:r>
            <a:r>
              <a:rPr lang="en-US" sz="1000" smtClean="0"/>
              <a:t>remaining cells</a:t>
            </a:r>
            <a:r>
              <a:rPr lang="en-US" sz="1000" smtClean="0"/>
              <a:t> 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52" y="1443402"/>
            <a:ext cx="10422217" cy="284919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313751" y="2446855"/>
            <a:ext cx="1561530" cy="1874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36471" y="2314544"/>
            <a:ext cx="277620" cy="264623"/>
          </a:xfrm>
          <a:prstGeom prst="ellipse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313751" y="1558941"/>
            <a:ext cx="515427" cy="341171"/>
            <a:chOff x="1445453" y="1562127"/>
            <a:chExt cx="515427" cy="341171"/>
          </a:xfrm>
        </p:grpSpPr>
        <p:sp>
          <p:nvSpPr>
            <p:cNvPr id="32" name="Rectangle 31"/>
            <p:cNvSpPr/>
            <p:nvPr/>
          </p:nvSpPr>
          <p:spPr>
            <a:xfrm>
              <a:off x="1669351" y="1720594"/>
              <a:ext cx="291529" cy="18270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445453" y="1562127"/>
              <a:ext cx="277620" cy="264623"/>
            </a:xfrm>
            <a:prstGeom prst="ellipse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  <a:endParaRPr lang="en-US" sz="16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90036" y="2207972"/>
            <a:ext cx="507622" cy="421587"/>
            <a:chOff x="1453258" y="1481711"/>
            <a:chExt cx="507622" cy="421587"/>
          </a:xfrm>
        </p:grpSpPr>
        <p:sp>
          <p:nvSpPr>
            <p:cNvPr id="42" name="Rectangle 41"/>
            <p:cNvSpPr/>
            <p:nvPr/>
          </p:nvSpPr>
          <p:spPr>
            <a:xfrm>
              <a:off x="1669351" y="1720594"/>
              <a:ext cx="291529" cy="18270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453258" y="1481711"/>
              <a:ext cx="277620" cy="264623"/>
            </a:xfrm>
            <a:prstGeom prst="ellipse">
              <a:avLst/>
            </a:prstGeom>
            <a:solidFill>
              <a:srgbClr val="FF99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3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43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dirty="0" err="1"/>
              <a:t>confirm_upper_lower_limit_button_function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9736"/>
              </p:ext>
            </p:extLst>
          </p:nvPr>
        </p:nvGraphicFramePr>
        <p:xfrm>
          <a:off x="546670" y="1206030"/>
          <a:ext cx="11386714" cy="5059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4257719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1114387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258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278236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/>
                        <a:t>wafer_map</a:t>
                      </a:r>
                      <a:r>
                        <a:rPr lang="en-US" sz="1200" b="1" dirty="0" smtClean="0"/>
                        <a:t>_</a:t>
                      </a:r>
                      <a:br>
                        <a:rPr lang="en-US" sz="1200" b="1" dirty="0" smtClean="0"/>
                      </a:br>
                      <a:r>
                        <a:rPr lang="en-US" sz="1200" b="1" dirty="0" smtClean="0"/>
                        <a:t>creation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Creates the wafer map based on the RC number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Creates wafer map with different colors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Calls the </a:t>
                      </a:r>
                      <a:r>
                        <a:rPr lang="en-US" sz="1100" i="0" baseline="0" dirty="0" err="1" smtClean="0"/>
                        <a:t>getcol</a:t>
                      </a:r>
                      <a:r>
                        <a:rPr lang="en-US" sz="1100" i="0" baseline="0" dirty="0" smtClean="0"/>
                        <a:t> function and </a:t>
                      </a:r>
                      <a:r>
                        <a:rPr lang="en-US" sz="1100" i="0" baseline="0" dirty="0" err="1" smtClean="0"/>
                        <a:t>getgraph</a:t>
                      </a:r>
                      <a:r>
                        <a:rPr lang="en-US" sz="1100" i="0" baseline="0" dirty="0" smtClean="0"/>
                        <a:t> function as a button function that triggers based on users 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given_list_of_users_selected_params</a:t>
                      </a:r>
                      <a:r>
                        <a:rPr lang="en-US" sz="1000" baseline="0" dirty="0" smtClean="0"/>
                        <a:t> (List of values of the whole DAT file based on the parameter user has selected for color , </a:t>
                      </a:r>
                      <a:r>
                        <a:rPr lang="en-US" sz="1000" baseline="0" dirty="0" err="1" smtClean="0"/>
                        <a:t>Eg</a:t>
                      </a:r>
                      <a:r>
                        <a:rPr lang="en-US" sz="1000" baseline="0" dirty="0" smtClean="0"/>
                        <a:t>: FFL)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wafer_frame</a:t>
                      </a:r>
                      <a:r>
                        <a:rPr lang="en-US" sz="1000" baseline="0" dirty="0" smtClean="0"/>
                        <a:t>(Frame where wafer map &amp; wafer map legend is placed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pixelVirtual</a:t>
                      </a:r>
                      <a:r>
                        <a:rPr lang="en-US" sz="1000" baseline="0" dirty="0" smtClean="0"/>
                        <a:t>(Used to make the units of the height and width of the buttons in pixels)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smtClean="0"/>
                        <a:t>tooltip_1 (tooltip that shows the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number)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wafer_map_button_width</a:t>
                      </a: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wafer_map_button_height</a:t>
                      </a: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window  (the windows</a:t>
                      </a:r>
                      <a:r>
                        <a:rPr lang="en-US" sz="1000" baseline="0" dirty="0" smtClean="0"/>
                        <a:t> created from the </a:t>
                      </a:r>
                      <a:r>
                        <a:rPr lang="en-US" sz="1000" baseline="0" dirty="0" err="1" smtClean="0"/>
                        <a:t>new_window</a:t>
                      </a:r>
                      <a:r>
                        <a:rPr lang="en-US" sz="1000" baseline="0" dirty="0" smtClean="0"/>
                        <a:t> function)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frame (Used</a:t>
                      </a:r>
                      <a:r>
                        <a:rPr lang="en-US" sz="1000" baseline="0" dirty="0" smtClean="0"/>
                        <a:t> to place the widgets on)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canvas ( Used to allow the scrollbar to scroll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err="1" smtClean="0"/>
                        <a:t>window_scrollbar</a:t>
                      </a:r>
                      <a:r>
                        <a:rPr lang="en-US" sz="1000" dirty="0" smtClean="0"/>
                        <a:t> (scrollbar for the window)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err="1" smtClean="0"/>
                        <a:t>given_upper_limit_entered</a:t>
                      </a:r>
                      <a:r>
                        <a:rPr lang="en-US" sz="1000" dirty="0" smtClean="0"/>
                        <a:t> (Upper limit for</a:t>
                      </a:r>
                      <a:r>
                        <a:rPr lang="en-US" sz="1000" baseline="0" dirty="0" smtClean="0"/>
                        <a:t> the color percentiles)</a:t>
                      </a:r>
                      <a:endParaRPr lang="en-US" sz="100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dirty="0" err="1" smtClean="0"/>
                        <a:t>given_lower_limit_entered</a:t>
                      </a:r>
                      <a:r>
                        <a:rPr lang="en-US" sz="1000" dirty="0" smtClean="0"/>
                        <a:t> (Lower limit for</a:t>
                      </a:r>
                      <a:r>
                        <a:rPr lang="en-US" sz="1000" baseline="0" dirty="0" smtClean="0"/>
                        <a:t> the color percentiles)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col_max</a:t>
                      </a:r>
                      <a:r>
                        <a:rPr lang="en-US" sz="1000" baseline="0" dirty="0" smtClean="0"/>
                        <a:t> (max column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col_min</a:t>
                      </a:r>
                      <a:r>
                        <a:rPr lang="en-US" sz="1000" baseline="0" dirty="0" smtClean="0"/>
                        <a:t> (minimum column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row_min</a:t>
                      </a:r>
                      <a:r>
                        <a:rPr lang="en-US" sz="1000" baseline="0" dirty="0" smtClean="0"/>
                        <a:t> (minimum row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row_max</a:t>
                      </a:r>
                      <a:r>
                        <a:rPr lang="en-US" sz="1000" baseline="0" dirty="0" smtClean="0"/>
                        <a:t> (max row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wafer_map_creation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given_list</a:t>
                      </a:r>
                      <a:r>
                        <a:rPr lang="en-US" sz="1100" b="1" dirty="0" smtClean="0"/>
                        <a:t>_</a:t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of_users_selected_params,wafer_frame,pixelVirtual,tooltip_1,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wafer_map_button_width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err="1" smtClean="0"/>
                        <a:t>wafer_map_button_height</a:t>
                      </a:r>
                      <a:r>
                        <a:rPr lang="en-US" sz="1100" b="1" dirty="0" smtClean="0"/>
                        <a:t>,</a:t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window , frame ,canvas,window_scrollbar,given_upper_limit_entered,given_lower_limit_entered,</a:t>
                      </a:r>
                      <a:r>
                        <a:rPr lang="en-US" sz="1100" b="1" i="0" baseline="0" dirty="0" smtClean="0"/>
                        <a:t> </a:t>
                      </a:r>
                      <a:r>
                        <a:rPr lang="en-US" sz="1100" b="1" i="0" baseline="0" dirty="0" err="1" smtClean="0"/>
                        <a:t>col_max,col_min,row_min,row_max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150475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err="1" smtClean="0"/>
                        <a:t>wafer_map</a:t>
                      </a:r>
                      <a:r>
                        <a:rPr lang="en-US" sz="1200" b="1" i="0" baseline="0" dirty="0" smtClean="0"/>
                        <a:t>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smtClean="0"/>
                        <a:t>legend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Creates the legend for the wafer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col_max</a:t>
                      </a:r>
                      <a:r>
                        <a:rPr lang="en-US" sz="1000" baseline="0" dirty="0" smtClean="0"/>
                        <a:t> (max column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col_min</a:t>
                      </a:r>
                      <a:r>
                        <a:rPr lang="en-US" sz="1000" baseline="0" dirty="0" smtClean="0"/>
                        <a:t> (minimum column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row_min</a:t>
                      </a:r>
                      <a:r>
                        <a:rPr lang="en-US" sz="1000" baseline="0" dirty="0" smtClean="0"/>
                        <a:t> (minimum row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row_max</a:t>
                      </a:r>
                      <a:r>
                        <a:rPr lang="en-US" sz="1000" baseline="0" dirty="0" smtClean="0"/>
                        <a:t> (max row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wafer_frame</a:t>
                      </a:r>
                      <a:r>
                        <a:rPr lang="en-US" sz="1000" baseline="0" dirty="0" smtClean="0"/>
                        <a:t> (Frame where wafer map &amp; wafer map legend is placed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pixelVirtual</a:t>
                      </a:r>
                      <a:r>
                        <a:rPr lang="en-US" sz="1000" baseline="0" dirty="0" smtClean="0"/>
                        <a:t> (Used to make the units of the height and width of the buttons in pixels)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wafer_map_button_width</a:t>
                      </a: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wafer_map_button_height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wafer_map_legend</a:t>
                      </a:r>
                      <a:r>
                        <a:rPr lang="en-US" sz="1100" b="1" i="0" baseline="0" dirty="0" smtClean="0"/>
                        <a:t>(</a:t>
                      </a:r>
                      <a:r>
                        <a:rPr lang="en-US" sz="1100" b="1" i="0" baseline="0" dirty="0" err="1" smtClean="0"/>
                        <a:t>col_max,col_min,row_min,row_max,wafer_frame,pixelVirtual</a:t>
                      </a:r>
                      <a:r>
                        <a:rPr lang="en-US" sz="1100" b="1" i="0" baseline="0" dirty="0" smtClean="0"/>
                        <a:t>,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wafer_map_button_width</a:t>
                      </a:r>
                      <a:r>
                        <a:rPr lang="en-US" sz="1100" b="1" i="0" baseline="0" dirty="0" smtClean="0"/>
                        <a:t>,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wafer_map_button_height</a:t>
                      </a:r>
                      <a:r>
                        <a:rPr lang="en-US" sz="1100" b="1" i="0" baseline="0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4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0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dirty="0" err="1"/>
              <a:t>confirm_upper_lower_limit_button_function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53380"/>
              </p:ext>
            </p:extLst>
          </p:nvPr>
        </p:nvGraphicFramePr>
        <p:xfrm>
          <a:off x="546670" y="1274854"/>
          <a:ext cx="11386714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156297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3215809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2564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get_correct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correct DAT data for the corresponding DAT file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CSV file saved with the DAT data needed and load the data needed into a </a:t>
                      </a:r>
                      <a:r>
                        <a:rPr lang="en-US" sz="1100" i="0" baseline="0" dirty="0" err="1" smtClean="0"/>
                        <a:t>dataframe</a:t>
                      </a:r>
                      <a:endParaRPr lang="en-US" sz="11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filepath</a:t>
                      </a:r>
                      <a:r>
                        <a:rPr lang="en-US" sz="1100" dirty="0" smtClean="0"/>
                        <a:t> (DAT </a:t>
                      </a:r>
                      <a:r>
                        <a:rPr lang="en-US" sz="1100" dirty="0" err="1" smtClean="0"/>
                        <a:t>filepath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new_final_df_final_df</a:t>
                      </a:r>
                      <a:r>
                        <a:rPr lang="en-US" sz="1100" baseline="0" dirty="0" smtClean="0"/>
                        <a:t> (Final DAT 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rc_list</a:t>
                      </a:r>
                      <a:r>
                        <a:rPr lang="en-US" sz="1100" baseline="0" dirty="0" smtClean="0"/>
                        <a:t>(List of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new_final_df_ffl_df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FFL)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new_final_df_camPosDf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camera position ,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new_final_df_main_header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header names)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freq_list</a:t>
                      </a:r>
                      <a:r>
                        <a:rPr lang="en-US" sz="1100" baseline="0" dirty="0" smtClean="0"/>
                        <a:t> (List of frequency numbers for the frequency dropdown)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get_correct_dataframes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filepath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12564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load_in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wafer_map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and_legend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Check and make sure that the correct wafer window is changed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Load in the base pass/fail wafer map and call the </a:t>
                      </a:r>
                      <a:r>
                        <a:rPr lang="en-US" sz="1100" i="0" baseline="0" dirty="0" err="1" smtClean="0"/>
                        <a:t>wafer_param_dropdown_selection_widgets</a:t>
                      </a:r>
                      <a:r>
                        <a:rPr lang="en-US" sz="1100" i="0" baseline="0" dirty="0" smtClean="0"/>
                        <a:t> and </a:t>
                      </a:r>
                      <a:r>
                        <a:rPr lang="en-US" sz="1100" i="0" baseline="0" dirty="0" err="1" smtClean="0"/>
                        <a:t>main_wafermap</a:t>
                      </a:r>
                      <a:r>
                        <a:rPr lang="en-US" sz="1100" i="0" baseline="0" dirty="0" smtClean="0"/>
                        <a:t>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toplevel_number</a:t>
                      </a:r>
                      <a:r>
                        <a:rPr lang="en-US" sz="1000" baseline="0" dirty="0" smtClean="0"/>
                        <a:t> (wafer window 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load_in_wafer_map_and_legend</a:t>
                      </a:r>
                      <a:r>
                        <a:rPr lang="en-US" sz="1100" b="1" dirty="0" smtClean="0"/>
                        <a:t/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toplevel_number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46302"/>
                  </a:ext>
                </a:extLst>
              </a:tr>
              <a:tr h="1256409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smtClean="0"/>
                        <a:t>confirm_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err="1" smtClean="0"/>
                        <a:t>upper_lower</a:t>
                      </a:r>
                      <a:r>
                        <a:rPr lang="en-US" sz="1200" b="1" i="0" baseline="0" dirty="0" smtClean="0"/>
                        <a:t>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err="1" smtClean="0"/>
                        <a:t>limit_check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Checks if the upper and lower limit entered are 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smtClean="0"/>
                        <a:t>window  (the window</a:t>
                      </a:r>
                      <a:r>
                        <a:rPr lang="en-US" sz="1100" baseline="0" dirty="0" smtClean="0"/>
                        <a:t> created from the </a:t>
                      </a:r>
                      <a:r>
                        <a:rPr lang="en-US" sz="1100" baseline="0" dirty="0" err="1" smtClean="0"/>
                        <a:t>new_window</a:t>
                      </a:r>
                      <a:r>
                        <a:rPr lang="en-US" sz="1100" baseline="0" dirty="0" smtClean="0"/>
                        <a:t> function)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upper_limit</a:t>
                      </a:r>
                      <a:r>
                        <a:rPr lang="en-US" sz="1100" baseline="0" dirty="0" smtClean="0"/>
                        <a:t>_</a:t>
                      </a:r>
                      <a:br>
                        <a:rPr lang="en-US" sz="1100" baseline="0" dirty="0" smtClean="0"/>
                      </a:br>
                      <a:r>
                        <a:rPr lang="en-US" sz="1100" baseline="0" dirty="0" smtClean="0"/>
                        <a:t>entered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lower_limit</a:t>
                      </a:r>
                      <a:r>
                        <a:rPr lang="en-US" sz="1100" baseline="0" dirty="0" smtClean="0"/>
                        <a:t>_</a:t>
                      </a:r>
                      <a:br>
                        <a:rPr lang="en-US" sz="1100" baseline="0" dirty="0" smtClean="0"/>
                      </a:br>
                      <a:r>
                        <a:rPr lang="en-US" sz="1100" baseline="0" dirty="0" smtClean="0"/>
                        <a:t>entered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confirm_upper_lower_limit</a:t>
                      </a:r>
                      <a:r>
                        <a:rPr lang="en-US" sz="1100" b="1" i="0" baseline="0" dirty="0" smtClean="0"/>
                        <a:t>_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button_function</a:t>
                      </a:r>
                      <a:r>
                        <a:rPr lang="en-US" sz="1100" b="1" i="0" baseline="0" dirty="0" smtClean="0"/>
                        <a:t>(</a:t>
                      </a:r>
                      <a:r>
                        <a:rPr lang="en-US" sz="1100" b="1" i="0" baseline="0" dirty="0" err="1" smtClean="0"/>
                        <a:t>window,frame</a:t>
                      </a:r>
                      <a:r>
                        <a:rPr lang="en-US" sz="1100" b="1" i="0" baseline="0" dirty="0" smtClean="0"/>
                        <a:t>,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canvas,window_scrollbar</a:t>
                      </a:r>
                      <a:r>
                        <a:rPr lang="en-US" sz="1100" b="1" i="0" baseline="0" dirty="0" smtClean="0"/>
                        <a:t>,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smtClean="0"/>
                        <a:t>wafer_frame,pixelVirtual,tooltip_1,wafer_map_button_width,</a:t>
                      </a:r>
                      <a:br>
                        <a:rPr lang="en-US" sz="1100" b="1" i="0" baseline="0" dirty="0" smtClean="0"/>
                      </a:br>
                      <a:r>
                        <a:rPr lang="en-US" sz="1100" b="1" i="0" baseline="0" dirty="0" err="1" smtClean="0"/>
                        <a:t>wafer_map_button_height</a:t>
                      </a:r>
                      <a:r>
                        <a:rPr lang="en-US" sz="1100" b="1" i="0" baseline="0" dirty="0" smtClean="0"/>
                        <a:t> , </a:t>
                      </a:r>
                      <a:r>
                        <a:rPr lang="en-US" sz="1100" b="1" i="0" baseline="0" dirty="0" err="1" smtClean="0"/>
                        <a:t>given_labelframe</a:t>
                      </a:r>
                      <a:r>
                        <a:rPr lang="en-US" sz="1100" b="1" i="0" baseline="0" dirty="0" smtClean="0"/>
                        <a:t>))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79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1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</a:t>
            </a:r>
            <a:r>
              <a:rPr lang="en-US" dirty="0"/>
              <a:t>&amp; </a:t>
            </a:r>
            <a:r>
              <a:rPr lang="en-US" dirty="0" smtClean="0"/>
              <a:t>Flow </a:t>
            </a:r>
            <a:r>
              <a:rPr lang="en-US" dirty="0"/>
              <a:t>( Functions inside </a:t>
            </a:r>
            <a:r>
              <a:rPr lang="en-US" dirty="0" err="1"/>
              <a:t>confirm_upper_lower_limit_button_function</a:t>
            </a:r>
            <a:r>
              <a:rPr lang="en-US" dirty="0" smtClean="0"/>
              <a:t>()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7344"/>
              </p:ext>
            </p:extLst>
          </p:nvPr>
        </p:nvGraphicFramePr>
        <p:xfrm>
          <a:off x="546670" y="1274854"/>
          <a:ext cx="11386714" cy="1722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2156297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3215809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2564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get_correct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csv_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correct csv </a:t>
                      </a:r>
                      <a:r>
                        <a:rPr lang="en-US" sz="1100" i="0" baseline="0" dirty="0" err="1" smtClean="0"/>
                        <a:t>dataframes</a:t>
                      </a:r>
                      <a:endParaRPr lang="en-US" sz="1100" i="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saved csv files with the correct csv data needed and load the csv data into </a:t>
                      </a:r>
                      <a:r>
                        <a:rPr lang="en-US" sz="1100" i="0" baseline="0" dirty="0" err="1" smtClean="0"/>
                        <a:t>dataframes</a:t>
                      </a:r>
                      <a:r>
                        <a:rPr lang="en-US" sz="1100" i="0" baseline="0" dirty="0" smtClean="0"/>
                        <a:t> , then convert into a list if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toplevel_specific_filepath</a:t>
                      </a:r>
                      <a:r>
                        <a:rPr lang="en-US" sz="1100" baseline="0" dirty="0" smtClean="0"/>
                        <a:t> (Get correct DAT </a:t>
                      </a:r>
                      <a:r>
                        <a:rPr lang="en-US" sz="1100" baseline="0" dirty="0" err="1" smtClean="0"/>
                        <a:t>filepath</a:t>
                      </a:r>
                      <a:r>
                        <a:rPr lang="en-US" sz="1100" baseline="0" dirty="0" smtClean="0"/>
                        <a:t> for the correct wafer map window)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baseline="0" dirty="0" err="1" smtClean="0"/>
                        <a:t>given_window_number</a:t>
                      </a:r>
                      <a:r>
                        <a:rPr lang="en-US" sz="1100" baseline="0" dirty="0" smtClean="0"/>
                        <a:t> (wafer window number)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final_csv_df</a:t>
                      </a:r>
                      <a:r>
                        <a:rPr lang="en-US" sz="1100" baseline="0" dirty="0" smtClean="0"/>
                        <a:t> ( Final csv 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PMO (List of Pitch , Max Frequency , </a:t>
                      </a:r>
                      <a:r>
                        <a:rPr lang="en-US" sz="1100" baseline="0" dirty="0" err="1" smtClean="0"/>
                        <a:t>Optimise</a:t>
                      </a:r>
                      <a:r>
                        <a:rPr lang="en-US" sz="1100" baseline="0" dirty="0" smtClean="0"/>
                        <a:t> Frequency AF)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smtClean="0"/>
                        <a:t>s1_t9_list (List of S1 to T9 Values)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list_of_steps</a:t>
                      </a:r>
                      <a:r>
                        <a:rPr lang="en-US" sz="1100" baseline="0" dirty="0" smtClean="0"/>
                        <a:t> (List of steps : step 1, step 2 , step 3…)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get_correct_csv_dataframes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1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toplevel_specific_filepath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sz="11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given_window_number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6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&amp; Flow ( Functions </a:t>
            </a:r>
            <a:r>
              <a:rPr lang="en-US" dirty="0"/>
              <a:t>inside </a:t>
            </a:r>
            <a:r>
              <a:rPr lang="en-US" dirty="0" err="1" smtClean="0"/>
              <a:t>load_in_wafer_map_and_legend</a:t>
            </a:r>
            <a:r>
              <a:rPr lang="en-US" dirty="0" smtClean="0"/>
              <a:t> </a:t>
            </a:r>
            <a:r>
              <a:rPr lang="en-US" dirty="0"/>
              <a:t>()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526949"/>
              </p:ext>
            </p:extLst>
          </p:nvPr>
        </p:nvGraphicFramePr>
        <p:xfrm>
          <a:off x="546670" y="1250508"/>
          <a:ext cx="11386714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4142413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1229693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137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2702885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baseline="0" dirty="0" err="1" smtClean="0"/>
                        <a:t>wafer_param_dropdown</a:t>
                      </a:r>
                      <a:r>
                        <a:rPr lang="en-US" sz="1200" b="1" i="0" baseline="0" dirty="0" smtClean="0"/>
                        <a:t>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smtClean="0"/>
                        <a:t>selection_</a:t>
                      </a:r>
                      <a:br>
                        <a:rPr lang="en-US" sz="1200" b="1" i="0" baseline="0" dirty="0" smtClean="0"/>
                      </a:br>
                      <a:r>
                        <a:rPr lang="en-US" sz="1200" b="1" i="0" baseline="0" dirty="0" smtClean="0"/>
                        <a:t>widgets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Creates and places the widgets inside the wafer parameters </a:t>
                      </a:r>
                      <a:r>
                        <a:rPr lang="en-US" sz="1100" i="0" baseline="0" dirty="0" err="1" smtClean="0"/>
                        <a:t>labelframe</a:t>
                      </a: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Calls the </a:t>
                      </a:r>
                      <a:r>
                        <a:rPr lang="en-US" sz="1100" i="0" baseline="0" dirty="0" err="1" smtClean="0"/>
                        <a:t>wafer_map_combobox</a:t>
                      </a:r>
                      <a:r>
                        <a:rPr lang="en-US" sz="1100" i="0" baseline="0" dirty="0" smtClean="0"/>
                        <a:t>,  </a:t>
                      </a:r>
                      <a:r>
                        <a:rPr lang="en-US" sz="1100" i="0" baseline="0" dirty="0" err="1" smtClean="0"/>
                        <a:t>wafer_map_param_select</a:t>
                      </a:r>
                      <a:r>
                        <a:rPr lang="en-US" sz="1100" i="0" baseline="0" dirty="0" smtClean="0"/>
                        <a:t> function on the selection of a parameter in </a:t>
                      </a:r>
                      <a:r>
                        <a:rPr lang="en-US" sz="1100" i="0" baseline="0" dirty="0" err="1" smtClean="0"/>
                        <a:t>combobox</a:t>
                      </a:r>
                      <a:r>
                        <a:rPr lang="en-US" sz="1100" i="0" baseline="0" dirty="0" smtClean="0"/>
                        <a:t> in the </a:t>
                      </a:r>
                      <a:r>
                        <a:rPr lang="en-US" sz="1100" i="0" baseline="0" dirty="0" err="1" smtClean="0"/>
                        <a:t>wafer_map_combobox</a:t>
                      </a:r>
                      <a:r>
                        <a:rPr lang="en-US" sz="1100" i="0" baseline="0" dirty="0" smtClean="0"/>
                        <a:t> function and </a:t>
                      </a:r>
                      <a:r>
                        <a:rPr lang="en-US" sz="1100" i="0" baseline="0" dirty="0" err="1" smtClean="0"/>
                        <a:t>wafer_upper_lower_percentile</a:t>
                      </a:r>
                      <a:r>
                        <a:rPr lang="en-US" sz="1100" i="0" baseline="0" dirty="0" smtClean="0"/>
                        <a:t>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window  (the windows</a:t>
                      </a:r>
                      <a:r>
                        <a:rPr lang="en-US" sz="1000" baseline="0" dirty="0" smtClean="0"/>
                        <a:t> created from the </a:t>
                      </a:r>
                      <a:r>
                        <a:rPr lang="en-US" sz="1000" baseline="0" dirty="0" err="1" smtClean="0"/>
                        <a:t>new_window</a:t>
                      </a:r>
                      <a:r>
                        <a:rPr lang="en-US" sz="1000" baseline="0" dirty="0" smtClean="0"/>
                        <a:t> function)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frame (Used</a:t>
                      </a:r>
                      <a:r>
                        <a:rPr lang="en-US" sz="1000" baseline="0" dirty="0" smtClean="0"/>
                        <a:t> to place the widgets on)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smtClean="0"/>
                        <a:t>canvas ( Used to allow the scrollbar to scroll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given_upper_percentile</a:t>
                      </a:r>
                      <a:r>
                        <a:rPr lang="en-US" sz="1000" baseline="0" dirty="0" smtClean="0"/>
                        <a:t> (upper limit for the color)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given_lower_percentile</a:t>
                      </a:r>
                      <a:r>
                        <a:rPr lang="en-US" sz="1000" baseline="0" dirty="0" smtClean="0"/>
                        <a:t> (lower limit for the color)</a:t>
                      </a:r>
                      <a:endParaRPr lang="en-US" sz="10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dirty="0" err="1" smtClean="0"/>
                        <a:t>window_scrollbar</a:t>
                      </a:r>
                      <a:r>
                        <a:rPr lang="en-US" sz="1000" dirty="0" smtClean="0"/>
                        <a:t> (scrollbar for the window)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wafer_frame</a:t>
                      </a:r>
                      <a:r>
                        <a:rPr lang="en-US" sz="1000" baseline="0" dirty="0" smtClean="0"/>
                        <a:t>(Frame where wafer map &amp; wafer map legend is placed )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pixelVirtual</a:t>
                      </a:r>
                      <a:r>
                        <a:rPr lang="en-US" sz="1000" baseline="0" dirty="0" smtClean="0"/>
                        <a:t>(Used to make the units of the height and width of the buttons in pixels)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smtClean="0"/>
                        <a:t>tooltip_1 (tooltip that shows the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number)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wafer_map_button_width</a:t>
                      </a: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wafer_map_button_height</a:t>
                      </a:r>
                      <a:endParaRPr lang="en-US" sz="1000" baseline="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given_selected_wafer_parameter</a:t>
                      </a:r>
                      <a:r>
                        <a:rPr lang="en-US" sz="1000" baseline="0" dirty="0" smtClean="0"/>
                        <a:t> (selected wafer parameter for color)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col_max</a:t>
                      </a:r>
                      <a:r>
                        <a:rPr lang="en-US" sz="1000" baseline="0" dirty="0" smtClean="0"/>
                        <a:t> (max column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000" baseline="0" dirty="0" err="1" smtClean="0"/>
                        <a:t>col_min</a:t>
                      </a:r>
                      <a:r>
                        <a:rPr lang="en-US" sz="1000" baseline="0" dirty="0" smtClean="0"/>
                        <a:t> (minimum column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row_min</a:t>
                      </a:r>
                      <a:r>
                        <a:rPr lang="en-US" sz="1000" baseline="0" dirty="0" smtClean="0"/>
                        <a:t> (minimum row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000" baseline="0" dirty="0" err="1" smtClean="0"/>
                        <a:t>row_max</a:t>
                      </a:r>
                      <a:r>
                        <a:rPr lang="en-US" sz="1000" baseline="0" dirty="0" smtClean="0"/>
                        <a:t> (max row number for all </a:t>
                      </a:r>
                      <a:r>
                        <a:rPr lang="en-US" sz="1000" baseline="0" dirty="0" err="1" smtClean="0"/>
                        <a:t>rc</a:t>
                      </a:r>
                      <a:r>
                        <a:rPr lang="en-US" sz="1000" baseline="0" dirty="0" smtClean="0"/>
                        <a:t>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baseline="0" dirty="0" err="1" smtClean="0"/>
                        <a:t>wafer_param_dropdown_selection_widgets</a:t>
                      </a:r>
                      <a:r>
                        <a:rPr lang="en-US" sz="1100" b="1" i="0" baseline="0" dirty="0" smtClean="0"/>
                        <a:t>(window,frame,canvas,given_upper_percentile,given_lower_percentile,window_scrollbar,wafer_frame,pixelVirtual,tooltip_1,wafer_map_button_width,wafer_map_button_height,given_selected_wafer_parameter, </a:t>
                      </a:r>
                      <a:r>
                        <a:rPr lang="en-US" sz="1100" b="1" i="0" baseline="0" dirty="0" err="1" smtClean="0"/>
                        <a:t>col_max,col_min,row_min,row_max</a:t>
                      </a:r>
                      <a:r>
                        <a:rPr lang="en-US" sz="1100" b="1" i="0" baseline="0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129628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main_</a:t>
                      </a:r>
                      <a:br>
                        <a:rPr lang="en-US" sz="1200" b="1" dirty="0" smtClean="0"/>
                      </a:br>
                      <a:r>
                        <a:rPr lang="en-US" sz="1200" b="1" dirty="0" err="1" smtClean="0"/>
                        <a:t>wafermap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err="1" smtClean="0"/>
                        <a:t>Intialize</a:t>
                      </a:r>
                      <a:r>
                        <a:rPr lang="en-US" sz="1100" dirty="0" smtClean="0"/>
                        <a:t> widgets like the frame , scrollbar , tooltip </a:t>
                      </a:r>
                      <a:r>
                        <a:rPr lang="en-US" sz="1100" baseline="0" dirty="0" smtClean="0"/>
                        <a:t>and wafer map buttons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i="0" baseline="0" dirty="0" smtClean="0"/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i="0" baseline="0" dirty="0" smtClean="0"/>
                        <a:t>Calls the </a:t>
                      </a:r>
                      <a:r>
                        <a:rPr lang="en-US" sz="1100" i="0" baseline="0" dirty="0" err="1" smtClean="0"/>
                        <a:t>wafer_map_legend</a:t>
                      </a:r>
                      <a:r>
                        <a:rPr lang="en-US" sz="1100" i="0" baseline="0" dirty="0" smtClean="0"/>
                        <a:t> and </a:t>
                      </a:r>
                      <a:r>
                        <a:rPr lang="en-US" sz="1100" i="0" baseline="0" dirty="0" err="1" smtClean="0"/>
                        <a:t>wafer_map_creation</a:t>
                      </a:r>
                      <a:r>
                        <a:rPr lang="en-US" sz="1100" i="0" baseline="0" dirty="0" smtClean="0"/>
                        <a:t> functions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smtClean="0"/>
                        <a:t>window  (the windows</a:t>
                      </a:r>
                      <a:r>
                        <a:rPr lang="en-US" sz="1100" baseline="0" dirty="0" smtClean="0"/>
                        <a:t> created from the </a:t>
                      </a:r>
                      <a:r>
                        <a:rPr lang="en-US" sz="1100" baseline="0" dirty="0" err="1" smtClean="0"/>
                        <a:t>new_window</a:t>
                      </a:r>
                      <a:r>
                        <a:rPr lang="en-US" sz="1100" baseline="0" dirty="0" smtClean="0"/>
                        <a:t> function)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smtClean="0"/>
                        <a:t>frame (Used</a:t>
                      </a:r>
                      <a:r>
                        <a:rPr lang="en-US" sz="1100" baseline="0" dirty="0" smtClean="0"/>
                        <a:t> to place the widgets on)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smtClean="0"/>
                        <a:t>canvas ( Used to allow the scrollbar to scroll 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 smtClean="0"/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window_scrollbar</a:t>
                      </a:r>
                      <a:r>
                        <a:rPr lang="en-US" sz="1100" dirty="0" smtClean="0"/>
                        <a:t> (scrollbar for the window)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/>
                        <a:t>main_wafermap</a:t>
                      </a:r>
                      <a:r>
                        <a:rPr lang="en-US" sz="1100" b="1" dirty="0" smtClean="0"/>
                        <a:t>(window , frame ,</a:t>
                      </a:r>
                      <a:r>
                        <a:rPr lang="en-US" sz="1100" b="1" dirty="0" err="1" smtClean="0"/>
                        <a:t>canvas,window_scrollbar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401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9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MTF </a:t>
            </a:r>
            <a:r>
              <a:rPr lang="en-US" dirty="0"/>
              <a:t>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Structure &amp; Flow ( Functions </a:t>
            </a:r>
            <a:r>
              <a:rPr lang="en-US" dirty="0"/>
              <a:t>inside </a:t>
            </a:r>
            <a:r>
              <a:rPr lang="en-US" dirty="0" err="1" smtClean="0"/>
              <a:t>load_in_wafer_map_and_legend</a:t>
            </a:r>
            <a:r>
              <a:rPr lang="en-US" dirty="0" smtClean="0"/>
              <a:t> </a:t>
            </a:r>
            <a:r>
              <a:rPr lang="en-US" dirty="0"/>
              <a:t>()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68765"/>
              </p:ext>
            </p:extLst>
          </p:nvPr>
        </p:nvGraphicFramePr>
        <p:xfrm>
          <a:off x="546670" y="1250508"/>
          <a:ext cx="11386714" cy="33138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0337">
                  <a:extLst>
                    <a:ext uri="{9D8B030D-6E8A-4147-A177-3AD203B41FA5}">
                      <a16:colId xmlns:a16="http://schemas.microsoft.com/office/drawing/2014/main" val="3266828345"/>
                    </a:ext>
                  </a:extLst>
                </a:gridCol>
                <a:gridCol w="2388838">
                  <a:extLst>
                    <a:ext uri="{9D8B030D-6E8A-4147-A177-3AD203B41FA5}">
                      <a16:colId xmlns:a16="http://schemas.microsoft.com/office/drawing/2014/main" val="1433509789"/>
                    </a:ext>
                  </a:extLst>
                </a:gridCol>
                <a:gridCol w="1900658">
                  <a:extLst>
                    <a:ext uri="{9D8B030D-6E8A-4147-A177-3AD203B41FA5}">
                      <a16:colId xmlns:a16="http://schemas.microsoft.com/office/drawing/2014/main" val="3299691235"/>
                    </a:ext>
                  </a:extLst>
                </a:gridCol>
                <a:gridCol w="3471448">
                  <a:extLst>
                    <a:ext uri="{9D8B030D-6E8A-4147-A177-3AD203B41FA5}">
                      <a16:colId xmlns:a16="http://schemas.microsoft.com/office/drawing/2014/main" val="1535107501"/>
                    </a:ext>
                  </a:extLst>
                </a:gridCol>
                <a:gridCol w="2395433">
                  <a:extLst>
                    <a:ext uri="{9D8B030D-6E8A-4147-A177-3AD203B41FA5}">
                      <a16:colId xmlns:a16="http://schemas.microsoft.com/office/drawing/2014/main" val="3445062372"/>
                    </a:ext>
                  </a:extLst>
                </a:gridCol>
              </a:tblGrid>
              <a:tr h="41692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Functions</a:t>
                      </a:r>
                      <a:r>
                        <a:rPr lang="en-US" sz="1200" baseline="0" dirty="0" smtClean="0"/>
                        <a:t>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Arguments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Variables</a:t>
                      </a:r>
                      <a:r>
                        <a:rPr lang="en-US" sz="1100" baseline="0" dirty="0" smtClean="0"/>
                        <a:t> Returned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Example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58283"/>
                  </a:ext>
                </a:extLst>
              </a:tr>
              <a:tr h="12564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get_correct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br>
                        <a:rPr lang="en-US" sz="1200" b="1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correct DAT data for the corresponding DAT file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100" i="0" baseline="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 the CSV file saved with the DAT data needed and load the data needed into a </a:t>
                      </a:r>
                      <a:r>
                        <a:rPr lang="en-US" sz="1100" i="0" baseline="0" dirty="0" err="1" smtClean="0"/>
                        <a:t>dataframe</a:t>
                      </a:r>
                      <a:endParaRPr lang="en-US" sz="110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filepath</a:t>
                      </a:r>
                      <a:r>
                        <a:rPr lang="en-US" sz="1100" dirty="0" smtClean="0"/>
                        <a:t> (DAT </a:t>
                      </a:r>
                      <a:r>
                        <a:rPr lang="en-US" sz="1100" dirty="0" err="1" smtClean="0"/>
                        <a:t>filepath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new_final_df_final_df</a:t>
                      </a:r>
                      <a:r>
                        <a:rPr lang="en-US" sz="1100" baseline="0" dirty="0" smtClean="0"/>
                        <a:t> (Final DAT 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rc_list</a:t>
                      </a:r>
                      <a:r>
                        <a:rPr lang="en-US" sz="1100" baseline="0" dirty="0" smtClean="0"/>
                        <a:t>(List of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new_final_df_ffl_df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FFL)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new_final_df_camPosDf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camera position , </a:t>
                      </a:r>
                      <a:r>
                        <a:rPr lang="en-US" sz="1100" baseline="0" dirty="0" err="1" smtClean="0"/>
                        <a:t>rc</a:t>
                      </a:r>
                      <a:r>
                        <a:rPr lang="en-US" sz="1100" baseline="0" dirty="0" smtClean="0"/>
                        <a:t> numbers)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new_final_df_main_header</a:t>
                      </a:r>
                      <a:r>
                        <a:rPr lang="en-US" sz="1100" baseline="0" dirty="0" smtClean="0"/>
                        <a:t> (</a:t>
                      </a:r>
                      <a:r>
                        <a:rPr lang="en-US" sz="1100" baseline="0" dirty="0" err="1" smtClean="0"/>
                        <a:t>Dataframe</a:t>
                      </a:r>
                      <a:r>
                        <a:rPr lang="en-US" sz="1100" baseline="0" dirty="0" smtClean="0"/>
                        <a:t> of header names)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freq_list</a:t>
                      </a:r>
                      <a:r>
                        <a:rPr lang="en-US" sz="1100" baseline="0" dirty="0" smtClean="0"/>
                        <a:t> (List of frequency numbers for the frequency dropdown)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get_correct_dataframes</a:t>
                      </a: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filepath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61756"/>
                  </a:ext>
                </a:extLst>
              </a:tr>
              <a:tr h="12564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wafer_button</a:t>
                      </a:r>
                      <a:endParaRPr lang="en-US" sz="12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_sizes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i="0" baseline="0" dirty="0" smtClean="0"/>
                        <a:t>Gets the size of the Wafer Map buttons based on the number of rows and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 err="1" smtClean="0"/>
                        <a:t>col_max_parsed</a:t>
                      </a:r>
                      <a:r>
                        <a:rPr lang="en-US" sz="1100" dirty="0" smtClean="0"/>
                        <a:t> (the</a:t>
                      </a:r>
                      <a:r>
                        <a:rPr lang="en-US" sz="1100" baseline="0" dirty="0" smtClean="0"/>
                        <a:t> max number of columns in the wafer)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wafer_map_button_width</a:t>
                      </a:r>
                      <a:r>
                        <a:rPr lang="en-US" sz="1100" baseline="0" dirty="0" smtClean="0"/>
                        <a:t> 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v"/>
                      </a:pPr>
                      <a:r>
                        <a:rPr lang="en-US" sz="1100" baseline="0" dirty="0" err="1" smtClean="0"/>
                        <a:t>wafer_map_button_height</a:t>
                      </a:r>
                      <a:endParaRPr 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 smtClean="0"/>
                        <a:t>wafer_button_sizes</a:t>
                      </a:r>
                      <a:r>
                        <a:rPr lang="en-US" sz="1100" b="1" dirty="0" smtClean="0"/>
                        <a:t/>
                      </a:r>
                      <a:br>
                        <a:rPr lang="en-US" sz="1100" b="1" dirty="0" smtClean="0"/>
                      </a:br>
                      <a:r>
                        <a:rPr lang="en-US" sz="1100" b="1" dirty="0" smtClean="0"/>
                        <a:t>(</a:t>
                      </a:r>
                      <a:r>
                        <a:rPr lang="en-US" sz="1100" b="1" dirty="0" err="1" smtClean="0"/>
                        <a:t>col_max_parsed</a:t>
                      </a:r>
                      <a:r>
                        <a:rPr lang="en-US" sz="1100" b="1" dirty="0" smtClean="0"/>
                        <a:t>)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4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0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546670" y="1293685"/>
            <a:ext cx="11026800" cy="4824000"/>
          </a:xfrm>
          <a:prstGeom prst="rect">
            <a:avLst/>
          </a:prstGeom>
        </p:spPr>
        <p:txBody>
          <a:bodyPr/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lvl="1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46670" y="1524691"/>
            <a:ext cx="11076174" cy="1675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dirty="0" smtClean="0"/>
              <a:t>The speed of loading in the Wafer map is slow when there are many RC numbers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dirty="0" smtClean="0"/>
              <a:t>The Wafer Map may not be able to completely load in if there are too many </a:t>
            </a:r>
            <a:r>
              <a:rPr lang="en-US" sz="1100" dirty="0" smtClean="0"/>
              <a:t>Lenses</a:t>
            </a: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171450" indent="-1714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dirty="0" smtClean="0"/>
              <a:t>There is no progress bar to display progress of functions running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Versions ( Version 1 &amp; 2 )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546670" y="1293685"/>
            <a:ext cx="11026800" cy="4824000"/>
          </a:xfrm>
          <a:prstGeom prst="rect">
            <a:avLst/>
          </a:prstGeom>
        </p:spPr>
        <p:txBody>
          <a:bodyPr/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lvl="1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1824007" y="1629655"/>
            <a:ext cx="1588168" cy="8351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24007" y="3816764"/>
            <a:ext cx="1588168" cy="8321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888866" y="1209062"/>
            <a:ext cx="4117448" cy="16763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27432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Poor Design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Lens number dropdown instead of wafer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Graph shown on main window</a:t>
            </a: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62598" y="1866684"/>
            <a:ext cx="1177423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888866" y="3138367"/>
            <a:ext cx="4117448" cy="229990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9144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Wafer Map now displayed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Slow Speed while changing between Lenses ( 3-6s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Able to open multiple Wafer Map windows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Only optimal Frequency is displayed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 TFC displayed for MTF Curve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062597" y="3992185"/>
            <a:ext cx="1177423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Code Versions ( Version 3 )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546670" y="1293685"/>
            <a:ext cx="11026800" cy="4824000"/>
          </a:xfrm>
          <a:prstGeom prst="rect">
            <a:avLst/>
          </a:prstGeom>
        </p:spPr>
        <p:txBody>
          <a:bodyPr/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lvl="1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1996355" y="2794624"/>
            <a:ext cx="1588168" cy="8351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3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3927844" y="2897735"/>
            <a:ext cx="1177423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604919" y="2407198"/>
            <a:ext cx="3948154" cy="18291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9144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Required to combine the DAT data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Speed is faster while changing between Lenses ( 3s )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Pass / Fail Wafer Map and Heat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Data of All Frequencies can be displayed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TFC displayed for MTF Curve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546670" y="1293685"/>
            <a:ext cx="11026800" cy="2818410"/>
          </a:xfrm>
          <a:prstGeom prst="rect">
            <a:avLst/>
          </a:prstGeom>
        </p:spPr>
        <p:txBody>
          <a:bodyPr/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u="sng" dirty="0" smtClean="0"/>
              <a:t>Difficulties In the making of Main window:</a:t>
            </a:r>
          </a:p>
          <a:p>
            <a:pPr marL="0" indent="0">
              <a:buNone/>
            </a:pPr>
            <a:endParaRPr lang="en-US" sz="1200" b="1" u="sng" dirty="0"/>
          </a:p>
          <a:p>
            <a:pPr marL="696600" lvl="1" indent="-228600" algn="just">
              <a:buFont typeface="+mj-lt"/>
              <a:buAutoNum type="arabicPeriod"/>
            </a:pPr>
            <a:r>
              <a:rPr lang="en-US" sz="1100" dirty="0" smtClean="0"/>
              <a:t>Making of button , text ,  </a:t>
            </a:r>
            <a:r>
              <a:rPr lang="en-US" sz="1100" dirty="0" err="1" smtClean="0"/>
              <a:t>Listbox</a:t>
            </a:r>
            <a:r>
              <a:rPr lang="en-US" sz="1100" dirty="0" smtClean="0"/>
              <a:t> , </a:t>
            </a:r>
            <a:r>
              <a:rPr lang="en-US" sz="1100" dirty="0" err="1" smtClean="0"/>
              <a:t>labelframe</a:t>
            </a:r>
            <a:r>
              <a:rPr lang="en-US" sz="1100" dirty="0"/>
              <a:t> </a:t>
            </a:r>
            <a:r>
              <a:rPr lang="en-US" sz="1100" dirty="0" smtClean="0"/>
              <a:t>and scrollbar widgets </a:t>
            </a:r>
          </a:p>
          <a:p>
            <a:pPr marL="468000" lvl="1" indent="0" algn="just">
              <a:buNone/>
            </a:pPr>
            <a:endParaRPr lang="en-US" sz="1100" dirty="0" smtClean="0"/>
          </a:p>
          <a:p>
            <a:pPr marL="696600" lvl="1" indent="-228600" algn="just">
              <a:buAutoNum type="arabicPeriod" startAt="2"/>
            </a:pPr>
            <a:r>
              <a:rPr lang="en-US" sz="1100" dirty="0"/>
              <a:t>W</a:t>
            </a:r>
            <a:r>
              <a:rPr lang="en-US" sz="1100" dirty="0" smtClean="0"/>
              <a:t>hen to use a canvas , frame </a:t>
            </a:r>
            <a:endParaRPr lang="en-US" sz="1100" dirty="0"/>
          </a:p>
          <a:p>
            <a:pPr marL="696600" lvl="1" indent="-228600" algn="just">
              <a:buAutoNum type="arabicPeriod" startAt="2"/>
            </a:pPr>
            <a:endParaRPr lang="en-US" sz="1100" dirty="0" smtClean="0"/>
          </a:p>
          <a:p>
            <a:pPr marL="696600" lvl="1" indent="-228600" algn="just">
              <a:buAutoNum type="arabicPeriod" startAt="2"/>
            </a:pPr>
            <a:r>
              <a:rPr lang="en-US" sz="1100" dirty="0" smtClean="0"/>
              <a:t>Understanding the ways to place widgets on the GUI</a:t>
            </a:r>
          </a:p>
          <a:p>
            <a:pPr marL="696600" lvl="1" indent="-228600" algn="just">
              <a:buAutoNum type="arabicPeriod" startAt="2"/>
            </a:pPr>
            <a:endParaRPr lang="en-US" sz="1100" dirty="0"/>
          </a:p>
          <a:p>
            <a:pPr marL="696600" lvl="1" indent="-228600" algn="just">
              <a:buAutoNum type="arabicPeriod" startAt="2"/>
            </a:pPr>
            <a:r>
              <a:rPr lang="en-US" sz="1100" dirty="0" smtClean="0"/>
              <a:t>Implementing </a:t>
            </a:r>
            <a:r>
              <a:rPr lang="en-US" sz="1100" dirty="0" err="1"/>
              <a:t>Config</a:t>
            </a:r>
            <a:r>
              <a:rPr lang="en-US" sz="1100" dirty="0"/>
              <a:t> files </a:t>
            </a:r>
          </a:p>
          <a:p>
            <a:pPr marL="696600" lvl="1" indent="-228600" algn="just">
              <a:buAutoNum type="arabicPeriod" startAt="2"/>
            </a:pPr>
            <a:endParaRPr lang="en-US" sz="1100" dirty="0" smtClean="0"/>
          </a:p>
          <a:p>
            <a:pPr marL="696600" lvl="1" indent="-228600" algn="just">
              <a:buAutoNum type="arabicPeriod" startAt="2"/>
            </a:pPr>
            <a:r>
              <a:rPr lang="en-US" sz="1100" dirty="0" smtClean="0"/>
              <a:t>Finding out the focused window of the user </a:t>
            </a:r>
            <a:endParaRPr lang="en-US" sz="1100" dirty="0"/>
          </a:p>
          <a:p>
            <a:pPr marL="696600" lvl="1" indent="-228600" algn="just">
              <a:buAutoNum type="arabicPeriod" startAt="2"/>
            </a:pPr>
            <a:endParaRPr lang="en-US" sz="1100" dirty="0" smtClean="0"/>
          </a:p>
          <a:p>
            <a:pPr marL="696600" lvl="1" indent="-228600" algn="just">
              <a:buAutoNum type="arabicPeriod" startAt="2"/>
            </a:pPr>
            <a:r>
              <a:rPr lang="en-US" sz="1100" dirty="0" smtClean="0"/>
              <a:t>Calling functions </a:t>
            </a:r>
            <a:r>
              <a:rPr lang="en-US" sz="1100" dirty="0"/>
              <a:t>without closing and re opening </a:t>
            </a:r>
            <a:r>
              <a:rPr lang="en-US" sz="1100" dirty="0" smtClean="0"/>
              <a:t>the current window</a:t>
            </a:r>
          </a:p>
          <a:p>
            <a:pPr marL="696600" lvl="1" indent="-228600" algn="just">
              <a:buAutoNum type="arabicPeriod" startAt="2"/>
            </a:pPr>
            <a:endParaRPr lang="en-US" u="sng" dirty="0" smtClean="0"/>
          </a:p>
          <a:p>
            <a:pPr marL="810900" lvl="1" indent="-342900" algn="just">
              <a:buFont typeface="+mj-lt"/>
              <a:buAutoNum type="arabicPeriod"/>
            </a:pPr>
            <a:endParaRPr lang="en-US" dirty="0" smtClean="0"/>
          </a:p>
          <a:p>
            <a:pPr marL="8109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46670" y="4225718"/>
            <a:ext cx="11037534" cy="1201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u="sng" dirty="0"/>
              <a:t>Difficulties In the making of Wafer window:</a:t>
            </a:r>
          </a:p>
          <a:p>
            <a:pPr>
              <a:lnSpc>
                <a:spcPct val="110000"/>
              </a:lnSpc>
            </a:pPr>
            <a:endParaRPr lang="en-US" sz="1500" dirty="0"/>
          </a:p>
          <a:p>
            <a:pPr marL="80005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100" dirty="0"/>
              <a:t>Making of the wafer map and </a:t>
            </a:r>
            <a:r>
              <a:rPr lang="en-US" sz="1100" dirty="0" smtClean="0"/>
              <a:t>wafer </a:t>
            </a:r>
            <a:r>
              <a:rPr lang="en-US" sz="1100" dirty="0"/>
              <a:t>map legend</a:t>
            </a:r>
          </a:p>
          <a:p>
            <a:pPr marL="800058" lvl="1" indent="-342900">
              <a:lnSpc>
                <a:spcPct val="110000"/>
              </a:lnSpc>
              <a:buFont typeface="+mj-lt"/>
              <a:buAutoNum type="arabicPeriod"/>
            </a:pPr>
            <a:endParaRPr lang="en-US" sz="1100" dirty="0"/>
          </a:p>
          <a:p>
            <a:pPr marL="80005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100" dirty="0"/>
              <a:t>Having multiple wafer </a:t>
            </a:r>
            <a:r>
              <a:rPr lang="en-US" sz="1100" dirty="0" smtClean="0"/>
              <a:t>windows open at </a:t>
            </a:r>
            <a:r>
              <a:rPr lang="en-US" sz="1100" dirty="0"/>
              <a:t>the same time</a:t>
            </a:r>
          </a:p>
          <a:p>
            <a:pPr marL="800058" lvl="1" indent="-342900">
              <a:lnSpc>
                <a:spcPct val="110000"/>
              </a:lnSpc>
              <a:buFont typeface="+mj-lt"/>
              <a:buAutoNum type="arabicPeriod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535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Lessons </a:t>
            </a:r>
            <a:r>
              <a:rPr lang="en-US" dirty="0"/>
              <a:t>Learnt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546670" y="1328927"/>
            <a:ext cx="11026800" cy="2818410"/>
          </a:xfrm>
          <a:prstGeom prst="rect">
            <a:avLst/>
          </a:prstGeom>
        </p:spPr>
        <p:txBody>
          <a:bodyPr/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u="sng" dirty="0"/>
              <a:t>Lessons </a:t>
            </a:r>
            <a:r>
              <a:rPr lang="en-US" sz="1200" b="1" u="sng" dirty="0" smtClean="0"/>
              <a:t>Learnt In the making of Main window: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Learned:</a:t>
            </a:r>
          </a:p>
          <a:p>
            <a:pPr marL="0" indent="0">
              <a:buNone/>
            </a:pPr>
            <a:endParaRPr lang="en-US" sz="1200" b="1" u="sng" dirty="0"/>
          </a:p>
          <a:p>
            <a:pPr marL="696600" lvl="1" indent="-228600" algn="just">
              <a:buFont typeface="+mj-lt"/>
              <a:buAutoNum type="arabicPeriod"/>
            </a:pPr>
            <a:r>
              <a:rPr lang="en-US" sz="1100" dirty="0" smtClean="0"/>
              <a:t>Making </a:t>
            </a:r>
            <a:r>
              <a:rPr lang="en-US" sz="1100" dirty="0"/>
              <a:t>button , text ,  </a:t>
            </a:r>
            <a:r>
              <a:rPr lang="en-US" sz="1100" dirty="0" err="1"/>
              <a:t>Listbox</a:t>
            </a:r>
            <a:r>
              <a:rPr lang="en-US" sz="1100" dirty="0"/>
              <a:t> , </a:t>
            </a:r>
            <a:r>
              <a:rPr lang="en-US" sz="1100" dirty="0" err="1"/>
              <a:t>labelframe</a:t>
            </a:r>
            <a:r>
              <a:rPr lang="en-US" sz="1100" dirty="0"/>
              <a:t> </a:t>
            </a:r>
            <a:r>
              <a:rPr lang="en-US" sz="1100" dirty="0" smtClean="0"/>
              <a:t>&amp; scrollbar widgets</a:t>
            </a:r>
            <a:endParaRPr lang="en-US" sz="1100" dirty="0"/>
          </a:p>
          <a:p>
            <a:pPr marL="468000" lvl="1" indent="0" algn="just">
              <a:buNone/>
            </a:pPr>
            <a:endParaRPr lang="en-US" sz="1100" dirty="0" smtClean="0"/>
          </a:p>
          <a:p>
            <a:pPr marL="696600" lvl="1" indent="-228600" algn="just">
              <a:buAutoNum type="arabicPeriod" startAt="2"/>
            </a:pPr>
            <a:r>
              <a:rPr lang="en-US" sz="1100" dirty="0" smtClean="0"/>
              <a:t>The correct situations to use Frames and Canvas</a:t>
            </a:r>
          </a:p>
          <a:p>
            <a:pPr marL="696600" lvl="1" indent="-228600" algn="just">
              <a:buAutoNum type="arabicPeriod" startAt="2"/>
            </a:pPr>
            <a:endParaRPr lang="en-US" sz="1100" dirty="0" smtClean="0"/>
          </a:p>
          <a:p>
            <a:pPr marL="696600" lvl="1" indent="-228600" algn="just">
              <a:buAutoNum type="arabicPeriod" startAt="2"/>
            </a:pPr>
            <a:r>
              <a:rPr lang="en-US" sz="1100" dirty="0" smtClean="0"/>
              <a:t>Ways to load in the </a:t>
            </a:r>
            <a:r>
              <a:rPr lang="en-US" sz="1100" dirty="0" err="1" smtClean="0"/>
              <a:t>Config</a:t>
            </a:r>
            <a:r>
              <a:rPr lang="en-US" sz="1100" dirty="0" smtClean="0"/>
              <a:t> files</a:t>
            </a:r>
          </a:p>
          <a:p>
            <a:pPr marL="696600" lvl="1" indent="-228600" algn="just">
              <a:buAutoNum type="arabicPeriod" startAt="2"/>
            </a:pPr>
            <a:endParaRPr lang="en-US" sz="1100" dirty="0" smtClean="0"/>
          </a:p>
          <a:p>
            <a:pPr marL="696600" lvl="1" indent="-228600" algn="just">
              <a:buAutoNum type="arabicPeriod" startAt="2"/>
            </a:pPr>
            <a:r>
              <a:rPr lang="en-US" sz="1100" dirty="0" smtClean="0"/>
              <a:t>How to find out the focused window </a:t>
            </a:r>
          </a:p>
          <a:p>
            <a:pPr marL="696600" lvl="1" indent="-228600" algn="just">
              <a:buAutoNum type="arabicPeriod" startAt="2"/>
            </a:pPr>
            <a:endParaRPr lang="en-US" sz="1100" dirty="0" smtClean="0"/>
          </a:p>
          <a:p>
            <a:pPr marL="696600" lvl="1" indent="-228600" algn="just">
              <a:buAutoNum type="arabicPeriod" startAt="2"/>
            </a:pPr>
            <a:r>
              <a:rPr lang="en-US" sz="1100" dirty="0" smtClean="0"/>
              <a:t>To call functions inside other functions instead of calling them in a Main function</a:t>
            </a:r>
          </a:p>
          <a:p>
            <a:pPr marL="696600" lvl="1" indent="-228600" algn="just">
              <a:buAutoNum type="arabicPeriod" startAt="2"/>
            </a:pPr>
            <a:endParaRPr lang="en-US" u="sng" dirty="0" smtClean="0"/>
          </a:p>
          <a:p>
            <a:pPr marL="810900" lvl="1" indent="-342900" algn="just">
              <a:buFont typeface="+mj-lt"/>
              <a:buAutoNum type="arabicPeriod"/>
            </a:pPr>
            <a:endParaRPr lang="en-US" dirty="0" smtClean="0"/>
          </a:p>
          <a:p>
            <a:pPr marL="8109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46670" y="4225718"/>
            <a:ext cx="11037534" cy="15912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u="sng" dirty="0"/>
              <a:t>Lessons Learnt </a:t>
            </a:r>
            <a:r>
              <a:rPr lang="en-US" sz="1200" b="1" u="sng" dirty="0" smtClean="0"/>
              <a:t>In </a:t>
            </a:r>
            <a:r>
              <a:rPr lang="en-US" sz="1200" b="1" u="sng" dirty="0"/>
              <a:t>the making of Wafer window</a:t>
            </a:r>
            <a:r>
              <a:rPr lang="en-US" sz="1200" b="1" u="sng" dirty="0" smtClean="0"/>
              <a:t>:</a:t>
            </a:r>
          </a:p>
          <a:p>
            <a:pPr>
              <a:lnSpc>
                <a:spcPct val="110000"/>
              </a:lnSpc>
            </a:pPr>
            <a:endParaRPr lang="en-US" sz="1200" dirty="0" smtClean="0"/>
          </a:p>
          <a:p>
            <a:pPr>
              <a:lnSpc>
                <a:spcPct val="110000"/>
              </a:lnSpc>
            </a:pPr>
            <a:r>
              <a:rPr lang="en-US" sz="1200" dirty="0" smtClean="0"/>
              <a:t>Learned:</a:t>
            </a:r>
            <a:endParaRPr lang="en-US" sz="1200" b="1" u="sng" dirty="0"/>
          </a:p>
          <a:p>
            <a:pPr>
              <a:lnSpc>
                <a:spcPct val="110000"/>
              </a:lnSpc>
            </a:pPr>
            <a:endParaRPr lang="en-US" sz="1500" dirty="0"/>
          </a:p>
          <a:p>
            <a:pPr marL="80005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100" dirty="0"/>
              <a:t>Making of the wafer map and </a:t>
            </a:r>
            <a:r>
              <a:rPr lang="en-US" sz="1100" dirty="0" smtClean="0"/>
              <a:t>wafer </a:t>
            </a:r>
            <a:r>
              <a:rPr lang="en-US" sz="1100" dirty="0"/>
              <a:t>map </a:t>
            </a:r>
            <a:r>
              <a:rPr lang="en-US" sz="1100" dirty="0" smtClean="0"/>
              <a:t>legend using grid placement</a:t>
            </a:r>
            <a:endParaRPr lang="en-US" sz="1100" dirty="0"/>
          </a:p>
          <a:p>
            <a:pPr marL="800058" lvl="1" indent="-342900">
              <a:lnSpc>
                <a:spcPct val="110000"/>
              </a:lnSpc>
              <a:buFont typeface="+mj-lt"/>
              <a:buAutoNum type="arabicPeriod"/>
            </a:pPr>
            <a:endParaRPr lang="en-US" sz="1100" dirty="0"/>
          </a:p>
          <a:p>
            <a:pPr marL="810900" lvl="1" indent="-342900" algn="just">
              <a:buFont typeface="+mj-lt"/>
              <a:buAutoNum type="arabicPeriod"/>
            </a:pPr>
            <a:r>
              <a:rPr lang="en-US" sz="1100" dirty="0" smtClean="0"/>
              <a:t>Making multiple wafer windows appear</a:t>
            </a:r>
            <a:endParaRPr lang="en-US" sz="1100" dirty="0"/>
          </a:p>
          <a:p>
            <a:pPr marL="800058" lvl="1" indent="-342900">
              <a:lnSpc>
                <a:spcPct val="110000"/>
              </a:lnSpc>
              <a:buFont typeface="+mj-lt"/>
              <a:buAutoNum type="arabicPeriod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354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Main </a:t>
            </a:r>
            <a:r>
              <a:rPr lang="en-US" dirty="0" smtClean="0"/>
              <a:t>Requirements ( First time users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6670" y="2760420"/>
            <a:ext cx="7318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 smtClean="0"/>
              <a:t>After running the .Bat file, a folder called ‘</a:t>
            </a:r>
            <a:r>
              <a:rPr lang="en-US" sz="1000" dirty="0" err="1" smtClean="0"/>
              <a:t>Cleaned_DAT_files</a:t>
            </a:r>
            <a:r>
              <a:rPr lang="en-US" sz="1000" dirty="0" smtClean="0"/>
              <a:t>’ will appear in the current directory where the </a:t>
            </a:r>
            <a:br>
              <a:rPr lang="en-US" sz="1000" dirty="0" smtClean="0"/>
            </a:br>
            <a:r>
              <a:rPr lang="en-US" sz="1000" b="1" dirty="0" smtClean="0"/>
              <a:t>MTF_GUI </a:t>
            </a:r>
            <a:r>
              <a:rPr lang="en-US" sz="1000" b="1" dirty="0"/>
              <a:t>V3.py, _dat_v7.py, csv_all_v9.py, SPLINE_ANALYTICS_V6.py</a:t>
            </a:r>
            <a:r>
              <a:rPr lang="en-US" sz="1000" dirty="0"/>
              <a:t> files</a:t>
            </a:r>
            <a:r>
              <a:rPr lang="en-US" sz="1000" dirty="0" smtClean="0"/>
              <a:t> are placed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sz="10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 smtClean="0"/>
              <a:t>Ensure that you </a:t>
            </a:r>
            <a:r>
              <a:rPr lang="en-US" sz="1000" b="1" u="sng" dirty="0" smtClean="0">
                <a:solidFill>
                  <a:srgbClr val="FF0000"/>
                </a:solidFill>
              </a:rPr>
              <a:t>DO NOT EDIT/ CHANGE LOCATION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dirty="0" smtClean="0"/>
              <a:t>of this file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0" y="2054860"/>
            <a:ext cx="7318375" cy="279861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22773" y="1906731"/>
            <a:ext cx="277620" cy="264623"/>
          </a:xfrm>
          <a:prstGeom prst="ellipse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4" idx="2"/>
            <a:endCxn id="9" idx="0"/>
          </p:cNvCxnSpPr>
          <p:nvPr/>
        </p:nvCxnSpPr>
        <p:spPr>
          <a:xfrm>
            <a:off x="4205858" y="2334721"/>
            <a:ext cx="0" cy="425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84" y="4281170"/>
            <a:ext cx="7403462" cy="3099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407860" y="4141933"/>
            <a:ext cx="277620" cy="264623"/>
          </a:xfrm>
          <a:prstGeom prst="ellipse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11" idx="2"/>
            <a:endCxn id="30" idx="0"/>
          </p:cNvCxnSpPr>
          <p:nvPr/>
        </p:nvCxnSpPr>
        <p:spPr>
          <a:xfrm flipH="1">
            <a:off x="4163314" y="4591115"/>
            <a:ext cx="1" cy="5050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1583" y="5096202"/>
            <a:ext cx="74034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 smtClean="0"/>
              <a:t>A csv file with the name of the </a:t>
            </a:r>
            <a:r>
              <a:rPr lang="en-US" sz="1000" b="1" dirty="0" smtClean="0"/>
              <a:t>selected wafer &amp; frequency number</a:t>
            </a:r>
            <a:r>
              <a:rPr lang="en-US" sz="1000" dirty="0" smtClean="0"/>
              <a:t> will appear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sz="10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 smtClean="0"/>
              <a:t>Ensure that you also </a:t>
            </a:r>
            <a:r>
              <a:rPr lang="en-US" sz="1000" b="1" u="sng" dirty="0" smtClean="0">
                <a:solidFill>
                  <a:srgbClr val="FF0000"/>
                </a:solidFill>
              </a:rPr>
              <a:t>DO NOT EDIT/ CHANGE LOCATION</a:t>
            </a:r>
            <a:r>
              <a:rPr lang="en-US" sz="1000" b="1" dirty="0" smtClean="0">
                <a:solidFill>
                  <a:srgbClr val="FF0000"/>
                </a:solidFill>
              </a:rPr>
              <a:t> </a:t>
            </a:r>
            <a:r>
              <a:rPr lang="en-US" sz="1000" dirty="0" smtClean="0"/>
              <a:t>of this file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9738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Execute file name and snapshots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18949" y="1614257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820" y="1469732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Contains </a:t>
            </a:r>
            <a:r>
              <a:rPr lang="en-US" sz="1200" dirty="0" smtClean="0"/>
              <a:t>all files needed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54373" y="3448821"/>
            <a:ext cx="209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Download MTF_GUI_v3.py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51128" y="3622201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731815"/>
              </p:ext>
            </p:extLst>
          </p:nvPr>
        </p:nvGraphicFramePr>
        <p:xfrm>
          <a:off x="4384157" y="3435150"/>
          <a:ext cx="8016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Packager Shell Object" showAsIcon="1" r:id="rId3" imgW="802080" imgH="456480" progId="Package">
                  <p:embed/>
                </p:oleObj>
              </mc:Choice>
              <mc:Fallback>
                <p:oleObj name="Packager Shell Object" showAsIcon="1" r:id="rId3" imgW="8020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4157" y="3435150"/>
                        <a:ext cx="80168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1753" y="5753223"/>
            <a:ext cx="2984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Download MTF GUI batch file</a:t>
            </a:r>
          </a:p>
          <a:p>
            <a:endParaRPr lang="en-US" sz="1200" dirty="0"/>
          </a:p>
          <a:p>
            <a:r>
              <a:rPr lang="en-US" sz="1200" b="1" u="sng" dirty="0" smtClean="0"/>
              <a:t>(Ensure to edit the paths of batch file)</a:t>
            </a:r>
            <a:endParaRPr lang="en-US" sz="1200" b="1" u="sng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68736" y="6043100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785965"/>
              </p:ext>
            </p:extLst>
          </p:nvPr>
        </p:nvGraphicFramePr>
        <p:xfrm>
          <a:off x="4509569" y="5814500"/>
          <a:ext cx="676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Packager Shell Object" showAsIcon="1" r:id="rId5" imgW="675720" imgH="456480" progId="Package">
                  <p:embed/>
                </p:oleObj>
              </mc:Choice>
              <mc:Fallback>
                <p:oleObj name="Packager Shell Object" showAsIcon="1" r:id="rId5" imgW="67572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9569" y="5814500"/>
                        <a:ext cx="6762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982" y="1265711"/>
            <a:ext cx="7381754" cy="164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54373" y="4009655"/>
            <a:ext cx="209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Download </a:t>
            </a:r>
            <a:r>
              <a:rPr lang="en-US" sz="1200" dirty="0"/>
              <a:t>_dat_v7.py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51128" y="4189246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1753" y="5254599"/>
            <a:ext cx="3386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Download </a:t>
            </a:r>
            <a:r>
              <a:rPr lang="en-US" sz="1200" dirty="0"/>
              <a:t>SPLINE_ANALYTICS_V6.py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932556" y="4590538"/>
            <a:ext cx="2097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Download </a:t>
            </a:r>
            <a:r>
              <a:rPr lang="en-US" sz="1200" dirty="0"/>
              <a:t>csv_all_v9.py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161247" y="4759360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185652" y="5393098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69199"/>
              </p:ext>
            </p:extLst>
          </p:nvPr>
        </p:nvGraphicFramePr>
        <p:xfrm>
          <a:off x="4496868" y="4058054"/>
          <a:ext cx="576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Packager Shell Object" showAsIcon="1" r:id="rId8" imgW="576720" imgH="456480" progId="Package">
                  <p:embed/>
                </p:oleObj>
              </mc:Choice>
              <mc:Fallback>
                <p:oleObj name="Packager Shell Object" showAsIcon="1" r:id="rId8" imgW="57672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96868" y="4058054"/>
                        <a:ext cx="576263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436609"/>
              </p:ext>
            </p:extLst>
          </p:nvPr>
        </p:nvGraphicFramePr>
        <p:xfrm>
          <a:off x="4441305" y="4638937"/>
          <a:ext cx="687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Packager Shell Object" showAsIcon="1" r:id="rId10" imgW="686880" imgH="456480" progId="Package">
                  <p:embed/>
                </p:oleObj>
              </mc:Choice>
              <mc:Fallback>
                <p:oleObj name="Packager Shell Object" showAsIcon="1" r:id="rId10" imgW="6868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41305" y="4638937"/>
                        <a:ext cx="687387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014142"/>
              </p:ext>
            </p:extLst>
          </p:nvPr>
        </p:nvGraphicFramePr>
        <p:xfrm>
          <a:off x="4147618" y="5284799"/>
          <a:ext cx="1400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Packager Shell Object" showAsIcon="1" r:id="rId12" imgW="1400760" imgH="456480" progId="Package">
                  <p:embed/>
                </p:oleObj>
              </mc:Choice>
              <mc:Fallback>
                <p:oleObj name="Packager Shell Object" showAsIcon="1" r:id="rId12" imgW="140076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47618" y="5284799"/>
                        <a:ext cx="14001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499052"/>
              </p:ext>
            </p:extLst>
          </p:nvPr>
        </p:nvGraphicFramePr>
        <p:xfrm>
          <a:off x="9444942" y="3448821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Packager Shell Object" showAsIcon="1" r:id="rId14" imgW="1219680" imgH="456480" progId="Package">
                  <p:embed/>
                </p:oleObj>
              </mc:Choice>
              <mc:Fallback>
                <p:oleObj name="Packager Shell Object" showAsIcon="1" r:id="rId14" imgW="121968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444942" y="3448821"/>
                        <a:ext cx="1219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729293" y="3448821"/>
            <a:ext cx="316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Download </a:t>
            </a:r>
            <a:r>
              <a:rPr lang="en-US" sz="1200" dirty="0" err="1" smtClean="0"/>
              <a:t>download</a:t>
            </a:r>
            <a:r>
              <a:rPr lang="en-US" sz="1200" dirty="0" smtClean="0"/>
              <a:t> </a:t>
            </a:r>
            <a:r>
              <a:rPr lang="en-US" sz="1200" dirty="0" err="1" smtClean="0"/>
              <a:t>items.ipynb</a:t>
            </a:r>
            <a:r>
              <a:rPr lang="en-US" sz="1200" dirty="0" smtClean="0"/>
              <a:t> file</a:t>
            </a:r>
            <a:endParaRPr lang="en-US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390602" y="3657081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81763"/>
            <a:ext cx="1709738" cy="13811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Main </a:t>
            </a:r>
            <a:r>
              <a:rPr lang="en-US" dirty="0" smtClean="0"/>
              <a:t>Requirements ( First time users )  </a:t>
            </a:r>
            <a:r>
              <a:rPr lang="en-US" dirty="0" smtClean="0">
                <a:sym typeface="Wingdings" panose="05000000000000000000" pitchFamily="2" charset="2"/>
              </a:rPr>
              <a:t> continuation from slide 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6670" y="2760420"/>
            <a:ext cx="73183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 smtClean="0"/>
              <a:t>If users have clicked on the ‘Export Pass Fail Map to csv’ button on the wafer map window this file will pop up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sz="1000" dirty="0" smtClean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00" dirty="0" smtClean="0"/>
              <a:t>File will be named by : </a:t>
            </a:r>
            <a:r>
              <a:rPr lang="en-US" sz="1000" b="1" u="sng" dirty="0" smtClean="0"/>
              <a:t>selected DAT name + ‘Pass Fail Wafer Map’ + timestamp</a:t>
            </a:r>
            <a:endParaRPr lang="en-US" sz="1000" b="1" u="sng" dirty="0"/>
          </a:p>
        </p:txBody>
      </p:sp>
      <p:sp>
        <p:nvSpPr>
          <p:cNvPr id="17" name="Oval 16"/>
          <p:cNvSpPr/>
          <p:nvPr/>
        </p:nvSpPr>
        <p:spPr>
          <a:xfrm>
            <a:off x="322773" y="1906731"/>
            <a:ext cx="277620" cy="264623"/>
          </a:xfrm>
          <a:prstGeom prst="ellipse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4205858" y="2334721"/>
            <a:ext cx="0" cy="425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93" y="2088980"/>
            <a:ext cx="8092253" cy="2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MTF GUI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 ( Main window 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0163941" y="1180439"/>
            <a:ext cx="1018448" cy="36530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User decisions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163941" y="1945462"/>
            <a:ext cx="1018448" cy="39044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Functions run automatically</a:t>
            </a:r>
            <a:endParaRPr lang="en-US" sz="1000" dirty="0">
              <a:solidFill>
                <a:srgbClr val="0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24509" y="1834100"/>
            <a:ext cx="11571343" cy="4186973"/>
            <a:chOff x="118722" y="1550101"/>
            <a:chExt cx="11571343" cy="4186973"/>
          </a:xfrm>
        </p:grpSpPr>
        <p:cxnSp>
          <p:nvCxnSpPr>
            <p:cNvPr id="39" name="Elbow Connector 38"/>
            <p:cNvCxnSpPr>
              <a:stCxn id="44" idx="3"/>
              <a:endCxn id="43" idx="1"/>
            </p:cNvCxnSpPr>
            <p:nvPr/>
          </p:nvCxnSpPr>
          <p:spPr>
            <a:xfrm>
              <a:off x="3073508" y="3083420"/>
              <a:ext cx="733394" cy="539508"/>
            </a:xfrm>
            <a:prstGeom prst="bentConnector3">
              <a:avLst/>
            </a:prstGeom>
            <a:ln w="12700"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44" idx="3"/>
              <a:endCxn id="42" idx="1"/>
            </p:cNvCxnSpPr>
            <p:nvPr/>
          </p:nvCxnSpPr>
          <p:spPr>
            <a:xfrm flipV="1">
              <a:off x="3072234" y="2671094"/>
              <a:ext cx="733394" cy="421958"/>
            </a:xfrm>
            <a:prstGeom prst="bentConnector3">
              <a:avLst/>
            </a:prstGeom>
            <a:ln w="12700"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805628" y="2420524"/>
              <a:ext cx="2684289" cy="50114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1440" rtlCol="0" anchor="ctr"/>
            <a:lstStyle/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display_Params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Initialize </a:t>
              </a:r>
              <a:r>
                <a:rPr lang="en-US" sz="1000" dirty="0">
                  <a:solidFill>
                    <a:schemeClr val="tx1"/>
                  </a:solidFill>
                </a:rPr>
                <a:t>&amp; Display Measured Parameters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 smtClean="0">
                  <a:solidFill>
                    <a:schemeClr val="tx1"/>
                  </a:solidFill>
                </a:rPr>
                <a:t>( creates an empty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listbox</a:t>
              </a:r>
              <a:r>
                <a:rPr lang="en-US" sz="1000" dirty="0" smtClean="0">
                  <a:solidFill>
                    <a:schemeClr val="tx1"/>
                  </a:solidFill>
                </a:rPr>
                <a:t> 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06902" y="3402378"/>
              <a:ext cx="2703819" cy="44109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1440" bIns="137160" rtlCol="0" anchor="ctr"/>
            <a:lstStyle/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browseDAT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Initializes widgets for browsing DAT File 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8722" y="2832448"/>
              <a:ext cx="2953512" cy="521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1440" bIns="137160" rtlCol="0" anchor="ctr"/>
            <a:lstStyle/>
            <a:p>
              <a:r>
                <a:rPr lang="en-US" sz="1000" b="1" dirty="0" err="1">
                  <a:solidFill>
                    <a:schemeClr val="tx1"/>
                  </a:solidFill>
                </a:rPr>
                <a:t>n</a:t>
              </a:r>
              <a:r>
                <a:rPr lang="en-US" sz="1000" b="1" dirty="0" err="1" smtClean="0">
                  <a:solidFill>
                    <a:schemeClr val="tx1"/>
                  </a:solidFill>
                </a:rPr>
                <a:t>ewgui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Runs the GUI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	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593340" y="1550101"/>
              <a:ext cx="2745999" cy="3283305"/>
              <a:chOff x="4790022" y="913498"/>
              <a:chExt cx="2745999" cy="3283305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6" name="Rectangle 45"/>
              <p:cNvSpPr/>
              <p:nvPr/>
            </p:nvSpPr>
            <p:spPr>
              <a:xfrm>
                <a:off x="4790022" y="913498"/>
                <a:ext cx="2745998" cy="47092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tIns="91440" rtlCol="0" anchor="ctr"/>
              <a:lstStyle/>
              <a:p>
                <a:pPr algn="ctr"/>
                <a:endParaRPr lang="en-US" sz="10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1000" b="1" dirty="0" err="1" smtClean="0">
                    <a:solidFill>
                      <a:schemeClr val="tx1"/>
                    </a:solidFill>
                  </a:rPr>
                  <a:t>dat_delete_items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solidFill>
                      <a:schemeClr val="tx1"/>
                    </a:solidFill>
                  </a:rPr>
                  <a:t>Allows users to delete items from measurement parameters </a:t>
                </a:r>
                <a:r>
                  <a:rPr lang="en-US" sz="1000" dirty="0" err="1" smtClean="0">
                    <a:solidFill>
                      <a:schemeClr val="tx1"/>
                    </a:solidFill>
                  </a:rPr>
                  <a:t>listbox</a:t>
                </a:r>
                <a:endParaRPr lang="en-US" sz="1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790023" y="3675792"/>
                <a:ext cx="2745998" cy="52101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137160" rtlCol="0" anchor="ctr"/>
              <a:lstStyle/>
              <a:p>
                <a:r>
                  <a:rPr lang="en-US" sz="1000" b="1" dirty="0" err="1" smtClean="0">
                    <a:solidFill>
                      <a:schemeClr val="tx1"/>
                    </a:solidFill>
                  </a:rPr>
                  <a:t>browseFiles</a:t>
                </a:r>
                <a:r>
                  <a:rPr lang="en-US" sz="1000" b="1" dirty="0" smtClean="0">
                    <a:solidFill>
                      <a:schemeClr val="tx1"/>
                    </a:solidFill>
                  </a:rPr>
                  <a:t>()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dirty="0" smtClean="0">
                    <a:solidFill>
                      <a:schemeClr val="tx1"/>
                    </a:solidFill>
                  </a:rPr>
                  <a:t>Allows users to browse for a DAT file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8011907" y="5216062"/>
              <a:ext cx="3094002" cy="521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1440" bIns="18288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</a:rPr>
                <a:t/>
              </a:r>
              <a:br>
                <a:rPr lang="en-US" sz="1000" b="1" dirty="0" smtClean="0">
                  <a:solidFill>
                    <a:schemeClr val="tx1"/>
                  </a:solidFill>
                </a:rPr>
              </a:br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storing_cleaned_dat_and_csv_files</a:t>
              </a:r>
              <a:r>
                <a:rPr lang="en-US" sz="1000" b="1" dirty="0">
                  <a:solidFill>
                    <a:schemeClr val="tx1"/>
                  </a:solidFill>
                </a:rPr>
                <a:t>()</a:t>
              </a:r>
              <a:endParaRPr lang="en-US" sz="1000" b="1" dirty="0" smtClean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stores the cleaned data in a folder locally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011906" y="3498244"/>
              <a:ext cx="3094003" cy="521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1440" bIns="13716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</a:rPr>
                <a:t/>
              </a:r>
              <a:br>
                <a:rPr lang="en-US" sz="1000" b="1" dirty="0" smtClean="0">
                  <a:solidFill>
                    <a:schemeClr val="tx1"/>
                  </a:solidFill>
                </a:rPr>
              </a:br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get_all_measurement_parameters_and_values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Gets measurement parameters &amp; values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00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011905" y="4312399"/>
              <a:ext cx="3094002" cy="52100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91440" rtlCol="0" anchor="ctr"/>
            <a:lstStyle/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000" b="1" dirty="0" smtClean="0">
                <a:solidFill>
                  <a:schemeClr val="tx1"/>
                </a:solidFill>
              </a:endParaRPr>
            </a:p>
            <a:p>
              <a:r>
                <a:rPr lang="en-US" sz="1000" b="1" dirty="0" err="1" smtClean="0">
                  <a:solidFill>
                    <a:schemeClr val="tx1"/>
                  </a:solidFill>
                </a:rPr>
                <a:t>display_intial_info</a:t>
              </a:r>
              <a:r>
                <a:rPr lang="en-US" sz="1000" b="1" dirty="0" smtClean="0">
                  <a:solidFill>
                    <a:schemeClr val="tx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 smtClean="0">
                  <a:solidFill>
                    <a:schemeClr val="tx1"/>
                  </a:solidFill>
                </a:rPr>
                <a:t>displays settings table ,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config</a:t>
              </a:r>
              <a:r>
                <a:rPr lang="en-US" sz="1000" dirty="0" smtClean="0">
                  <a:solidFill>
                    <a:schemeClr val="tx1"/>
                  </a:solidFill>
                </a:rPr>
                <a:t> &amp; frequency dropdown &amp; measurement parameters 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listbox</a:t>
              </a:r>
              <a:r>
                <a:rPr lang="en-US" sz="1000" dirty="0" smtClean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Elbow Connector 52"/>
            <p:cNvCxnSpPr>
              <a:stCxn id="47" idx="3"/>
              <a:endCxn id="49" idx="1"/>
            </p:cNvCxnSpPr>
            <p:nvPr/>
          </p:nvCxnSpPr>
          <p:spPr>
            <a:xfrm flipV="1">
              <a:off x="7339339" y="3758750"/>
              <a:ext cx="672567" cy="8141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7" idx="3"/>
              <a:endCxn id="50" idx="1"/>
            </p:cNvCxnSpPr>
            <p:nvPr/>
          </p:nvCxnSpPr>
          <p:spPr>
            <a:xfrm>
              <a:off x="7339339" y="4572901"/>
              <a:ext cx="672566" cy="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7" idx="3"/>
              <a:endCxn id="48" idx="1"/>
            </p:cNvCxnSpPr>
            <p:nvPr/>
          </p:nvCxnSpPr>
          <p:spPr>
            <a:xfrm>
              <a:off x="7339339" y="4572901"/>
              <a:ext cx="672568" cy="9036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endCxn id="46" idx="2"/>
            </p:cNvCxnSpPr>
            <p:nvPr/>
          </p:nvCxnSpPr>
          <p:spPr>
            <a:xfrm rot="5400000" flipH="1" flipV="1">
              <a:off x="5267651" y="1721832"/>
              <a:ext cx="399491" cy="997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endCxn id="47" idx="0"/>
            </p:cNvCxnSpPr>
            <p:nvPr/>
          </p:nvCxnSpPr>
          <p:spPr>
            <a:xfrm rot="16200000" flipH="1">
              <a:off x="5238455" y="3584510"/>
              <a:ext cx="468922" cy="9868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0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11221369" y="4340247"/>
              <a:ext cx="468696" cy="46531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50" idx="3"/>
              <a:endCxn id="60" idx="2"/>
            </p:cNvCxnSpPr>
            <p:nvPr/>
          </p:nvCxnSpPr>
          <p:spPr>
            <a:xfrm>
              <a:off x="11105907" y="4572903"/>
              <a:ext cx="11546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31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ams OSRAM 1">
      <a:dk1>
        <a:srgbClr val="1D242C"/>
      </a:dk1>
      <a:lt1>
        <a:srgbClr val="FDF6F1"/>
      </a:lt1>
      <a:dk2>
        <a:srgbClr val="46555F"/>
      </a:dk2>
      <a:lt2>
        <a:srgbClr val="FD5000"/>
      </a:lt2>
      <a:accent1>
        <a:srgbClr val="00ADFD"/>
      </a:accent1>
      <a:accent2>
        <a:srgbClr val="AA00FF"/>
      </a:accent2>
      <a:accent3>
        <a:srgbClr val="00E676"/>
      </a:accent3>
      <a:accent4>
        <a:srgbClr val="FFEA00"/>
      </a:accent4>
      <a:accent5>
        <a:srgbClr val="FF0055"/>
      </a:accent5>
      <a:accent6>
        <a:srgbClr val="FF5B81"/>
      </a:accent6>
      <a:hlink>
        <a:srgbClr val="FD5000"/>
      </a:hlink>
      <a:folHlink>
        <a:srgbClr val="4655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10000"/>
          </a:lnSpc>
          <a:defRPr sz="150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Master ams OSRAM 210701" id="{D9AD165C-B816-4133-8646-BF5F9E072941}" vid="{AA4B8C6E-20C7-4E11-B879-B5B16EF2C0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P_UserTags xmlns="1e207520-be24-41f9-8afd-5afc1c3ee385">((or12)(or8))</MP_UserTags>
    <General_x0020_Info xmlns="86de8680-9a96-4f84-b839-50f451794bc8" xsi:nil="true"/>
    <TaxCatchAll xmlns="74ffb7e6-092d-4538-a09d-7e0bb066b0b7"/>
    <IconOverlay xmlns="http://schemas.microsoft.com/sharepoint/v4" xsi:nil="true"/>
    <Internal_x0020_Comments xmlns="86de8680-9a96-4f84-b839-50f451794bc8" xsi:nil="true"/>
    <Class xmlns="86de8680-9a96-4f84-b839-50f451794bc8">Class 1</Class>
    <Process_x0020_Owner xmlns="1e207520-be24-41f9-8afd-5afc1c3ee385">
      <UserInfo>
        <DisplayName>Schleip, Eva-Maria</DisplayName>
        <AccountId>867</AccountId>
        <AccountType/>
      </UserInfo>
    </Process_x0020_Owner>
    <MP_InheritedTags xmlns="1e207520-be24-41f9-8afd-5afc1c3ee385" xsi:nil="true"/>
    <Status xmlns="86de8680-9a96-4f84-b839-50f451794bc8">active</Status>
    <_dlc_DocId xmlns="74ffb7e6-092d-4538-a09d-7e0bb066b0b7">1-10001076-5-1323</_dlc_DocId>
    <_dlc_DocIdUrl xmlns="74ffb7e6-092d-4538-a09d-7e0bb066b0b7">
      <Url>https://global-intranet.osram-light.com/sites/FormsTemplates/_layouts/15/DocIdRedir.aspx?ID=1-10001076-5-1323</Url>
      <Description>1-10001076-5-1323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rporate Template Center Document" ma:contentTypeID="0x010100D5059C42A7EB564AB9004D372A22083800CD1243FB55D09148AFF6A44853DBF130" ma:contentTypeVersion="17" ma:contentTypeDescription="" ma:contentTypeScope="" ma:versionID="f9996cbcfee17c8491c0c44810b18b86">
  <xsd:schema xmlns:xsd="http://www.w3.org/2001/XMLSchema" xmlns:xs="http://www.w3.org/2001/XMLSchema" xmlns:p="http://schemas.microsoft.com/office/2006/metadata/properties" xmlns:ns2="1e207520-be24-41f9-8afd-5afc1c3ee385" xmlns:ns3="86de8680-9a96-4f84-b839-50f451794bc8" xmlns:ns4="74ffb7e6-092d-4538-a09d-7e0bb066b0b7" xmlns:ns5="http://schemas.microsoft.com/sharepoint/v4" targetNamespace="http://schemas.microsoft.com/office/2006/metadata/properties" ma:root="true" ma:fieldsID="07160deb334e1a94322101bff0650f86" ns2:_="" ns3:_="" ns4:_="" ns5:_="">
    <xsd:import namespace="1e207520-be24-41f9-8afd-5afc1c3ee385"/>
    <xsd:import namespace="86de8680-9a96-4f84-b839-50f451794bc8"/>
    <xsd:import namespace="74ffb7e6-092d-4538-a09d-7e0bb066b0b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Process_x0020_Owner" minOccurs="0"/>
                <xsd:element ref="ns3:Status" minOccurs="0"/>
                <xsd:element ref="ns3:Internal_x0020_Comments" minOccurs="0"/>
                <xsd:element ref="ns3:General_x0020_Info" minOccurs="0"/>
                <xsd:element ref="ns3:Class" minOccurs="0"/>
                <xsd:element ref="ns4:_dlc_DocId" minOccurs="0"/>
                <xsd:element ref="ns4:_dlc_DocIdUrl" minOccurs="0"/>
                <xsd:element ref="ns4:_dlc_DocIdPersistId" minOccurs="0"/>
                <xsd:element ref="ns5:IconOverlay" minOccurs="0"/>
                <xsd:element ref="ns4:TaxCatchAll" minOccurs="0"/>
                <xsd:element ref="ns4:TaxCatchAllLabel" minOccurs="0"/>
                <xsd:element ref="ns2:MP_UserTags" minOccurs="0"/>
                <xsd:element ref="ns2:MP_Inherited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207520-be24-41f9-8afd-5afc1c3ee385" elementFormDefault="qualified">
    <xsd:import namespace="http://schemas.microsoft.com/office/2006/documentManagement/types"/>
    <xsd:import namespace="http://schemas.microsoft.com/office/infopath/2007/PartnerControls"/>
    <xsd:element name="Process_x0020_Owner" ma:index="2" nillable="true" ma:displayName="Template Owner" ma:list="UserInfo" ma:SearchPeopleOnly="false" ma:SharePointGroup="0" ma:internalName="Process_x0020_Owner0" ma:showField="EMail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P_UserTags" ma:index="20" nillable="true" ma:displayName="Tags" ma:hidden="true" ma:internalName="MP_UserTags" ma:readOnly="false">
      <xsd:simpleType>
        <xsd:restriction base="dms:Unknown"/>
      </xsd:simpleType>
    </xsd:element>
    <xsd:element name="MP_InheritedTags" ma:index="21" nillable="true" ma:displayName="Inherited Tags" ma:hidden="true" ma:internalName="MP_InheritedTags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e8680-9a96-4f84-b839-50f451794bc8" elementFormDefault="qualified">
    <xsd:import namespace="http://schemas.microsoft.com/office/2006/documentManagement/types"/>
    <xsd:import namespace="http://schemas.microsoft.com/office/infopath/2007/PartnerControls"/>
    <xsd:element name="Status" ma:index="4" nillable="true" ma:displayName="Status" ma:default="active" ma:format="Dropdown" ma:internalName="Status">
      <xsd:simpleType>
        <xsd:restriction base="dms:Choice">
          <xsd:enumeration value="active"/>
          <xsd:enumeration value="in progress"/>
          <xsd:enumeration value="replaced"/>
        </xsd:restriction>
      </xsd:simpleType>
    </xsd:element>
    <xsd:element name="Internal_x0020_Comments" ma:index="5" nillable="true" ma:displayName="Internal Comments" ma:internalName="Internal_x0020_Comments">
      <xsd:simpleType>
        <xsd:restriction base="dms:Note">
          <xsd:maxLength value="255"/>
        </xsd:restriction>
      </xsd:simpleType>
    </xsd:element>
    <xsd:element name="General_x0020_Info" ma:index="6" nillable="true" ma:displayName="General Info" ma:internalName="General_x0020_Info">
      <xsd:simpleType>
        <xsd:restriction base="dms:Note">
          <xsd:maxLength value="255"/>
        </xsd:restriction>
      </xsd:simpleType>
    </xsd:element>
    <xsd:element name="Class" ma:index="7" nillable="true" ma:displayName="Class" ma:default="Class 1" ma:format="Dropdown" ma:internalName="Class">
      <xsd:simpleType>
        <xsd:restriction base="dms:Choice">
          <xsd:enumeration value="Class 1"/>
          <xsd:enumeration value="Class 2"/>
          <xsd:enumeration value="Class 3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fb7e6-092d-4538-a09d-7e0bb066b0b7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6" nillable="true" ma:displayName="Taxonomy Catch All Column" ma:hidden="true" ma:list="{6efaa0ca-047d-4c82-8aad-d427f688b28f}" ma:internalName="TaxCatchAll" ma:showField="CatchAllData" ma:web="1e207520-be24-41f9-8afd-5afc1c3ee3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hidden="true" ma:list="{6efaa0ca-047d-4c82-8aad-d427f688b28f}" ma:internalName="TaxCatchAllLabel" ma:readOnly="true" ma:showField="CatchAllDataLabel" ma:web="1e207520-be24-41f9-8afd-5afc1c3ee3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C09611-F376-4225-BAC3-3EC1A531D8D0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1e207520-be24-41f9-8afd-5afc1c3ee385"/>
    <ds:schemaRef ds:uri="http://schemas.microsoft.com/sharepoint/v4"/>
    <ds:schemaRef ds:uri="http://purl.org/dc/terms/"/>
    <ds:schemaRef ds:uri="http://schemas.openxmlformats.org/package/2006/metadata/core-properties"/>
    <ds:schemaRef ds:uri="74ffb7e6-092d-4538-a09d-7e0bb066b0b7"/>
    <ds:schemaRef ds:uri="http://purl.org/dc/dcmitype/"/>
    <ds:schemaRef ds:uri="86de8680-9a96-4f84-b839-50f451794bc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9CEF5E-DEF7-44DF-A414-A2BC4907E1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207520-be24-41f9-8afd-5afc1c3ee385"/>
    <ds:schemaRef ds:uri="86de8680-9a96-4f84-b839-50f451794bc8"/>
    <ds:schemaRef ds:uri="74ffb7e6-092d-4538-a09d-7e0bb066b0b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500FFA-C124-40CE-85DC-E8B4A490751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897D294-C7E5-4E0B-AEF3-A09880E89F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6339</TotalTime>
  <Words>10028</Words>
  <Application>Microsoft Office PowerPoint</Application>
  <PresentationFormat>Widescreen</PresentationFormat>
  <Paragraphs>2162</Paragraphs>
  <Slides>71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System Font Regular</vt:lpstr>
      <vt:lpstr>Wingdings</vt:lpstr>
      <vt:lpstr>1_Office Theme</vt:lpstr>
      <vt:lpstr>Packager Shell Object</vt:lpstr>
      <vt:lpstr>Package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MTF GUI</vt:lpstr>
      <vt:lpstr>PowerPoint Presentation</vt:lpstr>
    </vt:vector>
  </TitlesOfParts>
  <Company>ams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in Python</dc:title>
  <dc:creator>Ze Rui Kobe Chang</dc:creator>
  <dc:description>Verantwortlich: Eva Maria Schleip</dc:description>
  <cp:lastModifiedBy>Ze Rui Kobe Chang</cp:lastModifiedBy>
  <cp:revision>743</cp:revision>
  <dcterms:created xsi:type="dcterms:W3CDTF">2021-09-23T06:57:14Z</dcterms:created>
  <dcterms:modified xsi:type="dcterms:W3CDTF">2022-01-27T01:59:31Z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0x010100D5059C42A7EB564AB9004D372A22083800CD1243FB55D09148AFF6A44853DBF130</vt:lpwstr>
  </property>
  <property fmtid="{D5CDD505-2E9C-101B-9397-08002B2CF9AE}" pid="3" name="_dlc_DocIdItemGuid">
    <vt:lpwstr>2a971265-9bcf-446d-95b5-a9b0dc107b9f</vt:lpwstr>
  </property>
  <property fmtid="{D5CDD505-2E9C-101B-9397-08002B2CF9AE}" pid="4" name="MSIP_Label_f9dda1df-3fca-45c7-91be-5629a3733338_Enabled">
    <vt:lpwstr>true</vt:lpwstr>
  </property>
  <property fmtid="{D5CDD505-2E9C-101B-9397-08002B2CF9AE}" pid="5" name="MSIP_Label_f9dda1df-3fca-45c7-91be-5629a3733338_SetDate">
    <vt:lpwstr>2021-09-23T07:09:23Z</vt:lpwstr>
  </property>
  <property fmtid="{D5CDD505-2E9C-101B-9397-08002B2CF9AE}" pid="6" name="MSIP_Label_f9dda1df-3fca-45c7-91be-5629a3733338_Method">
    <vt:lpwstr>Standard</vt:lpwstr>
  </property>
  <property fmtid="{D5CDD505-2E9C-101B-9397-08002B2CF9AE}" pid="7" name="MSIP_Label_f9dda1df-3fca-45c7-91be-5629a3733338_Name">
    <vt:lpwstr>f9dda1df-3fca-45c7-91be-5629a3733338</vt:lpwstr>
  </property>
  <property fmtid="{D5CDD505-2E9C-101B-9397-08002B2CF9AE}" pid="8" name="MSIP_Label_f9dda1df-3fca-45c7-91be-5629a3733338_SiteId">
    <vt:lpwstr>ec1ca250-c234-4d56-a76b-7dfb9eee0c46</vt:lpwstr>
  </property>
  <property fmtid="{D5CDD505-2E9C-101B-9397-08002B2CF9AE}" pid="9" name="MSIP_Label_f9dda1df-3fca-45c7-91be-5629a3733338_ActionId">
    <vt:lpwstr>5d1195ef-764e-4354-8c5b-381fc0d18ece</vt:lpwstr>
  </property>
  <property fmtid="{D5CDD505-2E9C-101B-9397-08002B2CF9AE}" pid="10" name="MSIP_Label_f9dda1df-3fca-45c7-91be-5629a3733338_ContentBits">
    <vt:lpwstr>0</vt:lpwstr>
  </property>
</Properties>
</file>