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5"/>
  </p:sldMasterIdLst>
  <p:notesMasterIdLst>
    <p:notesMasterId r:id="rId19"/>
  </p:notesMasterIdLst>
  <p:sldIdLst>
    <p:sldId id="273" r:id="rId6"/>
    <p:sldId id="274" r:id="rId7"/>
    <p:sldId id="276" r:id="rId8"/>
    <p:sldId id="275" r:id="rId9"/>
    <p:sldId id="287" r:id="rId10"/>
    <p:sldId id="289" r:id="rId11"/>
    <p:sldId id="279" r:id="rId12"/>
    <p:sldId id="280" r:id="rId13"/>
    <p:sldId id="281" r:id="rId14"/>
    <p:sldId id="282" r:id="rId15"/>
    <p:sldId id="285" r:id="rId16"/>
    <p:sldId id="283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8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7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5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3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90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49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07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65" algn="l" defTabSz="9143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75FF"/>
    <a:srgbClr val="CA61FF"/>
    <a:srgbClr val="DA8FFF"/>
    <a:srgbClr val="FF8B57"/>
    <a:srgbClr val="FFA279"/>
    <a:srgbClr val="FF5000"/>
    <a:srgbClr val="FF9900"/>
    <a:srgbClr val="FF9933"/>
    <a:srgbClr val="FD5000"/>
    <a:srgbClr val="C8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3945" autoAdjust="0"/>
  </p:normalViewPr>
  <p:slideViewPr>
    <p:cSldViewPr snapToGrid="0">
      <p:cViewPr varScale="1">
        <p:scale>
          <a:sx n="69" d="100"/>
          <a:sy n="69" d="100"/>
        </p:scale>
        <p:origin x="4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120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kob\Desktop\DOE1\graph%20crea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kob\Desktop\DOE1\graph%20cre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kob\Desktop\DOE1\graph%20cre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0" i="0" baseline="0">
                <a:solidFill>
                  <a:sysClr val="windowText" lastClr="000000"/>
                </a:solidFill>
                <a:effectLst/>
              </a:rPr>
              <a:t>Time Spent (After 10 Pictures)</a:t>
            </a:r>
            <a:endParaRPr lang="en-US" sz="1050">
              <a:solidFill>
                <a:sysClr val="windowText" lastClr="000000"/>
              </a:solidFill>
              <a:effectLst/>
            </a:endParaRPr>
          </a:p>
        </c:rich>
      </c:tx>
      <c:layout/>
      <c:overlay val="0"/>
      <c:spPr>
        <a:solidFill>
          <a:sysClr val="window" lastClr="FFFFFF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Human</c:v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numRef>
              <c:f>Sheet1!$C$4:$C$14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Sheet1!$H$11:$H$21</c:f>
              <c:numCache>
                <c:formatCode>General</c:formatCode>
                <c:ptCount val="11"/>
                <c:pt idx="0">
                  <c:v>0</c:v>
                </c:pt>
                <c:pt idx="1">
                  <c:v>60</c:v>
                </c:pt>
                <c:pt idx="2">
                  <c:v>120</c:v>
                </c:pt>
                <c:pt idx="3">
                  <c:v>180</c:v>
                </c:pt>
                <c:pt idx="4">
                  <c:v>240</c:v>
                </c:pt>
                <c:pt idx="5">
                  <c:v>300</c:v>
                </c:pt>
                <c:pt idx="6">
                  <c:v>370</c:v>
                </c:pt>
                <c:pt idx="7">
                  <c:v>440</c:v>
                </c:pt>
                <c:pt idx="8">
                  <c:v>510</c:v>
                </c:pt>
                <c:pt idx="9">
                  <c:v>580</c:v>
                </c:pt>
                <c:pt idx="10">
                  <c:v>650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E4-4940-9DFE-B7F80948D2EF}"/>
            </c:ext>
          </c:extLst>
        </c:ser>
        <c:ser>
          <c:idx val="1"/>
          <c:order val="1"/>
          <c:tx>
            <c:v>Automated Extraction Process</c:v>
          </c:tx>
          <c:spPr>
            <a:ln w="28575" cap="rnd">
              <a:solidFill>
                <a:srgbClr val="58A808"/>
              </a:solidFill>
              <a:round/>
            </a:ln>
            <a:effectLst/>
          </c:spPr>
          <c:marker>
            <c:symbol val="none"/>
          </c:marker>
          <c:cat>
            <c:numRef>
              <c:f>Sheet1!$C$4:$C$14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Sheet1!$I$11:$I$21</c:f>
              <c:numCache>
                <c:formatCode>General</c:formatCode>
                <c:ptCount val="11"/>
                <c:pt idx="0">
                  <c:v>0</c:v>
                </c:pt>
                <c:pt idx="1">
                  <c:v>36</c:v>
                </c:pt>
                <c:pt idx="2">
                  <c:v>72</c:v>
                </c:pt>
                <c:pt idx="3">
                  <c:v>108</c:v>
                </c:pt>
                <c:pt idx="4">
                  <c:v>144</c:v>
                </c:pt>
                <c:pt idx="5">
                  <c:v>180</c:v>
                </c:pt>
                <c:pt idx="6">
                  <c:v>216</c:v>
                </c:pt>
                <c:pt idx="7">
                  <c:v>252</c:v>
                </c:pt>
                <c:pt idx="8">
                  <c:v>288</c:v>
                </c:pt>
                <c:pt idx="9">
                  <c:v>324</c:v>
                </c:pt>
                <c:pt idx="10">
                  <c:v>360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E4-4940-9DFE-B7F80948D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00569008"/>
        <c:axId val="1900574416"/>
      </c:lineChart>
      <c:catAx>
        <c:axId val="1900569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dirty="0">
                    <a:solidFill>
                      <a:sysClr val="windowText" lastClr="000000"/>
                    </a:solidFill>
                  </a:rPr>
                  <a:t>Pictures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0574416"/>
        <c:crosses val="autoZero"/>
        <c:auto val="1"/>
        <c:lblAlgn val="ctr"/>
        <c:lblOffset val="100"/>
        <c:noMultiLvlLbl val="0"/>
      </c:catAx>
      <c:valAx>
        <c:axId val="1900574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dirty="0">
                    <a:solidFill>
                      <a:sysClr val="windowText" lastClr="000000"/>
                    </a:solidFill>
                  </a:rPr>
                  <a:t>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0569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solidFill>
                  <a:sysClr val="windowText" lastClr="000000"/>
                </a:solidFill>
              </a:rPr>
              <a:t>Time</a:t>
            </a:r>
            <a:r>
              <a:rPr lang="en-US" sz="1200" baseline="0" dirty="0">
                <a:solidFill>
                  <a:sysClr val="windowText" lastClr="000000"/>
                </a:solidFill>
              </a:rPr>
              <a:t> Spent (After 30 Pictures)</a:t>
            </a:r>
            <a:endParaRPr lang="en-US" sz="1200" dirty="0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Human</c:v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numRef>
              <c:f>Sheet1!$C$4:$C$34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Sheet1!$H$11:$H$41</c:f>
              <c:numCache>
                <c:formatCode>General</c:formatCode>
                <c:ptCount val="31"/>
                <c:pt idx="0">
                  <c:v>0</c:v>
                </c:pt>
                <c:pt idx="1">
                  <c:v>60</c:v>
                </c:pt>
                <c:pt idx="2">
                  <c:v>120</c:v>
                </c:pt>
                <c:pt idx="3">
                  <c:v>180</c:v>
                </c:pt>
                <c:pt idx="4">
                  <c:v>240</c:v>
                </c:pt>
                <c:pt idx="5">
                  <c:v>300</c:v>
                </c:pt>
                <c:pt idx="6">
                  <c:v>370</c:v>
                </c:pt>
                <c:pt idx="7">
                  <c:v>440</c:v>
                </c:pt>
                <c:pt idx="8">
                  <c:v>510</c:v>
                </c:pt>
                <c:pt idx="9">
                  <c:v>580</c:v>
                </c:pt>
                <c:pt idx="10">
                  <c:v>650</c:v>
                </c:pt>
                <c:pt idx="11">
                  <c:v>730</c:v>
                </c:pt>
                <c:pt idx="12">
                  <c:v>810</c:v>
                </c:pt>
                <c:pt idx="13">
                  <c:v>890</c:v>
                </c:pt>
                <c:pt idx="14">
                  <c:v>970</c:v>
                </c:pt>
                <c:pt idx="15">
                  <c:v>1050</c:v>
                </c:pt>
                <c:pt idx="16">
                  <c:v>1140</c:v>
                </c:pt>
                <c:pt idx="17">
                  <c:v>1230</c:v>
                </c:pt>
                <c:pt idx="18">
                  <c:v>1320</c:v>
                </c:pt>
                <c:pt idx="19">
                  <c:v>1410</c:v>
                </c:pt>
                <c:pt idx="20">
                  <c:v>1500</c:v>
                </c:pt>
                <c:pt idx="21">
                  <c:v>1600</c:v>
                </c:pt>
                <c:pt idx="22">
                  <c:v>1700</c:v>
                </c:pt>
                <c:pt idx="23">
                  <c:v>1800</c:v>
                </c:pt>
                <c:pt idx="24">
                  <c:v>1900</c:v>
                </c:pt>
                <c:pt idx="25">
                  <c:v>2000</c:v>
                </c:pt>
                <c:pt idx="26">
                  <c:v>2110</c:v>
                </c:pt>
                <c:pt idx="27">
                  <c:v>2220</c:v>
                </c:pt>
                <c:pt idx="28">
                  <c:v>2330</c:v>
                </c:pt>
                <c:pt idx="29">
                  <c:v>2440</c:v>
                </c:pt>
                <c:pt idx="30">
                  <c:v>2550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AE8-4134-97DE-DDE972AA9DB8}"/>
            </c:ext>
          </c:extLst>
        </c:ser>
        <c:ser>
          <c:idx val="1"/>
          <c:order val="1"/>
          <c:tx>
            <c:v>Automated Extraction Process</c:v>
          </c:tx>
          <c:spPr>
            <a:ln w="28575" cap="rnd">
              <a:solidFill>
                <a:srgbClr val="58A808"/>
              </a:solidFill>
              <a:round/>
            </a:ln>
            <a:effectLst/>
          </c:spPr>
          <c:marker>
            <c:symbol val="none"/>
          </c:marker>
          <c:cat>
            <c:numRef>
              <c:f>Sheet1!$C$4:$C$34</c:f>
              <c:numCache>
                <c:formatCode>General</c:formatCode>
                <c:ptCount val="3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</c:numCache>
            </c:numRef>
          </c:cat>
          <c:val>
            <c:numRef>
              <c:f>Sheet1!$I$11:$I$41</c:f>
              <c:numCache>
                <c:formatCode>General</c:formatCode>
                <c:ptCount val="31"/>
                <c:pt idx="0">
                  <c:v>0</c:v>
                </c:pt>
                <c:pt idx="1">
                  <c:v>36</c:v>
                </c:pt>
                <c:pt idx="2">
                  <c:v>72</c:v>
                </c:pt>
                <c:pt idx="3">
                  <c:v>108</c:v>
                </c:pt>
                <c:pt idx="4">
                  <c:v>144</c:v>
                </c:pt>
                <c:pt idx="5">
                  <c:v>180</c:v>
                </c:pt>
                <c:pt idx="6">
                  <c:v>216</c:v>
                </c:pt>
                <c:pt idx="7">
                  <c:v>252</c:v>
                </c:pt>
                <c:pt idx="8">
                  <c:v>288</c:v>
                </c:pt>
                <c:pt idx="9">
                  <c:v>324</c:v>
                </c:pt>
                <c:pt idx="10">
                  <c:v>360</c:v>
                </c:pt>
                <c:pt idx="11">
                  <c:v>396</c:v>
                </c:pt>
                <c:pt idx="12">
                  <c:v>432</c:v>
                </c:pt>
                <c:pt idx="13">
                  <c:v>468</c:v>
                </c:pt>
                <c:pt idx="14">
                  <c:v>504</c:v>
                </c:pt>
                <c:pt idx="15">
                  <c:v>540</c:v>
                </c:pt>
                <c:pt idx="16">
                  <c:v>576</c:v>
                </c:pt>
                <c:pt idx="17">
                  <c:v>612</c:v>
                </c:pt>
                <c:pt idx="18">
                  <c:v>648</c:v>
                </c:pt>
                <c:pt idx="19">
                  <c:v>684</c:v>
                </c:pt>
                <c:pt idx="20">
                  <c:v>720</c:v>
                </c:pt>
                <c:pt idx="21">
                  <c:v>756</c:v>
                </c:pt>
                <c:pt idx="22">
                  <c:v>792</c:v>
                </c:pt>
                <c:pt idx="23">
                  <c:v>828</c:v>
                </c:pt>
                <c:pt idx="24">
                  <c:v>864</c:v>
                </c:pt>
                <c:pt idx="25">
                  <c:v>900</c:v>
                </c:pt>
                <c:pt idx="26">
                  <c:v>936</c:v>
                </c:pt>
                <c:pt idx="27">
                  <c:v>972</c:v>
                </c:pt>
                <c:pt idx="28">
                  <c:v>1008</c:v>
                </c:pt>
                <c:pt idx="29">
                  <c:v>1044</c:v>
                </c:pt>
                <c:pt idx="30">
                  <c:v>1080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E8-4134-97DE-DDE972AA9D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85787343"/>
        <c:axId val="1485801487"/>
      </c:lineChart>
      <c:catAx>
        <c:axId val="14857873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dirty="0">
                    <a:solidFill>
                      <a:sysClr val="windowText" lastClr="000000"/>
                    </a:solidFill>
                  </a:rPr>
                  <a:t>Pictures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5801487"/>
        <c:crosses val="autoZero"/>
        <c:auto val="1"/>
        <c:lblAlgn val="ctr"/>
        <c:lblOffset val="100"/>
        <c:tickLblSkip val="5"/>
        <c:noMultiLvlLbl val="0"/>
      </c:catAx>
      <c:valAx>
        <c:axId val="1485801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dirty="0">
                    <a:solidFill>
                      <a:sysClr val="windowText" lastClr="000000"/>
                    </a:solidFill>
                  </a:rPr>
                  <a:t>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5787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solidFill>
                  <a:sysClr val="windowText" lastClr="000000"/>
                </a:solidFill>
              </a:rPr>
              <a:t>Time Spent(After</a:t>
            </a:r>
            <a:r>
              <a:rPr lang="en-US" sz="1200" baseline="0" dirty="0">
                <a:solidFill>
                  <a:sysClr val="windowText" lastClr="000000"/>
                </a:solidFill>
              </a:rPr>
              <a:t> 50 Pictures</a:t>
            </a:r>
            <a:r>
              <a:rPr lang="en-US" baseline="0" dirty="0">
                <a:solidFill>
                  <a:sysClr val="windowText" lastClr="000000"/>
                </a:solidFill>
              </a:rPr>
              <a:t>)</a:t>
            </a:r>
            <a:endParaRPr lang="en-US" dirty="0">
              <a:solidFill>
                <a:sysClr val="windowText" lastClr="000000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Human</c:v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numRef>
              <c:f>Sheet1!$C$4:$C$54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Sheet1!$H$11:$H$61</c:f>
              <c:numCache>
                <c:formatCode>General</c:formatCode>
                <c:ptCount val="51"/>
                <c:pt idx="0">
                  <c:v>0</c:v>
                </c:pt>
                <c:pt idx="1">
                  <c:v>60</c:v>
                </c:pt>
                <c:pt idx="2">
                  <c:v>120</c:v>
                </c:pt>
                <c:pt idx="3">
                  <c:v>180</c:v>
                </c:pt>
                <c:pt idx="4">
                  <c:v>240</c:v>
                </c:pt>
                <c:pt idx="5">
                  <c:v>300</c:v>
                </c:pt>
                <c:pt idx="6">
                  <c:v>370</c:v>
                </c:pt>
                <c:pt idx="7">
                  <c:v>440</c:v>
                </c:pt>
                <c:pt idx="8">
                  <c:v>510</c:v>
                </c:pt>
                <c:pt idx="9">
                  <c:v>580</c:v>
                </c:pt>
                <c:pt idx="10">
                  <c:v>650</c:v>
                </c:pt>
                <c:pt idx="11">
                  <c:v>730</c:v>
                </c:pt>
                <c:pt idx="12">
                  <c:v>810</c:v>
                </c:pt>
                <c:pt idx="13">
                  <c:v>890</c:v>
                </c:pt>
                <c:pt idx="14">
                  <c:v>970</c:v>
                </c:pt>
                <c:pt idx="15">
                  <c:v>1050</c:v>
                </c:pt>
                <c:pt idx="16">
                  <c:v>1140</c:v>
                </c:pt>
                <c:pt idx="17">
                  <c:v>1230</c:v>
                </c:pt>
                <c:pt idx="18">
                  <c:v>1320</c:v>
                </c:pt>
                <c:pt idx="19">
                  <c:v>1410</c:v>
                </c:pt>
                <c:pt idx="20">
                  <c:v>1500</c:v>
                </c:pt>
                <c:pt idx="21">
                  <c:v>1600</c:v>
                </c:pt>
                <c:pt idx="22">
                  <c:v>1700</c:v>
                </c:pt>
                <c:pt idx="23">
                  <c:v>1800</c:v>
                </c:pt>
                <c:pt idx="24">
                  <c:v>1900</c:v>
                </c:pt>
                <c:pt idx="25">
                  <c:v>2000</c:v>
                </c:pt>
                <c:pt idx="26">
                  <c:v>2110</c:v>
                </c:pt>
                <c:pt idx="27">
                  <c:v>2220</c:v>
                </c:pt>
                <c:pt idx="28">
                  <c:v>2330</c:v>
                </c:pt>
                <c:pt idx="29">
                  <c:v>2440</c:v>
                </c:pt>
                <c:pt idx="30">
                  <c:v>2550</c:v>
                </c:pt>
                <c:pt idx="31">
                  <c:v>2670</c:v>
                </c:pt>
                <c:pt idx="32">
                  <c:v>2790</c:v>
                </c:pt>
                <c:pt idx="33">
                  <c:v>2910</c:v>
                </c:pt>
                <c:pt idx="34">
                  <c:v>3030</c:v>
                </c:pt>
                <c:pt idx="35">
                  <c:v>3150</c:v>
                </c:pt>
                <c:pt idx="36">
                  <c:v>3280</c:v>
                </c:pt>
                <c:pt idx="37">
                  <c:v>3410</c:v>
                </c:pt>
                <c:pt idx="38">
                  <c:v>3540</c:v>
                </c:pt>
                <c:pt idx="39">
                  <c:v>3670</c:v>
                </c:pt>
                <c:pt idx="40">
                  <c:v>3800</c:v>
                </c:pt>
                <c:pt idx="41">
                  <c:v>3940</c:v>
                </c:pt>
                <c:pt idx="42">
                  <c:v>4080</c:v>
                </c:pt>
                <c:pt idx="43">
                  <c:v>4220</c:v>
                </c:pt>
                <c:pt idx="44">
                  <c:v>4360</c:v>
                </c:pt>
                <c:pt idx="45">
                  <c:v>4500</c:v>
                </c:pt>
                <c:pt idx="46">
                  <c:v>4650</c:v>
                </c:pt>
                <c:pt idx="47">
                  <c:v>4800</c:v>
                </c:pt>
                <c:pt idx="48">
                  <c:v>4950</c:v>
                </c:pt>
                <c:pt idx="49">
                  <c:v>5100</c:v>
                </c:pt>
                <c:pt idx="50">
                  <c:v>5250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AB-44F9-AEE7-165C219B011B}"/>
            </c:ext>
          </c:extLst>
        </c:ser>
        <c:ser>
          <c:idx val="1"/>
          <c:order val="1"/>
          <c:tx>
            <c:v>Automated Extraction Process</c:v>
          </c:tx>
          <c:spPr>
            <a:ln w="28575" cap="rnd">
              <a:solidFill>
                <a:srgbClr val="58A808"/>
              </a:solidFill>
              <a:round/>
            </a:ln>
            <a:effectLst/>
          </c:spPr>
          <c:marker>
            <c:symbol val="none"/>
          </c:marker>
          <c:cat>
            <c:numRef>
              <c:f>Sheet1!$C$4:$C$54</c:f>
              <c:numCache>
                <c:formatCode>General</c:formatCode>
                <c:ptCount val="5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</c:numCache>
            </c:numRef>
          </c:cat>
          <c:val>
            <c:numRef>
              <c:f>Sheet1!$I$11:$I$61</c:f>
              <c:numCache>
                <c:formatCode>General</c:formatCode>
                <c:ptCount val="51"/>
                <c:pt idx="0">
                  <c:v>0</c:v>
                </c:pt>
                <c:pt idx="1">
                  <c:v>36</c:v>
                </c:pt>
                <c:pt idx="2">
                  <c:v>72</c:v>
                </c:pt>
                <c:pt idx="3">
                  <c:v>108</c:v>
                </c:pt>
                <c:pt idx="4">
                  <c:v>144</c:v>
                </c:pt>
                <c:pt idx="5">
                  <c:v>180</c:v>
                </c:pt>
                <c:pt idx="6">
                  <c:v>216</c:v>
                </c:pt>
                <c:pt idx="7">
                  <c:v>252</c:v>
                </c:pt>
                <c:pt idx="8">
                  <c:v>288</c:v>
                </c:pt>
                <c:pt idx="9">
                  <c:v>324</c:v>
                </c:pt>
                <c:pt idx="10">
                  <c:v>360</c:v>
                </c:pt>
                <c:pt idx="11">
                  <c:v>396</c:v>
                </c:pt>
                <c:pt idx="12">
                  <c:v>432</c:v>
                </c:pt>
                <c:pt idx="13">
                  <c:v>468</c:v>
                </c:pt>
                <c:pt idx="14">
                  <c:v>504</c:v>
                </c:pt>
                <c:pt idx="15">
                  <c:v>540</c:v>
                </c:pt>
                <c:pt idx="16">
                  <c:v>576</c:v>
                </c:pt>
                <c:pt idx="17">
                  <c:v>612</c:v>
                </c:pt>
                <c:pt idx="18">
                  <c:v>648</c:v>
                </c:pt>
                <c:pt idx="19">
                  <c:v>684</c:v>
                </c:pt>
                <c:pt idx="20">
                  <c:v>720</c:v>
                </c:pt>
                <c:pt idx="21">
                  <c:v>756</c:v>
                </c:pt>
                <c:pt idx="22">
                  <c:v>792</c:v>
                </c:pt>
                <c:pt idx="23">
                  <c:v>828</c:v>
                </c:pt>
                <c:pt idx="24">
                  <c:v>864</c:v>
                </c:pt>
                <c:pt idx="25">
                  <c:v>900</c:v>
                </c:pt>
                <c:pt idx="26">
                  <c:v>936</c:v>
                </c:pt>
                <c:pt idx="27">
                  <c:v>972</c:v>
                </c:pt>
                <c:pt idx="28">
                  <c:v>1008</c:v>
                </c:pt>
                <c:pt idx="29">
                  <c:v>1044</c:v>
                </c:pt>
                <c:pt idx="30">
                  <c:v>1080</c:v>
                </c:pt>
                <c:pt idx="31">
                  <c:v>1116</c:v>
                </c:pt>
                <c:pt idx="32">
                  <c:v>1152</c:v>
                </c:pt>
                <c:pt idx="33">
                  <c:v>1188</c:v>
                </c:pt>
                <c:pt idx="34">
                  <c:v>1224</c:v>
                </c:pt>
                <c:pt idx="35">
                  <c:v>1260</c:v>
                </c:pt>
                <c:pt idx="36">
                  <c:v>1296</c:v>
                </c:pt>
                <c:pt idx="37">
                  <c:v>1332</c:v>
                </c:pt>
                <c:pt idx="38">
                  <c:v>1368</c:v>
                </c:pt>
                <c:pt idx="39">
                  <c:v>1404</c:v>
                </c:pt>
                <c:pt idx="40">
                  <c:v>1440</c:v>
                </c:pt>
                <c:pt idx="41">
                  <c:v>1476</c:v>
                </c:pt>
                <c:pt idx="42">
                  <c:v>1512</c:v>
                </c:pt>
                <c:pt idx="43">
                  <c:v>1548</c:v>
                </c:pt>
                <c:pt idx="44">
                  <c:v>1584</c:v>
                </c:pt>
                <c:pt idx="45">
                  <c:v>1620</c:v>
                </c:pt>
                <c:pt idx="46">
                  <c:v>1656</c:v>
                </c:pt>
                <c:pt idx="47">
                  <c:v>1692</c:v>
                </c:pt>
                <c:pt idx="48">
                  <c:v>1728</c:v>
                </c:pt>
                <c:pt idx="49">
                  <c:v>1764</c:v>
                </c:pt>
                <c:pt idx="50">
                  <c:v>1800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AB-44F9-AEE7-165C219B01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08955023"/>
        <c:axId val="1708965423"/>
      </c:lineChart>
      <c:catAx>
        <c:axId val="170895502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dirty="0">
                    <a:solidFill>
                      <a:sysClr val="windowText" lastClr="000000"/>
                    </a:solidFill>
                  </a:rPr>
                  <a:t>Pictures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8965423"/>
        <c:crosses val="autoZero"/>
        <c:auto val="1"/>
        <c:lblAlgn val="ctr"/>
        <c:lblOffset val="100"/>
        <c:tickLblSkip val="5"/>
        <c:noMultiLvlLbl val="0"/>
      </c:catAx>
      <c:valAx>
        <c:axId val="1708965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900" dirty="0">
                    <a:solidFill>
                      <a:sysClr val="windowText" lastClr="000000"/>
                    </a:solidFill>
                  </a:rPr>
                  <a:t>Seconds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8955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671E0-B661-4F2E-9188-0DBE52DFE61E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7F94B-11AA-4D22-9CB2-4603CDB8C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98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8" algn="l" defTabSz="914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17" algn="l" defTabSz="914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75" algn="l" defTabSz="914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33" algn="l" defTabSz="914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90" algn="l" defTabSz="914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49" algn="l" defTabSz="914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07" algn="l" defTabSz="914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65" algn="l" defTabSz="91431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BD2A96-445A-0840-9CE6-762C01BE3D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02292-52BF-8142-94C1-BBF62D6DFACC}"/>
              </a:ext>
            </a:extLst>
          </p:cNvPr>
          <p:cNvSpPr txBox="1"/>
          <p:nvPr userDrawn="1"/>
        </p:nvSpPr>
        <p:spPr>
          <a:xfrm>
            <a:off x="550899" y="6491809"/>
            <a:ext cx="253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34DA5DD-9C8C-6E48-9733-9F5D468F39D5}" type="slidenum">
              <a:rPr lang="en-DE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DE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58E6C7-66E4-534E-800A-28B0FEBBE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70" y="2008428"/>
            <a:ext cx="11076174" cy="153498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Headline</a:t>
            </a:r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40C47D-4A64-3543-A883-AE7900989A30}"/>
              </a:ext>
            </a:extLst>
          </p:cNvPr>
          <p:cNvSpPr txBox="1"/>
          <p:nvPr userDrawn="1"/>
        </p:nvSpPr>
        <p:spPr>
          <a:xfrm>
            <a:off x="546670" y="505626"/>
            <a:ext cx="2668423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DE" sz="1500" b="1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Sensing is life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9374759-9A1C-AF4E-BDFC-6340478CCA5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14395" y="548482"/>
            <a:ext cx="2215944" cy="238625"/>
          </a:xfrm>
          <a:prstGeom prst="rect">
            <a:avLst/>
          </a:prstGeo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95FB517-ABC1-0F42-8E1B-3ADBDD46DF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99" y="4773702"/>
            <a:ext cx="10167806" cy="130621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1850"/>
              </a:lnSpc>
              <a:spcBef>
                <a:spcPts val="0"/>
              </a:spcBef>
              <a:buNone/>
              <a:defRPr sz="15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Name Surname, Department/Title, Legal Entity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6DC4605-721F-A544-BDB5-5C35A9974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9C940B57-E068-B946-800C-03C5520805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0899" y="6069227"/>
            <a:ext cx="10167806" cy="25053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1850"/>
              </a:lnSpc>
              <a:spcBef>
                <a:spcPts val="0"/>
              </a:spcBef>
              <a:buNone/>
              <a:defRPr sz="15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DD/MM/YYY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8427DD70-7C52-7043-93B4-F0AD5E1D46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99" y="3600000"/>
            <a:ext cx="10167806" cy="64671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1850"/>
              </a:lnSpc>
              <a:spcBef>
                <a:spcPts val="0"/>
              </a:spcBef>
              <a:buNone/>
              <a:defRPr sz="15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170372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902292-52BF-8142-94C1-BBF62D6DFACC}"/>
              </a:ext>
            </a:extLst>
          </p:cNvPr>
          <p:cNvSpPr txBox="1"/>
          <p:nvPr userDrawn="1"/>
        </p:nvSpPr>
        <p:spPr>
          <a:xfrm>
            <a:off x="550899" y="6491809"/>
            <a:ext cx="253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34DA5DD-9C8C-6E48-9733-9F5D468F39D5}" type="slidenum">
              <a:rPr lang="en-DE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DE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58E6C7-66E4-534E-800A-28B0FEBBE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70" y="518502"/>
            <a:ext cx="11076174" cy="33191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Headline</a:t>
            </a:r>
            <a:endParaRPr lang="en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F8A420-9BCE-8C46-BC7F-3B96CD4677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70" y="899735"/>
            <a:ext cx="11076174" cy="4943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FontTx/>
              <a:buNone/>
              <a:defRPr sz="15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286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58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Subheadline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FBB059-B301-164C-9710-E7E222FD1B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898" y="1551170"/>
            <a:ext cx="9827265" cy="47400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900"/>
              </a:lnSpc>
              <a:buNone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91307" indent="-284163">
              <a:lnSpc>
                <a:spcPts val="1900"/>
              </a:lnSpc>
              <a:buClrTx/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91307" indent="-284163">
              <a:lnSpc>
                <a:spcPts val="1900"/>
              </a:lnSpc>
              <a:buFont typeface="+mj-lt"/>
              <a:buAutoNum type="arabicPeriod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37369" indent="-246063">
              <a:lnSpc>
                <a:spcPts val="1900"/>
              </a:lnSpc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37369" indent="0">
              <a:lnSpc>
                <a:spcPts val="1900"/>
              </a:lnSpc>
              <a:buNone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E965D5-55BA-B740-B728-3E8D520BD1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0FD415-FF23-5B4D-A181-ABAD87A28C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8163" y="6463703"/>
            <a:ext cx="1243881" cy="13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9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902292-52BF-8142-94C1-BBF62D6DFACC}"/>
              </a:ext>
            </a:extLst>
          </p:cNvPr>
          <p:cNvSpPr txBox="1"/>
          <p:nvPr userDrawn="1"/>
        </p:nvSpPr>
        <p:spPr>
          <a:xfrm>
            <a:off x="550899" y="6491809"/>
            <a:ext cx="253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34DA5DD-9C8C-6E48-9733-9F5D468F39D5}" type="slidenum">
              <a:rPr lang="en-DE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DE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58E6C7-66E4-534E-800A-28B0FEBBE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70" y="518502"/>
            <a:ext cx="11076174" cy="33191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Headline</a:t>
            </a:r>
            <a:endParaRPr lang="en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F8A420-9BCE-8C46-BC7F-3B96CD4677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70" y="899735"/>
            <a:ext cx="11076174" cy="4943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FontTx/>
              <a:buNone/>
              <a:defRPr sz="15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286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58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Subheadline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FBB059-B301-164C-9710-E7E222FD1B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898" y="1551170"/>
            <a:ext cx="9827265" cy="1072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900"/>
              </a:lnSpc>
              <a:buNone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91307" indent="-284163">
              <a:lnSpc>
                <a:spcPts val="1900"/>
              </a:lnSpc>
              <a:buClrTx/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91307" indent="-284163">
              <a:lnSpc>
                <a:spcPts val="1900"/>
              </a:lnSpc>
              <a:buFont typeface="+mj-lt"/>
              <a:buAutoNum type="arabicPeriod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37369" indent="-246063">
              <a:lnSpc>
                <a:spcPts val="1900"/>
              </a:lnSpc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37369" indent="0">
              <a:lnSpc>
                <a:spcPts val="1900"/>
              </a:lnSpc>
              <a:buNone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E965D5-55BA-B740-B728-3E8D520BD1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EB0E1E-FE31-0042-90E3-E1F94B7887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670" y="3051359"/>
            <a:ext cx="3524629" cy="198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DE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F434A6C-7772-994C-B5DC-4386216109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3685" y="3051359"/>
            <a:ext cx="3524629" cy="198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DE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D3604EA-2D88-4148-9033-6D7EA5F7F1C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98215" y="3051359"/>
            <a:ext cx="3524629" cy="198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D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F2947F6-9D63-1E45-B320-D202E671E3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0898" y="5126832"/>
            <a:ext cx="3520511" cy="339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28600" indent="0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0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5800" indent="0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0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Caption</a:t>
            </a:r>
            <a:endParaRPr lang="en-DE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C281D8F-1B2A-C242-8004-397AAB5442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35744" y="5126832"/>
            <a:ext cx="3520511" cy="339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28600" indent="0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0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5800" indent="0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0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Caption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E13666D4-C6F6-4641-A153-8E6F069E27B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94574" y="5126832"/>
            <a:ext cx="3520511" cy="33980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28600" indent="0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0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5800" indent="0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0">
              <a:buNone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Caption</a:t>
            </a:r>
            <a:endParaRPr lang="en-DE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E28DB8A-14B5-B246-8C85-966A53C8F3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8163" y="6463703"/>
            <a:ext cx="1243881" cy="13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54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+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902292-52BF-8142-94C1-BBF62D6DFACC}"/>
              </a:ext>
            </a:extLst>
          </p:cNvPr>
          <p:cNvSpPr txBox="1"/>
          <p:nvPr userDrawn="1"/>
        </p:nvSpPr>
        <p:spPr>
          <a:xfrm>
            <a:off x="550899" y="6491809"/>
            <a:ext cx="253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34DA5DD-9C8C-6E48-9733-9F5D468F39D5}" type="slidenum">
              <a:rPr lang="en-DE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DE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58E6C7-66E4-534E-800A-28B0FEBBE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70" y="518502"/>
            <a:ext cx="11076174" cy="33191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Headline</a:t>
            </a:r>
            <a:endParaRPr lang="en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F8A420-9BCE-8C46-BC7F-3B96CD4677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70" y="899735"/>
            <a:ext cx="11076174" cy="4943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FontTx/>
              <a:buNone/>
              <a:defRPr sz="15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286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58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Subheadline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FBB059-B301-164C-9710-E7E222FD1B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898" y="3702600"/>
            <a:ext cx="3520401" cy="1072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900"/>
              </a:lnSpc>
              <a:buNone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91307" indent="-284163">
              <a:lnSpc>
                <a:spcPts val="1900"/>
              </a:lnSpc>
              <a:buClrTx/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91307" indent="-284163">
              <a:lnSpc>
                <a:spcPts val="1900"/>
              </a:lnSpc>
              <a:buFont typeface="+mj-lt"/>
              <a:buAutoNum type="arabicPeriod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37369" indent="-246063">
              <a:lnSpc>
                <a:spcPts val="1900"/>
              </a:lnSpc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37369" indent="0">
              <a:lnSpc>
                <a:spcPts val="1900"/>
              </a:lnSpc>
              <a:buNone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E965D5-55BA-B740-B728-3E8D520BD1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EB0E1E-FE31-0042-90E3-E1F94B7887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670" y="1581150"/>
            <a:ext cx="3524629" cy="198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DE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F434A6C-7772-994C-B5DC-4386216109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3685" y="1581150"/>
            <a:ext cx="3524629" cy="198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DE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D3604EA-2D88-4148-9033-6D7EA5F7F1C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98215" y="1581150"/>
            <a:ext cx="3524629" cy="198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DE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3FECDA7-043E-C54B-89CA-430AE83087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35799" y="3702600"/>
            <a:ext cx="3520401" cy="1072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900"/>
              </a:lnSpc>
              <a:buNone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91307" indent="-284163">
              <a:lnSpc>
                <a:spcPts val="1900"/>
              </a:lnSpc>
              <a:buClrTx/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91307" indent="-284163">
              <a:lnSpc>
                <a:spcPts val="1900"/>
              </a:lnSpc>
              <a:buFont typeface="+mj-lt"/>
              <a:buAutoNum type="arabicPeriod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37369" indent="-246063">
              <a:lnSpc>
                <a:spcPts val="1900"/>
              </a:lnSpc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37369" indent="0">
              <a:lnSpc>
                <a:spcPts val="1900"/>
              </a:lnSpc>
              <a:buNone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6FA7A25-49BE-964A-88C7-D33472314E9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8215" y="3702600"/>
            <a:ext cx="3520401" cy="107210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900"/>
              </a:lnSpc>
              <a:buNone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91307" indent="-284163">
              <a:lnSpc>
                <a:spcPts val="1900"/>
              </a:lnSpc>
              <a:buClrTx/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91307" indent="-284163">
              <a:lnSpc>
                <a:spcPts val="1900"/>
              </a:lnSpc>
              <a:buFont typeface="+mj-lt"/>
              <a:buAutoNum type="arabicPeriod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37369" indent="-246063">
              <a:lnSpc>
                <a:spcPts val="1900"/>
              </a:lnSpc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37369" indent="0">
              <a:lnSpc>
                <a:spcPts val="1900"/>
              </a:lnSpc>
              <a:buNone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D5B65C3-CB30-DF47-9997-D3B5B80F6A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8163" y="6463703"/>
            <a:ext cx="1243881" cy="13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02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s +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902292-52BF-8142-94C1-BBF62D6DFACC}"/>
              </a:ext>
            </a:extLst>
          </p:cNvPr>
          <p:cNvSpPr txBox="1"/>
          <p:nvPr userDrawn="1"/>
        </p:nvSpPr>
        <p:spPr>
          <a:xfrm>
            <a:off x="550899" y="6491809"/>
            <a:ext cx="253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34DA5DD-9C8C-6E48-9733-9F5D468F39D5}" type="slidenum">
              <a:rPr lang="en-DE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DE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58E6C7-66E4-534E-800A-28B0FEBBE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70" y="518502"/>
            <a:ext cx="11076174" cy="33191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Headline</a:t>
            </a:r>
            <a:endParaRPr lang="en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F8A420-9BCE-8C46-BC7F-3B96CD4677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70" y="899735"/>
            <a:ext cx="11076174" cy="4943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FontTx/>
              <a:buNone/>
              <a:defRPr sz="15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286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58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Subheadline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FBB059-B301-164C-9710-E7E222FD1B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898" y="5238001"/>
            <a:ext cx="3520401" cy="7805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900"/>
              </a:lnSpc>
              <a:buNone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91307" indent="-284163">
              <a:lnSpc>
                <a:spcPts val="1900"/>
              </a:lnSpc>
              <a:buClrTx/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91307" indent="-284163">
              <a:lnSpc>
                <a:spcPts val="1900"/>
              </a:lnSpc>
              <a:buFont typeface="+mj-lt"/>
              <a:buAutoNum type="arabicPeriod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37369" indent="-246063">
              <a:lnSpc>
                <a:spcPts val="1900"/>
              </a:lnSpc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37369" indent="0">
              <a:lnSpc>
                <a:spcPts val="1900"/>
              </a:lnSpc>
              <a:buNone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E965D5-55BA-B740-B728-3E8D520BD1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EB0E1E-FE31-0042-90E3-E1F94B7887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670" y="1581150"/>
            <a:ext cx="3524629" cy="3463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DE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F434A6C-7772-994C-B5DC-4386216109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3685" y="1581150"/>
            <a:ext cx="3524629" cy="3463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DE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D3604EA-2D88-4148-9033-6D7EA5F7F1C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98215" y="1581150"/>
            <a:ext cx="3524629" cy="34630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DE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3FECDA7-043E-C54B-89CA-430AE830875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35799" y="5238001"/>
            <a:ext cx="3520401" cy="7805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900"/>
              </a:lnSpc>
              <a:buNone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91307" indent="-284163">
              <a:lnSpc>
                <a:spcPts val="1900"/>
              </a:lnSpc>
              <a:buClrTx/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91307" indent="-284163">
              <a:lnSpc>
                <a:spcPts val="1900"/>
              </a:lnSpc>
              <a:buFont typeface="+mj-lt"/>
              <a:buAutoNum type="arabicPeriod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37369" indent="-246063">
              <a:lnSpc>
                <a:spcPts val="1900"/>
              </a:lnSpc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37369" indent="0">
              <a:lnSpc>
                <a:spcPts val="1900"/>
              </a:lnSpc>
              <a:buNone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6FA7A25-49BE-964A-88C7-D33472314E9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8215" y="5238001"/>
            <a:ext cx="3520401" cy="7805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900"/>
              </a:lnSpc>
              <a:buNone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91307" indent="-284163">
              <a:lnSpc>
                <a:spcPts val="1900"/>
              </a:lnSpc>
              <a:buClrTx/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91307" indent="-284163">
              <a:lnSpc>
                <a:spcPts val="1900"/>
              </a:lnSpc>
              <a:buFont typeface="+mj-lt"/>
              <a:buAutoNum type="arabicPeriod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37369" indent="-246063">
              <a:lnSpc>
                <a:spcPts val="1900"/>
              </a:lnSpc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37369" indent="0">
              <a:lnSpc>
                <a:spcPts val="1900"/>
              </a:lnSpc>
              <a:buNone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40BEB9-6744-E54B-B66D-EA691454C8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8163" y="6463703"/>
            <a:ext cx="1243881" cy="13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15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902292-52BF-8142-94C1-BBF62D6DFACC}"/>
              </a:ext>
            </a:extLst>
          </p:cNvPr>
          <p:cNvSpPr txBox="1"/>
          <p:nvPr userDrawn="1"/>
        </p:nvSpPr>
        <p:spPr>
          <a:xfrm>
            <a:off x="550899" y="6491809"/>
            <a:ext cx="253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34DA5DD-9C8C-6E48-9733-9F5D468F39D5}" type="slidenum">
              <a:rPr lang="en-DE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DE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58E6C7-66E4-534E-800A-28B0FEBBE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70" y="518502"/>
            <a:ext cx="11076174" cy="33191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Headline</a:t>
            </a:r>
            <a:endParaRPr lang="en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F8A420-9BCE-8C46-BC7F-3B96CD4677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70" y="899735"/>
            <a:ext cx="11076174" cy="4943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FontTx/>
              <a:buNone/>
              <a:defRPr sz="15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286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58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Subheadline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E965D5-55BA-B740-B728-3E8D520BD1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EB0E1E-FE31-0042-90E3-E1F94B7887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670" y="1581150"/>
            <a:ext cx="3524629" cy="198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DE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F434A6C-7772-994C-B5DC-43862161095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3685" y="1581150"/>
            <a:ext cx="3524629" cy="198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DE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3D3604EA-2D88-4148-9033-6D7EA5F7F1C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98215" y="1581150"/>
            <a:ext cx="3524629" cy="198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DE"/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1C3BD456-BA3C-2540-BE20-D8C1F7A5288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46670" y="3814685"/>
            <a:ext cx="3524629" cy="198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DE"/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2538D398-D329-FE42-B5BB-9B1AE3A1343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333685" y="3814685"/>
            <a:ext cx="3524629" cy="198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DE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F9C66B38-569A-BD4E-9876-FB9B6A525E3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98215" y="3814685"/>
            <a:ext cx="3524629" cy="198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DE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8E9531E-28AC-AB4A-9ABD-873A78FF91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8163" y="6463703"/>
            <a:ext cx="1243881" cy="13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72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+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902292-52BF-8142-94C1-BBF62D6DFACC}"/>
              </a:ext>
            </a:extLst>
          </p:cNvPr>
          <p:cNvSpPr txBox="1"/>
          <p:nvPr userDrawn="1"/>
        </p:nvSpPr>
        <p:spPr>
          <a:xfrm>
            <a:off x="550899" y="6491809"/>
            <a:ext cx="253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34DA5DD-9C8C-6E48-9733-9F5D468F39D5}" type="slidenum">
              <a:rPr lang="en-DE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DE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58E6C7-66E4-534E-800A-28B0FEBBE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70" y="518502"/>
            <a:ext cx="11076174" cy="33191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Headline</a:t>
            </a:r>
            <a:endParaRPr lang="en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F8A420-9BCE-8C46-BC7F-3B96CD4677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70" y="899735"/>
            <a:ext cx="11076174" cy="4943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FontTx/>
              <a:buNone/>
              <a:defRPr sz="15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286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58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Subheadline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FBB059-B301-164C-9710-E7E222FD1B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22487" y="1588675"/>
            <a:ext cx="4055676" cy="1987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900"/>
              </a:lnSpc>
              <a:buNone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91307" indent="-284163">
              <a:lnSpc>
                <a:spcPts val="1900"/>
              </a:lnSpc>
              <a:buClrTx/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91307" indent="-284163">
              <a:lnSpc>
                <a:spcPts val="1900"/>
              </a:lnSpc>
              <a:buFont typeface="+mj-lt"/>
              <a:buAutoNum type="arabicPeriod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37369" indent="-246063">
              <a:lnSpc>
                <a:spcPts val="1900"/>
              </a:lnSpc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37369" indent="0">
              <a:lnSpc>
                <a:spcPts val="1900"/>
              </a:lnSpc>
              <a:buNone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E965D5-55BA-B740-B728-3E8D520BD1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EB0E1E-FE31-0042-90E3-E1F94B7887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670" y="1581150"/>
            <a:ext cx="5549330" cy="198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DE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C1888DC-3C4B-DE49-95CA-AC5B0D17ED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22487" y="3814200"/>
            <a:ext cx="4055676" cy="19872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900"/>
              </a:lnSpc>
              <a:buNone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91307" indent="-284163">
              <a:lnSpc>
                <a:spcPts val="1900"/>
              </a:lnSpc>
              <a:buClrTx/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91307" indent="-284163">
              <a:lnSpc>
                <a:spcPts val="1900"/>
              </a:lnSpc>
              <a:buFont typeface="+mj-lt"/>
              <a:buAutoNum type="arabicPeriod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37369" indent="-246063">
              <a:lnSpc>
                <a:spcPts val="1900"/>
              </a:lnSpc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37369" indent="0">
              <a:lnSpc>
                <a:spcPts val="1900"/>
              </a:lnSpc>
              <a:buNone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88AA0869-EF69-794A-916D-0E50F5FA532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46670" y="3814200"/>
            <a:ext cx="5549330" cy="198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DE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1149B15-AFE4-6246-B668-1921CCDD48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8163" y="6463703"/>
            <a:ext cx="1243881" cy="13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95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+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902292-52BF-8142-94C1-BBF62D6DFACC}"/>
              </a:ext>
            </a:extLst>
          </p:cNvPr>
          <p:cNvSpPr txBox="1"/>
          <p:nvPr userDrawn="1"/>
        </p:nvSpPr>
        <p:spPr>
          <a:xfrm>
            <a:off x="550899" y="6491809"/>
            <a:ext cx="253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34DA5DD-9C8C-6E48-9733-9F5D468F39D5}" type="slidenum">
              <a:rPr lang="en-DE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DE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58E6C7-66E4-534E-800A-28B0FEBBE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70" y="518502"/>
            <a:ext cx="11076174" cy="33191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Headline</a:t>
            </a:r>
            <a:endParaRPr lang="en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F8A420-9BCE-8C46-BC7F-3B96CD4677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70" y="899735"/>
            <a:ext cx="11076174" cy="4943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FontTx/>
              <a:buNone/>
              <a:defRPr sz="15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286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58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Subheadline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8FBB059-B301-164C-9710-E7E222FD1B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22487" y="1588674"/>
            <a:ext cx="4055676" cy="47025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900"/>
              </a:lnSpc>
              <a:buNone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91307" indent="-284163">
              <a:lnSpc>
                <a:spcPts val="1900"/>
              </a:lnSpc>
              <a:buClrTx/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91307" indent="-284163">
              <a:lnSpc>
                <a:spcPts val="1900"/>
              </a:lnSpc>
              <a:buFont typeface="+mj-lt"/>
              <a:buAutoNum type="arabicPeriod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37369" indent="-246063">
              <a:lnSpc>
                <a:spcPts val="1900"/>
              </a:lnSpc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37369" indent="0">
              <a:lnSpc>
                <a:spcPts val="1900"/>
              </a:lnSpc>
              <a:buNone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E965D5-55BA-B740-B728-3E8D520BD1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EB0E1E-FE31-0042-90E3-E1F94B7887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670" y="1581149"/>
            <a:ext cx="5549330" cy="47101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D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CD6644F-D681-AB47-BED1-F5DED8E51A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8163" y="6463703"/>
            <a:ext cx="1243881" cy="13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90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902292-52BF-8142-94C1-BBF62D6DFACC}"/>
              </a:ext>
            </a:extLst>
          </p:cNvPr>
          <p:cNvSpPr txBox="1"/>
          <p:nvPr userDrawn="1"/>
        </p:nvSpPr>
        <p:spPr>
          <a:xfrm>
            <a:off x="550899" y="6491809"/>
            <a:ext cx="253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34DA5DD-9C8C-6E48-9733-9F5D468F39D5}" type="slidenum">
              <a:rPr lang="en-DE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DE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58E6C7-66E4-534E-800A-28B0FEBBE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70" y="518502"/>
            <a:ext cx="11076174" cy="33191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Headline</a:t>
            </a:r>
            <a:endParaRPr lang="en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F8A420-9BCE-8C46-BC7F-3B96CD4677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70" y="899735"/>
            <a:ext cx="11076174" cy="4943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FontTx/>
              <a:buNone/>
              <a:defRPr sz="15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286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58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Subheadline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E965D5-55BA-B740-B728-3E8D520BD1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EB0E1E-FE31-0042-90E3-E1F94B7887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6670" y="1581149"/>
            <a:ext cx="11076174" cy="471011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D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68299E-D360-054D-AD6D-C84318B956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8163" y="6463703"/>
            <a:ext cx="1243881" cy="13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01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EB0E1E-FE31-0042-90E3-E1F94B7887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lIns="0" tIns="0" rIns="0" bIns="0"/>
          <a:lstStyle>
            <a:lvl1pPr>
              <a:defRPr>
                <a:noFill/>
              </a:defRPr>
            </a:lvl1pPr>
            <a:lvl2pPr>
              <a:defRPr>
                <a:noFill/>
              </a:defRPr>
            </a:lvl2pPr>
            <a:lvl3pPr>
              <a:defRPr>
                <a:noFill/>
              </a:defRPr>
            </a:lvl3pPr>
            <a:lvl4pPr>
              <a:defRPr>
                <a:noFill/>
              </a:defRPr>
            </a:lvl4pPr>
            <a:lvl5pPr>
              <a:defRPr>
                <a:noFill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902292-52BF-8142-94C1-BBF62D6DFACC}"/>
              </a:ext>
            </a:extLst>
          </p:cNvPr>
          <p:cNvSpPr txBox="1"/>
          <p:nvPr userDrawn="1"/>
        </p:nvSpPr>
        <p:spPr>
          <a:xfrm>
            <a:off x="550899" y="6491809"/>
            <a:ext cx="253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34DA5DD-9C8C-6E48-9733-9F5D468F39D5}" type="slidenum">
              <a:rPr lang="en-DE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DE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58E6C7-66E4-534E-800A-28B0FEBBE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70" y="518502"/>
            <a:ext cx="11076174" cy="33191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Headline</a:t>
            </a:r>
            <a:endParaRPr lang="en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F8A420-9BCE-8C46-BC7F-3B96CD46773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70" y="899735"/>
            <a:ext cx="11076174" cy="4943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buFontTx/>
              <a:buNone/>
              <a:defRPr sz="15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286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572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858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4400" indent="0">
              <a:buFontTx/>
              <a:buNone/>
              <a:defRPr sz="15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Subheadline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E965D5-55BA-B740-B728-3E8D520BD1D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9177DE-A55D-B849-BC10-D89201D1891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78163" y="6462896"/>
            <a:ext cx="1244681" cy="13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634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-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50A9316-FDB6-9443-BCC9-6BD24C009C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58E6C7-66E4-534E-800A-28B0FEBBE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70" y="2660673"/>
            <a:ext cx="11076174" cy="153498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Thank you</a:t>
            </a:r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40C47D-4A64-3543-A883-AE7900989A30}"/>
              </a:ext>
            </a:extLst>
          </p:cNvPr>
          <p:cNvSpPr txBox="1"/>
          <p:nvPr userDrawn="1"/>
        </p:nvSpPr>
        <p:spPr>
          <a:xfrm>
            <a:off x="546670" y="505626"/>
            <a:ext cx="2668423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DE" sz="1500" b="1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Sensing is life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25259D-A1CB-6B4D-91FB-10DD45BB2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14395" y="548482"/>
            <a:ext cx="2215944" cy="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4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D40D0E3-FC4E-7243-9F92-A0E5101BB0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02292-52BF-8142-94C1-BBF62D6DFACC}"/>
              </a:ext>
            </a:extLst>
          </p:cNvPr>
          <p:cNvSpPr txBox="1"/>
          <p:nvPr userDrawn="1"/>
        </p:nvSpPr>
        <p:spPr>
          <a:xfrm>
            <a:off x="550899" y="6491809"/>
            <a:ext cx="253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34DA5DD-9C8C-6E48-9733-9F5D468F39D5}" type="slidenum">
              <a:rPr lang="en-DE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DE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86B9C-0D18-E445-996A-4290B08C00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14045" y="548820"/>
            <a:ext cx="2216294" cy="241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40C47D-4A64-3543-A883-AE7900989A30}"/>
              </a:ext>
            </a:extLst>
          </p:cNvPr>
          <p:cNvSpPr txBox="1"/>
          <p:nvPr userDrawn="1"/>
        </p:nvSpPr>
        <p:spPr>
          <a:xfrm>
            <a:off x="546670" y="505626"/>
            <a:ext cx="2668423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DE" sz="15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Sensing is life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DB43461-3981-024A-84A6-ACE035F57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2DFB8C06-F278-9C40-8409-C86803BF28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99" y="4773702"/>
            <a:ext cx="10167806" cy="130621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1850"/>
              </a:lnSpc>
              <a:spcBef>
                <a:spcPts val="0"/>
              </a:spcBef>
              <a:buNone/>
              <a:defRPr sz="15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Name Surname, Department/Title, Legal Entity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7FAF3A4B-5CB9-654B-A4F3-85472D175D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0899" y="6069227"/>
            <a:ext cx="10167806" cy="25053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1850"/>
              </a:lnSpc>
              <a:spcBef>
                <a:spcPts val="0"/>
              </a:spcBef>
              <a:buNone/>
              <a:defRPr sz="15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DD/MM/YYY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92BE0CA2-2FD3-A345-ABD4-F1C2F387C8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70" y="2008428"/>
            <a:ext cx="11076174" cy="153498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Headline</a:t>
            </a:r>
            <a:endParaRPr lang="en-DE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DB6D17A0-C0EB-1547-AC85-2348361F1A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99" y="3600000"/>
            <a:ext cx="10167806" cy="64671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1850"/>
              </a:lnSpc>
              <a:spcBef>
                <a:spcPts val="0"/>
              </a:spcBef>
              <a:buNone/>
              <a:defRPr sz="15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949675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-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D55630C-AFE9-4046-A11D-2292CF099D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58E6C7-66E4-534E-800A-28B0FEBBE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70" y="2660673"/>
            <a:ext cx="11076174" cy="153498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Thank you</a:t>
            </a:r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B86B9C-0D18-E445-996A-4290B08C00A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14045" y="548820"/>
            <a:ext cx="2216294" cy="241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40C47D-4A64-3543-A883-AE7900989A30}"/>
              </a:ext>
            </a:extLst>
          </p:cNvPr>
          <p:cNvSpPr txBox="1"/>
          <p:nvPr userDrawn="1"/>
        </p:nvSpPr>
        <p:spPr>
          <a:xfrm>
            <a:off x="546670" y="505626"/>
            <a:ext cx="2668423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DE" sz="15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Sensing is life</a:t>
            </a:r>
          </a:p>
        </p:txBody>
      </p:sp>
    </p:spTree>
    <p:extLst>
      <p:ext uri="{BB962C8B-B14F-4D97-AF65-F5344CB8AC3E}">
        <p14:creationId xmlns:p14="http://schemas.microsoft.com/office/powerpoint/2010/main" val="916401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-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AB1211-A8DC-B249-908D-F453D370A6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58E6C7-66E4-534E-800A-28B0FEBBE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70" y="2660673"/>
            <a:ext cx="11076174" cy="153498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Thank you</a:t>
            </a:r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40C47D-4A64-3543-A883-AE7900989A30}"/>
              </a:ext>
            </a:extLst>
          </p:cNvPr>
          <p:cNvSpPr txBox="1"/>
          <p:nvPr userDrawn="1"/>
        </p:nvSpPr>
        <p:spPr>
          <a:xfrm>
            <a:off x="546670" y="505626"/>
            <a:ext cx="2668423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DE" sz="15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Sensing is life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BFBDD8-1FA7-8C4A-ADFC-E5CEEA7FD31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14045" y="547470"/>
            <a:ext cx="2216294" cy="23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31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-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AEE96B-7B7A-444A-978C-39B473B96E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40C47D-4A64-3543-A883-AE7900989A30}"/>
              </a:ext>
            </a:extLst>
          </p:cNvPr>
          <p:cNvSpPr txBox="1"/>
          <p:nvPr userDrawn="1"/>
        </p:nvSpPr>
        <p:spPr>
          <a:xfrm>
            <a:off x="546670" y="505626"/>
            <a:ext cx="2668423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DE" sz="1500" b="1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Sensing is life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5387B2-62E2-F841-B281-F198AB40F1B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00173" y="3094792"/>
            <a:ext cx="6191653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909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-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F143B2-1E06-A34C-8018-FABA0F5E26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40C47D-4A64-3543-A883-AE7900989A30}"/>
              </a:ext>
            </a:extLst>
          </p:cNvPr>
          <p:cNvSpPr txBox="1"/>
          <p:nvPr userDrawn="1"/>
        </p:nvSpPr>
        <p:spPr>
          <a:xfrm>
            <a:off x="546670" y="505626"/>
            <a:ext cx="2668423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DE" sz="15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Sensing is life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FB5361-E920-7949-ADF5-4F47AD68DF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00173" y="3094792"/>
            <a:ext cx="6191653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67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-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ABE0A7-3D74-144A-9E29-F5BA9EE205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40C47D-4A64-3543-A883-AE7900989A30}"/>
              </a:ext>
            </a:extLst>
          </p:cNvPr>
          <p:cNvSpPr txBox="1"/>
          <p:nvPr userDrawn="1"/>
        </p:nvSpPr>
        <p:spPr>
          <a:xfrm>
            <a:off x="546670" y="505626"/>
            <a:ext cx="2668423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DE" sz="15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Sensing is life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32A5B4-2098-A74A-8AD3-6DBA536392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00173" y="3095625"/>
            <a:ext cx="6191653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52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B765A1-F3AE-5A45-829F-CC7D0D587C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02292-52BF-8142-94C1-BBF62D6DFACC}"/>
              </a:ext>
            </a:extLst>
          </p:cNvPr>
          <p:cNvSpPr txBox="1"/>
          <p:nvPr userDrawn="1"/>
        </p:nvSpPr>
        <p:spPr>
          <a:xfrm>
            <a:off x="550899" y="6491809"/>
            <a:ext cx="253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34DA5DD-9C8C-6E48-9733-9F5D468F39D5}" type="slidenum">
              <a:rPr lang="en-DE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DE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40C47D-4A64-3543-A883-AE7900989A30}"/>
              </a:ext>
            </a:extLst>
          </p:cNvPr>
          <p:cNvSpPr txBox="1"/>
          <p:nvPr userDrawn="1"/>
        </p:nvSpPr>
        <p:spPr>
          <a:xfrm>
            <a:off x="546670" y="505626"/>
            <a:ext cx="2668423" cy="27699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DE" sz="15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Sensing is life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5C68D96-66CD-3B49-B809-DE0B9D30DB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414395" y="544001"/>
            <a:ext cx="2215944" cy="23862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C200A8-236A-1E40-928A-D3509D40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D1FBC294-6D29-0748-8A32-49F01C6F510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899" y="4773702"/>
            <a:ext cx="10167806" cy="1306219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1850"/>
              </a:lnSpc>
              <a:spcBef>
                <a:spcPts val="0"/>
              </a:spcBef>
              <a:buNone/>
              <a:defRPr sz="15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Name Surname, Department/Title, Legal Entity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55E6970E-E2CB-D04B-924F-C5C78CD842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0899" y="6069227"/>
            <a:ext cx="10167806" cy="250536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ts val="1850"/>
              </a:lnSpc>
              <a:spcBef>
                <a:spcPts val="0"/>
              </a:spcBef>
              <a:buNone/>
              <a:defRPr sz="15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DD/MM/YYY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258AF5A5-A093-CC4F-A455-8E9FFCAB7F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70" y="2008428"/>
            <a:ext cx="11076174" cy="1534988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Headline</a:t>
            </a:r>
            <a:endParaRPr lang="en-DE"/>
          </a:p>
        </p:txBody>
      </p:sp>
      <p:sp>
        <p:nvSpPr>
          <p:cNvPr id="12" name="Text Placeholder 17">
            <a:extLst>
              <a:ext uri="{FF2B5EF4-FFF2-40B4-BE49-F238E27FC236}">
                <a16:creationId xmlns:a16="http://schemas.microsoft.com/office/drawing/2014/main" id="{67721118-929C-BB41-82DC-E323FC6754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0899" y="3600000"/>
            <a:ext cx="10167806" cy="64671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ts val="1850"/>
              </a:lnSpc>
              <a:spcBef>
                <a:spcPts val="0"/>
              </a:spcBef>
              <a:buNone/>
              <a:defRPr sz="15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Subheadline</a:t>
            </a:r>
          </a:p>
        </p:txBody>
      </p:sp>
    </p:spTree>
    <p:extLst>
      <p:ext uri="{BB962C8B-B14F-4D97-AF65-F5344CB8AC3E}">
        <p14:creationId xmlns:p14="http://schemas.microsoft.com/office/powerpoint/2010/main" val="308932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F1779F-5C7F-C344-B920-6D6AC1FFF8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02292-52BF-8142-94C1-BBF62D6DFACC}"/>
              </a:ext>
            </a:extLst>
          </p:cNvPr>
          <p:cNvSpPr txBox="1"/>
          <p:nvPr userDrawn="1"/>
        </p:nvSpPr>
        <p:spPr>
          <a:xfrm>
            <a:off x="550899" y="6491809"/>
            <a:ext cx="253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34DA5DD-9C8C-6E48-9733-9F5D468F39D5}" type="slidenum">
              <a:rPr lang="en-DE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DE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58E6C7-66E4-534E-800A-28B0FEBBE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70" y="2660673"/>
            <a:ext cx="11076174" cy="153498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Chapter divider or key statement</a:t>
            </a:r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EBB6B-553F-2546-9A64-871DA1B257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E77DE0-1645-314C-8092-256F8193B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78163" y="6463703"/>
            <a:ext cx="1243881" cy="13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57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59B19A-4E25-7241-AE68-CEEEB6352B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02292-52BF-8142-94C1-BBF62D6DFACC}"/>
              </a:ext>
            </a:extLst>
          </p:cNvPr>
          <p:cNvSpPr txBox="1"/>
          <p:nvPr userDrawn="1"/>
        </p:nvSpPr>
        <p:spPr>
          <a:xfrm>
            <a:off x="550899" y="6491809"/>
            <a:ext cx="253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34DA5DD-9C8C-6E48-9733-9F5D468F39D5}" type="slidenum">
              <a:rPr lang="en-DE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DE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58E6C7-66E4-534E-800A-28B0FEBBE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70" y="2660673"/>
            <a:ext cx="11076174" cy="153498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Chapter divider or key statement</a:t>
            </a:r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D10E65-885A-E24D-81E4-59B281ADEE2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78163" y="6462896"/>
            <a:ext cx="1244681" cy="1333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0B874-7382-9F42-AF09-FF058D4252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</a:p>
        </p:txBody>
      </p:sp>
    </p:spTree>
    <p:extLst>
      <p:ext uri="{BB962C8B-B14F-4D97-AF65-F5344CB8AC3E}">
        <p14:creationId xmlns:p14="http://schemas.microsoft.com/office/powerpoint/2010/main" val="136403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1206A0-0B4F-9444-9EE3-84F82AEE57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02292-52BF-8142-94C1-BBF62D6DFACC}"/>
              </a:ext>
            </a:extLst>
          </p:cNvPr>
          <p:cNvSpPr txBox="1"/>
          <p:nvPr userDrawn="1"/>
        </p:nvSpPr>
        <p:spPr>
          <a:xfrm>
            <a:off x="550899" y="6491809"/>
            <a:ext cx="253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34DA5DD-9C8C-6E48-9733-9F5D468F39D5}" type="slidenum">
              <a:rPr lang="en-DE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DE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58E6C7-66E4-534E-800A-28B0FEBBE9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6670" y="2660673"/>
            <a:ext cx="11076174" cy="1534988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Chapter divider or key statement</a:t>
            </a:r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9C5CF-A051-E341-8DDF-559CAC9D70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288127D-2F70-5840-A648-B1A0A782A0C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78163" y="6463703"/>
            <a:ext cx="1243881" cy="13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4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B98A180-9053-8545-96CF-9BBD45FF7D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02292-52BF-8142-94C1-BBF62D6DFACC}"/>
              </a:ext>
            </a:extLst>
          </p:cNvPr>
          <p:cNvSpPr txBox="1"/>
          <p:nvPr userDrawn="1"/>
        </p:nvSpPr>
        <p:spPr>
          <a:xfrm>
            <a:off x="550899" y="6491809"/>
            <a:ext cx="253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34DA5DD-9C8C-6E48-9733-9F5D468F39D5}" type="slidenum">
              <a:rPr lang="en-DE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DE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EBB6B-553F-2546-9A64-871DA1B257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0F6BCB-E808-6646-9FF4-0B425FC7FF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78163" y="6463703"/>
            <a:ext cx="1243881" cy="1339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EC1E179-D8B7-5F4E-8371-54D7835F4172}"/>
              </a:ext>
            </a:extLst>
          </p:cNvPr>
          <p:cNvSpPr txBox="1"/>
          <p:nvPr userDrawn="1"/>
        </p:nvSpPr>
        <p:spPr>
          <a:xfrm>
            <a:off x="550898" y="611708"/>
            <a:ext cx="1062860" cy="2431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DE" sz="240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E65C65F-715B-424B-A898-23433DA79A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898" y="1551170"/>
            <a:ext cx="9827265" cy="4740093"/>
          </a:xfrm>
          <a:prstGeom prst="rect">
            <a:avLst/>
          </a:prstGeom>
        </p:spPr>
        <p:txBody>
          <a:bodyPr lIns="0" tIns="0" rIns="0" bIns="0"/>
          <a:lstStyle>
            <a:lvl1pPr marL="365125" indent="-365125">
              <a:lnSpc>
                <a:spcPts val="1900"/>
              </a:lnSpc>
              <a:buFont typeface="+mj-lt"/>
              <a:buAutoNum type="arabicPeriod"/>
              <a:tabLst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91307" indent="-284163">
              <a:lnSpc>
                <a:spcPts val="1900"/>
              </a:lnSpc>
              <a:buClrTx/>
              <a:buFont typeface="System Font Regular"/>
              <a:buChar char="–"/>
              <a:tabLst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64319" indent="-257175">
              <a:lnSpc>
                <a:spcPts val="1900"/>
              </a:lnSpc>
              <a:buFont typeface="+mj-lt"/>
              <a:buAutoNum type="arabicPeriod"/>
              <a:tabLst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37369" indent="-246063">
              <a:lnSpc>
                <a:spcPts val="1900"/>
              </a:lnSpc>
              <a:buFont typeface="System Font Regular"/>
              <a:buChar char="–"/>
              <a:tabLst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37369" indent="0">
              <a:lnSpc>
                <a:spcPts val="1900"/>
              </a:lnSpc>
              <a:buNone/>
              <a:tabLst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787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6097F4E-77D3-CF4E-B267-DB73745A9E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02292-52BF-8142-94C1-BBF62D6DFACC}"/>
              </a:ext>
            </a:extLst>
          </p:cNvPr>
          <p:cNvSpPr txBox="1"/>
          <p:nvPr userDrawn="1"/>
        </p:nvSpPr>
        <p:spPr>
          <a:xfrm>
            <a:off x="550899" y="6491809"/>
            <a:ext cx="253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34DA5DD-9C8C-6E48-9733-9F5D468F39D5}" type="slidenum">
              <a:rPr lang="en-DE" sz="9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DE" sz="9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D10E65-885A-E24D-81E4-59B281ADEE2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78163" y="6462896"/>
            <a:ext cx="1244681" cy="1333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30B874-7382-9F42-AF09-FF058D4252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CB7328C6-F30A-BF4D-87FF-AE2F16808E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898" y="1551170"/>
            <a:ext cx="9827265" cy="4740093"/>
          </a:xfrm>
          <a:prstGeom prst="rect">
            <a:avLst/>
          </a:prstGeom>
        </p:spPr>
        <p:txBody>
          <a:bodyPr lIns="0" tIns="0" rIns="0" bIns="0"/>
          <a:lstStyle>
            <a:lvl1pPr marL="365125" indent="-365125">
              <a:lnSpc>
                <a:spcPts val="1900"/>
              </a:lnSpc>
              <a:buFont typeface="+mj-lt"/>
              <a:buAutoNum type="arabicPeriod"/>
              <a:tabLst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91307" indent="-284163">
              <a:lnSpc>
                <a:spcPts val="1900"/>
              </a:lnSpc>
              <a:buClrTx/>
              <a:buFont typeface="System Font Regular"/>
              <a:buChar char="–"/>
              <a:tabLst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64319" indent="-257175">
              <a:lnSpc>
                <a:spcPts val="1900"/>
              </a:lnSpc>
              <a:buFont typeface="+mj-lt"/>
              <a:buAutoNum type="arabicPeriod"/>
              <a:tabLst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37369" indent="-246063">
              <a:lnSpc>
                <a:spcPts val="1900"/>
              </a:lnSpc>
              <a:buFont typeface="System Font Regular"/>
              <a:buChar char="–"/>
              <a:tabLst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37369" indent="0">
              <a:lnSpc>
                <a:spcPts val="1900"/>
              </a:lnSpc>
              <a:buNone/>
              <a:tabLst/>
              <a:defRPr sz="1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97507-CF0B-C744-B5E6-F026FEBBB21C}"/>
              </a:ext>
            </a:extLst>
          </p:cNvPr>
          <p:cNvSpPr txBox="1"/>
          <p:nvPr userDrawn="1"/>
        </p:nvSpPr>
        <p:spPr>
          <a:xfrm>
            <a:off x="550898" y="611708"/>
            <a:ext cx="1062860" cy="2431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DE" sz="240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6850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-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CCAD27-995B-844A-90EF-81083D67F5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9"/>
            <a:ext cx="12192000" cy="6856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02292-52BF-8142-94C1-BBF62D6DFACC}"/>
              </a:ext>
            </a:extLst>
          </p:cNvPr>
          <p:cNvSpPr txBox="1"/>
          <p:nvPr userDrawn="1"/>
        </p:nvSpPr>
        <p:spPr>
          <a:xfrm>
            <a:off x="550899" y="6491809"/>
            <a:ext cx="25310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34DA5DD-9C8C-6E48-9733-9F5D468F39D5}" type="slidenum">
              <a:rPr lang="en-DE"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DE" sz="9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9C5CF-A051-E341-8DDF-559CAC9D70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EBA2E639-53E3-644A-88CF-4525843914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0898" y="1551170"/>
            <a:ext cx="9827265" cy="4740093"/>
          </a:xfrm>
          <a:prstGeom prst="rect">
            <a:avLst/>
          </a:prstGeom>
        </p:spPr>
        <p:txBody>
          <a:bodyPr lIns="0" tIns="0" rIns="0" bIns="0"/>
          <a:lstStyle>
            <a:lvl1pPr marL="365125" indent="-365125">
              <a:lnSpc>
                <a:spcPts val="1900"/>
              </a:lnSpc>
              <a:buFont typeface="+mj-lt"/>
              <a:buAutoNum type="arabicPeriod"/>
              <a:tabLst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91307" indent="-284163">
              <a:lnSpc>
                <a:spcPts val="1900"/>
              </a:lnSpc>
              <a:buClrTx/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64319" indent="-257175">
              <a:lnSpc>
                <a:spcPts val="1900"/>
              </a:lnSpc>
              <a:buFont typeface="+mj-lt"/>
              <a:buAutoNum type="arabicPeriod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537369" indent="-246063">
              <a:lnSpc>
                <a:spcPts val="1900"/>
              </a:lnSpc>
              <a:buFont typeface="System Font Regular"/>
              <a:buChar char="–"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537369" indent="0">
              <a:lnSpc>
                <a:spcPts val="1900"/>
              </a:lnSpc>
              <a:buNone/>
              <a:tabLst/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CB488D-9830-B64E-9F07-ED4C4132782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78163" y="6463703"/>
            <a:ext cx="1243881" cy="1339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2192C8-F782-AC4F-8949-EF4270158F6E}"/>
              </a:ext>
            </a:extLst>
          </p:cNvPr>
          <p:cNvSpPr txBox="1"/>
          <p:nvPr userDrawn="1"/>
        </p:nvSpPr>
        <p:spPr>
          <a:xfrm>
            <a:off x="550898" y="611708"/>
            <a:ext cx="1062860" cy="2431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800"/>
              </a:lnSpc>
            </a:pPr>
            <a:r>
              <a:rPr lang="en-DE" sz="2400">
                <a:solidFill>
                  <a:schemeClr val="tx2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02944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DA29D-0091-E24C-81A8-B2EED03FF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43193" y="6481636"/>
            <a:ext cx="1710239" cy="13850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</a:p>
        </p:txBody>
      </p:sp>
    </p:spTree>
    <p:extLst>
      <p:ext uri="{BB962C8B-B14F-4D97-AF65-F5344CB8AC3E}">
        <p14:creationId xmlns:p14="http://schemas.microsoft.com/office/powerpoint/2010/main" val="3162726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52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 userDrawn="1">
          <p15:clr>
            <a:srgbClr val="F26B43"/>
          </p15:clr>
        </p15:guide>
        <p15:guide id="2" pos="7321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3963" userDrawn="1">
          <p15:clr>
            <a:srgbClr val="F26B43"/>
          </p15:clr>
        </p15:guide>
        <p15:guide id="5" orient="horz" pos="4156" userDrawn="1">
          <p15:clr>
            <a:srgbClr val="F26B43"/>
          </p15:clr>
        </p15:guide>
        <p15:guide id="6" orient="horz" pos="9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Relationship Id="rId4" Type="http://schemas.openxmlformats.org/officeDocument/2006/relationships/chart" Target="../charts/char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hyperlink" Target="https://github.com/UB-Mannheim/tesseract/wiki" TargetMode="External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Kobe Chang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12/17/2021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Image Extraction from </a:t>
            </a:r>
            <a:r>
              <a:rPr lang="en-US" dirty="0" smtClean="0"/>
              <a:t>PDF (V2)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600" b="1" dirty="0">
                <a:solidFill>
                  <a:srgbClr val="FF5000"/>
                </a:solidFill>
              </a:rPr>
              <a:t>Objective: To automate the extraction of images from PDF Files</a:t>
            </a:r>
          </a:p>
          <a:p>
            <a:endParaRPr lang="en-US" sz="1600" b="1" dirty="0">
              <a:solidFill>
                <a:srgbClr val="FF9933"/>
              </a:solidFill>
            </a:endParaRPr>
          </a:p>
          <a:p>
            <a:endParaRPr lang="en-US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81763"/>
            <a:ext cx="1709738" cy="13811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42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Image Extraction from PDF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Difficulties &amp; Lessons Learnt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ontent Placeholder 4"/>
          <p:cNvSpPr txBox="1">
            <a:spLocks/>
          </p:cNvSpPr>
          <p:nvPr/>
        </p:nvSpPr>
        <p:spPr>
          <a:xfrm>
            <a:off x="430175" y="1598485"/>
            <a:ext cx="11026800" cy="4824000"/>
          </a:xfrm>
          <a:prstGeom prst="rect">
            <a:avLst/>
          </a:prstGeom>
        </p:spPr>
        <p:txBody>
          <a:bodyPr/>
          <a:lstStyle>
            <a:lvl1pPr marL="114300" indent="-1143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0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u="sng" dirty="0" smtClean="0"/>
              <a:t>Difficulties</a:t>
            </a:r>
          </a:p>
          <a:p>
            <a:pPr marL="0" indent="0">
              <a:buNone/>
            </a:pPr>
            <a:endParaRPr lang="en-US" sz="1200" b="1" u="sng" dirty="0"/>
          </a:p>
          <a:p>
            <a:pPr marL="810900" lvl="1" indent="-342900" algn="just">
              <a:buFont typeface="+mj-lt"/>
              <a:buAutoNum type="arabicPeriod"/>
            </a:pPr>
            <a:r>
              <a:rPr lang="en-US" dirty="0"/>
              <a:t>Cropping the image without having to save it </a:t>
            </a:r>
          </a:p>
          <a:p>
            <a:pPr marL="810900" lvl="1" indent="-342900" algn="just">
              <a:buFont typeface="+mj-lt"/>
              <a:buAutoNum type="arabicPeriod"/>
            </a:pPr>
            <a:r>
              <a:rPr lang="en-US" dirty="0"/>
              <a:t>Taking care of variations with the folder format</a:t>
            </a:r>
          </a:p>
          <a:p>
            <a:pPr marL="810900" lvl="1" indent="-342900" algn="just">
              <a:buFont typeface="+mj-lt"/>
              <a:buAutoNum type="arabicPeriod"/>
            </a:pPr>
            <a:r>
              <a:rPr lang="en-US" dirty="0"/>
              <a:t>Identifying the </a:t>
            </a:r>
            <a:r>
              <a:rPr lang="en-US" dirty="0" smtClean="0"/>
              <a:t>file type </a:t>
            </a:r>
            <a:r>
              <a:rPr lang="en-US" dirty="0"/>
              <a:t>from the images</a:t>
            </a:r>
          </a:p>
          <a:p>
            <a:pPr marL="810900" lvl="1" indent="-342900" algn="just">
              <a:buFont typeface="+mj-lt"/>
              <a:buAutoNum type="arabicPeriod"/>
            </a:pPr>
            <a:r>
              <a:rPr lang="en-US" dirty="0" smtClean="0"/>
              <a:t>Extracting text via OCR takes </a:t>
            </a:r>
            <a:r>
              <a:rPr lang="en-US" dirty="0"/>
              <a:t>a long time </a:t>
            </a:r>
          </a:p>
          <a:p>
            <a:pPr marL="810900" lvl="1" indent="-342900" algn="just">
              <a:buFont typeface="+mj-lt"/>
              <a:buAutoNum type="arabicPeriod"/>
            </a:pPr>
            <a:r>
              <a:rPr lang="en-US" dirty="0"/>
              <a:t>Extracting text via OCR </a:t>
            </a:r>
            <a:r>
              <a:rPr lang="en-US" dirty="0" smtClean="0"/>
              <a:t>is not completely accurate</a:t>
            </a:r>
            <a:endParaRPr lang="en-US" dirty="0"/>
          </a:p>
          <a:p>
            <a:pPr marL="810900" lvl="1" indent="-342900" algn="just">
              <a:buFont typeface="+mj-lt"/>
              <a:buAutoNum type="arabicPeriod"/>
            </a:pPr>
            <a:r>
              <a:rPr lang="en-US" dirty="0" smtClean="0"/>
              <a:t>Taking care of the variability of values returned from the OCR</a:t>
            </a:r>
          </a:p>
          <a:p>
            <a:pPr marL="810900" lvl="1" indent="-342900" algn="just">
              <a:buFont typeface="+mj-lt"/>
              <a:buAutoNum type="arabicPeriod"/>
            </a:pPr>
            <a:r>
              <a:rPr lang="en-US" dirty="0" smtClean="0"/>
              <a:t>Finding out the positional points to use for the cropping of the image for all 3 files </a:t>
            </a:r>
            <a:endParaRPr lang="en-US" dirty="0"/>
          </a:p>
          <a:p>
            <a:pPr marL="810900" lvl="1" indent="-3429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sz="1200" b="1" u="sng" dirty="0"/>
              <a:t>Lessons </a:t>
            </a:r>
            <a:r>
              <a:rPr lang="en-US" sz="1200" b="1" u="sng" dirty="0" smtClean="0"/>
              <a:t>Learnt</a:t>
            </a:r>
          </a:p>
          <a:p>
            <a:pPr marL="342900" indent="-342900"/>
            <a:endParaRPr lang="en-US" sz="1200" b="1" u="sng" dirty="0"/>
          </a:p>
          <a:p>
            <a:pPr marL="810900" lvl="1" indent="-342900" algn="just">
              <a:buFont typeface="+mj-lt"/>
              <a:buAutoNum type="arabicPeriod"/>
            </a:pPr>
            <a:r>
              <a:rPr lang="en-US" dirty="0"/>
              <a:t>Breaking down of the problem into smaller parts is very important</a:t>
            </a:r>
          </a:p>
          <a:p>
            <a:pPr marL="810900" lvl="1" indent="-342900" algn="just">
              <a:buFont typeface="+mj-lt"/>
              <a:buAutoNum type="arabicPeriod"/>
            </a:pPr>
            <a:r>
              <a:rPr lang="en-US" dirty="0"/>
              <a:t>Learning how to </a:t>
            </a:r>
            <a:r>
              <a:rPr lang="en-US" dirty="0" smtClean="0"/>
              <a:t>pass multiple parameters </a:t>
            </a:r>
            <a:r>
              <a:rPr lang="en-US" dirty="0"/>
              <a:t>through functions</a:t>
            </a:r>
          </a:p>
          <a:p>
            <a:pPr marL="810900" lvl="1" indent="-342900" algn="just">
              <a:buFont typeface="+mj-lt"/>
              <a:buAutoNum type="arabicPeriod"/>
            </a:pPr>
            <a:r>
              <a:rPr lang="en-US" dirty="0"/>
              <a:t>Cropping the image to improve speed &amp; accuracy is </a:t>
            </a:r>
            <a:r>
              <a:rPr lang="en-US" dirty="0" smtClean="0"/>
              <a:t>essential</a:t>
            </a:r>
          </a:p>
          <a:p>
            <a:pPr marL="810900" lvl="1" indent="-342900" algn="just">
              <a:buFont typeface="+mj-lt"/>
              <a:buAutoNum type="arabicPeriod"/>
            </a:pPr>
            <a:r>
              <a:rPr lang="en-US" dirty="0" smtClean="0"/>
              <a:t>Understanding the need to have robust functions </a:t>
            </a:r>
          </a:p>
          <a:p>
            <a:pPr marL="810900" lvl="1" indent="-342900" algn="just">
              <a:buFont typeface="+mj-lt"/>
              <a:buAutoNum type="arabicPeriod"/>
            </a:pPr>
            <a:r>
              <a:rPr lang="en-US" dirty="0" smtClean="0"/>
              <a:t>Learning how to work with Images and Data structures such as </a:t>
            </a:r>
            <a:r>
              <a:rPr lang="en-US" dirty="0" err="1" smtClean="0"/>
              <a:t>Pixmap</a:t>
            </a:r>
            <a:endParaRPr lang="en-US" dirty="0" smtClean="0"/>
          </a:p>
          <a:p>
            <a:pPr marL="810900" lvl="1" indent="-342900" algn="just">
              <a:buFont typeface="+mj-lt"/>
              <a:buAutoNum type="arabicPeriod"/>
            </a:pPr>
            <a:r>
              <a:rPr lang="en-US" dirty="0" smtClean="0"/>
              <a:t>Ran through possible </a:t>
            </a:r>
            <a:r>
              <a:rPr lang="en-US" dirty="0"/>
              <a:t>variations </a:t>
            </a:r>
            <a:r>
              <a:rPr lang="en-US" dirty="0" smtClean="0"/>
              <a:t>(-,+,.) of the text output from OCR(ML)</a:t>
            </a:r>
          </a:p>
          <a:p>
            <a:pPr marL="810900" lvl="1" indent="-342900" algn="just">
              <a:buFont typeface="+mj-lt"/>
              <a:buAutoNum type="arabicPeriod"/>
            </a:pPr>
            <a:r>
              <a:rPr lang="en-US" sz="1200" dirty="0" smtClean="0"/>
              <a:t>Made more educated guesses </a:t>
            </a:r>
            <a:r>
              <a:rPr lang="en-US" dirty="0" smtClean="0"/>
              <a:t>to determine </a:t>
            </a:r>
            <a:r>
              <a:rPr lang="en-US" sz="1200" dirty="0" smtClean="0"/>
              <a:t>the positional points used for cropping </a:t>
            </a: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 smtClean="0"/>
          </a:p>
          <a:p>
            <a:pPr marL="342900" indent="-342900">
              <a:buFont typeface="+mj-lt"/>
              <a:buAutoNum type="arabicPeriod"/>
            </a:pP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19368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Image Extraction from PDF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 </a:t>
            </a:r>
            <a:r>
              <a:rPr lang="en-US" dirty="0" smtClean="0"/>
              <a:t>Saved (Simulated &amp; Validated)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3883" y="4564914"/>
            <a:ext cx="382872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u="sng" dirty="0" smtClean="0"/>
              <a:t>Assumptions</a:t>
            </a:r>
          </a:p>
          <a:p>
            <a:endParaRPr lang="en-US" sz="1200" u="sng" dirty="0" smtClean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/>
              <a:t>Assume that there will be time lag of ~10s after every 5 Pictures due to Human intervention</a:t>
            </a:r>
          </a:p>
          <a:p>
            <a:pPr algn="just"/>
            <a:endParaRPr lang="en-US" sz="10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/>
              <a:t>Have to take into context that Humans </a:t>
            </a:r>
            <a:r>
              <a:rPr lang="en-US" sz="1000" dirty="0" smtClean="0"/>
              <a:t>will </a:t>
            </a:r>
            <a:r>
              <a:rPr lang="en-US" sz="1000" dirty="0"/>
              <a:t>be distracted and ultimately </a:t>
            </a:r>
            <a:r>
              <a:rPr lang="en-US" sz="1000" dirty="0" smtClean="0"/>
              <a:t>spend more time on </a:t>
            </a:r>
            <a:r>
              <a:rPr lang="en-US" sz="1000" dirty="0"/>
              <a:t>the image </a:t>
            </a:r>
            <a:r>
              <a:rPr lang="en-US" sz="1000" dirty="0" smtClean="0"/>
              <a:t>extraction than is assumed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/>
              <a:t>The total </a:t>
            </a:r>
            <a:r>
              <a:rPr lang="en-US" sz="1000" dirty="0"/>
              <a:t>t</a:t>
            </a:r>
            <a:r>
              <a:rPr lang="en-US" sz="1000" dirty="0" smtClean="0"/>
              <a:t>ime </a:t>
            </a:r>
            <a:r>
              <a:rPr lang="en-US" sz="1000" dirty="0"/>
              <a:t>spent will vary from person to </a:t>
            </a:r>
            <a:r>
              <a:rPr lang="en-US" sz="1000" dirty="0" smtClean="0"/>
              <a:t>person , thus the time saved could be even more than is shown above</a:t>
            </a:r>
            <a:endParaRPr lang="en-US" sz="10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grpSp>
        <p:nvGrpSpPr>
          <p:cNvPr id="9" name="Group 8"/>
          <p:cNvGrpSpPr/>
          <p:nvPr/>
        </p:nvGrpSpPr>
        <p:grpSpPr>
          <a:xfrm>
            <a:off x="315906" y="1221130"/>
            <a:ext cx="3984902" cy="3343784"/>
            <a:chOff x="243283" y="1216653"/>
            <a:chExt cx="3984902" cy="3462338"/>
          </a:xfrm>
        </p:grpSpPr>
        <p:graphicFrame>
          <p:nvGraphicFramePr>
            <p:cNvPr id="24" name="Content Placeholder 3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01768983"/>
                </p:ext>
              </p:extLst>
            </p:nvPr>
          </p:nvGraphicFramePr>
          <p:xfrm>
            <a:off x="243283" y="1216653"/>
            <a:ext cx="3525838" cy="34623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6" name="Straight Arrow Connector 5"/>
            <p:cNvCxnSpPr/>
            <p:nvPr/>
          </p:nvCxnSpPr>
          <p:spPr>
            <a:xfrm flipH="1">
              <a:off x="3517048" y="1816676"/>
              <a:ext cx="0" cy="905256"/>
            </a:xfrm>
            <a:prstGeom prst="straightConnector1">
              <a:avLst/>
            </a:prstGeom>
            <a:ln w="12700">
              <a:solidFill>
                <a:srgbClr val="FF8B57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3560673" y="1821246"/>
              <a:ext cx="667512" cy="7987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Time saved: 44.6%</a:t>
              </a:r>
              <a:br>
                <a:rPr lang="en-US" sz="900" dirty="0" smtClean="0">
                  <a:solidFill>
                    <a:schemeClr val="tx1"/>
                  </a:solidFill>
                </a:rPr>
              </a:br>
              <a:r>
                <a:rPr lang="en-US" sz="900" dirty="0" smtClean="0">
                  <a:solidFill>
                    <a:schemeClr val="tx1"/>
                  </a:solidFill>
                </a:rPr>
                <a:t>(4 </a:t>
              </a:r>
              <a:r>
                <a:rPr lang="en-US" sz="900" dirty="0" err="1" smtClean="0">
                  <a:solidFill>
                    <a:schemeClr val="tx1"/>
                  </a:solidFill>
                </a:rPr>
                <a:t>mins</a:t>
              </a:r>
              <a:r>
                <a:rPr lang="en-US" sz="900" dirty="0" smtClean="0">
                  <a:solidFill>
                    <a:schemeClr val="tx1"/>
                  </a:solidFill>
                </a:rPr>
                <a:t> 50 sec)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184138" y="1216653"/>
            <a:ext cx="3922776" cy="3346704"/>
            <a:chOff x="4131420" y="1216653"/>
            <a:chExt cx="4067545" cy="3462338"/>
          </a:xfrm>
        </p:grpSpPr>
        <p:graphicFrame>
          <p:nvGraphicFramePr>
            <p:cNvPr id="22" name="Content Placeholder 2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90356593"/>
                </p:ext>
              </p:extLst>
            </p:nvPr>
          </p:nvGraphicFramePr>
          <p:xfrm>
            <a:off x="4131420" y="1216653"/>
            <a:ext cx="3524250" cy="34623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25" name="Straight Arrow Connector 24"/>
            <p:cNvCxnSpPr/>
            <p:nvPr/>
          </p:nvCxnSpPr>
          <p:spPr>
            <a:xfrm>
              <a:off x="7466817" y="1986757"/>
              <a:ext cx="0" cy="1078011"/>
            </a:xfrm>
            <a:prstGeom prst="straightConnector1">
              <a:avLst/>
            </a:prstGeom>
            <a:ln w="12700">
              <a:solidFill>
                <a:srgbClr val="FF8B57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7518545" y="1814396"/>
              <a:ext cx="680420" cy="7987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Time saved: 57.7%</a:t>
              </a:r>
              <a:br>
                <a:rPr lang="en-US" sz="900" dirty="0" smtClean="0">
                  <a:solidFill>
                    <a:schemeClr val="tx1"/>
                  </a:solidFill>
                </a:rPr>
              </a:br>
              <a:r>
                <a:rPr lang="en-US" sz="900" dirty="0" smtClean="0">
                  <a:solidFill>
                    <a:schemeClr val="tx1"/>
                  </a:solidFill>
                </a:rPr>
                <a:t>(24 </a:t>
              </a:r>
              <a:r>
                <a:rPr lang="en-US" sz="900" dirty="0" err="1" smtClean="0">
                  <a:solidFill>
                    <a:schemeClr val="tx1"/>
                  </a:solidFill>
                </a:rPr>
                <a:t>mins</a:t>
              </a:r>
              <a:r>
                <a:rPr lang="en-US" sz="900" dirty="0" smtClean="0">
                  <a:solidFill>
                    <a:schemeClr val="tx1"/>
                  </a:solidFill>
                </a:rPr>
                <a:t> 30 sec)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999733" y="1216653"/>
            <a:ext cx="3922777" cy="3346704"/>
            <a:chOff x="8016666" y="1216653"/>
            <a:chExt cx="4049338" cy="3462338"/>
          </a:xfrm>
        </p:grpSpPr>
        <p:graphicFrame>
          <p:nvGraphicFramePr>
            <p:cNvPr id="23" name="Content Placeholder 2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57408462"/>
                </p:ext>
              </p:extLst>
            </p:nvPr>
          </p:nvGraphicFramePr>
          <p:xfrm>
            <a:off x="8016666" y="1216653"/>
            <a:ext cx="3524249" cy="34623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cxnSp>
          <p:nvCxnSpPr>
            <p:cNvPr id="27" name="Straight Arrow Connector 26"/>
            <p:cNvCxnSpPr/>
            <p:nvPr/>
          </p:nvCxnSpPr>
          <p:spPr>
            <a:xfrm>
              <a:off x="11350417" y="1944661"/>
              <a:ext cx="0" cy="1252728"/>
            </a:xfrm>
            <a:prstGeom prst="straightConnector1">
              <a:avLst/>
            </a:prstGeom>
            <a:ln w="12700">
              <a:solidFill>
                <a:srgbClr val="FF8B57"/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11398492" y="1821246"/>
              <a:ext cx="667512" cy="7987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smtClean="0">
                  <a:solidFill>
                    <a:schemeClr val="tx1"/>
                  </a:solidFill>
                </a:rPr>
                <a:t>Time saved: 65.7%</a:t>
              </a:r>
              <a:br>
                <a:rPr lang="en-US" sz="900" dirty="0" smtClean="0">
                  <a:solidFill>
                    <a:schemeClr val="tx1"/>
                  </a:solidFill>
                </a:rPr>
              </a:br>
              <a:r>
                <a:rPr lang="en-US" sz="900" dirty="0" smtClean="0">
                  <a:solidFill>
                    <a:schemeClr val="tx1"/>
                  </a:solidFill>
                </a:rPr>
                <a:t>(57 </a:t>
              </a:r>
              <a:r>
                <a:rPr lang="en-US" sz="900" dirty="0" err="1" smtClean="0">
                  <a:solidFill>
                    <a:schemeClr val="tx1"/>
                  </a:solidFill>
                </a:rPr>
                <a:t>mins</a:t>
              </a:r>
              <a:r>
                <a:rPr lang="en-US" sz="900" dirty="0" smtClean="0">
                  <a:solidFill>
                    <a:schemeClr val="tx1"/>
                  </a:solidFill>
                </a:rPr>
                <a:t> 30 sec)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783317"/>
              </p:ext>
            </p:extLst>
          </p:nvPr>
        </p:nvGraphicFramePr>
        <p:xfrm>
          <a:off x="4965102" y="4781663"/>
          <a:ext cx="6035040" cy="1043940"/>
        </p:xfrm>
        <a:graphic>
          <a:graphicData uri="http://schemas.openxmlformats.org/drawingml/2006/table">
            <a:tbl>
              <a:tblPr firstRow="1" bandRow="1"/>
              <a:tblGrid>
                <a:gridCol w="4297680">
                  <a:extLst>
                    <a:ext uri="{9D8B030D-6E8A-4147-A177-3AD203B41FA5}">
                      <a16:colId xmlns:a16="http://schemas.microsoft.com/office/drawing/2014/main" val="585124932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514487568"/>
                    </a:ext>
                  </a:extLst>
                </a:gridCol>
              </a:tblGrid>
              <a:tr h="19531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bg1"/>
                          </a:solidFill>
                        </a:rPr>
                        <a:t>Time Spent for 1 picture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89530"/>
                  </a:ext>
                </a:extLst>
              </a:tr>
              <a:tr h="307765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rgbClr val="FF0000"/>
                          </a:solidFill>
                        </a:rPr>
                        <a:t>Without</a:t>
                      </a:r>
                      <a:r>
                        <a:rPr lang="en-US" sz="1000" dirty="0" smtClean="0"/>
                        <a:t> the PDF Extraction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automation</a:t>
                      </a:r>
                    </a:p>
                    <a:p>
                      <a:pPr algn="l"/>
                      <a:r>
                        <a:rPr lang="en-US" sz="1000" dirty="0" smtClean="0"/>
                        <a:t>( Open PDF </a:t>
                      </a:r>
                      <a:r>
                        <a:rPr lang="en-US" sz="1000" dirty="0" smtClean="0">
                          <a:sym typeface="Wingdings" panose="05000000000000000000" pitchFamily="2" charset="2"/>
                        </a:rPr>
                        <a:t> Crop  Paste &amp; arrange in </a:t>
                      </a:r>
                      <a:r>
                        <a:rPr lang="en-US" sz="1000" dirty="0" err="1" smtClean="0">
                          <a:sym typeface="Wingdings" panose="05000000000000000000" pitchFamily="2" charset="2"/>
                        </a:rPr>
                        <a:t>ppt</a:t>
                      </a:r>
                      <a:r>
                        <a:rPr lang="en-US" sz="1000" dirty="0" smtClean="0">
                          <a:sym typeface="Wingdings" panose="05000000000000000000" pitchFamily="2" charset="2"/>
                        </a:rPr>
                        <a:t> </a:t>
                      </a:r>
                      <a:r>
                        <a:rPr lang="en-US" sz="1000" baseline="0" dirty="0" smtClean="0">
                          <a:sym typeface="Wingdings" panose="05000000000000000000" pitchFamily="2" charset="2"/>
                        </a:rPr>
                        <a:t> Labelling )</a:t>
                      </a:r>
                      <a:r>
                        <a:rPr lang="en-US" sz="1000" dirty="0" smtClean="0"/>
                        <a:t> 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FF0000"/>
                          </a:solidFill>
                        </a:rPr>
                        <a:t>60s</a:t>
                      </a:r>
                      <a:endParaRPr 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284374"/>
                  </a:ext>
                </a:extLst>
              </a:tr>
              <a:tr h="313683">
                <a:tc>
                  <a:txBody>
                    <a:bodyPr/>
                    <a:lstStyle/>
                    <a:p>
                      <a:pPr algn="l"/>
                      <a:r>
                        <a:rPr lang="en-US" sz="1000" b="1" dirty="0" smtClean="0">
                          <a:solidFill>
                            <a:srgbClr val="00B050"/>
                          </a:solidFill>
                        </a:rPr>
                        <a:t>With</a:t>
                      </a:r>
                      <a:r>
                        <a:rPr lang="en-US" sz="1000" dirty="0" smtClean="0"/>
                        <a:t> the PDF Extraction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dirty="0" smtClean="0"/>
                        <a:t>automation </a:t>
                      </a:r>
                    </a:p>
                    <a:p>
                      <a:pPr algn="l"/>
                      <a:r>
                        <a:rPr lang="en-US" sz="1000" dirty="0" smtClean="0"/>
                        <a:t>( User </a:t>
                      </a:r>
                      <a:r>
                        <a:rPr lang="en-US" sz="1000" baseline="0" dirty="0" smtClean="0"/>
                        <a:t>c</a:t>
                      </a:r>
                      <a:r>
                        <a:rPr lang="en-US" sz="1000" dirty="0" smtClean="0"/>
                        <a:t>opy</a:t>
                      </a:r>
                      <a:r>
                        <a:rPr lang="en-US" sz="1000" baseline="0" dirty="0" smtClean="0"/>
                        <a:t> extracted image after automation </a:t>
                      </a:r>
                      <a:r>
                        <a:rPr lang="en-US" sz="1000" dirty="0" smtClean="0">
                          <a:sym typeface="Wingdings" panose="05000000000000000000" pitchFamily="2" charset="2"/>
                        </a:rPr>
                        <a:t> Paste &amp; arrange in </a:t>
                      </a:r>
                      <a:r>
                        <a:rPr lang="en-US" sz="1000" dirty="0" err="1" smtClean="0">
                          <a:sym typeface="Wingdings" panose="05000000000000000000" pitchFamily="2" charset="2"/>
                        </a:rPr>
                        <a:t>ppt</a:t>
                      </a:r>
                      <a:r>
                        <a:rPr lang="en-US" sz="1000" dirty="0" smtClean="0">
                          <a:sym typeface="Wingdings" panose="05000000000000000000" pitchFamily="2" charset="2"/>
                        </a:rPr>
                        <a:t> )</a:t>
                      </a:r>
                      <a:endParaRPr lang="en-US" sz="1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rgbClr val="00B050"/>
                          </a:solidFill>
                        </a:rPr>
                        <a:t>36s</a:t>
                      </a:r>
                      <a:endParaRPr lang="en-US" sz="105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163816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898184" y="5927638"/>
            <a:ext cx="71852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/>
              <a:t>Time Saved: 40% Per Picture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0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000" dirty="0"/>
              <a:t>Validated with Han Nee. (Up to 5 pictures) 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432542" y="5825603"/>
            <a:ext cx="15676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/>
              <a:t>V2 improvement coming soon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95619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Image Extraction from PDF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Execute file name and snapshots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094892" y="1643685"/>
            <a:ext cx="1066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9342" y="1509056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 smtClean="0"/>
              <a:t>Contains the .</a:t>
            </a:r>
            <a:r>
              <a:rPr lang="en-US" sz="1200" dirty="0" err="1" smtClean="0"/>
              <a:t>py</a:t>
            </a:r>
            <a:r>
              <a:rPr lang="en-US" sz="1200" dirty="0" smtClean="0"/>
              <a:t> file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50834" y="2953264"/>
            <a:ext cx="4648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Download </a:t>
            </a:r>
            <a:r>
              <a:rPr lang="en-US" sz="1200" dirty="0" smtClean="0"/>
              <a:t>EXTRACTING_IMAGES_Ivan_v2.py</a:t>
            </a:r>
            <a:endParaRPr lang="en-US" sz="1200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128805" y="3108708"/>
            <a:ext cx="1066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0835" y="3647042"/>
            <a:ext cx="365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Download </a:t>
            </a:r>
            <a:r>
              <a:rPr lang="en-US" sz="1200" dirty="0" err="1"/>
              <a:t>RUNNING.PY_FILE.ipynb</a:t>
            </a:r>
            <a:endParaRPr lang="en-US" sz="12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196342" y="3810151"/>
            <a:ext cx="1066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0834" y="4588719"/>
            <a:ext cx="6457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Visit this link </a:t>
            </a:r>
            <a:r>
              <a:rPr lang="en-US" sz="1200" dirty="0"/>
              <a:t>&amp; </a:t>
            </a:r>
            <a:r>
              <a:rPr lang="en-US" sz="1200"/>
              <a:t>Download </a:t>
            </a:r>
            <a:r>
              <a:rPr lang="en-US" sz="1200" smtClean="0"/>
              <a:t>:(</a:t>
            </a:r>
            <a:r>
              <a:rPr lang="en-US" sz="1200" dirty="0"/>
              <a:t>tesseract-ocr-w64-setup-v5.0.0-alpha.20210811.exe (64 bit))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580910" y="4711332"/>
            <a:ext cx="10668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2753645"/>
              </p:ext>
            </p:extLst>
          </p:nvPr>
        </p:nvGraphicFramePr>
        <p:xfrm>
          <a:off x="4184650" y="3681413"/>
          <a:ext cx="1308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" name="Packager Shell Object" showAsIcon="1" r:id="rId3" imgW="1307520" imgH="456480" progId="Package">
                  <p:embed/>
                </p:oleObj>
              </mc:Choice>
              <mc:Fallback>
                <p:oleObj name="Packager Shell Object" showAsIcon="1" r:id="rId3" imgW="1307520" imgH="456480" progId="Package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84650" y="3681413"/>
                        <a:ext cx="13081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7717843" y="4588718"/>
            <a:ext cx="33858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>
                <a:hlinkClick r:id="rId5"/>
              </a:rPr>
              <a:t>https://github.com/UB-Mannheim/tesseract/wiki</a:t>
            </a:r>
            <a:endParaRPr lang="en-US" sz="1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2178" y="1492790"/>
            <a:ext cx="6452323" cy="300983"/>
          </a:xfrm>
          <a:prstGeom prst="rect">
            <a:avLst/>
          </a:prstGeom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50635"/>
              </p:ext>
            </p:extLst>
          </p:nvPr>
        </p:nvGraphicFramePr>
        <p:xfrm>
          <a:off x="5260152" y="2850288"/>
          <a:ext cx="22907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5" name="Packager Shell Object" showAsIcon="1" r:id="rId7" imgW="2291040" imgH="456480" progId="Package">
                  <p:embed/>
                </p:oleObj>
              </mc:Choice>
              <mc:Fallback>
                <p:oleObj name="Packager Shell Object" showAsIcon="1" r:id="rId7" imgW="2291040" imgH="456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60152" y="2850288"/>
                        <a:ext cx="2290762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73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0" y="6481763"/>
            <a:ext cx="1709738" cy="138112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1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</a:t>
            </a:r>
            <a:r>
              <a:rPr lang="en-US" dirty="0" smtClean="0"/>
              <a:t>Image Extraction from PDF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FD5000"/>
                </a:solidFill>
              </a:rPr>
              <a:t>Requirements</a:t>
            </a: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546670" y="1394086"/>
            <a:ext cx="11324298" cy="4740093"/>
          </a:xfrm>
        </p:spPr>
        <p:txBody>
          <a:bodyPr/>
          <a:lstStyle/>
          <a:p>
            <a:pPr marL="342900" indent="-342900" algn="just">
              <a:buFont typeface="+mj-lt"/>
              <a:buAutoNum type="arabicPeriod"/>
            </a:pPr>
            <a:endParaRPr lang="en-US" sz="1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200" dirty="0" smtClean="0"/>
              <a:t>Ensure </a:t>
            </a:r>
            <a:r>
              <a:rPr lang="en-US" sz="1200" dirty="0"/>
              <a:t>that </a:t>
            </a:r>
            <a:r>
              <a:rPr lang="en-US" sz="1200" b="1" dirty="0" smtClean="0"/>
              <a:t>EXTRACTING_IMAGES_Ivan_v2.py</a:t>
            </a:r>
            <a:r>
              <a:rPr lang="en-US" sz="1200" dirty="0" smtClean="0"/>
              <a:t> </a:t>
            </a:r>
            <a:r>
              <a:rPr lang="en-US" sz="1200" dirty="0"/>
              <a:t>and </a:t>
            </a:r>
            <a:r>
              <a:rPr lang="en-US" sz="1200" b="1" dirty="0" err="1"/>
              <a:t>RUNNING.PY_FILE.ipynb</a:t>
            </a:r>
            <a:r>
              <a:rPr lang="en-US" sz="1200" b="1" dirty="0"/>
              <a:t> file </a:t>
            </a:r>
            <a:r>
              <a:rPr lang="en-US" sz="1200" dirty="0"/>
              <a:t>are both downloaded and have directory set to where the folder containing the PDF files are </a:t>
            </a:r>
          </a:p>
          <a:p>
            <a:pPr marL="810900" lvl="1" indent="-342900">
              <a:buFont typeface="Wingdings" panose="05000000000000000000" pitchFamily="2" charset="2"/>
              <a:buChar char="Ø"/>
            </a:pPr>
            <a:r>
              <a:rPr lang="en-US" sz="1200" dirty="0" smtClean="0"/>
              <a:t>Open the .</a:t>
            </a:r>
            <a:r>
              <a:rPr lang="en-US" sz="1200" dirty="0" err="1" smtClean="0"/>
              <a:t>py</a:t>
            </a:r>
            <a:r>
              <a:rPr lang="en-US" sz="1200" dirty="0" smtClean="0"/>
              <a:t> file as notepad and </a:t>
            </a:r>
            <a:r>
              <a:rPr lang="en-US" sz="1200" dirty="0"/>
              <a:t>change the path to the tesseract exe file</a:t>
            </a:r>
          </a:p>
          <a:p>
            <a:pPr marL="810900" lvl="1" indent="-342900"/>
            <a:endParaRPr lang="en-US" sz="1200" dirty="0"/>
          </a:p>
          <a:p>
            <a:pPr marL="810900" lvl="1" indent="-342900"/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If the </a:t>
            </a:r>
            <a:r>
              <a:rPr lang="en-US" sz="1200" b="1" dirty="0" smtClean="0"/>
              <a:t>EXTRACTING_IMAGES_Ivan_v2.py </a:t>
            </a:r>
            <a:r>
              <a:rPr lang="en-US" sz="1200" dirty="0"/>
              <a:t>file can’t be run by </a:t>
            </a:r>
            <a:r>
              <a:rPr lang="en-US" sz="1200" dirty="0" smtClean="0"/>
              <a:t>double clicking, </a:t>
            </a:r>
            <a:r>
              <a:rPr lang="en-US" sz="1200" dirty="0"/>
              <a:t>ensure that </a:t>
            </a:r>
            <a:r>
              <a:rPr lang="en-US" sz="1200" dirty="0" err="1"/>
              <a:t>Jupyter</a:t>
            </a:r>
            <a:r>
              <a:rPr lang="en-US" sz="1200" dirty="0"/>
              <a:t> notebook is downloaded and execute </a:t>
            </a:r>
            <a:r>
              <a:rPr lang="en-US" sz="1200" b="1" dirty="0" err="1"/>
              <a:t>RUNNING.PY_FILE.ipynb</a:t>
            </a:r>
            <a:r>
              <a:rPr lang="en-US" sz="1200" b="1" dirty="0"/>
              <a:t> </a:t>
            </a:r>
            <a:r>
              <a:rPr lang="en-US" sz="1200" dirty="0"/>
              <a:t>from </a:t>
            </a:r>
            <a:r>
              <a:rPr lang="en-US" sz="1200" dirty="0" err="1"/>
              <a:t>Jupyter</a:t>
            </a:r>
            <a:r>
              <a:rPr lang="en-US" sz="1200" dirty="0"/>
              <a:t> notebook.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Launch </a:t>
            </a:r>
            <a:r>
              <a:rPr lang="en-US" sz="1200" dirty="0" err="1"/>
              <a:t>Jupyter</a:t>
            </a:r>
            <a:r>
              <a:rPr lang="en-US" sz="1200" dirty="0"/>
              <a:t> notebook and install:</a:t>
            </a:r>
          </a:p>
          <a:p>
            <a:pPr marL="810900" lvl="1" indent="-342900">
              <a:buFont typeface="Wingdings" panose="05000000000000000000" pitchFamily="2" charset="2"/>
              <a:buChar char="Ø"/>
            </a:pPr>
            <a:r>
              <a:rPr lang="en-US" sz="1200" dirty="0" err="1"/>
              <a:t>Pymupdf</a:t>
            </a:r>
            <a:r>
              <a:rPr lang="en-US" sz="1200" dirty="0"/>
              <a:t>  </a:t>
            </a:r>
          </a:p>
          <a:p>
            <a:pPr marL="810900" lvl="1" indent="-342900">
              <a:buFont typeface="Wingdings" panose="05000000000000000000" pitchFamily="2" charset="2"/>
              <a:buChar char="Ø"/>
            </a:pPr>
            <a:r>
              <a:rPr lang="en-US" sz="1200" dirty="0"/>
              <a:t>Pandas </a:t>
            </a:r>
          </a:p>
          <a:p>
            <a:pPr marL="810900" lvl="1" indent="-342900">
              <a:buFont typeface="Wingdings" panose="05000000000000000000" pitchFamily="2" charset="2"/>
              <a:buChar char="Ø"/>
            </a:pPr>
            <a:r>
              <a:rPr lang="en-US" sz="1200" dirty="0" err="1"/>
              <a:t>Opencv</a:t>
            </a:r>
            <a:r>
              <a:rPr lang="en-US" sz="1200" dirty="0"/>
              <a:t>-python </a:t>
            </a:r>
          </a:p>
          <a:p>
            <a:pPr marL="810900" lvl="1" indent="-342900">
              <a:buFont typeface="Wingdings" panose="05000000000000000000" pitchFamily="2" charset="2"/>
              <a:buChar char="Ø"/>
            </a:pPr>
            <a:r>
              <a:rPr lang="en-US" sz="1200" dirty="0" err="1"/>
              <a:t>Pytesseract</a:t>
            </a:r>
            <a:r>
              <a:rPr lang="en-US" sz="1200" dirty="0"/>
              <a:t> 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27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Image Extraction from PDF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Script Main Requirements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46670" y="1394086"/>
            <a:ext cx="11511793" cy="4740093"/>
          </a:xfrm>
        </p:spPr>
        <p:txBody>
          <a:bodyPr/>
          <a:lstStyle/>
          <a:p>
            <a:pPr marL="342900" indent="-342900" algn="just">
              <a:buFont typeface="+mj-lt"/>
              <a:buAutoNum type="arabicPeriod"/>
            </a:pPr>
            <a:endParaRPr lang="en-US" sz="14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 smtClean="0"/>
              <a:t>Script </a:t>
            </a:r>
            <a:r>
              <a:rPr lang="en-US" sz="1200" dirty="0"/>
              <a:t>is able to find all the PDF files in the </a:t>
            </a:r>
            <a:r>
              <a:rPr lang="en-US" sz="1200" dirty="0" smtClean="0"/>
              <a:t>folder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200" dirty="0"/>
          </a:p>
          <a:p>
            <a:pPr marL="342900" indent="-342900" algn="just">
              <a:buFont typeface="+mj-lt"/>
              <a:buAutoNum type="arabicPeriod"/>
            </a:pPr>
            <a:endParaRPr lang="en-US" sz="12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 smtClean="0"/>
              <a:t>Script is able to crop the images correctly based on the </a:t>
            </a:r>
            <a:r>
              <a:rPr lang="en-US" sz="1200" dirty="0" err="1" smtClean="0"/>
              <a:t>filetype</a:t>
            </a:r>
            <a:r>
              <a:rPr lang="en-US" sz="1200" dirty="0" smtClean="0"/>
              <a:t>:</a:t>
            </a:r>
          </a:p>
          <a:p>
            <a:pPr marL="634207" lvl="1" indent="-342900" algn="just">
              <a:buFont typeface="Wingdings" panose="05000000000000000000" pitchFamily="2" charset="2"/>
              <a:buChar char="Ø"/>
            </a:pPr>
            <a:r>
              <a:rPr lang="en-US" sz="1200" b="1" dirty="0" smtClean="0"/>
              <a:t>BLD </a:t>
            </a:r>
            <a:r>
              <a:rPr lang="en-US" sz="1200" dirty="0" smtClean="0"/>
              <a:t>: Extract Top and Side Images from the Main Image and merged together and superimpose y distance values onto the image</a:t>
            </a:r>
          </a:p>
          <a:p>
            <a:pPr marL="634207" lvl="1" indent="-342900" algn="just"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 marL="634207" lvl="1" indent="-342900" algn="just">
              <a:buFont typeface="Wingdings" panose="05000000000000000000" pitchFamily="2" charset="2"/>
              <a:buChar char="Ø"/>
            </a:pPr>
            <a:r>
              <a:rPr lang="en-US" sz="1200" b="1" dirty="0" smtClean="0"/>
              <a:t>Flatness</a:t>
            </a:r>
            <a:r>
              <a:rPr lang="en-US" sz="1200" dirty="0" smtClean="0"/>
              <a:t>: Extract Top Image from Main Image and superimpose ISO Flatness onto the image</a:t>
            </a:r>
          </a:p>
          <a:p>
            <a:pPr marL="634207" lvl="1" indent="-342900" algn="just"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 marL="634207" lvl="1" indent="-342900" algn="just">
              <a:buFont typeface="Wingdings" panose="05000000000000000000" pitchFamily="2" charset="2"/>
              <a:buChar char="Ø"/>
            </a:pPr>
            <a:r>
              <a:rPr lang="en-US" sz="1200" b="1" dirty="0" smtClean="0"/>
              <a:t>Roughness</a:t>
            </a:r>
            <a:r>
              <a:rPr lang="en-US" sz="1200" dirty="0" smtClean="0"/>
              <a:t>: Extract Top Image from Main Image and superimpose SA onto the image</a:t>
            </a:r>
          </a:p>
          <a:p>
            <a:pPr marL="634207" lvl="1" indent="-342900" algn="just"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1200" dirty="0" smtClean="0"/>
          </a:p>
          <a:p>
            <a:pPr algn="just"/>
            <a:r>
              <a:rPr lang="en-US" sz="1200" dirty="0" smtClean="0"/>
              <a:t>3.    Script will rename the pictures correctly based on the </a:t>
            </a:r>
            <a:r>
              <a:rPr lang="en-US" sz="1200" dirty="0" err="1" smtClean="0"/>
              <a:t>new_filename</a:t>
            </a:r>
            <a:r>
              <a:rPr lang="en-US" sz="1200" dirty="0" smtClean="0"/>
              <a:t> given from the </a:t>
            </a:r>
            <a:r>
              <a:rPr lang="en-US" sz="1200" dirty="0" err="1" smtClean="0"/>
              <a:t>Dataframe</a:t>
            </a:r>
            <a:r>
              <a:rPr lang="en-US" sz="1200" dirty="0" smtClean="0"/>
              <a:t>(</a:t>
            </a:r>
            <a:r>
              <a:rPr lang="en-US" sz="1200" dirty="0" err="1" smtClean="0"/>
              <a:t>df_path</a:t>
            </a:r>
            <a:r>
              <a:rPr lang="en-US" sz="1200" dirty="0" smtClean="0"/>
              <a:t>)</a:t>
            </a:r>
          </a:p>
          <a:p>
            <a:endParaRPr lang="en-US" sz="1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116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Image Extraction from PDF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Script Plan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588" y="1243594"/>
            <a:ext cx="2112264" cy="5303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Find all the PDF files </a:t>
            </a:r>
            <a:r>
              <a:rPr lang="en-US" sz="1000" dirty="0">
                <a:solidFill>
                  <a:srgbClr val="000000"/>
                </a:solidFill>
              </a:rPr>
              <a:t>and form a </a:t>
            </a:r>
            <a:r>
              <a:rPr lang="en-US" sz="1000" dirty="0" smtClean="0">
                <a:solidFill>
                  <a:srgbClr val="000000"/>
                </a:solidFill>
              </a:rPr>
              <a:t>Data frame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1588" y="2114196"/>
            <a:ext cx="2112264" cy="5303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Create a function to get the main image from the PDF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 rot="5400000">
            <a:off x="1520799" y="1776454"/>
            <a:ext cx="236155" cy="34866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 rot="5400000">
            <a:off x="1520799" y="2646150"/>
            <a:ext cx="236155" cy="34866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lowchart: Decision 3"/>
          <p:cNvSpPr/>
          <p:nvPr/>
        </p:nvSpPr>
        <p:spPr>
          <a:xfrm>
            <a:off x="546670" y="2985946"/>
            <a:ext cx="2184409" cy="964173"/>
          </a:xfrm>
          <a:prstGeom prst="flowChartDecision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Create function to crop </a:t>
            </a:r>
            <a:r>
              <a:rPr lang="en-US" sz="1000" dirty="0" smtClean="0">
                <a:solidFill>
                  <a:srgbClr val="000000"/>
                </a:solidFill>
              </a:rPr>
              <a:t>main </a:t>
            </a:r>
            <a:r>
              <a:rPr lang="en-US" sz="1000" dirty="0">
                <a:solidFill>
                  <a:srgbClr val="000000"/>
                </a:solidFill>
              </a:rPr>
              <a:t>image </a:t>
            </a:r>
            <a:r>
              <a:rPr lang="en-US" sz="1000" dirty="0" smtClean="0">
                <a:solidFill>
                  <a:srgbClr val="000000"/>
                </a:solidFill>
              </a:rPr>
              <a:t>accordingly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45" name="Right Arrow 44"/>
          <p:cNvSpPr/>
          <p:nvPr/>
        </p:nvSpPr>
        <p:spPr>
          <a:xfrm rot="16200000" flipH="1">
            <a:off x="1256850" y="4244236"/>
            <a:ext cx="764058" cy="348669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1752399" y="4220578"/>
            <a:ext cx="989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A61FF"/>
                </a:solidFill>
              </a:rPr>
              <a:t>For BLD Files</a:t>
            </a:r>
            <a:endParaRPr lang="en-US" b="1" dirty="0">
              <a:solidFill>
                <a:srgbClr val="CA61FF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01588" y="4926038"/>
            <a:ext cx="2112264" cy="5303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0000"/>
                </a:solidFill>
              </a:rPr>
              <a:t>Create a function to Merge and superimpose </a:t>
            </a:r>
            <a:r>
              <a:rPr lang="en-US" sz="1000" dirty="0" smtClean="0">
                <a:solidFill>
                  <a:srgbClr val="000000"/>
                </a:solidFill>
              </a:rPr>
              <a:t>image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0" name="Bent-Up Arrow 49"/>
          <p:cNvSpPr/>
          <p:nvPr/>
        </p:nvSpPr>
        <p:spPr>
          <a:xfrm rot="10800000" flipH="1">
            <a:off x="2833637" y="3355457"/>
            <a:ext cx="1419036" cy="548640"/>
          </a:xfrm>
          <a:prstGeom prst="bentUpArrow">
            <a:avLst>
              <a:gd name="adj1" fmla="val 25000"/>
              <a:gd name="adj2" fmla="val 17717"/>
              <a:gd name="adj3" fmla="val 25000"/>
            </a:avLst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153581" y="3955402"/>
            <a:ext cx="2108331" cy="5303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Create a function to resize and superimpose the values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656575" y="2965140"/>
            <a:ext cx="2972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A61FF"/>
                </a:solidFill>
              </a:rPr>
              <a:t>For Flatness &amp; Roughness files</a:t>
            </a:r>
            <a:endParaRPr lang="en-US" b="1" dirty="0">
              <a:solidFill>
                <a:srgbClr val="CA61FF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153581" y="4926038"/>
            <a:ext cx="2112264" cy="5303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Create function to place text onto the images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6" name="Right Arrow 55"/>
          <p:cNvSpPr/>
          <p:nvPr/>
        </p:nvSpPr>
        <p:spPr>
          <a:xfrm>
            <a:off x="2815639" y="4962017"/>
            <a:ext cx="236155" cy="34866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5705574" y="4926038"/>
            <a:ext cx="2112264" cy="5303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Create function to save all images into the folder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59" name="Right Arrow 58"/>
          <p:cNvSpPr/>
          <p:nvPr/>
        </p:nvSpPr>
        <p:spPr>
          <a:xfrm>
            <a:off x="5367632" y="4962017"/>
            <a:ext cx="236155" cy="34866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8257567" y="4926038"/>
            <a:ext cx="2112264" cy="5303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Create function to extract the text via OCR (ML) from the images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1" name="Right Arrow 60"/>
          <p:cNvSpPr/>
          <p:nvPr/>
        </p:nvSpPr>
        <p:spPr>
          <a:xfrm>
            <a:off x="7919625" y="4962017"/>
            <a:ext cx="236155" cy="34866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4229831" y="5877843"/>
            <a:ext cx="3588007" cy="5303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Create a function that loops </a:t>
            </a:r>
            <a:r>
              <a:rPr lang="en-US" sz="1000" dirty="0">
                <a:solidFill>
                  <a:srgbClr val="000000"/>
                </a:solidFill>
              </a:rPr>
              <a:t>through </a:t>
            </a:r>
            <a:r>
              <a:rPr lang="en-US" sz="1000" dirty="0" smtClean="0">
                <a:solidFill>
                  <a:srgbClr val="000000"/>
                </a:solidFill>
              </a:rPr>
              <a:t>every row in the </a:t>
            </a:r>
            <a:r>
              <a:rPr lang="en-US" sz="1000" dirty="0">
                <a:solidFill>
                  <a:srgbClr val="000000"/>
                </a:solidFill>
              </a:rPr>
              <a:t>file path, file type and new name columns of the Data </a:t>
            </a:r>
            <a:r>
              <a:rPr lang="en-US" sz="1000" dirty="0" smtClean="0">
                <a:solidFill>
                  <a:srgbClr val="000000"/>
                </a:solidFill>
              </a:rPr>
              <a:t>frame and passes each record to the function that gets the main image   </a:t>
            </a:r>
            <a:endParaRPr lang="en-US" sz="1000" dirty="0">
              <a:solidFill>
                <a:srgbClr val="000000"/>
              </a:solidFill>
            </a:endParaRPr>
          </a:p>
          <a:p>
            <a:pPr algn="ctr"/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63" name="Right Arrow 62"/>
          <p:cNvSpPr/>
          <p:nvPr/>
        </p:nvSpPr>
        <p:spPr>
          <a:xfrm rot="5400000">
            <a:off x="9182391" y="5487502"/>
            <a:ext cx="262615" cy="31353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ight Arrow 64"/>
          <p:cNvSpPr/>
          <p:nvPr/>
        </p:nvSpPr>
        <p:spPr>
          <a:xfrm rot="5400000">
            <a:off x="4024526" y="4512368"/>
            <a:ext cx="236155" cy="34866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257567" y="5877843"/>
            <a:ext cx="2112264" cy="5303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000000"/>
                </a:solidFill>
              </a:rPr>
              <a:t>Create another function to get the type  (BLD…) of the picture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flipH="1">
            <a:off x="7918716" y="5968686"/>
            <a:ext cx="236155" cy="34866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Image Extraction from PDF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Script Flow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34853" y="1561438"/>
            <a:ext cx="2862072" cy="52817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bIns="137160" rtlCol="0" anchor="ctr"/>
          <a:lstStyle/>
          <a:p>
            <a:endParaRPr lang="en-US" sz="1000" b="1" dirty="0" smtClean="0">
              <a:solidFill>
                <a:srgbClr val="000000"/>
              </a:solidFill>
            </a:endParaRPr>
          </a:p>
          <a:p>
            <a:r>
              <a:rPr lang="en-US" sz="1000" b="1" dirty="0" smtClean="0">
                <a:solidFill>
                  <a:srgbClr val="000000"/>
                </a:solidFill>
              </a:rPr>
              <a:t>CWD_Walk_Level_v5 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Goes through directory and returns </a:t>
            </a:r>
            <a:r>
              <a:rPr lang="en-US" sz="1000" dirty="0" err="1" smtClean="0">
                <a:solidFill>
                  <a:schemeClr val="tx1"/>
                </a:solidFill>
              </a:rPr>
              <a:t>dataframe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234853" y="2380076"/>
            <a:ext cx="2864243" cy="46587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rgbClr val="000000"/>
                </a:solidFill>
              </a:rPr>
              <a:t>Call </a:t>
            </a:r>
            <a:r>
              <a:rPr lang="en-US" sz="1000" b="1" dirty="0" smtClean="0">
                <a:solidFill>
                  <a:srgbClr val="000000"/>
                </a:solidFill>
              </a:rPr>
              <a:t>Main 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Loop through rows of </a:t>
            </a:r>
            <a:r>
              <a:rPr lang="en-US" sz="1000" dirty="0" err="1" smtClean="0">
                <a:solidFill>
                  <a:schemeClr val="tx1"/>
                </a:solidFill>
              </a:rPr>
              <a:t>dataframe</a:t>
            </a:r>
            <a:r>
              <a:rPr lang="en-US" sz="1000" dirty="0" smtClean="0">
                <a:solidFill>
                  <a:schemeClr val="tx1"/>
                </a:solidFill>
              </a:rPr>
              <a:t> and saves the extracted images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58302" y="3399450"/>
            <a:ext cx="2862072" cy="46634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18288"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smtClean="0">
                <a:solidFill>
                  <a:schemeClr val="tx1"/>
                </a:solidFill>
              </a:rPr>
              <a:t/>
            </a:r>
            <a:br>
              <a:rPr lang="en-US" sz="1000" b="1" dirty="0" smtClean="0">
                <a:solidFill>
                  <a:schemeClr val="tx1"/>
                </a:solidFill>
              </a:rPr>
            </a:b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err="1">
                <a:solidFill>
                  <a:schemeClr val="tx1"/>
                </a:solidFill>
              </a:rPr>
              <a:t>get_main_image</a:t>
            </a:r>
            <a:r>
              <a:rPr lang="en-US" sz="1000" b="1" dirty="0">
                <a:solidFill>
                  <a:schemeClr val="tx1"/>
                </a:solidFill>
              </a:rPr>
              <a:t>()</a:t>
            </a:r>
            <a:endParaRPr lang="en-US" sz="1000" b="1" dirty="0" smtClean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Gets the main image from the PDF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184052" y="3389350"/>
            <a:ext cx="2862072" cy="4663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err="1">
                <a:solidFill>
                  <a:schemeClr val="tx1"/>
                </a:solidFill>
              </a:rPr>
              <a:t>get_new_image</a:t>
            </a:r>
            <a:r>
              <a:rPr lang="en-US" sz="1000" b="1" dirty="0">
                <a:solidFill>
                  <a:schemeClr val="tx1"/>
                </a:solidFill>
              </a:rPr>
              <a:t>()</a:t>
            </a:r>
            <a:endParaRPr lang="en-US" sz="10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Checks the image type and crop accordingly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7348958" y="4145686"/>
            <a:ext cx="532259" cy="527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0" name="Rectangle 199"/>
          <p:cNvSpPr/>
          <p:nvPr/>
        </p:nvSpPr>
        <p:spPr>
          <a:xfrm>
            <a:off x="10168494" y="1067087"/>
            <a:ext cx="1065258" cy="4006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Functions run automatically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65" idx="2"/>
            <a:endCxn id="84" idx="0"/>
          </p:cNvCxnSpPr>
          <p:nvPr/>
        </p:nvCxnSpPr>
        <p:spPr>
          <a:xfrm>
            <a:off x="7615088" y="3855694"/>
            <a:ext cx="0" cy="289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191859" y="3390266"/>
            <a:ext cx="2862072" cy="46634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45720" bIns="182880"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smtClean="0">
                <a:solidFill>
                  <a:schemeClr val="tx1"/>
                </a:solidFill>
              </a:rPr>
              <a:t/>
            </a:r>
            <a:br>
              <a:rPr lang="en-US" sz="1000" b="1" dirty="0" smtClean="0">
                <a:solidFill>
                  <a:schemeClr val="tx1"/>
                </a:solidFill>
              </a:rPr>
            </a:b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err="1" smtClean="0">
                <a:solidFill>
                  <a:schemeClr val="tx1"/>
                </a:solidFill>
              </a:rPr>
              <a:t>get_text</a:t>
            </a:r>
            <a:r>
              <a:rPr lang="en-US" sz="1000" b="1" dirty="0">
                <a:solidFill>
                  <a:schemeClr val="tx1"/>
                </a:solidFill>
              </a:rPr>
              <a:t>()</a:t>
            </a:r>
            <a:endParaRPr lang="en-US" sz="1000" b="1" dirty="0" smtClean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Crops image to get text accordingly</a:t>
            </a: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2"/>
            <a:endCxn id="51" idx="0"/>
          </p:cNvCxnSpPr>
          <p:nvPr/>
        </p:nvCxnSpPr>
        <p:spPr>
          <a:xfrm>
            <a:off x="5665889" y="2089611"/>
            <a:ext cx="1086" cy="290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1" idx="2"/>
            <a:endCxn id="64" idx="0"/>
          </p:cNvCxnSpPr>
          <p:nvPr/>
        </p:nvCxnSpPr>
        <p:spPr>
          <a:xfrm rot="5400000">
            <a:off x="3351406" y="1083881"/>
            <a:ext cx="553502" cy="40776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1" idx="2"/>
            <a:endCxn id="22" idx="0"/>
          </p:cNvCxnSpPr>
          <p:nvPr/>
        </p:nvCxnSpPr>
        <p:spPr>
          <a:xfrm rot="16200000" flipH="1">
            <a:off x="7872776" y="640147"/>
            <a:ext cx="544318" cy="49559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136309" y="3389350"/>
            <a:ext cx="2862072" cy="4663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err="1">
                <a:solidFill>
                  <a:schemeClr val="tx1"/>
                </a:solidFill>
              </a:rPr>
              <a:t>get_type</a:t>
            </a:r>
            <a:r>
              <a:rPr lang="en-US" sz="1000" b="1" dirty="0">
                <a:solidFill>
                  <a:schemeClr val="tx1"/>
                </a:solidFill>
              </a:rPr>
              <a:t>()</a:t>
            </a:r>
            <a:endParaRPr lang="en-US" sz="10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Checks the image type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" name="Elbow Connector 20"/>
          <p:cNvCxnSpPr>
            <a:stCxn id="51" idx="2"/>
            <a:endCxn id="34" idx="0"/>
          </p:cNvCxnSpPr>
          <p:nvPr/>
        </p:nvCxnSpPr>
        <p:spPr>
          <a:xfrm rot="5400000">
            <a:off x="4845459" y="2567834"/>
            <a:ext cx="543402" cy="10996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51" idx="2"/>
            <a:endCxn id="65" idx="0"/>
          </p:cNvCxnSpPr>
          <p:nvPr/>
        </p:nvCxnSpPr>
        <p:spPr>
          <a:xfrm rot="16200000" flipH="1">
            <a:off x="6369330" y="2143592"/>
            <a:ext cx="543402" cy="19481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53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Image Extraction from PDF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Script Flow (Continuation)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A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802600" y="6461087"/>
            <a:ext cx="1710239" cy="1385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Oval 83"/>
          <p:cNvSpPr/>
          <p:nvPr/>
        </p:nvSpPr>
        <p:spPr>
          <a:xfrm>
            <a:off x="5601636" y="1625125"/>
            <a:ext cx="532259" cy="527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200" name="Rectangle 199"/>
          <p:cNvSpPr/>
          <p:nvPr/>
        </p:nvSpPr>
        <p:spPr>
          <a:xfrm>
            <a:off x="10168494" y="1067087"/>
            <a:ext cx="1065258" cy="4006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Functions run automatically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43623" y="2817955"/>
            <a:ext cx="2862072" cy="46634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18288"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smtClean="0">
                <a:solidFill>
                  <a:schemeClr val="tx1"/>
                </a:solidFill>
              </a:rPr>
              <a:t/>
            </a:r>
            <a:br>
              <a:rPr lang="en-US" sz="1000" b="1" dirty="0" smtClean="0">
                <a:solidFill>
                  <a:schemeClr val="tx1"/>
                </a:solidFill>
              </a:rPr>
            </a:br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err="1">
                <a:solidFill>
                  <a:srgbClr val="000000"/>
                </a:solidFill>
              </a:rPr>
              <a:t>imagecrop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Crops the image to get either the top or side 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023480" y="3928365"/>
            <a:ext cx="2862072" cy="46634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18288"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smtClean="0">
                <a:solidFill>
                  <a:schemeClr val="tx1"/>
                </a:solidFill>
              </a:rPr>
              <a:t/>
            </a:r>
            <a:br>
              <a:rPr lang="en-US" sz="1000" b="1" dirty="0" smtClean="0">
                <a:solidFill>
                  <a:schemeClr val="tx1"/>
                </a:solidFill>
              </a:rPr>
            </a:br>
            <a:r>
              <a:rPr lang="en-US" sz="1000" b="1" dirty="0" err="1" smtClean="0">
                <a:solidFill>
                  <a:srgbClr val="000000"/>
                </a:solidFill>
              </a:rPr>
              <a:t>textpos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Position the text onto the images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298800" y="3928364"/>
            <a:ext cx="2862072" cy="46634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18288"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smtClean="0">
                <a:solidFill>
                  <a:schemeClr val="tx1"/>
                </a:solidFill>
              </a:rPr>
              <a:t/>
            </a:r>
            <a:br>
              <a:rPr lang="en-US" sz="1000" b="1" dirty="0" smtClean="0">
                <a:solidFill>
                  <a:schemeClr val="tx1"/>
                </a:solidFill>
              </a:rPr>
            </a:br>
            <a:r>
              <a:rPr lang="en-US" sz="1000" b="1" dirty="0" err="1" smtClean="0">
                <a:solidFill>
                  <a:srgbClr val="000000"/>
                </a:solidFill>
              </a:rPr>
              <a:t>saveimage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Saves the cropped images into a folder located in the current </a:t>
            </a:r>
            <a:r>
              <a:rPr lang="en-US" sz="1000" dirty="0" smtClean="0">
                <a:solidFill>
                  <a:schemeClr val="tx1"/>
                </a:solidFill>
              </a:rPr>
              <a:t>directory</a:t>
            </a: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141701" y="2817954"/>
            <a:ext cx="2862072" cy="46634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18288"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err="1" smtClean="0">
                <a:solidFill>
                  <a:srgbClr val="000000"/>
                </a:solidFill>
              </a:rPr>
              <a:t>resize_and_superimpose_image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Resizes </a:t>
            </a:r>
            <a:r>
              <a:rPr lang="en-US" sz="1000" dirty="0" smtClean="0">
                <a:solidFill>
                  <a:schemeClr val="tx1"/>
                </a:solidFill>
              </a:rPr>
              <a:t>text </a:t>
            </a:r>
            <a:r>
              <a:rPr lang="en-US" sz="1000" dirty="0">
                <a:solidFill>
                  <a:schemeClr val="tx1"/>
                </a:solidFill>
              </a:rPr>
              <a:t>, then superimposes </a:t>
            </a:r>
            <a:r>
              <a:rPr lang="en-US" sz="1000" dirty="0" smtClean="0">
                <a:solidFill>
                  <a:schemeClr val="tx1"/>
                </a:solidFill>
              </a:rPr>
              <a:t>onto </a:t>
            </a:r>
            <a:r>
              <a:rPr lang="en-US" sz="1000" dirty="0">
                <a:solidFill>
                  <a:schemeClr val="tx1"/>
                </a:solidFill>
              </a:rPr>
              <a:t>the extracted </a:t>
            </a:r>
            <a:r>
              <a:rPr lang="en-US" sz="1000" dirty="0" smtClean="0">
                <a:solidFill>
                  <a:schemeClr val="tx1"/>
                </a:solidFill>
              </a:rPr>
              <a:t>images</a:t>
            </a:r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36728" y="2807426"/>
            <a:ext cx="2862072" cy="46634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18288" rtlCol="0" anchor="ctr"/>
          <a:lstStyle/>
          <a:p>
            <a:pPr algn="ctr"/>
            <a:endParaRPr lang="en-US" sz="1000" b="1" dirty="0" smtClean="0">
              <a:solidFill>
                <a:schemeClr val="tx1"/>
              </a:solidFill>
            </a:endParaRPr>
          </a:p>
          <a:p>
            <a:r>
              <a:rPr lang="en-US" sz="1000" b="1" dirty="0" smtClean="0">
                <a:solidFill>
                  <a:schemeClr val="tx1"/>
                </a:solidFill>
              </a:rPr>
              <a:t/>
            </a:r>
            <a:br>
              <a:rPr lang="en-US" sz="1000" b="1" dirty="0" smtClean="0">
                <a:solidFill>
                  <a:schemeClr val="tx1"/>
                </a:solidFill>
              </a:rPr>
            </a:br>
            <a:r>
              <a:rPr lang="en-US" sz="1000" b="1" dirty="0" err="1" smtClean="0">
                <a:solidFill>
                  <a:srgbClr val="000000"/>
                </a:solidFill>
              </a:rPr>
              <a:t>mergeimage</a:t>
            </a:r>
            <a:r>
              <a:rPr lang="en-US" sz="1000" b="1" dirty="0" smtClean="0">
                <a:solidFill>
                  <a:schemeClr val="tx1"/>
                </a:solidFill>
              </a:rPr>
              <a:t>()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smtClean="0">
                <a:solidFill>
                  <a:schemeClr val="tx1"/>
                </a:solidFill>
              </a:rPr>
              <a:t>Merges top </a:t>
            </a:r>
            <a:r>
              <a:rPr lang="en-US" sz="1000" dirty="0">
                <a:solidFill>
                  <a:schemeClr val="tx1"/>
                </a:solidFill>
              </a:rPr>
              <a:t>and side view </a:t>
            </a:r>
            <a:r>
              <a:rPr lang="en-US" sz="1000" dirty="0" smtClean="0">
                <a:solidFill>
                  <a:schemeClr val="tx1"/>
                </a:solidFill>
              </a:rPr>
              <a:t>and also </a:t>
            </a:r>
            <a:r>
              <a:rPr lang="en-US" sz="1000" dirty="0">
                <a:solidFill>
                  <a:schemeClr val="tx1"/>
                </a:solidFill>
              </a:rPr>
              <a:t>superimposes the required </a:t>
            </a:r>
            <a:r>
              <a:rPr lang="en-US" sz="1000" dirty="0" smtClean="0">
                <a:solidFill>
                  <a:schemeClr val="tx1"/>
                </a:solidFill>
              </a:rPr>
              <a:t>text</a:t>
            </a:r>
          </a:p>
          <a:p>
            <a:pPr algn="ctr"/>
            <a:endParaRPr lang="en-US" sz="1000" b="1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>
            <a:stCxn id="84" idx="4"/>
            <a:endCxn id="23" idx="0"/>
          </p:cNvCxnSpPr>
          <p:nvPr/>
        </p:nvCxnSpPr>
        <p:spPr>
          <a:xfrm rot="5400000">
            <a:off x="3388652" y="338840"/>
            <a:ext cx="665123" cy="42931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84" idx="4"/>
            <a:endCxn id="27" idx="0"/>
          </p:cNvCxnSpPr>
          <p:nvPr/>
        </p:nvCxnSpPr>
        <p:spPr>
          <a:xfrm rot="16200000" flipH="1">
            <a:off x="7887690" y="132907"/>
            <a:ext cx="665122" cy="47049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84" idx="4"/>
            <a:endCxn id="28" idx="0"/>
          </p:cNvCxnSpPr>
          <p:nvPr/>
        </p:nvCxnSpPr>
        <p:spPr>
          <a:xfrm rot="5400000">
            <a:off x="5540468" y="2480128"/>
            <a:ext cx="654594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/>
          <p:cNvCxnSpPr>
            <a:stCxn id="84" idx="4"/>
            <a:endCxn id="26" idx="0"/>
          </p:cNvCxnSpPr>
          <p:nvPr/>
        </p:nvCxnSpPr>
        <p:spPr>
          <a:xfrm rot="16200000" flipH="1">
            <a:off x="6411035" y="1609563"/>
            <a:ext cx="1775532" cy="2862070"/>
          </a:xfrm>
          <a:prstGeom prst="bentConnector3">
            <a:avLst>
              <a:gd name="adj1" fmla="val 191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4" idx="4"/>
            <a:endCxn id="25" idx="0"/>
          </p:cNvCxnSpPr>
          <p:nvPr/>
        </p:nvCxnSpPr>
        <p:spPr>
          <a:xfrm rot="5400000">
            <a:off x="3773375" y="1833973"/>
            <a:ext cx="1775533" cy="2413250"/>
          </a:xfrm>
          <a:prstGeom prst="bentConnector3">
            <a:avLst>
              <a:gd name="adj1" fmla="val 191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370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Image Extraction from PDF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PDF </a:t>
            </a:r>
            <a:r>
              <a:rPr lang="en-US" dirty="0" smtClean="0"/>
              <a:t>file format Type 1 &amp; 2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Flatness &amp; Roughness file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3384" y="5227398"/>
            <a:ext cx="51723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For the Flatness files type.</a:t>
            </a:r>
          </a:p>
          <a:p>
            <a:pPr marL="228600" indent="-228600" algn="just">
              <a:buAutoNum type="arabicParenR"/>
            </a:pPr>
            <a:r>
              <a:rPr lang="en-US" sz="1000" dirty="0" smtClean="0"/>
              <a:t>Extract image &amp; crop only the top view (highlighted in dotted Red box)</a:t>
            </a:r>
          </a:p>
          <a:p>
            <a:pPr marL="228600" indent="-228600" algn="just">
              <a:buAutoNum type="arabicParenR"/>
            </a:pPr>
            <a:r>
              <a:rPr lang="en-US" sz="1000" dirty="0" smtClean="0"/>
              <a:t>Extract the ISO flatness value with OCR processing.</a:t>
            </a:r>
            <a:endParaRPr lang="en-US" sz="1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84" y="1614009"/>
            <a:ext cx="5269781" cy="343069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7397" y="2129833"/>
            <a:ext cx="3134587" cy="200095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flipH="1">
            <a:off x="1089891" y="4130785"/>
            <a:ext cx="1104800" cy="10966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757" y="1724808"/>
            <a:ext cx="5266944" cy="338778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188984" y="2240632"/>
            <a:ext cx="3169979" cy="200095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>
            <a:off x="6733309" y="4241584"/>
            <a:ext cx="1040665" cy="9858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42936" y="5227398"/>
            <a:ext cx="517238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For the Roughness file type</a:t>
            </a:r>
          </a:p>
          <a:p>
            <a:pPr marL="228600" indent="-228600" algn="just">
              <a:buAutoNum type="arabicParenR"/>
            </a:pPr>
            <a:r>
              <a:rPr lang="en-US" sz="1000" dirty="0" smtClean="0"/>
              <a:t>Extract image &amp; crop only the </a:t>
            </a:r>
            <a:r>
              <a:rPr lang="en-US" sz="1000" dirty="0"/>
              <a:t>top view (highlighted in dotted Red box</a:t>
            </a:r>
            <a:r>
              <a:rPr lang="en-US" sz="1000" dirty="0" smtClean="0"/>
              <a:t>)</a:t>
            </a:r>
          </a:p>
          <a:p>
            <a:pPr marL="228600" indent="-228600" algn="just">
              <a:buFontTx/>
              <a:buAutoNum type="arabicParenR"/>
            </a:pPr>
            <a:r>
              <a:rPr lang="en-US" sz="1000" dirty="0" smtClean="0"/>
              <a:t>Extract the Sa value with OCR processing</a:t>
            </a:r>
            <a:endParaRPr lang="en-US" sz="1000" dirty="0"/>
          </a:p>
          <a:p>
            <a:pPr marL="228600" indent="-228600" algn="just">
              <a:buAutoNum type="arabicParenR"/>
            </a:pPr>
            <a:endParaRPr lang="en-US" sz="1000" dirty="0"/>
          </a:p>
          <a:p>
            <a:pPr algn="just"/>
            <a:endParaRPr lang="en-US" sz="1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503384" y="1421040"/>
            <a:ext cx="9092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2060"/>
                </a:solidFill>
              </a:rPr>
              <a:t>Flatness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84757" y="1417031"/>
            <a:ext cx="11576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 smtClean="0">
                <a:solidFill>
                  <a:srgbClr val="002060"/>
                </a:solidFill>
              </a:rPr>
              <a:t>Roughness</a:t>
            </a:r>
            <a:endParaRPr lang="en-US" sz="1400" b="1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15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Image Extraction from PDF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PDF file format Type </a:t>
            </a:r>
            <a:r>
              <a:rPr lang="en-US" dirty="0" smtClean="0"/>
              <a:t>3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BLD file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54" y="1540552"/>
            <a:ext cx="5266944" cy="3394826"/>
          </a:xfrm>
          <a:prstGeom prst="rect">
            <a:avLst/>
          </a:prstGeom>
          <a:ln w="28575">
            <a:noFill/>
            <a:prstDash val="dash"/>
          </a:ln>
        </p:spPr>
      </p:pic>
      <p:sp>
        <p:nvSpPr>
          <p:cNvPr id="15" name="Rectangle 14"/>
          <p:cNvSpPr/>
          <p:nvPr/>
        </p:nvSpPr>
        <p:spPr>
          <a:xfrm>
            <a:off x="687154" y="2090895"/>
            <a:ext cx="3237912" cy="189998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925064" y="2090895"/>
            <a:ext cx="1896796" cy="143112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2">
                    <a:lumMod val="75000"/>
                  </a:schemeClr>
                </a:solidFill>
              </a:ln>
            </a:endParaRPr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 flipH="1">
            <a:off x="1505527" y="3522019"/>
            <a:ext cx="3367935" cy="17510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2"/>
          </p:cNvCxnSpPr>
          <p:nvPr/>
        </p:nvCxnSpPr>
        <p:spPr>
          <a:xfrm flipH="1">
            <a:off x="1505527" y="3990877"/>
            <a:ext cx="800583" cy="12822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150985" y="3990877"/>
            <a:ext cx="774079" cy="81338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>
            <a:stCxn id="19" idx="2"/>
          </p:cNvCxnSpPr>
          <p:nvPr/>
        </p:nvCxnSpPr>
        <p:spPr>
          <a:xfrm flipH="1">
            <a:off x="1505527" y="4804257"/>
            <a:ext cx="2032498" cy="4688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03384" y="5273115"/>
            <a:ext cx="65638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 smtClean="0"/>
              <a:t>For the BLD file type</a:t>
            </a:r>
          </a:p>
          <a:p>
            <a:pPr marL="228600" indent="-228600" algn="just">
              <a:buAutoNum type="arabicParenR"/>
            </a:pPr>
            <a:r>
              <a:rPr lang="en-US" sz="1000" dirty="0" smtClean="0"/>
              <a:t>Extract image from pdf.</a:t>
            </a:r>
          </a:p>
          <a:p>
            <a:pPr marL="228600" indent="-228600" algn="just">
              <a:buAutoNum type="arabicParenR"/>
            </a:pPr>
            <a:r>
              <a:rPr lang="en-US" sz="1000" dirty="0" smtClean="0"/>
              <a:t>Crop the top view left and right area. (highlighted in dotted Red box)</a:t>
            </a:r>
          </a:p>
          <a:p>
            <a:pPr marL="228600" indent="-228600" algn="just">
              <a:buAutoNum type="arabicParenR"/>
            </a:pPr>
            <a:r>
              <a:rPr lang="en-US" sz="1000" dirty="0" smtClean="0"/>
              <a:t>Extract the Y distance value from the bottom middle (highlighted in the dotted Red box)with OCR processing.</a:t>
            </a:r>
          </a:p>
          <a:p>
            <a:pPr marL="228600" indent="-228600" algn="just">
              <a:buAutoNum type="arabicParenR"/>
            </a:pPr>
            <a:r>
              <a:rPr lang="en-US" sz="1000" dirty="0" smtClean="0"/>
              <a:t>Merge both top </a:t>
            </a:r>
            <a:r>
              <a:rPr lang="en-US" sz="1000" dirty="0"/>
              <a:t>view left and right area </a:t>
            </a:r>
            <a:r>
              <a:rPr lang="en-US" sz="1000" dirty="0" smtClean="0"/>
              <a:t>into 1 new image.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03384" y="1421040"/>
            <a:ext cx="5533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u="sng" dirty="0">
                <a:solidFill>
                  <a:srgbClr val="002060"/>
                </a:solidFill>
              </a:rPr>
              <a:t>BLD</a:t>
            </a:r>
          </a:p>
        </p:txBody>
      </p:sp>
    </p:spTree>
    <p:extLst>
      <p:ext uri="{BB962C8B-B14F-4D97-AF65-F5344CB8AC3E}">
        <p14:creationId xmlns:p14="http://schemas.microsoft.com/office/powerpoint/2010/main" val="1236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Automating Image Extraction from PDF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Limitations of the script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For internal use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ontent Placeholder 4"/>
          <p:cNvSpPr txBox="1">
            <a:spLocks/>
          </p:cNvSpPr>
          <p:nvPr/>
        </p:nvSpPr>
        <p:spPr>
          <a:xfrm>
            <a:off x="430175" y="1598485"/>
            <a:ext cx="11026800" cy="4824000"/>
          </a:xfrm>
          <a:prstGeom prst="rect">
            <a:avLst/>
          </a:prstGeom>
        </p:spPr>
        <p:txBody>
          <a:bodyPr/>
          <a:lstStyle>
            <a:lvl1pPr marL="114300" indent="-114300" algn="l" defTabSz="4572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1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0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87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+mj-lt"/>
              <a:buAutoNum type="arabicPeriod"/>
            </a:pPr>
            <a:endParaRPr lang="en-US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 smtClean="0"/>
              <a:t>The script is dependent on where the .</a:t>
            </a:r>
            <a:r>
              <a:rPr lang="en-US" sz="1200" dirty="0" err="1" smtClean="0"/>
              <a:t>py</a:t>
            </a:r>
            <a:r>
              <a:rPr lang="en-US" sz="1200" dirty="0" smtClean="0"/>
              <a:t> file is placed and the folder format of where the PDF files are stored</a:t>
            </a:r>
          </a:p>
          <a:p>
            <a:pPr marL="342900" indent="-342900" algn="just">
              <a:buFont typeface="+mj-lt"/>
              <a:buAutoNum type="arabicPeriod"/>
            </a:pPr>
            <a:endParaRPr lang="en-US" sz="1200" dirty="0" smtClean="0"/>
          </a:p>
          <a:p>
            <a:pPr marL="342900" indent="-342900" algn="just">
              <a:buFont typeface="+mj-lt"/>
              <a:buAutoNum type="arabicPeriod"/>
            </a:pPr>
            <a:endParaRPr lang="en-US" sz="1200" dirty="0" smtClean="0"/>
          </a:p>
          <a:p>
            <a:pPr marL="342900" indent="-342900" algn="just">
              <a:buFont typeface="+mj-lt"/>
              <a:buAutoNum type="arabicPeriod"/>
            </a:pPr>
            <a:r>
              <a:rPr lang="en-US" sz="1200" dirty="0" smtClean="0"/>
              <a:t>The filename of the extracted images are not accurate </a:t>
            </a:r>
            <a:endParaRPr lang="en-US" sz="1200" dirty="0"/>
          </a:p>
          <a:p>
            <a:pPr marL="342900" indent="-342900" algn="just">
              <a:buFont typeface="+mj-lt"/>
              <a:buAutoNum type="arabicPeriod"/>
            </a:pPr>
            <a:endParaRPr lang="en-US" sz="1200" dirty="0" smtClean="0"/>
          </a:p>
          <a:p>
            <a:pPr marL="342900" indent="-342900" algn="just">
              <a:buFont typeface="+mj-lt"/>
              <a:buAutoNum type="arabicPeriod"/>
            </a:pPr>
            <a:endParaRPr lang="en-US" sz="1200" dirty="0" smtClean="0"/>
          </a:p>
          <a:p>
            <a:pPr marL="342900" indent="-342900">
              <a:buFont typeface="+mj-lt"/>
              <a:buAutoNum type="arabicPeriod"/>
            </a:pPr>
            <a:endParaRPr lang="en-US" sz="1200" dirty="0" smtClean="0"/>
          </a:p>
          <a:p>
            <a:pPr marL="342900" indent="-342900">
              <a:buFont typeface="+mj-lt"/>
              <a:buAutoNum type="arabicPeriod"/>
            </a:pPr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0561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ams OSRAM 1">
      <a:dk1>
        <a:srgbClr val="1D242C"/>
      </a:dk1>
      <a:lt1>
        <a:srgbClr val="FDF6F1"/>
      </a:lt1>
      <a:dk2>
        <a:srgbClr val="46555F"/>
      </a:dk2>
      <a:lt2>
        <a:srgbClr val="FD5000"/>
      </a:lt2>
      <a:accent1>
        <a:srgbClr val="00ADFD"/>
      </a:accent1>
      <a:accent2>
        <a:srgbClr val="AA00FF"/>
      </a:accent2>
      <a:accent3>
        <a:srgbClr val="00E676"/>
      </a:accent3>
      <a:accent4>
        <a:srgbClr val="FFEA00"/>
      </a:accent4>
      <a:accent5>
        <a:srgbClr val="FF0055"/>
      </a:accent5>
      <a:accent6>
        <a:srgbClr val="FF5B81"/>
      </a:accent6>
      <a:hlink>
        <a:srgbClr val="FD5000"/>
      </a:hlink>
      <a:folHlink>
        <a:srgbClr val="46555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 algn="l">
          <a:lnSpc>
            <a:spcPct val="110000"/>
          </a:lnSpc>
          <a:defRPr sz="150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 Master ams OSRAM 210701" id="{D9AD165C-B816-4133-8646-BF5F9E072941}" vid="{AA4B8C6E-20C7-4E11-B879-B5B16EF2C0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Corporate Template Center Document" ma:contentTypeID="0x010100D5059C42A7EB564AB9004D372A22083800CD1243FB55D09148AFF6A44853DBF130" ma:contentTypeVersion="17" ma:contentTypeDescription="" ma:contentTypeScope="" ma:versionID="f9996cbcfee17c8491c0c44810b18b86">
  <xsd:schema xmlns:xsd="http://www.w3.org/2001/XMLSchema" xmlns:xs="http://www.w3.org/2001/XMLSchema" xmlns:p="http://schemas.microsoft.com/office/2006/metadata/properties" xmlns:ns2="1e207520-be24-41f9-8afd-5afc1c3ee385" xmlns:ns3="86de8680-9a96-4f84-b839-50f451794bc8" xmlns:ns4="74ffb7e6-092d-4538-a09d-7e0bb066b0b7" xmlns:ns5="http://schemas.microsoft.com/sharepoint/v4" targetNamespace="http://schemas.microsoft.com/office/2006/metadata/properties" ma:root="true" ma:fieldsID="07160deb334e1a94322101bff0650f86" ns2:_="" ns3:_="" ns4:_="" ns5:_="">
    <xsd:import namespace="1e207520-be24-41f9-8afd-5afc1c3ee385"/>
    <xsd:import namespace="86de8680-9a96-4f84-b839-50f451794bc8"/>
    <xsd:import namespace="74ffb7e6-092d-4538-a09d-7e0bb066b0b7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Process_x0020_Owner" minOccurs="0"/>
                <xsd:element ref="ns3:Status" minOccurs="0"/>
                <xsd:element ref="ns3:Internal_x0020_Comments" minOccurs="0"/>
                <xsd:element ref="ns3:General_x0020_Info" minOccurs="0"/>
                <xsd:element ref="ns3:Class" minOccurs="0"/>
                <xsd:element ref="ns4:_dlc_DocId" minOccurs="0"/>
                <xsd:element ref="ns4:_dlc_DocIdUrl" minOccurs="0"/>
                <xsd:element ref="ns4:_dlc_DocIdPersistId" minOccurs="0"/>
                <xsd:element ref="ns5:IconOverlay" minOccurs="0"/>
                <xsd:element ref="ns4:TaxCatchAll" minOccurs="0"/>
                <xsd:element ref="ns4:TaxCatchAllLabel" minOccurs="0"/>
                <xsd:element ref="ns2:MP_UserTags" minOccurs="0"/>
                <xsd:element ref="ns2:MP_Inherited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207520-be24-41f9-8afd-5afc1c3ee385" elementFormDefault="qualified">
    <xsd:import namespace="http://schemas.microsoft.com/office/2006/documentManagement/types"/>
    <xsd:import namespace="http://schemas.microsoft.com/office/infopath/2007/PartnerControls"/>
    <xsd:element name="Process_x0020_Owner" ma:index="2" nillable="true" ma:displayName="Template Owner" ma:list="UserInfo" ma:SearchPeopleOnly="false" ma:SharePointGroup="0" ma:internalName="Process_x0020_Owner0" ma:showField="EMail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P_UserTags" ma:index="20" nillable="true" ma:displayName="Tags" ma:hidden="true" ma:internalName="MP_UserTags" ma:readOnly="false">
      <xsd:simpleType>
        <xsd:restriction base="dms:Unknown"/>
      </xsd:simpleType>
    </xsd:element>
    <xsd:element name="MP_InheritedTags" ma:index="21" nillable="true" ma:displayName="Inherited Tags" ma:hidden="true" ma:internalName="MP_InheritedTags" ma:readOnly="fals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de8680-9a96-4f84-b839-50f451794bc8" elementFormDefault="qualified">
    <xsd:import namespace="http://schemas.microsoft.com/office/2006/documentManagement/types"/>
    <xsd:import namespace="http://schemas.microsoft.com/office/infopath/2007/PartnerControls"/>
    <xsd:element name="Status" ma:index="4" nillable="true" ma:displayName="Status" ma:default="active" ma:format="Dropdown" ma:internalName="Status">
      <xsd:simpleType>
        <xsd:restriction base="dms:Choice">
          <xsd:enumeration value="active"/>
          <xsd:enumeration value="in progress"/>
          <xsd:enumeration value="replaced"/>
        </xsd:restriction>
      </xsd:simpleType>
    </xsd:element>
    <xsd:element name="Internal_x0020_Comments" ma:index="5" nillable="true" ma:displayName="Internal Comments" ma:internalName="Internal_x0020_Comments">
      <xsd:simpleType>
        <xsd:restriction base="dms:Note">
          <xsd:maxLength value="255"/>
        </xsd:restriction>
      </xsd:simpleType>
    </xsd:element>
    <xsd:element name="General_x0020_Info" ma:index="6" nillable="true" ma:displayName="General Info" ma:internalName="General_x0020_Info">
      <xsd:simpleType>
        <xsd:restriction base="dms:Note">
          <xsd:maxLength value="255"/>
        </xsd:restriction>
      </xsd:simpleType>
    </xsd:element>
    <xsd:element name="Class" ma:index="7" nillable="true" ma:displayName="Class" ma:default="Class 1" ma:format="Dropdown" ma:internalName="Class">
      <xsd:simpleType>
        <xsd:restriction base="dms:Choice">
          <xsd:enumeration value="Class 1"/>
          <xsd:enumeration value="Class 2"/>
          <xsd:enumeration value="Class 3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ffb7e6-092d-4538-a09d-7e0bb066b0b7" elementFormDefault="qualified">
    <xsd:import namespace="http://schemas.microsoft.com/office/2006/documentManagement/types"/>
    <xsd:import namespace="http://schemas.microsoft.com/office/infopath/2007/PartnerControls"/>
    <xsd:element name="_dlc_DocId" ma:index="12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4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16" nillable="true" ma:displayName="Taxonomy Catch All Column" ma:hidden="true" ma:list="{6efaa0ca-047d-4c82-8aad-d427f688b28f}" ma:internalName="TaxCatchAll" ma:showField="CatchAllData" ma:web="1e207520-be24-41f9-8afd-5afc1c3ee3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7" nillable="true" ma:displayName="Taxonomy Catch All Column1" ma:hidden="true" ma:list="{6efaa0ca-047d-4c82-8aad-d427f688b28f}" ma:internalName="TaxCatchAllLabel" ma:readOnly="true" ma:showField="CatchAllDataLabel" ma:web="1e207520-be24-41f9-8afd-5afc1c3ee3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5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P_UserTags xmlns="1e207520-be24-41f9-8afd-5afc1c3ee385">((or12)(or8))</MP_UserTags>
    <General_x0020_Info xmlns="86de8680-9a96-4f84-b839-50f451794bc8" xsi:nil="true"/>
    <TaxCatchAll xmlns="74ffb7e6-092d-4538-a09d-7e0bb066b0b7"/>
    <IconOverlay xmlns="http://schemas.microsoft.com/sharepoint/v4" xsi:nil="true"/>
    <Internal_x0020_Comments xmlns="86de8680-9a96-4f84-b839-50f451794bc8" xsi:nil="true"/>
    <Class xmlns="86de8680-9a96-4f84-b839-50f451794bc8">Class 1</Class>
    <Process_x0020_Owner xmlns="1e207520-be24-41f9-8afd-5afc1c3ee385">
      <UserInfo>
        <DisplayName>Schleip, Eva-Maria</DisplayName>
        <AccountId>867</AccountId>
        <AccountType/>
      </UserInfo>
    </Process_x0020_Owner>
    <MP_InheritedTags xmlns="1e207520-be24-41f9-8afd-5afc1c3ee385" xsi:nil="true"/>
    <Status xmlns="86de8680-9a96-4f84-b839-50f451794bc8">active</Status>
    <_dlc_DocId xmlns="74ffb7e6-092d-4538-a09d-7e0bb066b0b7">1-10001076-5-1323</_dlc_DocId>
    <_dlc_DocIdUrl xmlns="74ffb7e6-092d-4538-a09d-7e0bb066b0b7">
      <Url>https://global-intranet.osram-light.com/sites/FormsTemplates/_layouts/15/DocIdRedir.aspx?ID=1-10001076-5-1323</Url>
      <Description>1-10001076-5-1323</Description>
    </_dlc_DocIdUrl>
  </documentManagement>
</p:properties>
</file>

<file path=customXml/itemProps1.xml><?xml version="1.0" encoding="utf-8"?>
<ds:datastoreItem xmlns:ds="http://schemas.openxmlformats.org/officeDocument/2006/customXml" ds:itemID="{2897D294-C7E5-4E0B-AEF3-A09880E89F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500FFA-C124-40CE-85DC-E8B4A4907515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DB9CEF5E-DEF7-44DF-A414-A2BC4907E1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207520-be24-41f9-8afd-5afc1c3ee385"/>
    <ds:schemaRef ds:uri="86de8680-9a96-4f84-b839-50f451794bc8"/>
    <ds:schemaRef ds:uri="74ffb7e6-092d-4538-a09d-7e0bb066b0b7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0C09611-F376-4225-BAC3-3EC1A531D8D0}">
  <ds:schemaRefs>
    <ds:schemaRef ds:uri="http://www.w3.org/XML/1998/namespace"/>
    <ds:schemaRef ds:uri="http://purl.org/dc/dcmitype/"/>
    <ds:schemaRef ds:uri="http://purl.org/dc/terms/"/>
    <ds:schemaRef ds:uri="http://schemas.microsoft.com/sharepoint/v4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74ffb7e6-092d-4538-a09d-7e0bb066b0b7"/>
    <ds:schemaRef ds:uri="86de8680-9a96-4f84-b839-50f451794bc8"/>
    <ds:schemaRef ds:uri="1e207520-be24-41f9-8afd-5afc1c3ee38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2121</TotalTime>
  <Words>1102</Words>
  <Application>Microsoft Office PowerPoint</Application>
  <PresentationFormat>Widescreen</PresentationFormat>
  <Paragraphs>200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System Font Regular</vt:lpstr>
      <vt:lpstr>Wingdings</vt:lpstr>
      <vt:lpstr>1_Office Theme</vt:lpstr>
      <vt:lpstr>Package</vt:lpstr>
      <vt:lpstr>Automating Image Extraction from PDF (V2)</vt:lpstr>
      <vt:lpstr>Automating Image Extraction from PDF</vt:lpstr>
      <vt:lpstr>Automating Image Extraction from PDF</vt:lpstr>
      <vt:lpstr>Automating Image Extraction from PDF</vt:lpstr>
      <vt:lpstr>Automating Image Extraction from PDF</vt:lpstr>
      <vt:lpstr>Automating Image Extraction from PDF</vt:lpstr>
      <vt:lpstr>Automating Image Extraction from PDF</vt:lpstr>
      <vt:lpstr>Automating Image Extraction from PDF</vt:lpstr>
      <vt:lpstr>Automating Image Extraction from PDF</vt:lpstr>
      <vt:lpstr>Automating Image Extraction from PDF</vt:lpstr>
      <vt:lpstr>Automating Image Extraction from PDF</vt:lpstr>
      <vt:lpstr>Automating Image Extraction from PDF</vt:lpstr>
      <vt:lpstr>PowerPoint Presentation</vt:lpstr>
    </vt:vector>
  </TitlesOfParts>
  <Company>ams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Image Extraction from PDF</dc:title>
  <dc:creator>Ze Rui Kobe Chang</dc:creator>
  <dc:description>Verantwortlich: Eva Maria Schleip</dc:description>
  <cp:lastModifiedBy>Ze Rui Kobe Chang</cp:lastModifiedBy>
  <cp:revision>192</cp:revision>
  <dcterms:created xsi:type="dcterms:W3CDTF">2021-09-08T03:04:44Z</dcterms:created>
  <dcterms:modified xsi:type="dcterms:W3CDTF">2022-01-13T02:40:44Z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0x010100D5059C42A7EB564AB9004D372A22083800CD1243FB55D09148AFF6A44853DBF130</vt:lpwstr>
  </property>
  <property fmtid="{D5CDD505-2E9C-101B-9397-08002B2CF9AE}" pid="3" name="_dlc_DocIdItemGuid">
    <vt:lpwstr>2a971265-9bcf-446d-95b5-a9b0dc107b9f</vt:lpwstr>
  </property>
  <property fmtid="{D5CDD505-2E9C-101B-9397-08002B2CF9AE}" pid="4" name="MSIP_Label_f9dda1df-3fca-45c7-91be-5629a3733338_Enabled">
    <vt:lpwstr>true</vt:lpwstr>
  </property>
  <property fmtid="{D5CDD505-2E9C-101B-9397-08002B2CF9AE}" pid="5" name="MSIP_Label_f9dda1df-3fca-45c7-91be-5629a3733338_SetDate">
    <vt:lpwstr>2021-09-08T03:18:31Z</vt:lpwstr>
  </property>
  <property fmtid="{D5CDD505-2E9C-101B-9397-08002B2CF9AE}" pid="6" name="MSIP_Label_f9dda1df-3fca-45c7-91be-5629a3733338_Method">
    <vt:lpwstr>Standard</vt:lpwstr>
  </property>
  <property fmtid="{D5CDD505-2E9C-101B-9397-08002B2CF9AE}" pid="7" name="MSIP_Label_f9dda1df-3fca-45c7-91be-5629a3733338_Name">
    <vt:lpwstr>f9dda1df-3fca-45c7-91be-5629a3733338</vt:lpwstr>
  </property>
  <property fmtid="{D5CDD505-2E9C-101B-9397-08002B2CF9AE}" pid="8" name="MSIP_Label_f9dda1df-3fca-45c7-91be-5629a3733338_SiteId">
    <vt:lpwstr>ec1ca250-c234-4d56-a76b-7dfb9eee0c46</vt:lpwstr>
  </property>
  <property fmtid="{D5CDD505-2E9C-101B-9397-08002B2CF9AE}" pid="9" name="MSIP_Label_f9dda1df-3fca-45c7-91be-5629a3733338_ActionId">
    <vt:lpwstr>5d1195ef-764e-4354-8c5b-381fc0d18ece</vt:lpwstr>
  </property>
  <property fmtid="{D5CDD505-2E9C-101B-9397-08002B2CF9AE}" pid="10" name="MSIP_Label_f9dda1df-3fca-45c7-91be-5629a3733338_ContentBits">
    <vt:lpwstr>0</vt:lpwstr>
  </property>
</Properties>
</file>