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57" r:id="rId4"/>
    <p:sldId id="274" r:id="rId5"/>
    <p:sldId id="284" r:id="rId6"/>
    <p:sldId id="276" r:id="rId7"/>
    <p:sldId id="281" r:id="rId8"/>
    <p:sldId id="280" r:id="rId9"/>
    <p:sldId id="282" r:id="rId10"/>
    <p:sldId id="266" r:id="rId11"/>
    <p:sldId id="283" r:id="rId12"/>
    <p:sldId id="279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极简黑白" id="{75465AC3-FA52-4E9F-AB19-A9538174C293}">
          <p14:sldIdLst>
            <p14:sldId id="256"/>
            <p14:sldId id="285"/>
            <p14:sldId id="257"/>
            <p14:sldId id="274"/>
            <p14:sldId id="284"/>
            <p14:sldId id="276"/>
            <p14:sldId id="281"/>
            <p14:sldId id="280"/>
            <p14:sldId id="282"/>
            <p14:sldId id="266"/>
            <p14:sldId id="283"/>
            <p14:sldId id="27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裴培" initials="裴培" lastIdx="1" clrIdx="0">
    <p:extLst>
      <p:ext uri="{19B8F6BF-5375-455C-9EA6-DF929625EA0E}">
        <p15:presenceInfo xmlns:p15="http://schemas.microsoft.com/office/powerpoint/2012/main" userId="S-1-5-21-3085702481-1168314679-1268071323-7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1B503-A3FE-41C7-9E86-ACC3C501F60C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F234-584C-4B2A-95CC-58BC1ACD6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6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F234-584C-4B2A-95CC-58BC1ACD63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3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443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62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0640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2798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3008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652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4016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8742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5880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061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6026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3A4D-C8E1-4CC0-A3C8-4E37E29BCBD3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1B4-848C-40B0-9E10-642A5AC09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6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066" y="905101"/>
            <a:ext cx="929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2016</a:t>
            </a:r>
            <a:r>
              <a:rPr lang="zh-CN" altLang="en-US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年度杭州师范大学杭州国际服务工程学院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9404" y="2105891"/>
            <a:ext cx="892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开题答辩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2895" y="3979204"/>
            <a:ext cx="315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姓名：梁焱烽</a:t>
            </a:r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班级：计算机</a:t>
            </a:r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134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导师：石兴民</a:t>
            </a:r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时间：</a:t>
            </a:r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2016/12/28</a:t>
            </a:r>
          </a:p>
        </p:txBody>
      </p:sp>
    </p:spTree>
    <p:extLst>
      <p:ext uri="{BB962C8B-B14F-4D97-AF65-F5344CB8AC3E}">
        <p14:creationId xmlns:p14="http://schemas.microsoft.com/office/powerpoint/2010/main" val="3757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498" y="2944008"/>
            <a:ext cx="971551" cy="9715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9063" y="645192"/>
            <a:ext cx="971551" cy="9715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" y="228600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548" y="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2548" y="457200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25096" y="228600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498" y="657225"/>
            <a:ext cx="971551" cy="9715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046" y="2943224"/>
            <a:ext cx="971551" cy="9715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593" y="5229224"/>
            <a:ext cx="971551" cy="9715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446" y="3095624"/>
            <a:ext cx="971551" cy="971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74" y="1633415"/>
            <a:ext cx="6619048" cy="460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334" y="-30562"/>
            <a:ext cx="6828571" cy="32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6927" y="1552827"/>
            <a:ext cx="7495238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35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498" y="2944008"/>
            <a:ext cx="971551" cy="9715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9063" y="645192"/>
            <a:ext cx="971551" cy="9715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" y="228600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548" y="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2548" y="457200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25096" y="2286000"/>
            <a:ext cx="4062548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498" y="657225"/>
            <a:ext cx="971551" cy="9715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046" y="2943224"/>
            <a:ext cx="971551" cy="9715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593" y="5229224"/>
            <a:ext cx="971551" cy="9715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446" y="3095624"/>
            <a:ext cx="971551" cy="971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3143" y="867095"/>
            <a:ext cx="9685714" cy="5123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72030"/>
            <a:ext cx="7104762" cy="4323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1714" y="871857"/>
            <a:ext cx="8428571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13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7862" y="0"/>
            <a:ext cx="42641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035142" y="1819615"/>
            <a:ext cx="2214068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6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58320" y="3124201"/>
            <a:ext cx="2348253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WHERE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69836" y="2451666"/>
            <a:ext cx="4303452" cy="220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31468" y="3642205"/>
            <a:ext cx="4303452" cy="220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7056" y="4854582"/>
            <a:ext cx="4303452" cy="220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048281" y="2475465"/>
            <a:ext cx="5239977" cy="861597"/>
            <a:chOff x="1048281" y="2507739"/>
            <a:chExt cx="5239977" cy="861597"/>
          </a:xfrm>
        </p:grpSpPr>
        <p:sp>
          <p:nvSpPr>
            <p:cNvPr id="12" name="圆角矩形 11"/>
            <p:cNvSpPr/>
            <p:nvPr/>
          </p:nvSpPr>
          <p:spPr>
            <a:xfrm>
              <a:off x="1048281" y="2507739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15552" y="2655751"/>
              <a:ext cx="417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功能测试</a:t>
              </a:r>
              <a:endParaRPr lang="en-US" altLang="zh-CN" sz="2400" b="1" dirty="0"/>
            </a:p>
          </p:txBody>
        </p:sp>
        <p:sp>
          <p:nvSpPr>
            <p:cNvPr id="20" name="饼形 19"/>
            <p:cNvSpPr/>
            <p:nvPr/>
          </p:nvSpPr>
          <p:spPr>
            <a:xfrm>
              <a:off x="1262760" y="2712020"/>
              <a:ext cx="479164" cy="479164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43869" y="3698600"/>
            <a:ext cx="5244389" cy="861597"/>
            <a:chOff x="1043869" y="3720116"/>
            <a:chExt cx="5244389" cy="861597"/>
          </a:xfrm>
        </p:grpSpPr>
        <p:sp>
          <p:nvSpPr>
            <p:cNvPr id="15" name="圆角矩形 14"/>
            <p:cNvSpPr/>
            <p:nvPr/>
          </p:nvSpPr>
          <p:spPr>
            <a:xfrm>
              <a:off x="1043869" y="3720116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11608" y="3888455"/>
              <a:ext cx="4176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撰写论文</a:t>
              </a:r>
              <a:r>
                <a:rPr lang="en-US" altLang="zh-CN" sz="1400" dirty="0"/>
                <a:t>.</a:t>
              </a:r>
              <a:endParaRPr lang="zh-CN" altLang="en-US" sz="1400" dirty="0"/>
            </a:p>
          </p:txBody>
        </p:sp>
        <p:sp>
          <p:nvSpPr>
            <p:cNvPr id="21" name="泪滴形 20"/>
            <p:cNvSpPr/>
            <p:nvPr/>
          </p:nvSpPr>
          <p:spPr>
            <a:xfrm>
              <a:off x="1252707" y="3952866"/>
              <a:ext cx="455647" cy="455647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9303" y="1267114"/>
            <a:ext cx="5506242" cy="861597"/>
            <a:chOff x="1049303" y="1320904"/>
            <a:chExt cx="5506242" cy="861597"/>
          </a:xfrm>
        </p:grpSpPr>
        <p:sp>
          <p:nvSpPr>
            <p:cNvPr id="5" name="圆角矩形 4"/>
            <p:cNvSpPr/>
            <p:nvPr/>
          </p:nvSpPr>
          <p:spPr>
            <a:xfrm>
              <a:off x="1049303" y="1320904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41563" y="1488310"/>
              <a:ext cx="441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编码，完成本平台的设计</a:t>
              </a:r>
              <a:endParaRPr lang="zh-CN" altLang="en-US" sz="1400" dirty="0"/>
            </a:p>
          </p:txBody>
        </p:sp>
        <p:sp>
          <p:nvSpPr>
            <p:cNvPr id="22" name="流程图: 离页连接符 21"/>
            <p:cNvSpPr/>
            <p:nvPr/>
          </p:nvSpPr>
          <p:spPr>
            <a:xfrm>
              <a:off x="1262761" y="1542423"/>
              <a:ext cx="479164" cy="467099"/>
            </a:xfrm>
            <a:prstGeom prst="flowChartOffpage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43869" y="4910237"/>
            <a:ext cx="3686639" cy="861597"/>
            <a:chOff x="1043869" y="4910237"/>
            <a:chExt cx="3686639" cy="861597"/>
          </a:xfrm>
        </p:grpSpPr>
        <p:sp>
          <p:nvSpPr>
            <p:cNvPr id="18" name="圆角矩形 17"/>
            <p:cNvSpPr/>
            <p:nvPr/>
          </p:nvSpPr>
          <p:spPr>
            <a:xfrm>
              <a:off x="1043869" y="4910237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13345" y="5096908"/>
              <a:ext cx="261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毕业答辩准备</a:t>
              </a:r>
              <a:endParaRPr lang="en-US" altLang="zh-CN" sz="2400" b="1" dirty="0"/>
            </a:p>
          </p:txBody>
        </p:sp>
        <p:sp>
          <p:nvSpPr>
            <p:cNvPr id="23" name="十字形 22"/>
            <p:cNvSpPr/>
            <p:nvPr/>
          </p:nvSpPr>
          <p:spPr>
            <a:xfrm>
              <a:off x="1262760" y="5109523"/>
              <a:ext cx="467099" cy="467099"/>
            </a:xfrm>
            <a:prstGeom prst="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97440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30723" y="2054861"/>
            <a:ext cx="3851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11258" y="3269471"/>
            <a:ext cx="3130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期待更好的自己</a:t>
            </a:r>
          </a:p>
        </p:txBody>
      </p:sp>
      <p:sp>
        <p:nvSpPr>
          <p:cNvPr id="13" name="等腰三角形 12"/>
          <p:cNvSpPr/>
          <p:nvPr/>
        </p:nvSpPr>
        <p:spPr>
          <a:xfrm>
            <a:off x="5862119" y="3761692"/>
            <a:ext cx="366398" cy="1023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5862119" y="1624024"/>
            <a:ext cx="366398" cy="590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6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7930" y="2690446"/>
            <a:ext cx="837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1"/>
                </a:solidFill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</a:rPr>
              <a:t>Web</a:t>
            </a:r>
            <a:r>
              <a:rPr lang="zh-CN" altLang="zh-CN" sz="3600" dirty="0">
                <a:solidFill>
                  <a:schemeClr val="bg1"/>
                </a:solidFill>
              </a:rPr>
              <a:t>的专业实习校企对接平台网站的设计与开发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318" y="1260230"/>
            <a:ext cx="210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论文题目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6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0"/>
            <a:ext cx="43309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79087" y="1819615"/>
            <a:ext cx="2214562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1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7970" y="3124201"/>
            <a:ext cx="2348253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3965" y="928439"/>
            <a:ext cx="713260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cap="all" dirty="0">
                <a:latin typeface="Impact" panose="020B0806030902050204" pitchFamily="34" charset="0"/>
              </a:rPr>
              <a:t>选题依据</a:t>
            </a:r>
            <a:endParaRPr lang="en-US" altLang="zh-CN" sz="4400" b="1" cap="all" dirty="0">
              <a:latin typeface="Impact" panose="020B0806030902050204" pitchFamily="34" charset="0"/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zh-CN" sz="2000" dirty="0"/>
              <a:t>校企紧密型产学结合之路，无论对学校人才培养，还是对企业创造财富，都将是一个“双赢”的过程。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zh-CN" sz="2000" dirty="0"/>
              <a:t>实习是培养技能型人才，实现培养目标的主要途径。实习完成的质量将直接影响到学生的毕业以及今后的职业生活。但是该项工作具有工作量大，管理难度大</a:t>
            </a:r>
            <a:r>
              <a:rPr lang="zh-CN" altLang="en-US" sz="2000" dirty="0"/>
              <a:t>。</a:t>
            </a:r>
            <a:r>
              <a:rPr lang="zh-CN" altLang="zh-CN" sz="2000" dirty="0"/>
              <a:t>为加强该项工作的管理，提高管理的效率，将各项工作做实做细，</a:t>
            </a:r>
            <a:r>
              <a:rPr lang="zh-CN" altLang="en-US" sz="2000" dirty="0"/>
              <a:t>设计出一个基于</a:t>
            </a:r>
            <a:r>
              <a:rPr lang="en-US" altLang="zh-CN" sz="2000" dirty="0"/>
              <a:t>web</a:t>
            </a:r>
            <a:r>
              <a:rPr lang="zh-CN" altLang="en-US" sz="2000" dirty="0"/>
              <a:t>的网站</a:t>
            </a:r>
            <a:r>
              <a:rPr lang="zh-CN" altLang="zh-CN" sz="2000" dirty="0"/>
              <a:t>实现对高校学生实习的管理。</a:t>
            </a:r>
            <a:endParaRPr lang="en-US" altLang="zh-CN" sz="2000" b="1" dirty="0"/>
          </a:p>
          <a:p>
            <a:pPr algn="just"/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175296" y="6006361"/>
            <a:ext cx="566058" cy="566058"/>
            <a:chOff x="10029371" y="5464215"/>
            <a:chExt cx="566058" cy="566058"/>
          </a:xfrm>
        </p:grpSpPr>
        <p:sp>
          <p:nvSpPr>
            <p:cNvPr id="16" name="矩形 15"/>
            <p:cNvSpPr/>
            <p:nvPr/>
          </p:nvSpPr>
          <p:spPr>
            <a:xfrm>
              <a:off x="10029371" y="5464215"/>
              <a:ext cx="566058" cy="5660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196924" y="5636079"/>
              <a:ext cx="295119" cy="2544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82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0"/>
            <a:ext cx="43309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79087" y="1819615"/>
            <a:ext cx="2214068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2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7970" y="3124201"/>
            <a:ext cx="2348253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3965" y="928439"/>
            <a:ext cx="71326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cap="all" dirty="0">
                <a:latin typeface="Impact" panose="020B0806030902050204" pitchFamily="34" charset="0"/>
              </a:rPr>
              <a:t>研究内容</a:t>
            </a:r>
            <a:endParaRPr lang="en-US" altLang="zh-CN" sz="4400" b="1" cap="all" dirty="0">
              <a:latin typeface="Impact" panose="020B080603090205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实现以下基本功能：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）企业与学生信息管理；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）实习需求管理；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）学生简历管理；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）实习应聘</a:t>
            </a:r>
            <a:r>
              <a:rPr lang="zh-CN" altLang="en-US" sz="2000" dirty="0"/>
              <a:t>；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）查看应聘信息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）查看应聘结果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）分析与统计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8</a:t>
            </a:r>
            <a:r>
              <a:rPr lang="zh-CN" altLang="zh-CN" sz="2000" dirty="0"/>
              <a:t>）实习岗位搜索功能</a:t>
            </a:r>
            <a:r>
              <a:rPr lang="zh-CN" altLang="en-US" sz="2000" dirty="0"/>
              <a:t>；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zh-CN" altLang="zh-CN" sz="2000" dirty="0"/>
              <a:t>（</a:t>
            </a:r>
            <a:r>
              <a:rPr lang="en-US" altLang="zh-CN" sz="2000" dirty="0"/>
              <a:t>9</a:t>
            </a:r>
            <a:r>
              <a:rPr lang="zh-CN" altLang="zh-CN" sz="2000" dirty="0"/>
              <a:t>）学生简历搜索功能</a:t>
            </a:r>
            <a:r>
              <a:rPr lang="zh-CN" altLang="en-US" sz="2000" dirty="0"/>
              <a:t>。</a:t>
            </a:r>
            <a:endParaRPr lang="en-US" altLang="zh-CN" sz="2000" b="1" dirty="0"/>
          </a:p>
          <a:p>
            <a:pPr algn="just"/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175296" y="6006361"/>
            <a:ext cx="566058" cy="566058"/>
            <a:chOff x="10029371" y="5464215"/>
            <a:chExt cx="566058" cy="566058"/>
          </a:xfrm>
        </p:grpSpPr>
        <p:sp>
          <p:nvSpPr>
            <p:cNvPr id="16" name="矩形 15"/>
            <p:cNvSpPr/>
            <p:nvPr/>
          </p:nvSpPr>
          <p:spPr>
            <a:xfrm>
              <a:off x="10029371" y="5464215"/>
              <a:ext cx="566058" cy="5660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196924" y="5636079"/>
              <a:ext cx="295119" cy="2544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733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0"/>
            <a:ext cx="43309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79087" y="1819615"/>
            <a:ext cx="2214068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3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7970" y="3124201"/>
            <a:ext cx="2348253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3965" y="928439"/>
            <a:ext cx="71326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cap="all" dirty="0">
                <a:latin typeface="Impact" panose="020B0806030902050204" pitchFamily="34" charset="0"/>
              </a:rPr>
              <a:t>实践意义</a:t>
            </a:r>
            <a:endParaRPr lang="en-US" altLang="zh-CN" sz="2000" dirty="0"/>
          </a:p>
          <a:p>
            <a:pPr algn="just"/>
            <a:endParaRPr lang="en-US" altLang="zh-CN" dirty="0">
              <a:latin typeface="Impact" panose="020B0806030902050204" pitchFamily="34" charset="0"/>
            </a:endParaRPr>
          </a:p>
          <a:p>
            <a:pPr algn="just"/>
            <a:r>
              <a:rPr lang="zh-CN" altLang="en-US" dirty="0">
                <a:latin typeface="Impact" panose="020B0806030902050204" pitchFamily="34" charset="0"/>
              </a:rPr>
              <a:t>网页操作简单方便，省时省力；</a:t>
            </a:r>
            <a:endParaRPr lang="en-US" altLang="zh-CN" dirty="0">
              <a:latin typeface="Impact" panose="020B0806030902050204" pitchFamily="34" charset="0"/>
            </a:endParaRPr>
          </a:p>
          <a:p>
            <a:pPr algn="just"/>
            <a:r>
              <a:rPr lang="zh-CN" altLang="en-US" dirty="0">
                <a:latin typeface="Impact" panose="020B0806030902050204" pitchFamily="34" charset="0"/>
              </a:rPr>
              <a:t>在平台上出现的信息都是经过审核的，安全可靠；</a:t>
            </a:r>
            <a:endParaRPr lang="en-US" altLang="zh-CN" dirty="0">
              <a:latin typeface="Impact" panose="020B0806030902050204" pitchFamily="34" charset="0"/>
            </a:endParaRPr>
          </a:p>
          <a:p>
            <a:pPr algn="just"/>
            <a:r>
              <a:rPr lang="zh-CN" altLang="en-US" dirty="0">
                <a:latin typeface="Impact" panose="020B0806030902050204" pitchFamily="34" charset="0"/>
              </a:rPr>
              <a:t>有利于学生找到自己满意的实习工作；</a:t>
            </a:r>
            <a:endParaRPr lang="en-US" altLang="zh-CN" dirty="0">
              <a:latin typeface="Impact" panose="020B0806030902050204" pitchFamily="34" charset="0"/>
            </a:endParaRPr>
          </a:p>
          <a:p>
            <a:pPr algn="just"/>
            <a:r>
              <a:rPr lang="zh-CN" altLang="en-US" dirty="0">
                <a:latin typeface="Impact" panose="020B0806030902050204" pitchFamily="34" charset="0"/>
              </a:rPr>
              <a:t>给企业招生提供一个可靠的平台；</a:t>
            </a:r>
            <a:endParaRPr lang="en-US" altLang="zh-CN" dirty="0">
              <a:latin typeface="Impact" panose="020B0806030902050204" pitchFamily="34" charset="0"/>
            </a:endParaRPr>
          </a:p>
          <a:p>
            <a:pPr algn="just"/>
            <a:r>
              <a:rPr lang="zh-CN" altLang="en-US" dirty="0">
                <a:latin typeface="Impact" panose="020B0806030902050204" pitchFamily="34" charset="0"/>
              </a:rPr>
              <a:t>方便学校对学生的管理；</a:t>
            </a:r>
            <a:endParaRPr lang="en-US" altLang="zh-CN" dirty="0">
              <a:latin typeface="Impact" panose="020B0806030902050204" pitchFamily="34" charset="0"/>
            </a:endParaRPr>
          </a:p>
          <a:p>
            <a:pPr algn="just"/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175296" y="6006361"/>
            <a:ext cx="566058" cy="566058"/>
            <a:chOff x="10029371" y="5464215"/>
            <a:chExt cx="566058" cy="566058"/>
          </a:xfrm>
        </p:grpSpPr>
        <p:sp>
          <p:nvSpPr>
            <p:cNvPr id="16" name="矩形 15"/>
            <p:cNvSpPr/>
            <p:nvPr/>
          </p:nvSpPr>
          <p:spPr>
            <a:xfrm>
              <a:off x="10029371" y="5464215"/>
              <a:ext cx="566058" cy="5660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196924" y="5636079"/>
              <a:ext cx="295119" cy="2544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37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0"/>
            <a:ext cx="43309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79087" y="1819615"/>
            <a:ext cx="2214068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4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7970" y="3124201"/>
            <a:ext cx="2348253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3965" y="928439"/>
            <a:ext cx="71326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cap="all" dirty="0">
                <a:latin typeface="Impact" panose="020B0806030902050204" pitchFamily="34" charset="0"/>
              </a:rPr>
              <a:t>研究方法与手段</a:t>
            </a:r>
            <a:endParaRPr lang="en-US" altLang="zh-CN" sz="4400" b="1" cap="all" dirty="0">
              <a:latin typeface="Impact" panose="020B0806030902050204" pitchFamily="34" charset="0"/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     </a:t>
            </a:r>
            <a:r>
              <a:rPr lang="zh-CN" altLang="zh-CN" sz="2000" dirty="0"/>
              <a:t>本平台采用</a:t>
            </a:r>
            <a:r>
              <a:rPr lang="en-US" altLang="zh-CN" sz="2000" dirty="0"/>
              <a:t>B/S</a:t>
            </a:r>
            <a:r>
              <a:rPr lang="zh-CN" altLang="zh-CN" sz="2000" dirty="0"/>
              <a:t>结构即浏览器和服务结构</a:t>
            </a:r>
            <a:r>
              <a:rPr lang="zh-CN" altLang="en-US" sz="2000" dirty="0"/>
              <a:t>，</a:t>
            </a:r>
            <a:r>
              <a:rPr lang="zh-CN" altLang="zh-CN" sz="2000" dirty="0"/>
              <a:t>它是随着</a:t>
            </a:r>
            <a:r>
              <a:rPr lang="en-US" altLang="zh-CN" sz="2000" dirty="0" err="1"/>
              <a:t>Intenet</a:t>
            </a:r>
            <a:r>
              <a:rPr lang="zh-CN" altLang="zh-CN" sz="2000" dirty="0"/>
              <a:t>技术的发展而兴起的，是对</a:t>
            </a:r>
            <a:r>
              <a:rPr lang="en-US" altLang="zh-CN" sz="2000" dirty="0"/>
              <a:t>C/S</a:t>
            </a:r>
            <a:r>
              <a:rPr lang="zh-CN" altLang="zh-CN" sz="2000" dirty="0"/>
              <a:t>的一种改进。在这种结构下，用户工作界面是通过</a:t>
            </a:r>
            <a:r>
              <a:rPr lang="en-US" altLang="zh-CN" sz="2000" dirty="0"/>
              <a:t>Web</a:t>
            </a:r>
            <a:r>
              <a:rPr lang="zh-CN" altLang="zh-CN" sz="2000" dirty="0"/>
              <a:t>浏览器来实现，极少部分的事务是在客户端实现的，但是主要事务逻辑是在服务器端实现。</a:t>
            </a:r>
          </a:p>
          <a:p>
            <a:r>
              <a:rPr lang="en-US" altLang="zh-CN" sz="2000" dirty="0"/>
              <a:t>     </a:t>
            </a:r>
            <a:r>
              <a:rPr lang="zh-CN" altLang="zh-CN" sz="2000" dirty="0"/>
              <a:t>主要通过</a:t>
            </a:r>
            <a:r>
              <a:rPr lang="en-US" altLang="zh-CN" sz="2000" dirty="0" err="1"/>
              <a:t>springMVC</a:t>
            </a:r>
            <a:r>
              <a:rPr lang="zh-CN" altLang="zh-CN" sz="2000" dirty="0"/>
              <a:t>来实现展示层、控制层和服务层的分离，通过</a:t>
            </a:r>
            <a:r>
              <a:rPr lang="en-US" altLang="zh-CN" sz="2000" dirty="0" err="1"/>
              <a:t>mybatis</a:t>
            </a:r>
            <a:r>
              <a:rPr lang="zh-CN" altLang="zh-CN" sz="2000" dirty="0"/>
              <a:t>来实现</a:t>
            </a:r>
            <a:r>
              <a:rPr lang="en-US" altLang="zh-CN" sz="2000" dirty="0"/>
              <a:t>Dao</a:t>
            </a:r>
            <a:r>
              <a:rPr lang="zh-CN" altLang="zh-CN" sz="2000" dirty="0"/>
              <a:t>层以及通过</a:t>
            </a:r>
            <a:r>
              <a:rPr lang="en-US" altLang="zh-CN" sz="2000" dirty="0" err="1"/>
              <a:t>mysql</a:t>
            </a:r>
            <a:r>
              <a:rPr lang="zh-CN" altLang="zh-CN" sz="2000" dirty="0"/>
              <a:t>来实现数据存储</a:t>
            </a:r>
            <a:endParaRPr lang="en-US" altLang="zh-CN" sz="2000" b="1" dirty="0"/>
          </a:p>
          <a:p>
            <a:pPr algn="just"/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175296" y="6006361"/>
            <a:ext cx="566058" cy="566058"/>
            <a:chOff x="10029371" y="5464215"/>
            <a:chExt cx="566058" cy="566058"/>
          </a:xfrm>
        </p:grpSpPr>
        <p:sp>
          <p:nvSpPr>
            <p:cNvPr id="16" name="矩形 15"/>
            <p:cNvSpPr/>
            <p:nvPr/>
          </p:nvSpPr>
          <p:spPr>
            <a:xfrm>
              <a:off x="10029371" y="5464215"/>
              <a:ext cx="566058" cy="5660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196924" y="5636079"/>
              <a:ext cx="295119" cy="2544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32060" y="1624927"/>
            <a:ext cx="96389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45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79087" y="1819615"/>
            <a:ext cx="2214068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5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478" y="136478"/>
            <a:ext cx="71326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cap="all" dirty="0">
                <a:latin typeface="Impact" panose="020B0806030902050204" pitchFamily="34" charset="0"/>
              </a:rPr>
              <a:t>技术路线</a:t>
            </a:r>
            <a:endParaRPr lang="en-US" altLang="zh-CN" sz="2000" b="1" dirty="0"/>
          </a:p>
          <a:p>
            <a:pPr algn="just"/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175296" y="6006361"/>
            <a:ext cx="566058" cy="566058"/>
            <a:chOff x="10029371" y="5464215"/>
            <a:chExt cx="566058" cy="566058"/>
          </a:xfrm>
        </p:grpSpPr>
        <p:sp>
          <p:nvSpPr>
            <p:cNvPr id="16" name="矩形 15"/>
            <p:cNvSpPr/>
            <p:nvPr/>
          </p:nvSpPr>
          <p:spPr>
            <a:xfrm>
              <a:off x="10029371" y="5464215"/>
              <a:ext cx="566058" cy="5660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196924" y="5636079"/>
              <a:ext cx="295119" cy="2544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907200" y="1379120"/>
            <a:ext cx="522101" cy="5452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离页连接符 17"/>
          <p:cNvSpPr/>
          <p:nvPr/>
        </p:nvSpPr>
        <p:spPr>
          <a:xfrm>
            <a:off x="2032735" y="1520568"/>
            <a:ext cx="259320" cy="284789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907200" y="1979088"/>
            <a:ext cx="522101" cy="5452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离页连接符 19"/>
          <p:cNvSpPr/>
          <p:nvPr/>
        </p:nvSpPr>
        <p:spPr>
          <a:xfrm>
            <a:off x="2032735" y="2120536"/>
            <a:ext cx="259320" cy="284789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905841" y="2619303"/>
            <a:ext cx="522101" cy="5452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离页连接符 21"/>
          <p:cNvSpPr/>
          <p:nvPr/>
        </p:nvSpPr>
        <p:spPr>
          <a:xfrm>
            <a:off x="2031376" y="2760751"/>
            <a:ext cx="259320" cy="284789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05841" y="3280922"/>
            <a:ext cx="522101" cy="5452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离页连接符 23"/>
          <p:cNvSpPr/>
          <p:nvPr/>
        </p:nvSpPr>
        <p:spPr>
          <a:xfrm>
            <a:off x="2031376" y="3422370"/>
            <a:ext cx="259320" cy="284789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905841" y="3919979"/>
            <a:ext cx="522101" cy="5452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离页连接符 25"/>
          <p:cNvSpPr/>
          <p:nvPr/>
        </p:nvSpPr>
        <p:spPr>
          <a:xfrm>
            <a:off x="2031376" y="4061427"/>
            <a:ext cx="259320" cy="284789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905841" y="4538470"/>
            <a:ext cx="522101" cy="5452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离页连接符 27"/>
          <p:cNvSpPr/>
          <p:nvPr/>
        </p:nvSpPr>
        <p:spPr>
          <a:xfrm>
            <a:off x="2031376" y="4679918"/>
            <a:ext cx="259320" cy="284789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722" y="4574215"/>
            <a:ext cx="443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完成系统的测试工作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606722" y="4003839"/>
            <a:ext cx="443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完成系统的代码编写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06721" y="3311341"/>
            <a:ext cx="612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使用</a:t>
            </a:r>
            <a:r>
              <a:rPr lang="en-US" altLang="zh-CN" sz="2400" dirty="0"/>
              <a:t>JSP</a:t>
            </a:r>
            <a:r>
              <a:rPr lang="zh-CN" altLang="zh-CN" sz="2400" dirty="0"/>
              <a:t>相关技术完成</a:t>
            </a:r>
            <a:r>
              <a:rPr lang="en-US" altLang="zh-CN" sz="2400" dirty="0"/>
              <a:t>web</a:t>
            </a:r>
            <a:r>
              <a:rPr lang="zh-CN" altLang="zh-CN" sz="2400" dirty="0"/>
              <a:t>系统的开发与设计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606721" y="2749708"/>
            <a:ext cx="6127846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zh-CN" sz="2400" dirty="0"/>
              <a:t>完成系统的功能模块设计与数据库设计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606721" y="2120536"/>
            <a:ext cx="6127846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zh-CN" sz="2400" dirty="0"/>
              <a:t>查找相关资料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606720" y="1555680"/>
            <a:ext cx="754721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zh-CN" sz="2400" dirty="0"/>
              <a:t>通过网络及实地调研获取系统需求并完成系统需求分析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36687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-121147" y="22983"/>
            <a:ext cx="713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cap="all" dirty="0">
                <a:latin typeface="Impact" panose="020B0806030902050204" pitchFamily="34" charset="0"/>
              </a:rPr>
              <a:t>系统架构图</a:t>
            </a:r>
            <a:endParaRPr lang="en-US" altLang="zh-CN" sz="3600" b="1" dirty="0"/>
          </a:p>
          <a:p>
            <a:pPr algn="just"/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175296" y="6006361"/>
            <a:ext cx="566058" cy="566058"/>
            <a:chOff x="10029371" y="5464215"/>
            <a:chExt cx="566058" cy="566058"/>
          </a:xfrm>
        </p:grpSpPr>
        <p:sp>
          <p:nvSpPr>
            <p:cNvPr id="16" name="矩形 15"/>
            <p:cNvSpPr/>
            <p:nvPr/>
          </p:nvSpPr>
          <p:spPr>
            <a:xfrm>
              <a:off x="10029371" y="5464215"/>
              <a:ext cx="566058" cy="5660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196924" y="5636079"/>
              <a:ext cx="295119" cy="2544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5659" y="762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28147"/>
              </p:ext>
            </p:extLst>
          </p:nvPr>
        </p:nvGraphicFramePr>
        <p:xfrm>
          <a:off x="2238233" y="642741"/>
          <a:ext cx="1991814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2450905" imgH="7480371" progId="Visio.Drawing.15">
                  <p:embed/>
                </p:oleObj>
              </mc:Choice>
              <mc:Fallback>
                <p:oleObj name="Visio" r:id="rId3" imgW="2450905" imgH="74803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233" y="642741"/>
                        <a:ext cx="1991814" cy="5810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25866" y="443313"/>
            <a:ext cx="5188480" cy="12311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028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View</a:t>
            </a:r>
            <a:r>
              <a:rPr lang="zh-CN" altLang="zh-CN" sz="2800" dirty="0">
                <a:solidFill>
                  <a:schemeClr val="bg1"/>
                </a:solidFill>
              </a:rPr>
              <a:t>层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主要用于结合控制层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zh-CN" sz="2800" dirty="0">
                <a:solidFill>
                  <a:schemeClr val="bg1"/>
                </a:solidFill>
              </a:rPr>
              <a:t>来显示前台的页面</a:t>
            </a:r>
            <a:endParaRPr lang="zh-CN" altLang="en-US" sz="28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25866" y="1885889"/>
            <a:ext cx="5652505" cy="95410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028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Control</a:t>
            </a:r>
            <a:r>
              <a:rPr lang="zh-CN" altLang="zh-CN" sz="2800" dirty="0">
                <a:solidFill>
                  <a:schemeClr val="bg1"/>
                </a:solidFill>
              </a:rPr>
              <a:t>层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则负责业务模块流程控制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zh-CN" sz="2800" dirty="0">
                <a:solidFill>
                  <a:schemeClr val="bg1"/>
                </a:solidFill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</a:rPr>
              <a:t>Service</a:t>
            </a:r>
            <a:r>
              <a:rPr lang="zh-CN" altLang="zh-CN" sz="2800" dirty="0">
                <a:solidFill>
                  <a:schemeClr val="bg1"/>
                </a:solidFill>
              </a:rPr>
              <a:t>层的接口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37646" y="3091084"/>
            <a:ext cx="5652504" cy="95410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028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Service</a:t>
            </a:r>
            <a:r>
              <a:rPr lang="zh-CN" altLang="zh-CN" sz="2800" dirty="0">
                <a:solidFill>
                  <a:schemeClr val="bg1"/>
                </a:solidFill>
              </a:rPr>
              <a:t>层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负责所有的业务逻辑处理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zh-CN" sz="2800" dirty="0">
                <a:solidFill>
                  <a:schemeClr val="bg1"/>
                </a:solidFill>
              </a:rPr>
              <a:t>业务操作实现类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zh-CN" sz="2800" dirty="0">
                <a:solidFill>
                  <a:schemeClr val="bg1"/>
                </a:solidFill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</a:rPr>
              <a:t>Dao</a:t>
            </a:r>
            <a:r>
              <a:rPr lang="zh-CN" altLang="zh-CN" sz="2800" dirty="0">
                <a:solidFill>
                  <a:schemeClr val="bg1"/>
                </a:solidFill>
              </a:rPr>
              <a:t>层接口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62611" y="4352156"/>
            <a:ext cx="4519739" cy="95410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028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Dao</a:t>
            </a:r>
            <a:r>
              <a:rPr lang="zh-CN" altLang="zh-CN" sz="2800" dirty="0">
                <a:solidFill>
                  <a:schemeClr val="bg1"/>
                </a:solidFill>
              </a:rPr>
              <a:t>层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是数据访问层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zh-CN" sz="2800" dirty="0">
                <a:solidFill>
                  <a:schemeClr val="bg1"/>
                </a:solidFill>
              </a:rPr>
              <a:t>负责数据业务处理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zh-CN" sz="2800" dirty="0">
                <a:solidFill>
                  <a:schemeClr val="bg1"/>
                </a:solidFill>
              </a:rPr>
              <a:t>持久化操作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7646" y="5782211"/>
            <a:ext cx="5411823" cy="52322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028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chemeClr val="bg1"/>
                </a:solidFill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负责整个平台的数据存储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7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7862" y="0"/>
            <a:ext cx="42641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035142" y="1819615"/>
            <a:ext cx="2214068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10287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7300" dirty="0">
                <a:solidFill>
                  <a:schemeClr val="bg1"/>
                </a:solidFill>
                <a:latin typeface="FrankRuehl" pitchFamily="34" charset="-79"/>
                <a:cs typeface="FrankRuehl" pitchFamily="34" charset="-79"/>
              </a:rPr>
              <a:t>5</a:t>
            </a:r>
            <a:r>
              <a:rPr lang="en-US" altLang="zh-CN" sz="17300" dirty="0">
                <a:solidFill>
                  <a:schemeClr val="bg1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7300" dirty="0">
              <a:solidFill>
                <a:schemeClr val="bg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58320" y="3124201"/>
            <a:ext cx="2348253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WHERE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69836" y="2451666"/>
            <a:ext cx="4303452" cy="220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31468" y="3642205"/>
            <a:ext cx="4303452" cy="220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7056" y="4854582"/>
            <a:ext cx="4303452" cy="220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048281" y="2475465"/>
            <a:ext cx="5239977" cy="861597"/>
            <a:chOff x="1048281" y="2507739"/>
            <a:chExt cx="5239977" cy="861597"/>
          </a:xfrm>
        </p:grpSpPr>
        <p:sp>
          <p:nvSpPr>
            <p:cNvPr id="12" name="圆角矩形 11"/>
            <p:cNvSpPr/>
            <p:nvPr/>
          </p:nvSpPr>
          <p:spPr>
            <a:xfrm>
              <a:off x="1048281" y="2507739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15552" y="2655751"/>
              <a:ext cx="417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文献综述</a:t>
              </a:r>
              <a:endParaRPr lang="en-US" altLang="zh-CN" sz="2400" b="1" dirty="0"/>
            </a:p>
          </p:txBody>
        </p:sp>
        <p:sp>
          <p:nvSpPr>
            <p:cNvPr id="20" name="饼形 19"/>
            <p:cNvSpPr/>
            <p:nvPr/>
          </p:nvSpPr>
          <p:spPr>
            <a:xfrm>
              <a:off x="1262760" y="2712020"/>
              <a:ext cx="479164" cy="479164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43869" y="3698600"/>
            <a:ext cx="5244389" cy="861597"/>
            <a:chOff x="1043869" y="3720116"/>
            <a:chExt cx="5244389" cy="861597"/>
          </a:xfrm>
        </p:grpSpPr>
        <p:sp>
          <p:nvSpPr>
            <p:cNvPr id="15" name="圆角矩形 14"/>
            <p:cNvSpPr/>
            <p:nvPr/>
          </p:nvSpPr>
          <p:spPr>
            <a:xfrm>
              <a:off x="1043869" y="3720116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11608" y="3888455"/>
              <a:ext cx="4176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开题报告</a:t>
              </a:r>
              <a:r>
                <a:rPr lang="en-US" altLang="zh-CN" sz="1400" dirty="0"/>
                <a:t>.</a:t>
              </a:r>
              <a:endParaRPr lang="zh-CN" altLang="en-US" sz="1400" dirty="0"/>
            </a:p>
          </p:txBody>
        </p:sp>
        <p:sp>
          <p:nvSpPr>
            <p:cNvPr id="21" name="泪滴形 20"/>
            <p:cNvSpPr/>
            <p:nvPr/>
          </p:nvSpPr>
          <p:spPr>
            <a:xfrm>
              <a:off x="1252707" y="3952866"/>
              <a:ext cx="455647" cy="455647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9303" y="1267114"/>
            <a:ext cx="5506242" cy="861597"/>
            <a:chOff x="1049303" y="1320904"/>
            <a:chExt cx="5506242" cy="861597"/>
          </a:xfrm>
        </p:grpSpPr>
        <p:sp>
          <p:nvSpPr>
            <p:cNvPr id="5" name="圆角矩形 4"/>
            <p:cNvSpPr/>
            <p:nvPr/>
          </p:nvSpPr>
          <p:spPr>
            <a:xfrm>
              <a:off x="1049303" y="1320904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41563" y="1488310"/>
              <a:ext cx="441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完成外文翻译</a:t>
              </a:r>
              <a:endParaRPr lang="zh-CN" altLang="en-US" sz="1400" dirty="0"/>
            </a:p>
          </p:txBody>
        </p:sp>
        <p:sp>
          <p:nvSpPr>
            <p:cNvPr id="22" name="流程图: 离页连接符 21"/>
            <p:cNvSpPr/>
            <p:nvPr/>
          </p:nvSpPr>
          <p:spPr>
            <a:xfrm>
              <a:off x="1262761" y="1542423"/>
              <a:ext cx="479164" cy="467099"/>
            </a:xfrm>
            <a:prstGeom prst="flowChartOffpage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43869" y="4910237"/>
            <a:ext cx="3686639" cy="861597"/>
            <a:chOff x="1043869" y="4910237"/>
            <a:chExt cx="3686639" cy="861597"/>
          </a:xfrm>
        </p:grpSpPr>
        <p:sp>
          <p:nvSpPr>
            <p:cNvPr id="18" name="圆角矩形 17"/>
            <p:cNvSpPr/>
            <p:nvPr/>
          </p:nvSpPr>
          <p:spPr>
            <a:xfrm>
              <a:off x="1043869" y="4910237"/>
              <a:ext cx="912357" cy="8615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13345" y="5096908"/>
              <a:ext cx="261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2400" b="1" dirty="0"/>
                <a:t>原型初步设计</a:t>
              </a:r>
              <a:endParaRPr lang="en-US" altLang="zh-CN" sz="2400" b="1" dirty="0"/>
            </a:p>
          </p:txBody>
        </p:sp>
        <p:sp>
          <p:nvSpPr>
            <p:cNvPr id="23" name="十字形 22"/>
            <p:cNvSpPr/>
            <p:nvPr/>
          </p:nvSpPr>
          <p:spPr>
            <a:xfrm>
              <a:off x="1262760" y="5109523"/>
              <a:ext cx="467099" cy="467099"/>
            </a:xfrm>
            <a:prstGeom prst="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76835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573</Words>
  <Application>Microsoft Office PowerPoint</Application>
  <PresentationFormat>宽屏</PresentationFormat>
  <Paragraphs>72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FrankRuehl</vt:lpstr>
      <vt:lpstr>Latha</vt:lpstr>
      <vt:lpstr>华文隶书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lyf</cp:lastModifiedBy>
  <cp:revision>84</cp:revision>
  <dcterms:created xsi:type="dcterms:W3CDTF">2014-09-28T12:25:03Z</dcterms:created>
  <dcterms:modified xsi:type="dcterms:W3CDTF">2016-12-26T14:58:59Z</dcterms:modified>
</cp:coreProperties>
</file>