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ACFD3-9C29-41D1-9833-C31EBC7A3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699AC7-4CEB-48B9-8BD8-491952121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A3F97-6B97-438E-81B2-3F8F162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54289E-2742-4139-AA5D-D1E972D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B0895-13E1-446E-B87D-561A7BF1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6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EDAAD-3C2E-42C3-A61C-1C422C71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122C87-2848-45D8-9107-6E5D64AB5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C4B459-149F-4800-8DE7-DF20F9AE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54DFB-0C9B-46EB-BD74-703BB41D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1F01B8-6085-4B41-9724-9A964E13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4043C-F731-423D-8FCC-4A16503C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73B92A-5B2C-46E0-BAE7-B37FAA79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2B9E27-9DB4-470A-96AD-A3434E88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F2475A-9C95-40DD-87C4-36392E45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0128B5-2BA7-4565-9FAA-545D782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9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96868-89F8-4053-B78A-ED7D71EE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F8DA8-578F-4DBB-97F7-B363AB5F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10255-7510-41BF-8238-181E6C23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174F8-90A0-4030-ACAE-3B0CD991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5CCE80-EE67-4FF1-B6B7-FA1E8737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6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DF3D7-DD57-4520-A191-7E60B208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D2A8C-CF07-4874-AAB4-0F9E3158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96EB1-C952-433B-87A4-09F9CA90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B5E6B8-C861-4619-995A-15FCB123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B05ED-5105-47AD-8F45-72C2873F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5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D2DAD-ECC9-468A-933D-B9943BEE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98DFE-76C8-4B17-B163-3E419A1AD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91CC3-9137-47A2-9DD6-DCF0CC4BA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D448B4-51A1-4980-8451-EB301104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942DA3-881E-465D-939D-987559B9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0F4859-CE70-4C26-B804-3F29954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AFF84-B37D-4A07-BFB9-14E698F2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26276-4B44-41EA-AB85-9ECDCFB5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3FB526-B9D2-41B6-B570-AE75D5D1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8A6958-B255-4205-984F-E77539BB0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67BEE5-7A96-45C6-A9B2-11934FB95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1AD5CF-8FB8-474E-AE20-EC6EE451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FA352F-3107-4E6C-A2ED-77BF9503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CA2678-BB7D-4D4B-8C51-BA8ED3F1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5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931E8-0C7C-40BA-AB58-8EF93EB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3F92BE-FD13-46B2-95E7-B378CD3C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314C4A-D6F8-4F21-9CD3-3948A77C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A65B01-B05D-4A5B-8F63-7C1253C8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06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18BF0C-9A53-414D-9222-E24F004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5BAF8E-16F4-43FD-B177-E3CA019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E7AEC-05E4-42A4-BEE6-28D6691B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B049F-34FB-4FC1-AB1C-A81E2C74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2EF82-92BC-43BE-917D-C6722F906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260DDE-817D-4672-B62F-ED2BDCC5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BC3E5-B8BD-4ED9-BAF9-9936C25B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527B0-D780-45C2-AA2B-9FFBBBAE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54D946-55CB-48B0-BF9C-94E5EF8C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EAF06-EBE1-4578-A26A-6A44D67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15ECAA-1B70-41EB-8A3C-C10BBCAAC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DB6F8-9151-4CEE-A5A8-DE4ED993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81CFA9-0830-4ACF-A4CE-8D747E6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1EE80A-6F45-45A1-BDBF-17419EC0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5193B-3B9F-43D2-AE74-FEEB5CD3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0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9ABC4C-03D7-4D24-A949-F4C2C5D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077BB-7ADD-4DDA-84B4-6FE0FB0A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19705-B202-4633-BA18-F607566C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64F0-96F1-4936-A1C6-F4D645AB3D6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EE90A-6EEE-4F73-87CD-D7EDC7AD6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F53B3-89E2-4594-88B8-6CB5F2637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C45E-3164-4129-A442-8A62CB27B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77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0A7E5-E09E-4DB8-95F1-14E56ADF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資料載入、儲存和檔案格式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7FD231-5316-477A-8576-0F07F6B6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3CCF0-FDDF-4811-B153-E57E93A3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9" y="0"/>
            <a:ext cx="10515600" cy="924560"/>
          </a:xfrm>
        </p:spPr>
        <p:txBody>
          <a:bodyPr/>
          <a:lstStyle/>
          <a:p>
            <a:r>
              <a:rPr lang="en-US" altLang="zh-TW" dirty="0"/>
              <a:t>pandas</a:t>
            </a:r>
            <a:r>
              <a:rPr lang="zh-TW" altLang="en-US" dirty="0"/>
              <a:t>中的解析函式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605829D-6B18-419C-8E1C-59679BCE7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603607"/>
              </p:ext>
            </p:extLst>
          </p:nvPr>
        </p:nvGraphicFramePr>
        <p:xfrm>
          <a:off x="961747" y="837165"/>
          <a:ext cx="1017011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056">
                  <a:extLst>
                    <a:ext uri="{9D8B030D-6E8A-4147-A177-3AD203B41FA5}">
                      <a16:colId xmlns:a16="http://schemas.microsoft.com/office/drawing/2014/main" val="4198648605"/>
                    </a:ext>
                  </a:extLst>
                </a:gridCol>
                <a:gridCol w="5085056">
                  <a:extLst>
                    <a:ext uri="{9D8B030D-6E8A-4147-A177-3AD203B41FA5}">
                      <a16:colId xmlns:a16="http://schemas.microsoft.com/office/drawing/2014/main" val="1947274077"/>
                    </a:ext>
                  </a:extLst>
                </a:gridCol>
              </a:tblGrid>
              <a:tr h="355384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89607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從檔案中、</a:t>
                      </a:r>
                      <a:r>
                        <a:rPr lang="en-US" altLang="zh-TW" sz="1200" b="1" dirty="0"/>
                        <a:t>URL</a:t>
                      </a:r>
                      <a:r>
                        <a:rPr lang="zh-TW" altLang="en-US" sz="1200" b="1" dirty="0"/>
                        <a:t>或類檔案物件中讀取符號分隔資料；預設使用逗號分隔。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9838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/>
                        <a:t>從檔案中、</a:t>
                      </a:r>
                      <a:r>
                        <a:rPr lang="en-US" altLang="zh-TW" sz="1200" b="1" dirty="0"/>
                        <a:t>URL</a:t>
                      </a:r>
                      <a:r>
                        <a:rPr lang="zh-TW" altLang="en-US" sz="1200" b="1" dirty="0"/>
                        <a:t>或類檔案物件中讀取符號分隔資料；預設使用</a:t>
                      </a:r>
                      <a:r>
                        <a:rPr lang="en-US" altLang="zh-TW" sz="1200" b="1" dirty="0"/>
                        <a:t>Tab(‘\t’)</a:t>
                      </a:r>
                      <a:r>
                        <a:rPr lang="zh-TW" altLang="en-US" sz="1200" b="1" dirty="0"/>
                        <a:t>分隔。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01984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read_fwf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從固定寬度欄位讀取資料</a:t>
                      </a:r>
                      <a:r>
                        <a:rPr lang="en-US" altLang="zh-TW" sz="1200" b="1" dirty="0"/>
                        <a:t>(</a:t>
                      </a:r>
                      <a:r>
                        <a:rPr lang="zh-TW" altLang="en-US" sz="1200" b="1" dirty="0"/>
                        <a:t>例如</a:t>
                      </a:r>
                      <a:r>
                        <a:rPr lang="en-US" altLang="zh-TW" sz="1200" b="1" dirty="0"/>
                        <a:t>:</a:t>
                      </a:r>
                      <a:r>
                        <a:rPr lang="zh-TW" altLang="en-US" sz="1200" b="1" dirty="0"/>
                        <a:t>沒有分隔符號</a:t>
                      </a:r>
                      <a:r>
                        <a:rPr lang="en-US" altLang="zh-TW" sz="1200" b="1" dirty="0"/>
                        <a:t>)</a:t>
                      </a:r>
                      <a:r>
                        <a:rPr lang="zh-TW" altLang="en-US" sz="12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16222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read_clipboard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類似</a:t>
                      </a:r>
                      <a:r>
                        <a:rPr lang="en-US" altLang="zh-TW" sz="1200" b="1" dirty="0" err="1"/>
                        <a:t>read_table</a:t>
                      </a:r>
                      <a:r>
                        <a:rPr lang="zh-TW" altLang="en-US" sz="1200" b="1" dirty="0"/>
                        <a:t>，用來從剪貼簿讀取資料；在轉換網頁資料為表格時很好用。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47739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read_excel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</a:t>
                      </a:r>
                      <a:r>
                        <a:rPr lang="en-US" altLang="zh-TW" sz="1200" b="1" dirty="0"/>
                        <a:t>Excel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XLS</a:t>
                      </a:r>
                      <a:r>
                        <a:rPr lang="zh-TW" altLang="en-US" sz="1200" b="1" dirty="0"/>
                        <a:t> 或 </a:t>
                      </a:r>
                      <a:r>
                        <a:rPr lang="en-US" altLang="zh-TW" sz="1200" b="1" dirty="0"/>
                        <a:t>XLSX</a:t>
                      </a:r>
                      <a:r>
                        <a:rPr lang="zh-TW" altLang="en-US" sz="1200" b="1" dirty="0"/>
                        <a:t> 讀取表格式資料。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08001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read_hdf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讀取用</a:t>
                      </a:r>
                      <a:r>
                        <a:rPr lang="en-US" altLang="zh-TW" sz="1200" b="1" dirty="0"/>
                        <a:t>pandas</a:t>
                      </a:r>
                      <a:r>
                        <a:rPr lang="zh-TW" altLang="en-US" sz="1200" b="1" dirty="0"/>
                        <a:t>寫出的</a:t>
                      </a:r>
                      <a:r>
                        <a:rPr lang="en-US" altLang="zh-TW" sz="1200" b="1" dirty="0"/>
                        <a:t>HDF5</a:t>
                      </a:r>
                      <a:r>
                        <a:rPr lang="zh-TW" altLang="en-US" sz="1200" b="1" dirty="0"/>
                        <a:t>檔案。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9850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read_html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從指定的</a:t>
                      </a:r>
                      <a:r>
                        <a:rPr lang="en-US" altLang="zh-TW" sz="1200" b="1" dirty="0"/>
                        <a:t>HTML</a:t>
                      </a:r>
                      <a:r>
                        <a:rPr lang="zh-TW" altLang="en-US" sz="1200" b="1" dirty="0"/>
                        <a:t>文件中讀取所有的表格。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66337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read_json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</a:t>
                      </a:r>
                      <a:r>
                        <a:rPr lang="en-US" altLang="zh-TW" sz="1200" b="1" dirty="0"/>
                        <a:t>JSON</a:t>
                      </a:r>
                      <a:r>
                        <a:rPr lang="zh-TW" altLang="en-US" sz="1200" b="1" dirty="0"/>
                        <a:t>字串格式讀取資料。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73082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read_msgpack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讀取以</a:t>
                      </a:r>
                      <a:r>
                        <a:rPr lang="en-US" altLang="zh-TW" sz="1200" b="1" dirty="0" err="1"/>
                        <a:t>MessagePack</a:t>
                      </a:r>
                      <a:r>
                        <a:rPr lang="zh-TW" altLang="en-US" sz="1200" b="1" dirty="0"/>
                        <a:t>二進位格式編碼過的</a:t>
                      </a:r>
                      <a:r>
                        <a:rPr lang="en-US" altLang="zh-TW" sz="1200" b="1" dirty="0"/>
                        <a:t>pandas</a:t>
                      </a:r>
                      <a:r>
                        <a:rPr lang="zh-TW" altLang="en-US" sz="1200" b="1" dirty="0"/>
                        <a:t>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99716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read_pickle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讀取以</a:t>
                      </a:r>
                      <a:r>
                        <a:rPr lang="en-US" altLang="zh-TW" sz="1200" b="1" dirty="0"/>
                        <a:t>Python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pickle</a:t>
                      </a:r>
                      <a:r>
                        <a:rPr lang="zh-TW" altLang="en-US" sz="1200" b="1" dirty="0"/>
                        <a:t>格式所儲存的資料。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45684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read_sas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</a:t>
                      </a:r>
                      <a:r>
                        <a:rPr lang="en-US" altLang="zh-TW" sz="1200" b="1" dirty="0"/>
                        <a:t>SAS</a:t>
                      </a:r>
                      <a:r>
                        <a:rPr lang="zh-TW" altLang="en-US" sz="1200" b="1" dirty="0"/>
                        <a:t>系統的儲存格式中讀取一個</a:t>
                      </a:r>
                      <a:r>
                        <a:rPr lang="en-US" altLang="zh-TW" sz="1200" b="1" dirty="0"/>
                        <a:t>SAS</a:t>
                      </a:r>
                      <a:r>
                        <a:rPr lang="zh-TW" altLang="en-US" sz="1200" b="1" dirty="0"/>
                        <a:t>資料集。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85069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read_sql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把一個</a:t>
                      </a:r>
                      <a:r>
                        <a:rPr lang="en-US" altLang="zh-TW" sz="1200" b="1" dirty="0"/>
                        <a:t>SQL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query(</a:t>
                      </a:r>
                      <a:r>
                        <a:rPr lang="zh-TW" altLang="en-US" sz="1200" b="1" dirty="0"/>
                        <a:t>使用</a:t>
                      </a:r>
                      <a:r>
                        <a:rPr lang="en-US" altLang="zh-TW" sz="1200" b="1" dirty="0" err="1"/>
                        <a:t>SQLAlchemy</a:t>
                      </a:r>
                      <a:r>
                        <a:rPr lang="en-US" altLang="zh-TW" sz="1200" b="1" dirty="0"/>
                        <a:t>)</a:t>
                      </a:r>
                      <a:r>
                        <a:rPr lang="zh-TW" altLang="en-US" sz="1200" b="1" dirty="0"/>
                        <a:t>的結果，讀成一個</a:t>
                      </a:r>
                      <a:r>
                        <a:rPr lang="en-US" altLang="zh-TW" sz="1200" b="1" dirty="0"/>
                        <a:t>pandas</a:t>
                      </a:r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 err="1"/>
                        <a:t>DataFrame</a:t>
                      </a:r>
                      <a:r>
                        <a:rPr lang="zh-TW" altLang="en-US" sz="1200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8243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read_stata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從</a:t>
                      </a:r>
                      <a:r>
                        <a:rPr lang="en-US" altLang="zh-TW" sz="1200" b="1" dirty="0"/>
                        <a:t>Stata</a:t>
                      </a:r>
                      <a:r>
                        <a:rPr lang="zh-TW" altLang="en-US" sz="1200" b="1" dirty="0"/>
                        <a:t>檔案格式讀取資料集。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81242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read_feather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讀取</a:t>
                      </a:r>
                      <a:r>
                        <a:rPr lang="en-US" altLang="zh-TW" sz="1200" b="1" dirty="0"/>
                        <a:t>Feather</a:t>
                      </a:r>
                      <a:r>
                        <a:rPr lang="zh-TW" altLang="en-US" sz="1200" b="1" dirty="0"/>
                        <a:t>二進位檔案格式。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0147"/>
                  </a:ext>
                </a:extLst>
              </a:tr>
              <a:tr h="35538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7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3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9DAAE-DD1D-4C1B-B246-F771B212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解析函式可選參數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37C9CB7-D6A6-4F7A-B305-66AECA231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58549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406">
                  <a:extLst>
                    <a:ext uri="{9D8B030D-6E8A-4147-A177-3AD203B41FA5}">
                      <a16:colId xmlns:a16="http://schemas.microsoft.com/office/drawing/2014/main" val="3307135569"/>
                    </a:ext>
                  </a:extLst>
                </a:gridCol>
                <a:gridCol w="7261194">
                  <a:extLst>
                    <a:ext uri="{9D8B030D-6E8A-4147-A177-3AD203B41FA5}">
                      <a16:colId xmlns:a16="http://schemas.microsoft.com/office/drawing/2014/main" val="4114707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索引</a:t>
                      </a:r>
                      <a:r>
                        <a:rPr lang="en-US" altLang="zh-TW" b="1" dirty="0"/>
                        <a:t>(indexing)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可選擇一或多個欄位為</a:t>
                      </a:r>
                      <a:r>
                        <a:rPr lang="en-US" altLang="zh-TW" dirty="0" err="1"/>
                        <a:t>DataFrame</a:t>
                      </a:r>
                      <a:r>
                        <a:rPr lang="zh-TW" altLang="en-US" dirty="0"/>
                        <a:t>回傳，還有要不要從檔案中取得欄名稱、使用者名稱或都不需取得。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5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型態推斷與資料轉換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這類包含了使用者定義值轉換，以及遺失值要用什麼取代。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3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解析日期時間格式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具組合功能，包括將跨多個欄位的日期和時間資料整合到單一欄中。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疊代</a:t>
                      </a:r>
                      <a:r>
                        <a:rPr lang="en-US" altLang="zh-TW" b="1" dirty="0"/>
                        <a:t>(iterating)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處裡非常大的檔案時，支援多個區塊的疊代運作。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未清理的資料問題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跳過列或是註腳、註解或其他的小東西，例如數值格式資料標示一千多的逗號。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0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6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AFA91-60E3-4189-9062-926CB2C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</a:t>
            </a:r>
            <a:r>
              <a:rPr lang="en-US" altLang="zh-TW" dirty="0" err="1"/>
              <a:t>read_csv</a:t>
            </a:r>
            <a:r>
              <a:rPr lang="zh-TW" altLang="en-US" dirty="0"/>
              <a:t>和</a:t>
            </a:r>
            <a:r>
              <a:rPr lang="en-US" altLang="zh-TW" dirty="0" err="1"/>
              <a:t>read_table</a:t>
            </a:r>
            <a:r>
              <a:rPr lang="zh-TW" altLang="en-US" dirty="0"/>
              <a:t>函式參數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2B6445B-2186-4C47-A1AF-A56D0A975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62120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724">
                  <a:extLst>
                    <a:ext uri="{9D8B030D-6E8A-4147-A177-3AD203B41FA5}">
                      <a16:colId xmlns:a16="http://schemas.microsoft.com/office/drawing/2014/main" val="826537376"/>
                    </a:ext>
                  </a:extLst>
                </a:gridCol>
                <a:gridCol w="7864876">
                  <a:extLst>
                    <a:ext uri="{9D8B030D-6E8A-4147-A177-3AD203B41FA5}">
                      <a16:colId xmlns:a16="http://schemas.microsoft.com/office/drawing/2014/main" val="384086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8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表示檔案系統、</a:t>
                      </a:r>
                      <a:r>
                        <a:rPr lang="en-US" altLang="zh-TW" b="1" dirty="0"/>
                        <a:t>URL</a:t>
                      </a:r>
                      <a:r>
                        <a:rPr lang="zh-TW" altLang="en-US" b="1" dirty="0"/>
                        <a:t>或類檔案物件的字串。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5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sep</a:t>
                      </a:r>
                      <a:r>
                        <a:rPr lang="zh-TW" altLang="en-US" dirty="0"/>
                        <a:t>或</a:t>
                      </a:r>
                      <a:r>
                        <a:rPr lang="en-US" altLang="zh-TW" dirty="0"/>
                        <a:t>delimiter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用來分隔每列欄位的字元序列或正規表達式。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header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用來當作欄名的列號；預設為</a:t>
                      </a:r>
                      <a:r>
                        <a:rPr lang="en-US" altLang="zh-TW" b="1" dirty="0"/>
                        <a:t>0(</a:t>
                      </a:r>
                      <a:r>
                        <a:rPr lang="zh-TW" altLang="en-US" b="1" dirty="0"/>
                        <a:t>第一列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，但如果沒有欄名列的話，應該要指定為</a:t>
                      </a:r>
                      <a:r>
                        <a:rPr lang="en-US" altLang="zh-TW" b="1" dirty="0"/>
                        <a:t>None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3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index_col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指定用來當作列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的欄編號或名稱；可以指定單一欄或是為階層式</a:t>
                      </a:r>
                      <a:r>
                        <a:rPr lang="en-US" altLang="zh-TW" b="1" dirty="0"/>
                        <a:t>index</a:t>
                      </a:r>
                      <a:r>
                        <a:rPr lang="zh-TW" altLang="en-US" b="1" dirty="0"/>
                        <a:t>指定多個欄。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和</a:t>
                      </a:r>
                      <a:r>
                        <a:rPr lang="en-US" altLang="zh-TW" b="1" dirty="0"/>
                        <a:t>header=None</a:t>
                      </a:r>
                      <a:r>
                        <a:rPr lang="zh-TW" altLang="en-US" b="1" dirty="0"/>
                        <a:t>合併使用，以</a:t>
                      </a:r>
                      <a:r>
                        <a:rPr lang="en-US" altLang="zh-TW" b="1" dirty="0"/>
                        <a:t>list</a:t>
                      </a:r>
                      <a:r>
                        <a:rPr lang="zh-TW" altLang="en-US" b="1" dirty="0"/>
                        <a:t>為格式指定欄位的名稱。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0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skiprows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從檔案開始起算，要跳過的列號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首列為</a:t>
                      </a:r>
                      <a:r>
                        <a:rPr lang="en-US" altLang="zh-TW" b="1" dirty="0"/>
                        <a:t>0</a:t>
                      </a:r>
                      <a:r>
                        <a:rPr lang="zh-TW" altLang="en-US" b="1" dirty="0"/>
                        <a:t>開始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na_values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要用</a:t>
                      </a:r>
                      <a:r>
                        <a:rPr lang="en-US" altLang="zh-TW" b="1" dirty="0"/>
                        <a:t>NA</a:t>
                      </a:r>
                      <a:r>
                        <a:rPr lang="zh-TW" altLang="en-US" b="1" dirty="0"/>
                        <a:t>取代掉的值。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3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47A1D-1FFD-48D4-8205-5AFA706D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</a:t>
            </a:r>
            <a:r>
              <a:rPr lang="en-US" altLang="zh-TW" dirty="0" err="1"/>
              <a:t>read_csv</a:t>
            </a:r>
            <a:r>
              <a:rPr lang="zh-TW" altLang="en-US" dirty="0"/>
              <a:t>和</a:t>
            </a:r>
            <a:r>
              <a:rPr lang="en-US" altLang="zh-TW" dirty="0" err="1"/>
              <a:t>read_table</a:t>
            </a:r>
            <a:r>
              <a:rPr lang="zh-TW" altLang="en-US" dirty="0"/>
              <a:t>函式參數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1F67208-195F-4DA9-8552-47F34B35F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794943"/>
              </p:ext>
            </p:extLst>
          </p:nvPr>
        </p:nvGraphicFramePr>
        <p:xfrm>
          <a:off x="838200" y="1825625"/>
          <a:ext cx="10515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458">
                  <a:extLst>
                    <a:ext uri="{9D8B030D-6E8A-4147-A177-3AD203B41FA5}">
                      <a16:colId xmlns:a16="http://schemas.microsoft.com/office/drawing/2014/main" val="4093920138"/>
                    </a:ext>
                  </a:extLst>
                </a:gridCol>
                <a:gridCol w="7918142">
                  <a:extLst>
                    <a:ext uri="{9D8B030D-6E8A-4147-A177-3AD203B41FA5}">
                      <a16:colId xmlns:a16="http://schemas.microsoft.com/office/drawing/2014/main" val="155357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1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見到指定字元，即認為是註解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一直到行尾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97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parse_dates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嘗試將資料解析為</a:t>
                      </a:r>
                      <a:r>
                        <a:rPr lang="en-US" altLang="zh-TW" b="1" dirty="0"/>
                        <a:t>datetime</a:t>
                      </a:r>
                      <a:r>
                        <a:rPr lang="zh-TW" altLang="en-US" b="1" dirty="0"/>
                        <a:t>；預設為</a:t>
                      </a:r>
                      <a:r>
                        <a:rPr lang="en-US" altLang="zh-TW" b="1" dirty="0"/>
                        <a:t>False</a:t>
                      </a:r>
                      <a:r>
                        <a:rPr lang="zh-TW" altLang="en-US" b="1" dirty="0"/>
                        <a:t>。如果設定為</a:t>
                      </a:r>
                      <a:r>
                        <a:rPr lang="en-US" altLang="zh-TW" b="1" dirty="0"/>
                        <a:t>True</a:t>
                      </a:r>
                      <a:r>
                        <a:rPr lang="zh-TW" altLang="en-US" b="1" dirty="0"/>
                        <a:t>的話，會試圖把所有欄都解析為</a:t>
                      </a:r>
                      <a:r>
                        <a:rPr lang="en-US" altLang="zh-TW" b="1" dirty="0"/>
                        <a:t>datetime</a:t>
                      </a:r>
                      <a:r>
                        <a:rPr lang="zh-TW" altLang="en-US" b="1" dirty="0"/>
                        <a:t>，不然可以指定要解析的欄編號或名稱。如果傳遞的是</a:t>
                      </a:r>
                      <a:r>
                        <a:rPr lang="en-US" altLang="zh-TW" b="1" dirty="0"/>
                        <a:t>list</a:t>
                      </a:r>
                      <a:r>
                        <a:rPr lang="zh-TW" altLang="en-US" b="1" dirty="0"/>
                        <a:t>或</a:t>
                      </a:r>
                      <a:r>
                        <a:rPr lang="en-US" altLang="zh-TW" b="1" dirty="0"/>
                        <a:t>tuple</a:t>
                      </a:r>
                      <a:r>
                        <a:rPr lang="zh-TW" altLang="en-US" b="1" dirty="0"/>
                        <a:t>格式的話，將會合併多個欄的資料並解析成日期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:</a:t>
                      </a:r>
                      <a:r>
                        <a:rPr lang="zh-TW" altLang="en-US" b="1" dirty="0"/>
                        <a:t>日期</a:t>
                      </a:r>
                      <a:r>
                        <a:rPr lang="en-US" altLang="zh-TW" b="1" dirty="0"/>
                        <a:t>/</a:t>
                      </a:r>
                      <a:r>
                        <a:rPr lang="zh-TW" altLang="en-US" b="1" dirty="0"/>
                        <a:t>時間分別放在兩欄的話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7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keep_data_col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如果合併欄位進行日期解析的話，保留原始欄位：預設為</a:t>
                      </a:r>
                      <a:r>
                        <a:rPr lang="en-US" altLang="zh-TW" b="1" dirty="0"/>
                        <a:t>False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converters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一個含欄編號或名稱，對應到函式的</a:t>
                      </a:r>
                      <a:r>
                        <a:rPr lang="en-US" altLang="zh-TW" b="1" dirty="0" err="1"/>
                        <a:t>dict</a:t>
                      </a:r>
                      <a:r>
                        <a:rPr lang="zh-TW" altLang="en-US" b="1" dirty="0"/>
                        <a:t>型態</a:t>
                      </a:r>
                      <a:r>
                        <a:rPr lang="en-US" altLang="zh-TW" b="1" dirty="0"/>
                        <a:t>()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{‘</a:t>
                      </a:r>
                      <a:r>
                        <a:rPr lang="en-US" altLang="zh-TW" b="1" dirty="0" err="1"/>
                        <a:t>foo’:f</a:t>
                      </a:r>
                      <a:r>
                        <a:rPr lang="en-US" altLang="zh-TW" b="1" dirty="0"/>
                        <a:t>}</a:t>
                      </a:r>
                      <a:r>
                        <a:rPr lang="zh-TW" altLang="en-US" b="1" dirty="0"/>
                        <a:t>，指定套用</a:t>
                      </a:r>
                      <a:r>
                        <a:rPr lang="en-US" altLang="zh-TW" b="1" dirty="0"/>
                        <a:t>f</a:t>
                      </a:r>
                      <a:r>
                        <a:rPr lang="zh-TW" altLang="en-US" b="1" dirty="0"/>
                        <a:t>函式於</a:t>
                      </a:r>
                      <a:r>
                        <a:rPr lang="en-US" altLang="zh-TW" b="1" dirty="0"/>
                        <a:t>‘foo’</a:t>
                      </a:r>
                      <a:r>
                        <a:rPr lang="zh-TW" altLang="en-US" b="1" dirty="0"/>
                        <a:t>欄中的所有值。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0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dayfirst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當解析不好分辨的日期時，套用國際格式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:7/6/2012-&gt;Jun 7,2012)</a:t>
                      </a:r>
                      <a:r>
                        <a:rPr lang="zh-TW" altLang="en-US" b="1" dirty="0"/>
                        <a:t>；預設為</a:t>
                      </a:r>
                      <a:r>
                        <a:rPr lang="en-US" altLang="zh-TW" b="1" dirty="0"/>
                        <a:t>False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date_parser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用來解析日期的函式。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9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nrows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從檔頭開始算，要讀幾行。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0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80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0F50B-9A28-460C-AC4D-9A3BB373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</a:t>
            </a:r>
            <a:r>
              <a:rPr lang="en-US" altLang="zh-TW" dirty="0" err="1"/>
              <a:t>read_csv</a:t>
            </a:r>
            <a:r>
              <a:rPr lang="zh-TW" altLang="en-US" dirty="0"/>
              <a:t>和</a:t>
            </a:r>
            <a:r>
              <a:rPr lang="en-US" altLang="zh-TW" dirty="0" err="1"/>
              <a:t>read_table</a:t>
            </a:r>
            <a:r>
              <a:rPr lang="zh-TW" altLang="en-US" dirty="0"/>
              <a:t>函式參數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8FF7708-2BA3-4C2F-B6E6-645FCF176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23234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04">
                  <a:extLst>
                    <a:ext uri="{9D8B030D-6E8A-4147-A177-3AD203B41FA5}">
                      <a16:colId xmlns:a16="http://schemas.microsoft.com/office/drawing/2014/main" val="1897666874"/>
                    </a:ext>
                  </a:extLst>
                </a:gridCol>
                <a:gridCol w="8015796">
                  <a:extLst>
                    <a:ext uri="{9D8B030D-6E8A-4147-A177-3AD203B41FA5}">
                      <a16:colId xmlns:a16="http://schemas.microsoft.com/office/drawing/2014/main" val="202955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3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iterator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為分段讀取檔案，回傳一個</a:t>
                      </a:r>
                      <a:r>
                        <a:rPr lang="en-US" altLang="zh-TW" b="1" dirty="0" err="1"/>
                        <a:t>TextParser</a:t>
                      </a:r>
                      <a:r>
                        <a:rPr lang="zh-TW" altLang="en-US" b="1" dirty="0"/>
                        <a:t>物件。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chunksize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疊代時使用，指定每段大小。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skip_footer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跳過檔案的最後幾行。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verbose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印出詳細的解析輸出訊息，例如在非數值欄位中有多少遺失值。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Unicode</a:t>
                      </a:r>
                      <a:r>
                        <a:rPr lang="zh-TW" altLang="en-US" b="1" dirty="0"/>
                        <a:t>的文字編碼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:’utf-8’</a:t>
                      </a:r>
                      <a:r>
                        <a:rPr lang="zh-TW" altLang="en-US" b="1" dirty="0"/>
                        <a:t>代表</a:t>
                      </a:r>
                      <a:r>
                        <a:rPr lang="en-US" altLang="zh-TW" b="1" dirty="0"/>
                        <a:t>UTF-</a:t>
                      </a:r>
                      <a:r>
                        <a:rPr lang="zh-TW" altLang="en-US" b="1" dirty="0"/>
                        <a:t>編碼文字</a:t>
                      </a:r>
                      <a:r>
                        <a:rPr lang="en-US" altLang="zh-TW" b="1" dirty="0"/>
                        <a:t>)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5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squeeze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如果解析的資料只有一個欄位，就回傳一個</a:t>
                      </a:r>
                      <a:r>
                        <a:rPr lang="en-US" altLang="zh-TW" b="1" dirty="0"/>
                        <a:t>Series</a:t>
                      </a:r>
                      <a:r>
                        <a:rPr lang="zh-TW" altLang="en-US" b="1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4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thousands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千位分隔符號</a:t>
                      </a:r>
                      <a:r>
                        <a:rPr lang="en-US" altLang="zh-TW" b="1" dirty="0"/>
                        <a:t>(</a:t>
                      </a:r>
                      <a:r>
                        <a:rPr lang="zh-TW" altLang="en-US" b="1" dirty="0"/>
                        <a:t>例如</a:t>
                      </a:r>
                      <a:r>
                        <a:rPr lang="en-US" altLang="zh-TW" b="1" dirty="0"/>
                        <a:t>:</a:t>
                      </a:r>
                      <a:r>
                        <a:rPr lang="zh-TW" altLang="en-US" b="1" dirty="0"/>
                        <a:t>  </a:t>
                      </a:r>
                      <a:r>
                        <a:rPr lang="en-US" altLang="zh-TW" b="1" dirty="0"/>
                        <a:t>,</a:t>
                      </a:r>
                      <a:r>
                        <a:rPr lang="zh-TW" altLang="en-US" b="1" dirty="0"/>
                        <a:t> 或  </a:t>
                      </a:r>
                      <a:r>
                        <a:rPr lang="en-US" altLang="zh-TW" b="1" dirty="0"/>
                        <a:t>.</a:t>
                      </a:r>
                      <a:r>
                        <a:rPr lang="zh-TW" altLang="en-US" b="1" dirty="0"/>
                        <a:t> 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3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B3410-9EE2-415E-B0BA-EB4D0C2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 </a:t>
            </a:r>
            <a:r>
              <a:rPr lang="en-US" altLang="zh-TW" dirty="0"/>
              <a:t>dialect</a:t>
            </a:r>
            <a:r>
              <a:rPr lang="zh-TW" altLang="en-US" dirty="0"/>
              <a:t>選項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B636607-6AC9-4F69-ADF4-05DDD922B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41080"/>
              </p:ext>
            </p:extLst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96">
                  <a:extLst>
                    <a:ext uri="{9D8B030D-6E8A-4147-A177-3AD203B41FA5}">
                      <a16:colId xmlns:a16="http://schemas.microsoft.com/office/drawing/2014/main" val="1690554843"/>
                    </a:ext>
                  </a:extLst>
                </a:gridCol>
                <a:gridCol w="8291004">
                  <a:extLst>
                    <a:ext uri="{9D8B030D-6E8A-4147-A177-3AD203B41FA5}">
                      <a16:colId xmlns:a16="http://schemas.microsoft.com/office/drawing/2014/main" val="409983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delimiter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分隔欄位的一個字元字串；預設為 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 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1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lineterminator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寫出時的行尾標示符號；預設為</a:t>
                      </a:r>
                      <a:r>
                        <a:rPr lang="en-US" altLang="zh-TW" dirty="0"/>
                        <a:t>\r\n</a:t>
                      </a:r>
                      <a:r>
                        <a:rPr lang="zh-TW" altLang="en-US" dirty="0"/>
                        <a:t>。讀取時不需使用，會自動識別跨平台行尾符號。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2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quotechar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指定欄位的括號標記字元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用法類似</a:t>
                      </a:r>
                      <a:r>
                        <a:rPr lang="en-US" altLang="zh-TW" dirty="0"/>
                        <a:t>delimiter)</a:t>
                      </a:r>
                      <a:r>
                        <a:rPr lang="zh-TW" altLang="en-US" dirty="0"/>
                        <a:t>；預設為 </a:t>
                      </a:r>
                      <a:r>
                        <a:rPr lang="en-US" altLang="zh-TW" dirty="0"/>
                        <a:t>”</a:t>
                      </a:r>
                      <a:r>
                        <a:rPr lang="zh-TW" altLang="en-US" dirty="0"/>
                        <a:t> 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quoting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括號原則。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可用選項包括</a:t>
                      </a:r>
                      <a:r>
                        <a:rPr lang="en-US" altLang="zh-TW" dirty="0" err="1"/>
                        <a:t>csv.QUOTE_ALL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所有欄位都要括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csv.QUOTE_MINIMAL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只有標記特別字元的欄位才要括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 err="1"/>
                        <a:t>csv.QUOTE_NONNUMERIC</a:t>
                      </a:r>
                      <a:r>
                        <a:rPr lang="zh-TW" altLang="en-US" dirty="0"/>
                        <a:t>以及</a:t>
                      </a:r>
                      <a:r>
                        <a:rPr lang="en-US" altLang="zh-TW" dirty="0" err="1"/>
                        <a:t>csv.QUOTE_NONE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不括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 err="1"/>
                        <a:t>csv.QUOTE_MINIMAL</a:t>
                      </a:r>
                      <a:r>
                        <a:rPr lang="zh-TW" altLang="en-US" dirty="0"/>
                        <a:t>為預設。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9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skipinitialspace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忽略分隔字元後的空白；預設為</a:t>
                      </a:r>
                      <a:r>
                        <a:rPr lang="en-US" altLang="zh-TW" dirty="0"/>
                        <a:t>False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doublequote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一個欄位中如何處裡括號字元的方法；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為雙倍。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escapechar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如果將</a:t>
                      </a:r>
                      <a:r>
                        <a:rPr lang="en-US" altLang="zh-TW" dirty="0"/>
                        <a:t>quoting</a:t>
                      </a:r>
                      <a:r>
                        <a:rPr lang="zh-TW" altLang="en-US" dirty="0"/>
                        <a:t>設為</a:t>
                      </a:r>
                      <a:r>
                        <a:rPr lang="en-US" altLang="zh-TW" dirty="0" err="1"/>
                        <a:t>csv.Quote_NONE</a:t>
                      </a:r>
                      <a:r>
                        <a:rPr lang="zh-TW" altLang="en-US" dirty="0"/>
                        <a:t>時，用來脫逸分隔符號的字串；預設式關閉。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0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寬螢幕</PresentationFormat>
  <Paragraphs>114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資料載入、儲存和檔案格式</vt:lpstr>
      <vt:lpstr>pandas中的解析函式</vt:lpstr>
      <vt:lpstr>解析函式可選參數</vt:lpstr>
      <vt:lpstr>部分read_csv和read_table函式參數</vt:lpstr>
      <vt:lpstr>部分read_csv和read_table函式參數</vt:lpstr>
      <vt:lpstr>部分read_csv和read_table函式參數</vt:lpstr>
      <vt:lpstr>CSV dialect選項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資料載入、儲存和檔案格式</dc:title>
  <dc:creator>文謙 阮</dc:creator>
  <cp:lastModifiedBy>文謙 阮</cp:lastModifiedBy>
  <cp:revision>11</cp:revision>
  <dcterms:created xsi:type="dcterms:W3CDTF">2019-04-18T07:52:45Z</dcterms:created>
  <dcterms:modified xsi:type="dcterms:W3CDTF">2019-04-18T17:58:53Z</dcterms:modified>
</cp:coreProperties>
</file>