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4D61E-41B7-4E43-81B1-0E0B60B33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620689-9BFD-4880-BEBD-37CCBA74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0D82F-7CF3-49CE-9DA8-10B9E6D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70582-5FE1-4F02-B886-91AAD323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349E8-3ECA-4981-99B4-5A711869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163E4-5117-41B4-BF10-88B73ECA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5926F4-1148-48BD-8551-269B5882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73681-6104-404B-8798-3034EC9D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BDE11-F3EF-4565-8C6F-0574792B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9D763-9140-4C26-9EEE-FA25C937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11A20B-9B60-4DF8-9D46-865607D25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4B124D-A3EA-497B-8140-B232DEF0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38929-67EF-4648-953E-91503EFE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27345-B5A4-4747-AA10-CF3C576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886B0-13DA-477A-B02D-FEC0848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9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4D550-D235-40C1-8AFF-4AE5EE40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C1B0F-7E67-45FE-AFAA-F317364D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B12E4-AA08-4CAF-B2F9-7001A228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564A3-6501-4BC2-8F12-C9527653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4E6CF3-B4A7-4292-BAAA-57EFB5FF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7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BD98B-FBB1-4BC5-B815-C0F92E5E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63C174-4DDE-4E74-8514-C9610A4D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E9E2A-4261-442B-9DD4-52535862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C9F0B-8B86-4454-9952-D1BF6C22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998D25-5C2A-4E20-940D-750038A7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07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FFEC3-0FC1-49F2-9501-8064326A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12F82-9B31-436B-960B-57AA24B71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DD7F31-8A7E-4F28-80CA-525DFB1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52FCF-F1D2-40AE-A293-F1A45697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3DBB98-27F3-43A1-BA8A-3591EB8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508A0D-1E18-47CA-A7AC-EDF2553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9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7AC67-B1AA-4055-988B-3639D108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7CCA0F-B984-41F5-8E88-5CAE9504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47CC3-5A79-4E95-9332-8A93C6C39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3BADF-0DC5-4E77-8765-6501A4D6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C8BB36-FC03-4126-9CE3-137608EC4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BBAC4D-9297-4413-80E6-A528C91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AF9389-0658-4B72-84C2-8A35DABD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48236-6DE0-4D89-BAA7-AC555569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6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F27DF-0A57-484D-9D04-79F78C9E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FA6F7D-D741-4BEF-830A-F4BB73C0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2AA220-2E86-41F5-8BD1-E9735798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9A4076-8818-4F1D-B2D4-D9B78F49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56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5A4E25-45BA-4482-AA28-5568A27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6996A5-7E2D-41F3-AAFB-795728B8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2FD7DE-1DC3-4C38-AFE8-724CE8DC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6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13903-0E62-4EB0-BC2C-3DE9438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1BE4-6C4A-4548-95E4-D3390947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49BAE1-F7B5-40C0-A615-325542CC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0D2DE-C7F3-4A25-A9F9-08EFA2A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D76F2B-DA32-4D84-B1D6-C1342520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2C6E90-AEEF-4A7D-9F14-9ED04915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8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04EC4-67B8-4F64-BD5B-9CEF8C6C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F0241C-9833-46A7-BB3D-54DB6B037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4071CE-5B2B-414E-9941-FAA5EA4A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49DDDC-BEE3-4D98-A4FE-34F5C9B0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F46AE5-F0B7-4A76-91BE-BA33AB64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A90B8F-DE0B-4B77-B58E-75894AAC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C68961-C656-4A89-8E82-4BC8A7B9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A1805E-5DDD-4DB5-9866-0AA47E6C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34A8E-26CE-4A9C-99C2-FA1063EA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A24F-9E55-4E89-ADF0-9D513DD484A9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0EC4A-F521-4A47-A143-E3091693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CE327-66D9-404B-99AB-23B7B1FF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AC46-7D45-45B2-B577-8E29A1E264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5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A8D8C-188A-4673-B7C0-0A3F7AB2F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資料整理和前處裡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7CDD72-26CF-4F11-8040-7194A16CB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D77CC-C75B-46F9-A8D1-30C3F78E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</a:t>
            </a:r>
            <a:r>
              <a:rPr lang="zh-TW" altLang="en-US" dirty="0"/>
              <a:t>處裡方法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9C71AB-6D57-432F-999C-A457D3CD1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08412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97">
                  <a:extLst>
                    <a:ext uri="{9D8B030D-6E8A-4147-A177-3AD203B41FA5}">
                      <a16:colId xmlns:a16="http://schemas.microsoft.com/office/drawing/2014/main" val="2609630532"/>
                    </a:ext>
                  </a:extLst>
                </a:gridCol>
                <a:gridCol w="8365503">
                  <a:extLst>
                    <a:ext uri="{9D8B030D-6E8A-4147-A177-3AD203B41FA5}">
                      <a16:colId xmlns:a16="http://schemas.microsoft.com/office/drawing/2014/main" val="394497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6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dropna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以指定軸上的標籤為單位，過去每個指定的標籤是否有遺失資料，對於遺失資料的容忍有不同限定值。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6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fillna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將遺失資料以指定的值取代，或使用內插值方法如 </a:t>
                      </a:r>
                      <a:r>
                        <a:rPr lang="en-US" altLang="zh-TW" dirty="0"/>
                        <a:t>’</a:t>
                      </a:r>
                      <a:r>
                        <a:rPr lang="en-US" altLang="zh-TW" dirty="0" err="1"/>
                        <a:t>ffill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 或 </a:t>
                      </a:r>
                      <a:r>
                        <a:rPr lang="en-US" altLang="zh-TW" dirty="0"/>
                        <a:t>‘</a:t>
                      </a:r>
                      <a:r>
                        <a:rPr lang="en-US" altLang="zh-TW" dirty="0" err="1"/>
                        <a:t>bfill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5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回傳布林值，指出目標是否為遺失值。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5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notnull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isnull</a:t>
                      </a:r>
                      <a:r>
                        <a:rPr lang="zh-TW" altLang="en-US" dirty="0"/>
                        <a:t>的反向函式。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0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93B20-91AA-4C6D-9C6C-615BB4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fillna</a:t>
            </a:r>
            <a:r>
              <a:rPr lang="zh-TW" altLang="en-US" dirty="0"/>
              <a:t> 函式參數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DCFD3C6-00AE-449E-BE71-C2938EE3B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9801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90">
                  <a:extLst>
                    <a:ext uri="{9D8B030D-6E8A-4147-A177-3AD203B41FA5}">
                      <a16:colId xmlns:a16="http://schemas.microsoft.com/office/drawing/2014/main" val="844014834"/>
                    </a:ext>
                  </a:extLst>
                </a:gridCol>
                <a:gridCol w="8403210">
                  <a:extLst>
                    <a:ext uri="{9D8B030D-6E8A-4147-A177-3AD203B41FA5}">
                      <a16:colId xmlns:a16="http://schemas.microsoft.com/office/drawing/2014/main" val="40692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用來填充遺失值的常數或類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7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內插的方法；如果函式沒有使用其他參數的話，預設值是</a:t>
                      </a:r>
                      <a:r>
                        <a:rPr lang="en-US" altLang="zh-TW" dirty="0"/>
                        <a:t>’</a:t>
                      </a:r>
                      <a:r>
                        <a:rPr lang="en-US" altLang="zh-TW" dirty="0" err="1"/>
                        <a:t>ffill</a:t>
                      </a:r>
                      <a:r>
                        <a:rPr lang="en-US" altLang="zh-TW" dirty="0"/>
                        <a:t>’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6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要填充的軸向；預設為</a:t>
                      </a:r>
                      <a:r>
                        <a:rPr lang="en-US" altLang="zh-TW" dirty="0"/>
                        <a:t>axis=0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6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直接修改呼叫的物件，不產出複製資料。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向前或向後填充時，最大的填充數量。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1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5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1A57-443D-4C0F-B3C3-A4E7AD4C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7839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內建字串方法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3E58228-1423-4946-8FAE-3DA7DDC1E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086921"/>
              </p:ext>
            </p:extLst>
          </p:nvPr>
        </p:nvGraphicFramePr>
        <p:xfrm>
          <a:off x="838200" y="924560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78">
                  <a:extLst>
                    <a:ext uri="{9D8B030D-6E8A-4147-A177-3AD203B41FA5}">
                      <a16:colId xmlns:a16="http://schemas.microsoft.com/office/drawing/2014/main" val="2836491918"/>
                    </a:ext>
                  </a:extLst>
                </a:gridCol>
                <a:gridCol w="7809322">
                  <a:extLst>
                    <a:ext uri="{9D8B030D-6E8A-4147-A177-3AD203B41FA5}">
                      <a16:colId xmlns:a16="http://schemas.microsoft.com/office/drawing/2014/main" val="265788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字串中子字串不重複出現的次數。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endswith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如果字串有特定後綴結尾的話回傳</a:t>
                      </a:r>
                      <a:r>
                        <a:rPr lang="en-US" altLang="zh-TW" sz="1400" b="1" dirty="0"/>
                        <a:t>True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7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startswith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如果字串有特定前綴開頭的話回傳</a:t>
                      </a:r>
                      <a:r>
                        <a:rPr lang="en-US" altLang="zh-TW" sz="1400" b="1" dirty="0"/>
                        <a:t>True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3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join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用本字串當分隔符號連接其他的字串。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4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index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字串中指定子字串第一個字母出現的位置；如果找不到值會丟出</a:t>
                      </a:r>
                      <a:r>
                        <a:rPr lang="en-US" altLang="zh-TW" sz="1400" b="1" dirty="0" err="1"/>
                        <a:t>ValueErroe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find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字串中指定首次出現時第一個字母出現的位置；若找不到值會回傳</a:t>
                      </a:r>
                      <a:r>
                        <a:rPr lang="en-US" altLang="zh-TW" sz="1400" b="1" dirty="0"/>
                        <a:t>-1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rfind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字串中指定最後一次出現時第一個字母出現的位置；若找不到值會回傳</a:t>
                      </a:r>
                      <a:r>
                        <a:rPr lang="en-US" altLang="zh-TW" sz="1400" b="1" dirty="0"/>
                        <a:t>-1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4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replace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在字串出現處用另外一個字串取代。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7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strip , </a:t>
                      </a:r>
                      <a:r>
                        <a:rPr lang="en-US" altLang="zh-TW" sz="1400" dirty="0" err="1"/>
                        <a:t>rstrip</a:t>
                      </a:r>
                      <a:r>
                        <a:rPr lang="en-US" altLang="zh-TW" sz="1400" dirty="0"/>
                        <a:t> , </a:t>
                      </a:r>
                      <a:r>
                        <a:rPr lang="en-US" altLang="zh-TW" sz="1400" dirty="0" err="1"/>
                        <a:t>lstrip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消去空白，包括換行；和每個元素執行</a:t>
                      </a:r>
                      <a:r>
                        <a:rPr lang="en-US" altLang="zh-TW" sz="1400" b="1" dirty="0" err="1"/>
                        <a:t>x.strip</a:t>
                      </a:r>
                      <a:r>
                        <a:rPr lang="en-US" altLang="zh-TW" sz="1400" b="1" dirty="0"/>
                        <a:t>()(</a:t>
                      </a:r>
                      <a:r>
                        <a:rPr lang="en-US" altLang="zh-TW" sz="1400" b="1" dirty="0" err="1"/>
                        <a:t>rstrip</a:t>
                      </a:r>
                      <a:r>
                        <a:rPr lang="zh-TW" altLang="en-US" sz="1400" b="1" dirty="0"/>
                        <a:t>、</a:t>
                      </a:r>
                      <a:r>
                        <a:rPr lang="en-US" altLang="zh-TW" sz="1400" b="1" dirty="0" err="1"/>
                        <a:t>lstrip</a:t>
                      </a:r>
                      <a:r>
                        <a:rPr lang="en-US" altLang="zh-TW" sz="1400" b="1" dirty="0"/>
                        <a:t>)</a:t>
                      </a:r>
                      <a:r>
                        <a:rPr lang="zh-TW" altLang="en-US" sz="1400" b="1" dirty="0"/>
                        <a:t>等效。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split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依指定的分隔符號將字串拆解成子字串</a:t>
                      </a:r>
                      <a:r>
                        <a:rPr lang="en-US" altLang="zh-TW" sz="1400" b="1" dirty="0"/>
                        <a:t>list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lower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將字母變小寫。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upper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將字母變大寫。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5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casefold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將字母變小寫，並將地區字元轉換為通用形式。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4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ljust</a:t>
                      </a:r>
                      <a:r>
                        <a:rPr lang="en-US" altLang="zh-TW" sz="1400" dirty="0"/>
                        <a:t> , </a:t>
                      </a:r>
                      <a:r>
                        <a:rPr lang="en-US" altLang="zh-TW" sz="1400" dirty="0" err="1"/>
                        <a:t>rjust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向左或向右對齊；將字串另外一側以空白填滿</a:t>
                      </a:r>
                      <a:r>
                        <a:rPr lang="en-US" altLang="zh-TW" sz="1400" b="1" dirty="0"/>
                        <a:t>(</a:t>
                      </a:r>
                      <a:r>
                        <a:rPr lang="zh-TW" altLang="en-US" sz="1400" b="1" dirty="0"/>
                        <a:t>或指定其他填充字元</a:t>
                      </a:r>
                      <a:r>
                        <a:rPr lang="en-US" altLang="zh-TW" sz="1400" b="1" dirty="0"/>
                        <a:t>)</a:t>
                      </a:r>
                      <a:r>
                        <a:rPr lang="zh-TW" altLang="en-US" sz="1400" b="1" dirty="0"/>
                        <a:t>，可指定回傳的字串最小長度。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69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可與正規表達式搭配使用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3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9C24D-FEC8-4ABC-AE00-D90D0585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適用正規表達式的方法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6EEB4B9-E933-48E2-B68B-82E3588DC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40268"/>
              </p:ext>
            </p:extLst>
          </p:nvPr>
        </p:nvGraphicFramePr>
        <p:xfrm>
          <a:off x="838199" y="1825625"/>
          <a:ext cx="10756769" cy="369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80">
                  <a:extLst>
                    <a:ext uri="{9D8B030D-6E8A-4147-A177-3AD203B41FA5}">
                      <a16:colId xmlns:a16="http://schemas.microsoft.com/office/drawing/2014/main" val="264984240"/>
                    </a:ext>
                  </a:extLst>
                </a:gridCol>
                <a:gridCol w="8518789">
                  <a:extLst>
                    <a:ext uri="{9D8B030D-6E8A-4147-A177-3AD203B41FA5}">
                      <a16:colId xmlns:a16="http://schemas.microsoft.com/office/drawing/2014/main" val="1438173078"/>
                    </a:ext>
                  </a:extLst>
                </a:gridCol>
              </a:tblGrid>
              <a:tr h="44486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21608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findall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以</a:t>
                      </a:r>
                      <a:r>
                        <a:rPr lang="en-US" altLang="zh-TW" b="1" dirty="0"/>
                        <a:t>list</a:t>
                      </a:r>
                      <a:r>
                        <a:rPr lang="zh-TW" altLang="en-US" b="1" dirty="0"/>
                        <a:t>回傳所有字串中不重複匹配的結果。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60430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finditer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類似</a:t>
                      </a:r>
                      <a:r>
                        <a:rPr lang="en-US" altLang="zh-TW" b="1" dirty="0" err="1"/>
                        <a:t>findall</a:t>
                      </a:r>
                      <a:r>
                        <a:rPr lang="zh-TW" altLang="en-US" b="1" dirty="0"/>
                        <a:t>，但回傳疊代器。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72360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/>
                        <a:t>match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檢查字串的開頭是否匹配，具有將匹配到的結果分段的能力；如果匹配成功回傳</a:t>
                      </a:r>
                      <a:r>
                        <a:rPr lang="en-US" altLang="zh-TW" b="1" dirty="0"/>
                        <a:t>match</a:t>
                      </a:r>
                      <a:r>
                        <a:rPr lang="zh-TW" altLang="en-US" b="1" dirty="0"/>
                        <a:t>物件，否則回傳</a:t>
                      </a:r>
                      <a:r>
                        <a:rPr lang="en-US" altLang="zh-TW" b="1" dirty="0"/>
                        <a:t>None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0540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/>
                        <a:t>search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在字串中找匹配：如果找到則回傳</a:t>
                      </a:r>
                      <a:r>
                        <a:rPr lang="en-US" altLang="zh-TW" b="1" dirty="0"/>
                        <a:t>match</a:t>
                      </a:r>
                      <a:r>
                        <a:rPr lang="zh-TW" altLang="en-US" b="1" dirty="0"/>
                        <a:t>物件；和</a:t>
                      </a:r>
                      <a:r>
                        <a:rPr lang="en-US" altLang="zh-TW" b="1" dirty="0"/>
                        <a:t>match</a:t>
                      </a:r>
                      <a:r>
                        <a:rPr lang="zh-TW" altLang="en-US" b="1" dirty="0"/>
                        <a:t>不同的地方是，會在整段字串中找尋匹配，而非只在開頭。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3373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splite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在指定的樣式處將字串切開分段。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53251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 , </a:t>
                      </a:r>
                      <a:r>
                        <a:rPr lang="en-US" altLang="zh-TW" dirty="0" err="1"/>
                        <a:t>subn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使用取代表達式，將字串中匹配的結果做全部取代</a:t>
                      </a:r>
                      <a:r>
                        <a:rPr lang="en-US" altLang="zh-TW" b="1" dirty="0"/>
                        <a:t>(sub)</a:t>
                      </a:r>
                      <a:r>
                        <a:rPr lang="zh-TW" altLang="en-US" b="1" dirty="0"/>
                        <a:t>，或是取代前</a:t>
                      </a:r>
                      <a:r>
                        <a:rPr lang="en-US" altLang="zh-TW" b="1" dirty="0"/>
                        <a:t>n</a:t>
                      </a:r>
                      <a:r>
                        <a:rPr lang="zh-TW" altLang="en-US" b="1" dirty="0"/>
                        <a:t>個匹配結果；使用</a:t>
                      </a:r>
                      <a:r>
                        <a:rPr lang="en-US" altLang="zh-TW" b="1" dirty="0"/>
                        <a:t>\1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\2</a:t>
                      </a:r>
                      <a:r>
                        <a:rPr lang="zh-TW" altLang="en-US" b="1" dirty="0"/>
                        <a:t>符號在要進行取代的字串中代表要使用的匹配段。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8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0DCA4-D1B9-4B08-AF3D-8E0820D2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部分向量化字串方法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F45411-7B5E-4CCA-9319-8F2CC210D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33956"/>
              </p:ext>
            </p:extLst>
          </p:nvPr>
        </p:nvGraphicFramePr>
        <p:xfrm>
          <a:off x="838200" y="1099761"/>
          <a:ext cx="10515600" cy="570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718">
                  <a:extLst>
                    <a:ext uri="{9D8B030D-6E8A-4147-A177-3AD203B41FA5}">
                      <a16:colId xmlns:a16="http://schemas.microsoft.com/office/drawing/2014/main" val="205980173"/>
                    </a:ext>
                  </a:extLst>
                </a:gridCol>
                <a:gridCol w="7865882">
                  <a:extLst>
                    <a:ext uri="{9D8B030D-6E8A-4147-A177-3AD203B41FA5}">
                      <a16:colId xmlns:a16="http://schemas.microsoft.com/office/drawing/2014/main" val="15036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元素級別進行字串相接，可指定分隔符號。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contains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回傳布林陣列，指出每個字串是否符合指定樣式</a:t>
                      </a:r>
                      <a:r>
                        <a:rPr lang="en-US" altLang="zh-TW" sz="1400" b="1" dirty="0"/>
                        <a:t>/</a:t>
                      </a:r>
                      <a:r>
                        <a:rPr lang="zh-TW" altLang="en-US" sz="1400" b="1" dirty="0"/>
                        <a:t>正規表達式。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計算樣式出現的次數。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extract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利用可分段的正規表達式，從字串</a:t>
                      </a:r>
                      <a:r>
                        <a:rPr lang="en-US" altLang="zh-TW" sz="1400" b="1" dirty="0"/>
                        <a:t>Series</a:t>
                      </a:r>
                      <a:r>
                        <a:rPr lang="zh-TW" altLang="en-US" sz="1400" b="1" dirty="0"/>
                        <a:t>中取出一個或多個字串；輸出的結果是一個</a:t>
                      </a:r>
                      <a:r>
                        <a:rPr lang="en-US" altLang="zh-TW" sz="1400" b="1" dirty="0" err="1"/>
                        <a:t>DataFrame</a:t>
                      </a:r>
                      <a:r>
                        <a:rPr lang="zh-TW" altLang="en-US" sz="1400" b="1" dirty="0"/>
                        <a:t>，每個分段會有一欄。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endswitch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等同於對每個元素作</a:t>
                      </a:r>
                      <a:r>
                        <a:rPr lang="en-US" altLang="zh-TW" sz="1400" b="1" dirty="0" err="1"/>
                        <a:t>x.endswith</a:t>
                      </a:r>
                      <a:r>
                        <a:rPr lang="en-US" altLang="zh-TW" sz="1400" b="1" dirty="0"/>
                        <a:t>(pattern)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startswitch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等同於對每個元素作</a:t>
                      </a:r>
                      <a:r>
                        <a:rPr lang="en-US" altLang="zh-TW" sz="1400" b="1" dirty="0" err="1"/>
                        <a:t>x.startswith</a:t>
                      </a:r>
                      <a:r>
                        <a:rPr lang="en-US" altLang="zh-TW" sz="1400" b="1" dirty="0"/>
                        <a:t>(pattern)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findall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找出字串同所有匹配樣式或</a:t>
                      </a:r>
                      <a:r>
                        <a:rPr lang="en-US" altLang="zh-TW" sz="1400" b="1" dirty="0"/>
                        <a:t>regex</a:t>
                      </a:r>
                      <a:r>
                        <a:rPr lang="zh-TW" altLang="en-US" sz="1400" b="1" dirty="0"/>
                        <a:t>的結果。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1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索引出元素</a:t>
                      </a:r>
                      <a:r>
                        <a:rPr lang="en-US" altLang="zh-TW" sz="1400" b="1" dirty="0"/>
                        <a:t>(</a:t>
                      </a:r>
                      <a:r>
                        <a:rPr lang="zh-TW" altLang="en-US" sz="1400" b="1" dirty="0"/>
                        <a:t>取回第</a:t>
                      </a:r>
                      <a:r>
                        <a:rPr lang="en-US" altLang="zh-TW" sz="1400" b="1" dirty="0" err="1"/>
                        <a:t>i</a:t>
                      </a:r>
                      <a:r>
                        <a:rPr lang="zh-TW" altLang="en-US" sz="1400" b="1" dirty="0"/>
                        <a:t>個元素</a:t>
                      </a:r>
                      <a:r>
                        <a:rPr lang="en-US" altLang="zh-TW" sz="1400" b="1" dirty="0"/>
                        <a:t>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isalnum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str.alnum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1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isalpha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str.isalpha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isdecimal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str.decimal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isdigit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str.isdigit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islower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str.islower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8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str.isnumeric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4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2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0DCA4-D1B9-4B08-AF3D-8E0820D2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部分向量化字串方法</a:t>
            </a:r>
            <a:r>
              <a:rPr lang="en-US" altLang="zh-TW" dirty="0"/>
              <a:t>.</a:t>
            </a:r>
            <a:r>
              <a:rPr lang="en-US" altLang="zh-TW" dirty="0" err="1"/>
              <a:t>cont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F45411-7B5E-4CCA-9319-8F2CC210D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40849"/>
              </p:ext>
            </p:extLst>
          </p:nvPr>
        </p:nvGraphicFramePr>
        <p:xfrm>
          <a:off x="838200" y="1099761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718">
                  <a:extLst>
                    <a:ext uri="{9D8B030D-6E8A-4147-A177-3AD203B41FA5}">
                      <a16:colId xmlns:a16="http://schemas.microsoft.com/office/drawing/2014/main" val="205980173"/>
                    </a:ext>
                  </a:extLst>
                </a:gridCol>
                <a:gridCol w="7865882">
                  <a:extLst>
                    <a:ext uri="{9D8B030D-6E8A-4147-A177-3AD203B41FA5}">
                      <a16:colId xmlns:a16="http://schemas.microsoft.com/office/drawing/2014/main" val="1503666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isupper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/>
                        <a:t>等同於內建的</a:t>
                      </a:r>
                      <a:r>
                        <a:rPr lang="en-US" altLang="zh-TW" sz="1400" b="1" dirty="0" err="1"/>
                        <a:t>str.isupper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執行</a:t>
                      </a:r>
                      <a:r>
                        <a:rPr lang="en-US" altLang="zh-TW" sz="1400" b="1" dirty="0"/>
                        <a:t>Series</a:t>
                      </a:r>
                      <a:r>
                        <a:rPr lang="zh-TW" altLang="en-US" sz="1400" b="1" dirty="0"/>
                        <a:t>中元素級的字串相接，可指定分隔符號。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計算每個字串的長度。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8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lower , upper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轉換大小寫；等同於對每個元素作</a:t>
                      </a:r>
                      <a:r>
                        <a:rPr lang="en-US" altLang="zh-TW" sz="1400" b="1" dirty="0" err="1"/>
                        <a:t>x.lower</a:t>
                      </a:r>
                      <a:r>
                        <a:rPr lang="en-US" altLang="zh-TW" sz="1400" b="1" dirty="0"/>
                        <a:t>()</a:t>
                      </a:r>
                      <a:r>
                        <a:rPr lang="zh-TW" altLang="en-US" sz="1400" b="1" dirty="0"/>
                        <a:t>或</a:t>
                      </a:r>
                      <a:r>
                        <a:rPr lang="en-US" altLang="zh-TW" sz="1400" b="1" dirty="0" err="1"/>
                        <a:t>x.upper</a:t>
                      </a:r>
                      <a:r>
                        <a:rPr lang="en-US" altLang="zh-TW" sz="1400" b="1" dirty="0"/>
                        <a:t>()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指定要用的正規表達式，對每個元素作</a:t>
                      </a:r>
                      <a:r>
                        <a:rPr lang="en-US" altLang="zh-TW" sz="1400" b="1" dirty="0" err="1"/>
                        <a:t>re.match</a:t>
                      </a:r>
                      <a:r>
                        <a:rPr lang="zh-TW" altLang="en-US" sz="1400" b="1" dirty="0"/>
                        <a:t>，以</a:t>
                      </a:r>
                      <a:r>
                        <a:rPr lang="en-US" altLang="zh-TW" sz="1400" b="1" dirty="0"/>
                        <a:t>list</a:t>
                      </a:r>
                      <a:r>
                        <a:rPr lang="zh-TW" altLang="en-US" sz="1400" b="1" dirty="0"/>
                        <a:t>回傳每個匹配的分段群組。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在字串的左、右或兩邊加上空白。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center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等同於</a:t>
                      </a:r>
                      <a:r>
                        <a:rPr lang="en-US" altLang="zh-TW" sz="1400" b="1" dirty="0"/>
                        <a:t>pad(side=‘both’)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1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repeat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複製字串</a:t>
                      </a:r>
                      <a:r>
                        <a:rPr lang="en-US" altLang="zh-TW" sz="1400" b="1" dirty="0"/>
                        <a:t>(</a:t>
                      </a:r>
                      <a:r>
                        <a:rPr lang="zh-TW" altLang="en-US" sz="1400" b="1" dirty="0"/>
                        <a:t>例如</a:t>
                      </a:r>
                      <a:r>
                        <a:rPr lang="en-US" altLang="zh-TW" sz="1400" b="1" dirty="0"/>
                        <a:t>:</a:t>
                      </a:r>
                      <a:r>
                        <a:rPr lang="en-US" altLang="zh-TW" sz="1400" b="1" dirty="0" err="1"/>
                        <a:t>s.str.repeat</a:t>
                      </a:r>
                      <a:r>
                        <a:rPr lang="en-US" altLang="zh-TW" sz="1400" b="1" dirty="0"/>
                        <a:t>(3)</a:t>
                      </a:r>
                      <a:r>
                        <a:rPr lang="zh-TW" altLang="en-US" sz="1400" b="1" dirty="0"/>
                        <a:t>等同於對每個字串作</a:t>
                      </a:r>
                      <a:r>
                        <a:rPr lang="en-US" altLang="zh-TW" sz="1400" b="1" dirty="0"/>
                        <a:t>x</a:t>
                      </a:r>
                      <a:r>
                        <a:rPr lang="zh-TW" altLang="en-US" sz="1400" b="1" dirty="0"/>
                        <a:t>*</a:t>
                      </a:r>
                      <a:r>
                        <a:rPr lang="en-US" altLang="zh-TW" sz="1400" b="1" dirty="0"/>
                        <a:t>3</a:t>
                      </a:r>
                      <a:r>
                        <a:rPr lang="zh-TW" altLang="en-US" sz="1400" b="1" dirty="0"/>
                        <a:t>的動作</a:t>
                      </a:r>
                      <a:r>
                        <a:rPr lang="en-US" altLang="zh-TW" sz="1400" b="1" dirty="0"/>
                        <a:t>)</a:t>
                      </a:r>
                      <a:r>
                        <a:rPr lang="zh-TW" altLang="en-US" sz="14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將符合樣式</a:t>
                      </a:r>
                      <a:r>
                        <a:rPr lang="en-US" altLang="zh-TW" sz="1400" b="1" dirty="0"/>
                        <a:t>/regex</a:t>
                      </a:r>
                      <a:r>
                        <a:rPr lang="zh-TW" altLang="en-US" sz="1400" b="1" dirty="0"/>
                        <a:t>的字串，替換成其他字串。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1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slice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對</a:t>
                      </a:r>
                      <a:r>
                        <a:rPr lang="en-US" altLang="zh-TW" sz="1400" b="1" dirty="0"/>
                        <a:t>Series</a:t>
                      </a:r>
                      <a:r>
                        <a:rPr lang="zh-TW" altLang="en-US" sz="1400" b="1" dirty="0"/>
                        <a:t>中每個字串作切片。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splite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用指定分隔符號或正規表達式作字串分段。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strip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將字串前後的空白去掉，包括換行符號。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rstrip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將字串後的空白去掉。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8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lstrip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/>
                        <a:t>將字串前的空白去掉。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4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寬螢幕</PresentationFormat>
  <Paragraphs>134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資料整理和前處裡</vt:lpstr>
      <vt:lpstr>NA處裡方法</vt:lpstr>
      <vt:lpstr>fillna 函式參數</vt:lpstr>
      <vt:lpstr>Python內建字串方法</vt:lpstr>
      <vt:lpstr>適用正規表達式的方法</vt:lpstr>
      <vt:lpstr>部分向量化字串方法</vt:lpstr>
      <vt:lpstr>部分向量化字串方法.cont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資料整理和前處裡</dc:title>
  <dc:creator>文謙 阮</dc:creator>
  <cp:lastModifiedBy>文謙 阮</cp:lastModifiedBy>
  <cp:revision>10</cp:revision>
  <dcterms:created xsi:type="dcterms:W3CDTF">2019-04-21T15:01:01Z</dcterms:created>
  <dcterms:modified xsi:type="dcterms:W3CDTF">2019-04-23T08:53:52Z</dcterms:modified>
</cp:coreProperties>
</file>