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825F1-D389-42F9-881B-61D8EE8D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3D4B74-5D38-4C5C-A8AD-E3CA09E4C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C9C11-C0CC-41DF-B7BF-B4F04DF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5150-0FE8-4F4D-80E3-EE264D46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1B7FCD-52C4-4457-8002-8D011F4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240DC-995C-4417-8C36-9EEDDAAF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B65A4F-B752-4C8F-B065-7819F6166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DF1A1-5FD3-489C-8D84-E407DAA6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45E3D-97A2-4EF4-AAE6-FB2C4317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89C1-6397-4C30-8187-BB590215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9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4DD2C0-F3E6-4406-B89B-6397ED8D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994D14-3886-48FD-A24D-95D5B21F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BA5E8-B6F8-4A7E-BED6-B95F7061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F81E79-21B7-414E-85E8-F5867317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BF6F4-F02B-46A2-9A11-342FF5DC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2C70E-5F1C-4427-B6D3-3FE3EF17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EC2A5-3F90-41BB-913C-FDC07074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3CE5C-18B5-4562-A1DA-51C4427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358FB-E871-479C-9AA1-9D20685A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82595-ED9E-4D0E-B214-0864D45E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6FAE-0393-4E06-A358-B2D51C78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BBA76B-D2C3-4088-8614-2920B6C4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58B02-25C5-4D6E-80F7-2BB49591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AA72D-2E0F-4086-B596-C225A4A1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27381-0FA8-4B14-BFA9-FBD562F4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35D8A-D914-4332-86F0-DB371AE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2426B-17DB-42DD-A162-6B577221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FF718-D11E-4276-8600-D12D4A67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6CF3F-4E5B-47ED-B95E-BE0F5FA0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1FAF10-301A-4F36-9157-43C29220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52166E-8A8E-46D9-A435-D66A21B6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819CC-F9B2-4A8E-8D8D-29155065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09764C-4D08-45F2-AB52-5EFBDC48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3C6B1-1374-42F6-B8B8-D092D04D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3EEF62-8D6A-4CA7-A76A-996D23C88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F623EF-93EC-462C-B905-A7B7249BA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43ECB5-C4FC-4234-8389-FA523767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90BC31-D192-4098-B33D-8A1D8DCD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AE6856-209F-4CC9-93C5-34D8C07B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3BF7-E540-4279-8A7C-7A7C1DD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2A240-A597-4D8D-9203-5A1F174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08E319-9DC0-4D7C-BF5D-20BE17CD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C1D063-C4BA-4B4F-8C75-C8F304D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2AC932-3100-4A92-B19A-40F6A467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5A57B7-5223-429B-979A-A29C9908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DEFFB-FA47-4DC2-8311-6BFB54C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04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3E1C3-7024-4815-A542-46282CDE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8CC7D-5960-42C1-9567-D7B52AA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D1938-FA48-4032-B85E-CFC011FA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617F35-45A1-462E-BE74-EEA87092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90F9B5-B94F-416F-82CE-7CA35DF5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DC7BD-1612-40A9-8328-7D98A6D4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46D4C-C609-4B0A-A768-A808AE33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61FED9-A8AC-4A04-8319-92F248619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47005-5543-456D-ADA3-962DAA63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302C4D-159A-41DE-8EB2-1324860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59E0D-704C-4621-AE51-06FDFCD2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3DF4B2-DBB8-46BC-B031-C2C95F9C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F88FE-1EED-474B-A4F6-00E6544B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E8C549-094B-42D3-8FC8-2773A09E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FA57F-2F05-4BDB-8F9F-A12FD7FCD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EA76-F2E9-4034-A7BE-F9E538CB0BB0}" type="datetimeFigureOut">
              <a:rPr lang="zh-TW" altLang="en-US" smtClean="0"/>
              <a:t>2019/4/5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363C9-CE4C-46FF-BA2F-558B397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682F5-7FC9-4646-9313-4757CB3E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9B8B-E7E8-4A3F-9ADC-B5A857C32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0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52AC6-570B-4743-9ED5-FCF1A5973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6F6CEA-80BB-4130-B7AA-D82CE4F00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5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599F6-E358-4B68-87E9-F884D4D6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不重複值、個數計算和成員關係方法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4D5937D-C63F-4E5B-ABAF-69F9BA4A2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322858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01">
                  <a:extLst>
                    <a:ext uri="{9D8B030D-6E8A-4147-A177-3AD203B41FA5}">
                      <a16:colId xmlns:a16="http://schemas.microsoft.com/office/drawing/2014/main" val="3842794903"/>
                    </a:ext>
                  </a:extLst>
                </a:gridCol>
                <a:gridCol w="8690499">
                  <a:extLst>
                    <a:ext uri="{9D8B030D-6E8A-4147-A177-3AD203B41FA5}">
                      <a16:colId xmlns:a16="http://schemas.microsoft.com/office/drawing/2014/main" val="400892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</a:t>
                      </a:r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中每個元素，是否存在於輸入的序列中，會傳一個布林陣列。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計算陣列中每個元素值，在另外一個值不重複陣列中的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值；在做資料對齊和聯合型態操作時相當好用。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7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中不重複值，回傳一個陣列，次序依照元素出現順序。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1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value_counts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回傳一個序列，其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是不重複元素，值是該元素出現的次數，以次數做遞減排序。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2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5B62C-78CA-4734-A863-CF793AE8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可傳遞給</a:t>
            </a:r>
            <a:r>
              <a:rPr lang="en-US" altLang="zh-TW" dirty="0" err="1"/>
              <a:t>DataFrame</a:t>
            </a:r>
            <a:r>
              <a:rPr lang="zh-TW" altLang="en-US" dirty="0"/>
              <a:t>建構子的資料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CABED87-A077-43BE-951B-4DFDD1982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66504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950">
                  <a:extLst>
                    <a:ext uri="{9D8B030D-6E8A-4147-A177-3AD203B41FA5}">
                      <a16:colId xmlns:a16="http://schemas.microsoft.com/office/drawing/2014/main" val="1002459591"/>
                    </a:ext>
                  </a:extLst>
                </a:gridCol>
                <a:gridCol w="6284650">
                  <a:extLst>
                    <a:ext uri="{9D8B030D-6E8A-4147-A177-3AD203B41FA5}">
                      <a16:colId xmlns:a16="http://schemas.microsoft.com/office/drawing/2014/main" val="321501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6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2D </a:t>
                      </a:r>
                      <a:r>
                        <a:rPr lang="en-US" altLang="zh-TW" dirty="0" err="1"/>
                        <a:t>ndarray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一個資料矩陣，可選傳遞列和欄標籤。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4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陣列、</a:t>
                      </a:r>
                      <a:r>
                        <a:rPr lang="en-US" altLang="zh-TW" dirty="0"/>
                        <a:t>list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tuple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 err="1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每個序列都會變成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中的一欄；所有次序長度要一致。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NumPy structured/</a:t>
                      </a:r>
                      <a:r>
                        <a:rPr lang="en-US" altLang="zh-TW" dirty="0" err="1"/>
                        <a:t>recored</a:t>
                      </a:r>
                      <a:r>
                        <a:rPr lang="zh-TW" altLang="en-US" dirty="0"/>
                        <a:t>陣列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“</a:t>
                      </a:r>
                      <a:r>
                        <a:rPr lang="zh-TW" altLang="en-US" dirty="0"/>
                        <a:t>陣列、</a:t>
                      </a:r>
                      <a:r>
                        <a:rPr lang="en-US" altLang="zh-TW" dirty="0"/>
                        <a:t>list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tuple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 err="1"/>
                        <a:t>dict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情況相同。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組成的</a:t>
                      </a:r>
                      <a:r>
                        <a:rPr lang="en-US" altLang="zh-TW" dirty="0" err="1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每個值變成一欄：沒有顯示指定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的話，每個</a:t>
                      </a:r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被聯集起來，變成列的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1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組成的</a:t>
                      </a:r>
                      <a:r>
                        <a:rPr lang="en-US" altLang="zh-TW" dirty="0" err="1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每個內層的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變成一欄</a:t>
                      </a:r>
                      <a:r>
                        <a:rPr lang="en-US" altLang="zh-TW" dirty="0"/>
                        <a:t>;key</a:t>
                      </a:r>
                      <a:r>
                        <a:rPr lang="zh-TW" altLang="en-US" dirty="0"/>
                        <a:t>會被聯集起來成新的列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，和</a:t>
                      </a:r>
                      <a:r>
                        <a:rPr lang="en-US" altLang="zh-TW" dirty="0"/>
                        <a:t>” Series</a:t>
                      </a:r>
                      <a:r>
                        <a:rPr lang="zh-TW" altLang="en-US" dirty="0"/>
                        <a:t>組成的</a:t>
                      </a:r>
                      <a:r>
                        <a:rPr lang="en-US" altLang="zh-TW" dirty="0" err="1"/>
                        <a:t>dict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情況一樣。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3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組成的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每個元素變成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中的一列：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會被聯集起來變成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的標籤欄。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4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tuple</a:t>
                      </a:r>
                      <a:r>
                        <a:rPr lang="zh-TW" altLang="en-US" dirty="0"/>
                        <a:t>組成的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” 2D 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情況相同。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Another </a:t>
                      </a:r>
                      <a:r>
                        <a:rPr lang="en-US" altLang="zh-TW" dirty="0" err="1"/>
                        <a:t>DataFrame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會使用原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的所有索引，除非另外指定。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7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NumPy </a:t>
                      </a:r>
                      <a:r>
                        <a:rPr lang="en-US" altLang="zh-TW" dirty="0" err="1"/>
                        <a:t>MaskedArray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” 2D 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情況相同，除了在新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中被</a:t>
                      </a:r>
                      <a:r>
                        <a:rPr lang="en-US" altLang="zh-TW" dirty="0"/>
                        <a:t>Mask</a:t>
                      </a:r>
                      <a:r>
                        <a:rPr lang="zh-TW" altLang="en-US" dirty="0"/>
                        <a:t>的值之外，都會變成</a:t>
                      </a:r>
                      <a:r>
                        <a:rPr lang="en-US" altLang="zh-TW"/>
                        <a:t>NA/</a:t>
                      </a:r>
                      <a:r>
                        <a:rPr lang="zh-TW" altLang="en-US"/>
                        <a:t>遺失值。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3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8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ADFB5-2AB8-4920-973A-BDFFA4F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</a:t>
            </a:r>
            <a:r>
              <a:rPr lang="en-US" altLang="zh-TW" dirty="0"/>
              <a:t>Index</a:t>
            </a:r>
            <a:r>
              <a:rPr lang="zh-TW" altLang="en-US" dirty="0"/>
              <a:t>方法和屬性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52BFF36-1E9B-416B-96A5-09D821CE6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8338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485">
                  <a:extLst>
                    <a:ext uri="{9D8B030D-6E8A-4147-A177-3AD203B41FA5}">
                      <a16:colId xmlns:a16="http://schemas.microsoft.com/office/drawing/2014/main" val="1545562253"/>
                    </a:ext>
                  </a:extLst>
                </a:gridCol>
                <a:gridCol w="7412115">
                  <a:extLst>
                    <a:ext uri="{9D8B030D-6E8A-4147-A177-3AD203B41FA5}">
                      <a16:colId xmlns:a16="http://schemas.microsoft.com/office/drawing/2014/main" val="282482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連接另外的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物件，並產生新的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9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difference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間的差集。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0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intersection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間的交集。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間的聯集。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6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查看傳入的資料是否存在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物件中，以布林陣列回傳。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5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取得刪除索引 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 </a:t>
                      </a:r>
                      <a:r>
                        <a:rPr lang="zh-TW" altLang="en-US" dirty="0"/>
                        <a:t>處的元素後新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drop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取得刪除指定值後新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insert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取得在索引 </a:t>
                      </a:r>
                      <a:r>
                        <a:rPr lang="en-US" altLang="zh-TW" dirty="0" err="1"/>
                        <a:t>i</a:t>
                      </a:r>
                      <a:r>
                        <a:rPr lang="zh-TW" altLang="en-US" dirty="0"/>
                        <a:t> 處插入新元素後的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is_monotonic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如果每個元素都大於等於前面元素的話，回傳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6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is_unique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如果沒有重複值得話，回傳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中不重複資料陣列。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8A389-4FA9-4FFA-888E-B1F0D580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reindex</a:t>
            </a:r>
            <a:r>
              <a:rPr lang="zh-TW" altLang="en-US" dirty="0"/>
              <a:t>函式參數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9C5F1B1-129D-4308-ACFF-B309C0001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763864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77">
                  <a:extLst>
                    <a:ext uri="{9D8B030D-6E8A-4147-A177-3AD203B41FA5}">
                      <a16:colId xmlns:a16="http://schemas.microsoft.com/office/drawing/2014/main" val="1651636614"/>
                    </a:ext>
                  </a:extLst>
                </a:gridCol>
                <a:gridCol w="8521823">
                  <a:extLst>
                    <a:ext uri="{9D8B030D-6E8A-4147-A177-3AD203B41FA5}">
                      <a16:colId xmlns:a16="http://schemas.microsoft.com/office/drawing/2014/main" val="4216266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使用新的序列作為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，序列可是另外一個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實例或其他</a:t>
                      </a: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資料結構中類似序列的東西，輸出索引將會完全按照序列設定，不做任何複製動作。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3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填值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方法； </a:t>
                      </a:r>
                      <a:r>
                        <a:rPr lang="en-US" altLang="zh-TW" dirty="0"/>
                        <a:t>’</a:t>
                      </a:r>
                      <a:r>
                        <a:rPr lang="en-US" altLang="zh-TW" dirty="0" err="1"/>
                        <a:t>ffill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 會複製前一個值，而 </a:t>
                      </a:r>
                      <a:r>
                        <a:rPr lang="en-US" altLang="zh-TW" dirty="0"/>
                        <a:t>‘</a:t>
                      </a:r>
                      <a:r>
                        <a:rPr lang="en-US" altLang="zh-TW" dirty="0" err="1"/>
                        <a:t>bfill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 會複製後面一個值。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0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fill_value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替代值；在重做索引時若發生遺失值的情況，就用替代值替代。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8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使用前一個或後一個值作插值時，最多填到哪裡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幾個元素個素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tolerance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做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不精確比對情況使用，配合前一個值或後一個值插值，最多填到哪裡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絕對數值差距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MultiIndex</a:t>
                      </a:r>
                      <a:r>
                        <a:rPr lang="zh-TW" altLang="en-US" dirty="0"/>
                        <a:t>時，指定匹配哪一層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3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如果設定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的話，即使新舊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完全相同，也會進行底層的資料複製；如果為</a:t>
                      </a:r>
                      <a:r>
                        <a:rPr lang="en-US" altLang="zh-TW" dirty="0"/>
                        <a:t>False</a:t>
                      </a:r>
                      <a:r>
                        <a:rPr lang="zh-TW" altLang="en-US" dirty="0"/>
                        <a:t>的話，在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相等時，不要複製資料。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7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8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99F61-112A-492B-A358-CA294231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的索引方法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8B995-DD7D-45E7-871D-233CC89A7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96574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278">
                  <a:extLst>
                    <a:ext uri="{9D8B030D-6E8A-4147-A177-3AD203B41FA5}">
                      <a16:colId xmlns:a16="http://schemas.microsoft.com/office/drawing/2014/main" val="1228711714"/>
                    </a:ext>
                  </a:extLst>
                </a:gridCol>
                <a:gridCol w="7687322">
                  <a:extLst>
                    <a:ext uri="{9D8B030D-6E8A-4147-A177-3AD203B41FA5}">
                      <a16:colId xmlns:a16="http://schemas.microsoft.com/office/drawing/2014/main" val="126723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df[</a:t>
                      </a:r>
                      <a:r>
                        <a:rPr lang="en-US" altLang="zh-TW" dirty="0" err="1"/>
                        <a:t>val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中選擇一個或連續的欄；在以下情況時使用很方便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布林陣列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過濾列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、切片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切片列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或布林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在條件成立時設定值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9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df.loc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val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鐘用標籤選擇一到多個列。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9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df.loc</a:t>
                      </a:r>
                      <a:r>
                        <a:rPr lang="en-US" altLang="zh-TW" dirty="0"/>
                        <a:t>[:,</a:t>
                      </a:r>
                      <a:r>
                        <a:rPr lang="en-US" altLang="zh-TW" dirty="0" err="1"/>
                        <a:t>val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用標籤選擇一到多個欄。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4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df.loc</a:t>
                      </a:r>
                      <a:r>
                        <a:rPr lang="en-US" altLang="zh-TW" dirty="0"/>
                        <a:t>[val1,val2]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用標籤選擇欄或列。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df.iloc</a:t>
                      </a:r>
                      <a:r>
                        <a:rPr lang="en-US" altLang="zh-TW" dirty="0"/>
                        <a:t>[where]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鐘用整數選擇一到多個列。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5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df.iloc</a:t>
                      </a:r>
                      <a:r>
                        <a:rPr lang="en-US" altLang="zh-TW" dirty="0"/>
                        <a:t>[:,where]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用整數位置選擇一到多個欄。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df.iloc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where_i,where_j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用整數選擇欄或列。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df.at[</a:t>
                      </a:r>
                      <a:r>
                        <a:rPr lang="en-US" altLang="zh-TW" dirty="0" err="1"/>
                        <a:t>label_i,label_j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用欄和列標籤選擇單一值。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2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df.iat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I,j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用欄和列位置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整數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選擇單一值。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6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reindex</a:t>
                      </a:r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用標籤選擇欄或列。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6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get_value,set_value</a:t>
                      </a:r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用欄和列標籤選擇單一值。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4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4C45-8D60-41F6-B717-9DC1FBC8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算術運算方法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F3D3A6E-448E-4C2A-8233-370A39043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96999"/>
              </p:ext>
            </p:extLst>
          </p:nvPr>
        </p:nvGraphicFramePr>
        <p:xfrm>
          <a:off x="838200" y="260686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883">
                  <a:extLst>
                    <a:ext uri="{9D8B030D-6E8A-4147-A177-3AD203B41FA5}">
                      <a16:colId xmlns:a16="http://schemas.microsoft.com/office/drawing/2014/main" val="4121072432"/>
                    </a:ext>
                  </a:extLst>
                </a:gridCol>
                <a:gridCol w="8166717">
                  <a:extLst>
                    <a:ext uri="{9D8B030D-6E8A-4147-A177-3AD203B41FA5}">
                      <a16:colId xmlns:a16="http://schemas.microsoft.com/office/drawing/2014/main" val="304319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0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add,radd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加法</a:t>
                      </a:r>
                      <a:r>
                        <a:rPr lang="en-US" altLang="zh-TW" dirty="0"/>
                        <a:t>(+)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sub,rsub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減法</a:t>
                      </a:r>
                      <a:r>
                        <a:rPr lang="en-US" altLang="zh-TW" dirty="0"/>
                        <a:t>(-)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6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div,rdiv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除法</a:t>
                      </a:r>
                      <a:r>
                        <a:rPr lang="en-US" altLang="zh-TW" dirty="0"/>
                        <a:t>(/)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0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floordiv,rfloordic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整除</a:t>
                      </a:r>
                      <a:r>
                        <a:rPr lang="en-US" altLang="zh-TW" dirty="0"/>
                        <a:t>(//)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5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mul,rmul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乘法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pow,rpow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取冪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**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2937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76EDB5C-2F88-400E-9B6C-5B5DB2104B71}"/>
              </a:ext>
            </a:extLst>
          </p:cNvPr>
          <p:cNvSpPr/>
          <p:nvPr/>
        </p:nvSpPr>
        <p:spPr>
          <a:xfrm>
            <a:off x="775316" y="18256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反向。例如</a:t>
            </a:r>
            <a:r>
              <a:rPr lang="en-US" altLang="zh-TW" dirty="0"/>
              <a:t>:</a:t>
            </a:r>
            <a:r>
              <a:rPr lang="zh-TW" altLang="en-US" dirty="0"/>
              <a:t>除數變被除數</a:t>
            </a:r>
          </a:p>
        </p:txBody>
      </p:sp>
    </p:spTree>
    <p:extLst>
      <p:ext uri="{BB962C8B-B14F-4D97-AF65-F5344CB8AC3E}">
        <p14:creationId xmlns:p14="http://schemas.microsoft.com/office/powerpoint/2010/main" val="4843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3123-1CE9-4A93-B814-AE6E1C82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排名平手時處裡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FE34EF2-09D6-44E5-B9B9-9A5BF4828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70180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592">
                  <a:extLst>
                    <a:ext uri="{9D8B030D-6E8A-4147-A177-3AD203B41FA5}">
                      <a16:colId xmlns:a16="http://schemas.microsoft.com/office/drawing/2014/main" val="1621274896"/>
                    </a:ext>
                  </a:extLst>
                </a:gridCol>
                <a:gridCol w="7057008">
                  <a:extLst>
                    <a:ext uri="{9D8B030D-6E8A-4147-A177-3AD203B41FA5}">
                      <a16:colId xmlns:a16="http://schemas.microsoft.com/office/drawing/2014/main" val="44101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‘average’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預設；平手的值指定平均排名。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6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‘min’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對平手的值使用最小排名。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6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‘max’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對平手的值使用最大排名。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‘first’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看到平手的值時，以值出現次序排名。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‘dense’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行為同</a:t>
                      </a:r>
                      <a:r>
                        <a:rPr lang="en-US" altLang="zh-TW" dirty="0"/>
                        <a:t>method=‘min’</a:t>
                      </a:r>
                      <a:r>
                        <a:rPr lang="zh-TW" altLang="en-US" dirty="0"/>
                        <a:t>，排名名次永遠只依序加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，不會因為平手而增加跳過某個名次。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1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2AE0B-C505-498A-84E1-1F7D1F83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歸納方法的選項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3210CE-2A6A-459D-9FA0-2170CC37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7530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443">
                  <a:extLst>
                    <a:ext uri="{9D8B030D-6E8A-4147-A177-3AD203B41FA5}">
                      <a16:colId xmlns:a16="http://schemas.microsoft.com/office/drawing/2014/main" val="450885637"/>
                    </a:ext>
                  </a:extLst>
                </a:gridCol>
                <a:gridCol w="7554157">
                  <a:extLst>
                    <a:ext uri="{9D8B030D-6E8A-4147-A177-3AD203B41FA5}">
                      <a16:colId xmlns:a16="http://schemas.microsoft.com/office/drawing/2014/main" val="107162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指定目標軸；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是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row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是</a:t>
                      </a:r>
                      <a:r>
                        <a:rPr lang="en-US" altLang="zh-TW" dirty="0"/>
                        <a:t>columns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1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skipna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排除遺失值；預設為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如果該軸使用階層式</a:t>
                      </a:r>
                      <a:r>
                        <a:rPr lang="en-US" altLang="zh-TW" dirty="0"/>
                        <a:t>index(</a:t>
                      </a:r>
                      <a:r>
                        <a:rPr lang="en-US" altLang="zh-TW" dirty="0" err="1"/>
                        <a:t>MultiIndex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的話，指定</a:t>
                      </a:r>
                      <a:r>
                        <a:rPr lang="en-US" altLang="zh-TW" dirty="0"/>
                        <a:t>level</a:t>
                      </a:r>
                      <a:r>
                        <a:rPr lang="zh-TW" altLang="en-US" dirty="0"/>
                        <a:t>進行歸納。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8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FEDE9-0A54-4894-8A71-C2B95656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描述和匯總統計值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95A42AA-4F30-4E6F-B9AD-A57942071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410419"/>
              </p:ext>
            </p:extLst>
          </p:nvPr>
        </p:nvGraphicFramePr>
        <p:xfrm>
          <a:off x="509726" y="1690688"/>
          <a:ext cx="5314025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37">
                  <a:extLst>
                    <a:ext uri="{9D8B030D-6E8A-4147-A177-3AD203B41FA5}">
                      <a16:colId xmlns:a16="http://schemas.microsoft.com/office/drawing/2014/main" val="2950160003"/>
                    </a:ext>
                  </a:extLst>
                </a:gridCol>
                <a:gridCol w="3696988">
                  <a:extLst>
                    <a:ext uri="{9D8B030D-6E8A-4147-A177-3AD203B41FA5}">
                      <a16:colId xmlns:a16="http://schemas.microsoft.com/office/drawing/2014/main" val="311165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</a:t>
                      </a:r>
                      <a:r>
                        <a:rPr lang="en-US" altLang="zh-TW" dirty="0"/>
                        <a:t>NA</a:t>
                      </a:r>
                      <a:r>
                        <a:rPr lang="zh-TW" altLang="en-US" dirty="0"/>
                        <a:t>值的總數。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decribe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</a:t>
                      </a:r>
                      <a:r>
                        <a:rPr lang="en-US" altLang="zh-TW" dirty="0"/>
                        <a:t>Series</a:t>
                      </a:r>
                      <a:r>
                        <a:rPr lang="zh-TW" altLang="en-US" dirty="0"/>
                        <a:t>或每個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的欄位計算一匯總統計值。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min,max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計算最小和最大值。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0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argmin,argmax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計算最小和最大值所在的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位置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整數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idxmin,idxmax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計算最小和最大值所在的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位置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標籤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6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quantile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計算樣本從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到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的百分排名。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2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值的加總。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值的平均。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3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median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算術中位數。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平均值的絕對偏差。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91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0EF2636-EBA6-4565-94E3-8F35FCC3B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44305"/>
              </p:ext>
            </p:extLst>
          </p:nvPr>
        </p:nvGraphicFramePr>
        <p:xfrm>
          <a:off x="6039775" y="1690688"/>
          <a:ext cx="53140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37">
                  <a:extLst>
                    <a:ext uri="{9D8B030D-6E8A-4147-A177-3AD203B41FA5}">
                      <a16:colId xmlns:a16="http://schemas.microsoft.com/office/drawing/2014/main" val="2950160003"/>
                    </a:ext>
                  </a:extLst>
                </a:gridCol>
                <a:gridCol w="3696988">
                  <a:extLst>
                    <a:ext uri="{9D8B030D-6E8A-4147-A177-3AD203B41FA5}">
                      <a16:colId xmlns:a16="http://schemas.microsoft.com/office/drawing/2014/main" val="311165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所有值的乘積。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樣本差異。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樣本標準差。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0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skew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值的樣本偏態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第三動差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kurt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值的樣本峰態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第三動差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6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cumsum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累加。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2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cumin,cummax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重複前面最小值或最大值。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cumprod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累乘。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3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計算和前值的算術差值。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pct_change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計算值的百分比變化。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7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寬螢幕</PresentationFormat>
  <Paragraphs>183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Pandas</vt:lpstr>
      <vt:lpstr>可傳遞給DataFrame建構子的資料</vt:lpstr>
      <vt:lpstr>部分Index方法和屬性</vt:lpstr>
      <vt:lpstr>reindex函式參數</vt:lpstr>
      <vt:lpstr>DataFrame的索引方法</vt:lpstr>
      <vt:lpstr>算術運算方法</vt:lpstr>
      <vt:lpstr>排名平手時處裡</vt:lpstr>
      <vt:lpstr>歸納方法的選項</vt:lpstr>
      <vt:lpstr>描述和匯總統計值</vt:lpstr>
      <vt:lpstr>不重複值、個數計算和成員關係方法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文謙 阮</dc:creator>
  <cp:lastModifiedBy>文謙 阮</cp:lastModifiedBy>
  <cp:revision>11</cp:revision>
  <dcterms:created xsi:type="dcterms:W3CDTF">2019-04-02T08:29:05Z</dcterms:created>
  <dcterms:modified xsi:type="dcterms:W3CDTF">2019-04-05T15:48:11Z</dcterms:modified>
</cp:coreProperties>
</file>