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787A1D-1DDB-4FD2-94BA-BEC42E90A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73A8C8-C821-4E09-AA8B-B3D02BEED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8F56C4-1201-4602-967B-B2702392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0A3C-52ED-48ED-8893-3BF5D045EACB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0F108B-6E76-47DF-9233-E9E7D83A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9FD519-F759-40AA-B6F9-FB979720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760-42EF-4588-A861-9F1AFA1C6D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04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683066-F542-4931-AB8D-B09D8BD5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93126C-4175-44A4-9556-9BF7F8AFA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1BEFED-157D-41D5-B547-B11C5D57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0A3C-52ED-48ED-8893-3BF5D045EACB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32E748-5983-40C5-AE85-EC98284B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8987C8-25A0-4C4C-8E6B-539265A4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760-42EF-4588-A861-9F1AFA1C6D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32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E5AE45F-EAD3-4A33-9D6F-A056E87C2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101B69-1128-4E1F-8D47-E4C4C0BDE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8A9FB6-4F92-4217-88FB-6949346F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0A3C-52ED-48ED-8893-3BF5D045EACB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DFE74E-1853-4B56-A125-D5F7A73B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22916D-D9C4-4D6A-A3CF-AB1B3EFB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760-42EF-4588-A861-9F1AFA1C6D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95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5E1115-7EAC-4D4C-B889-A7A98E86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D80B57-CE75-44E4-A6AD-0D9F985E2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AB9112-B475-4DF3-B4D7-FBE8CB13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0A3C-52ED-48ED-8893-3BF5D045EACB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720513-2810-47EF-A1F1-F2730DC1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C2AFA9-EABF-4360-B8C2-422FDBC1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760-42EF-4588-A861-9F1AFA1C6D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97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BF612D-C39F-4291-9F04-5963A1D1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D6F169-7A47-47C1-A703-04124E1E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D71E75-4A51-4B7E-94E6-AA88B3A0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0A3C-52ED-48ED-8893-3BF5D045EACB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F80D00-4AE2-49FF-A414-9287F26A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99F5FD-10C7-4B32-980F-F30B35B4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760-42EF-4588-A861-9F1AFA1C6D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37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F2886-1491-44E7-BE6F-D75D170F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6E0D15-AC5F-449F-8DF3-3ADE57D2D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20DC18-6FEB-419C-A75C-74C9C401C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F8CAB8-F869-45D3-B503-68E092FC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0A3C-52ED-48ED-8893-3BF5D045EACB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26FF64-BA31-4CF0-9C78-7B5A69C6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F8F13E-0352-4E4F-826A-B2D881AD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760-42EF-4588-A861-9F1AFA1C6D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28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79996-CF43-4EB9-AE0E-1E38F01C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200CB5-DE51-4E38-AE44-1DB26881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EC85BD-AE34-46ED-A0DF-18EB20120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AAC440-DA28-42BA-864B-888F73FC4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1EDA0B-1383-4733-99C5-65CF9020E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D8095AA-44D6-44E5-B2B1-F906EB68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0A3C-52ED-48ED-8893-3BF5D045EACB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F4B9110-226B-481E-B374-96E0D9B4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0EC6F8-6B80-43B4-B62A-60530076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760-42EF-4588-A861-9F1AFA1C6D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44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D5159-166C-423F-9834-FB6F003C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2947B56-F744-4032-B529-174E8854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0A3C-52ED-48ED-8893-3BF5D045EACB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D2C73E-8F29-4E6B-9FD3-568B5676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C4E121-4AFA-4DD7-8851-4DD977B6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760-42EF-4588-A861-9F1AFA1C6D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40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702AC14-BDF6-46DB-98A2-D556EDA9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0A3C-52ED-48ED-8893-3BF5D045EACB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F88F67-6813-4493-89AD-9BE0580A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10F8B4-9CCA-48D7-8034-C236C31E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760-42EF-4588-A861-9F1AFA1C6D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24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373740-907C-4AFF-A696-C36A12FE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6B5302-D4A6-4198-A305-3387419A1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F18841-2E50-4637-B1C1-DB24613F2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43FB8A-E362-4AFA-AEB5-3A986C49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0A3C-52ED-48ED-8893-3BF5D045EACB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7985EA-B094-4375-801B-B01E5E52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5FA90B-457D-4456-8ECC-D4C2022B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760-42EF-4588-A861-9F1AFA1C6D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40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217D13-C7AF-48F4-8CE8-2D23615F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7A3B38-AE55-4A80-BB63-9C61738DD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6D4CA7-D32C-4445-95D6-489FBFB89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BAA0DE-BEB6-451F-B04B-C3E3F653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0A3C-52ED-48ED-8893-3BF5D045EACB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2D2766-E722-4E62-AF85-203CAB3F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4037EC-1916-423D-A9C3-218A463A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F760-42EF-4588-A861-9F1AFA1C6D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7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7D90C66-497F-43C6-9EE7-297D8DE4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AA1435-B8A3-4076-817D-53AB445AE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5438FF-6D92-4A4F-9515-19FC91CC4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0A3C-52ED-48ED-8893-3BF5D045EACB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CF9B59-EC09-407D-8930-2C4B27859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B13FDC-9122-4129-B7A8-232EC8368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EF760-42EF-4588-A861-9F1AFA1C6D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54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3CD3A-2EA4-4A7E-A6E1-4A9DA9518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陣列和向量計算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DB5FFE-BE28-4DB7-844A-8A7037568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12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7EB66-27BC-4402-BAF6-446C59FD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numpy.random</a:t>
            </a:r>
            <a:r>
              <a:rPr lang="zh-TW" altLang="en-US" dirty="0"/>
              <a:t>中部分函式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ABF6E6E-EBD6-4D07-9541-380CD0FD1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121818"/>
              </p:ext>
            </p:extLst>
          </p:nvPr>
        </p:nvGraphicFramePr>
        <p:xfrm>
          <a:off x="838200" y="1372863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278">
                  <a:extLst>
                    <a:ext uri="{9D8B030D-6E8A-4147-A177-3AD203B41FA5}">
                      <a16:colId xmlns:a16="http://schemas.microsoft.com/office/drawing/2014/main" val="2339447586"/>
                    </a:ext>
                  </a:extLst>
                </a:gridCol>
                <a:gridCol w="7687322">
                  <a:extLst>
                    <a:ext uri="{9D8B030D-6E8A-4147-A177-3AD203B41FA5}">
                      <a16:colId xmlns:a16="http://schemas.microsoft.com/office/drawing/2014/main" val="1750281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函式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5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seed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設定亂數產生器種子。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2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permutation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回傳一個打亂過的序列，或是打亂過的陣列。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51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shuffle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以</a:t>
                      </a:r>
                      <a:r>
                        <a:rPr lang="en-US" altLang="zh-TW" dirty="0"/>
                        <a:t>in-place</a:t>
                      </a:r>
                      <a:r>
                        <a:rPr lang="zh-TW" altLang="en-US" dirty="0"/>
                        <a:t>的方式打亂一個序列。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26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從均勻分布中抽取樣本。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7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randint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指定低到高區間，從中抽取整數樣本。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82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randn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從平均數為</a:t>
                      </a:r>
                      <a:r>
                        <a:rPr lang="en-US" altLang="zh-TW" dirty="0"/>
                        <a:t>0</a:t>
                      </a:r>
                      <a:r>
                        <a:rPr lang="zh-TW" altLang="en-US" dirty="0"/>
                        <a:t>，標準差為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的常態分佈上抽取樣本。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59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binomial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從二項分布中抽取樣本。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1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normal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從常態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高斯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分布中抽取樣本。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1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beta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從</a:t>
                      </a:r>
                      <a:r>
                        <a:rPr lang="en-US" altLang="zh-TW" dirty="0"/>
                        <a:t>beta</a:t>
                      </a:r>
                      <a:r>
                        <a:rPr lang="zh-TW" altLang="en-US" dirty="0"/>
                        <a:t>分布中抽取樣本。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66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chisquare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從卡方分布中抽取樣本。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36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gamma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從</a:t>
                      </a:r>
                      <a:r>
                        <a:rPr lang="en-US" altLang="zh-TW" dirty="0"/>
                        <a:t>gamma</a:t>
                      </a:r>
                      <a:r>
                        <a:rPr lang="zh-TW" altLang="en-US" dirty="0"/>
                        <a:t>分布中抽取樣本。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4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uniform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從均勻分布 </a:t>
                      </a:r>
                      <a:r>
                        <a:rPr lang="en-US" altLang="zh-TW" dirty="0"/>
                        <a:t>[0,1)</a:t>
                      </a:r>
                      <a:r>
                        <a:rPr lang="zh-TW" altLang="en-US" dirty="0"/>
                        <a:t> 中抽取樣本。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96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77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7195B0-AC2C-42A7-A3D5-59F9E92F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938"/>
            <a:ext cx="10515600" cy="1325563"/>
          </a:xfrm>
        </p:spPr>
        <p:txBody>
          <a:bodyPr/>
          <a:lstStyle/>
          <a:p>
            <a:r>
              <a:rPr lang="zh-TW" altLang="en-US" dirty="0"/>
              <a:t>陣列建立函式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6C1456D-5898-4489-AEC8-49C5E1B9E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902732"/>
              </p:ext>
            </p:extLst>
          </p:nvPr>
        </p:nvGraphicFramePr>
        <p:xfrm>
          <a:off x="838200" y="1115412"/>
          <a:ext cx="10515600" cy="523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203915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33154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函式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0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array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輸入資料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list,tuple,array</a:t>
                      </a:r>
                      <a:r>
                        <a:rPr lang="zh-TW" altLang="en-US" dirty="0"/>
                        <a:t>或其他序列型態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轉換為一個</a:t>
                      </a:r>
                      <a:r>
                        <a:rPr lang="en-US" altLang="zh-TW" dirty="0" err="1"/>
                        <a:t>ndarray</a:t>
                      </a:r>
                      <a:r>
                        <a:rPr lang="zh-TW" altLang="en-US" dirty="0"/>
                        <a:t>或是明確</a:t>
                      </a:r>
                      <a:r>
                        <a:rPr lang="en-US" altLang="zh-TW" dirty="0" err="1"/>
                        <a:t>dtype</a:t>
                      </a:r>
                      <a:r>
                        <a:rPr lang="zh-TW" altLang="en-US" dirty="0"/>
                        <a:t>，預設複製所有輸入資料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1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asarray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將輸入轉為</a:t>
                      </a:r>
                      <a:r>
                        <a:rPr lang="en-US" altLang="zh-TW" dirty="0" err="1"/>
                        <a:t>ndarray</a:t>
                      </a:r>
                      <a:r>
                        <a:rPr lang="zh-TW" altLang="en-US" dirty="0"/>
                        <a:t>，若輸入已是一個</a:t>
                      </a:r>
                      <a:r>
                        <a:rPr lang="en-US" altLang="zh-TW" dirty="0" err="1"/>
                        <a:t>ndarray</a:t>
                      </a:r>
                      <a:r>
                        <a:rPr lang="zh-TW" altLang="en-US" dirty="0"/>
                        <a:t>，則不進行資料複製。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27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arange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類似</a:t>
                      </a:r>
                      <a:r>
                        <a:rPr lang="en-US" altLang="zh-TW" dirty="0"/>
                        <a:t>range</a:t>
                      </a:r>
                      <a:r>
                        <a:rPr lang="zh-TW" altLang="en-US" dirty="0"/>
                        <a:t>，但回傳的是</a:t>
                      </a:r>
                      <a:r>
                        <a:rPr lang="en-US" altLang="zh-TW" dirty="0" err="1"/>
                        <a:t>ndarray</a:t>
                      </a:r>
                      <a:r>
                        <a:rPr lang="zh-TW" altLang="en-US" dirty="0"/>
                        <a:t>，非</a:t>
                      </a:r>
                      <a:r>
                        <a:rPr lang="en-US" altLang="zh-TW" dirty="0"/>
                        <a:t>list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21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ones,ones_like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依指定的</a:t>
                      </a:r>
                      <a:r>
                        <a:rPr lang="en-US" altLang="zh-TW" dirty="0"/>
                        <a:t>shape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 err="1"/>
                        <a:t>dtype</a:t>
                      </a:r>
                      <a:r>
                        <a:rPr lang="zh-TW" altLang="en-US" dirty="0"/>
                        <a:t>產生充滿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的陣列；</a:t>
                      </a:r>
                      <a:r>
                        <a:rPr lang="en-US" altLang="zh-TW" dirty="0" err="1"/>
                        <a:t>one_like</a:t>
                      </a:r>
                      <a:r>
                        <a:rPr lang="zh-TW" altLang="en-US" dirty="0"/>
                        <a:t>可依輸入的另一個陣列，產生相同</a:t>
                      </a:r>
                      <a:r>
                        <a:rPr lang="en-US" altLang="zh-TW" dirty="0"/>
                        <a:t>shape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 err="1"/>
                        <a:t>dtype</a:t>
                      </a:r>
                      <a:r>
                        <a:rPr lang="zh-TW" altLang="en-US" dirty="0"/>
                        <a:t>且充滿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的陣列。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2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zeros,zeros_like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與</a:t>
                      </a:r>
                      <a:r>
                        <a:rPr lang="en-US" altLang="zh-TW" dirty="0" err="1"/>
                        <a:t>ones,ones_like</a:t>
                      </a:r>
                      <a:r>
                        <a:rPr lang="zh-TW" altLang="en-US" dirty="0"/>
                        <a:t>同功能，差在填充的是</a:t>
                      </a:r>
                      <a:r>
                        <a:rPr lang="en-US" altLang="zh-TW" dirty="0"/>
                        <a:t>0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9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empty,empty_like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取得新記憶體建立新陣列，但不項</a:t>
                      </a:r>
                      <a:r>
                        <a:rPr lang="en-US" altLang="zh-TW" dirty="0"/>
                        <a:t>zeros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/>
                        <a:t>ones</a:t>
                      </a:r>
                      <a:r>
                        <a:rPr lang="zh-TW" altLang="en-US" dirty="0"/>
                        <a:t>一樣去填充值。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28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full,full_like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指定要填充的值，依指定的</a:t>
                      </a:r>
                      <a:r>
                        <a:rPr lang="en-US" altLang="zh-TW" dirty="0"/>
                        <a:t>shape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 err="1"/>
                        <a:t>dtype</a:t>
                      </a:r>
                      <a:r>
                        <a:rPr lang="zh-TW" altLang="en-US" dirty="0"/>
                        <a:t>建立新陣列，</a:t>
                      </a:r>
                      <a:r>
                        <a:rPr lang="en-US" altLang="zh-TW" dirty="0" err="1"/>
                        <a:t>full_like</a:t>
                      </a:r>
                      <a:r>
                        <a:rPr lang="zh-TW" altLang="en-US" dirty="0"/>
                        <a:t>可輸入另一個陣列，依該陣列產生相同的</a:t>
                      </a:r>
                      <a:r>
                        <a:rPr lang="en-US" altLang="zh-TW" dirty="0"/>
                        <a:t>shape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 err="1"/>
                        <a:t>dtype</a:t>
                      </a:r>
                      <a:r>
                        <a:rPr lang="zh-TW" altLang="en-US" dirty="0"/>
                        <a:t>且完成值填充的陣列。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0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eye,identity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建立一個 </a:t>
                      </a:r>
                      <a:r>
                        <a:rPr lang="en-US" altLang="zh-TW" dirty="0"/>
                        <a:t>N x N</a:t>
                      </a:r>
                      <a:r>
                        <a:rPr lang="zh-TW" altLang="en-US" dirty="0"/>
                        <a:t> 的單位矩陣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對角線為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，其他為</a:t>
                      </a:r>
                      <a:r>
                        <a:rPr lang="en-US" altLang="zh-TW" dirty="0"/>
                        <a:t>0)</a:t>
                      </a:r>
                      <a:r>
                        <a:rPr lang="zh-TW" altLang="en-US"/>
                        <a:t>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72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71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810B8-77A0-4892-8649-BFB777CB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NumPy</a:t>
            </a:r>
            <a:r>
              <a:rPr lang="zh-TW" altLang="en-US" dirty="0"/>
              <a:t>資料型態</a:t>
            </a:r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D82DB9D6-DE77-4C41-9B1F-EBA91D36E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304025"/>
              </p:ext>
            </p:extLst>
          </p:nvPr>
        </p:nvGraphicFramePr>
        <p:xfrm>
          <a:off x="838200" y="1825625"/>
          <a:ext cx="10515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126445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675245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61053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8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int8,uint8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i1,u1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帶號與不帶號</a:t>
                      </a:r>
                      <a:r>
                        <a:rPr lang="en-US" altLang="zh-TW" dirty="0"/>
                        <a:t>8</a:t>
                      </a:r>
                      <a:r>
                        <a:rPr lang="zh-TW" altLang="en-US" dirty="0"/>
                        <a:t>位元</a:t>
                      </a:r>
                      <a:r>
                        <a:rPr lang="en-US" altLang="zh-TW" dirty="0"/>
                        <a:t>(1</a:t>
                      </a:r>
                      <a:r>
                        <a:rPr lang="zh-TW" altLang="en-US" dirty="0"/>
                        <a:t>位元組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整數型態。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48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int16,uint16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i2,u2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帶號與不帶號</a:t>
                      </a:r>
                      <a:r>
                        <a:rPr lang="en-US" altLang="zh-TW" dirty="0"/>
                        <a:t>16</a:t>
                      </a:r>
                      <a:r>
                        <a:rPr lang="zh-TW" altLang="en-US" dirty="0"/>
                        <a:t>位元整數型態。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int32,uint32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i4,u4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帶號與不帶號</a:t>
                      </a:r>
                      <a:r>
                        <a:rPr lang="en-US" altLang="zh-TW" dirty="0"/>
                        <a:t>32</a:t>
                      </a:r>
                      <a:r>
                        <a:rPr lang="zh-TW" altLang="en-US" dirty="0"/>
                        <a:t>位元整數型態。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5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int64,uint64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i8,u8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帶號與不帶號</a:t>
                      </a:r>
                      <a:r>
                        <a:rPr lang="en-US" altLang="zh-TW" dirty="0"/>
                        <a:t>64</a:t>
                      </a:r>
                      <a:r>
                        <a:rPr lang="zh-TW" altLang="en-US" dirty="0"/>
                        <a:t>位元整數型態。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9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float16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半精度浮點數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2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float32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f4 or f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標準單精度浮點數，和</a:t>
                      </a:r>
                      <a:r>
                        <a:rPr lang="en-US" altLang="zh-TW" dirty="0"/>
                        <a:t>C</a:t>
                      </a:r>
                      <a:r>
                        <a:rPr lang="zh-TW" altLang="en-US" dirty="0"/>
                        <a:t>的</a:t>
                      </a:r>
                      <a:r>
                        <a:rPr lang="en-US" altLang="zh-TW" dirty="0"/>
                        <a:t>float</a:t>
                      </a:r>
                      <a:r>
                        <a:rPr lang="zh-TW" altLang="en-US" dirty="0"/>
                        <a:t>相容。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326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float64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f8 or 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標準倍精度浮點數，和</a:t>
                      </a:r>
                      <a:r>
                        <a:rPr lang="en-US" altLang="zh-TW" dirty="0"/>
                        <a:t>C</a:t>
                      </a:r>
                      <a:r>
                        <a:rPr lang="zh-TW" altLang="en-US" dirty="0"/>
                        <a:t>的</a:t>
                      </a:r>
                      <a:r>
                        <a:rPr lang="en-US" altLang="zh-TW" dirty="0"/>
                        <a:t>double</a:t>
                      </a:r>
                      <a:r>
                        <a:rPr lang="zh-TW" altLang="en-US" dirty="0"/>
                        <a:t>相容。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87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float128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f16 or 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延伸精度浮點數。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055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16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3F25A-3681-4B17-A08D-080289FB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NumPy</a:t>
            </a:r>
            <a:r>
              <a:rPr lang="zh-TW" altLang="en-US" dirty="0"/>
              <a:t>資料型態</a:t>
            </a: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B3D3DAE2-F258-4196-9060-A35EB0EBF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79334"/>
              </p:ext>
            </p:extLst>
          </p:nvPr>
        </p:nvGraphicFramePr>
        <p:xfrm>
          <a:off x="838200" y="1825625"/>
          <a:ext cx="1051560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63854614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5780938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53286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66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complex64,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c8,c16,c32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複數，用兩個</a:t>
                      </a:r>
                      <a:r>
                        <a:rPr lang="en-US" altLang="zh-TW" dirty="0"/>
                        <a:t>32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64</a:t>
                      </a:r>
                      <a:r>
                        <a:rPr lang="zh-TW" altLang="en-US" dirty="0"/>
                        <a:t>或</a:t>
                      </a:r>
                      <a:r>
                        <a:rPr lang="en-US" altLang="zh-TW" dirty="0"/>
                        <a:t>128</a:t>
                      </a:r>
                      <a:r>
                        <a:rPr lang="zh-TW" altLang="en-US" dirty="0"/>
                        <a:t>的浮點數標示。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29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complex128,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31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complex256,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bool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布林型態，儲存</a:t>
                      </a:r>
                      <a:r>
                        <a:rPr lang="en-US" altLang="zh-TW" dirty="0"/>
                        <a:t>True</a:t>
                      </a:r>
                      <a:r>
                        <a:rPr lang="zh-TW" altLang="en-US" dirty="0"/>
                        <a:t>或</a:t>
                      </a:r>
                      <a:r>
                        <a:rPr lang="en-US" altLang="zh-TW" dirty="0"/>
                        <a:t>False</a:t>
                      </a:r>
                      <a:r>
                        <a:rPr lang="zh-TW" altLang="en-US" dirty="0"/>
                        <a:t>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6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object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Python</a:t>
                      </a:r>
                      <a:r>
                        <a:rPr lang="zh-TW" altLang="en-US" dirty="0"/>
                        <a:t>物件型態；值可為任意</a:t>
                      </a:r>
                      <a:r>
                        <a:rPr lang="en-US" altLang="zh-TW" dirty="0"/>
                        <a:t>Python</a:t>
                      </a:r>
                      <a:r>
                        <a:rPr lang="zh-TW" altLang="en-US" dirty="0"/>
                        <a:t>物件。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20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string_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固定長度</a:t>
                      </a:r>
                      <a:r>
                        <a:rPr lang="en-US" altLang="zh-TW" dirty="0" err="1"/>
                        <a:t>ASCll</a:t>
                      </a:r>
                      <a:r>
                        <a:rPr lang="zh-TW" altLang="en-US" dirty="0"/>
                        <a:t>字串型態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每個字為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位元組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；舉例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用</a:t>
                      </a:r>
                      <a:r>
                        <a:rPr lang="en-US" altLang="zh-TW" dirty="0"/>
                        <a:t>‘S10’</a:t>
                      </a:r>
                      <a:r>
                        <a:rPr lang="zh-TW" altLang="en-US" dirty="0"/>
                        <a:t>可建立一個</a:t>
                      </a:r>
                      <a:r>
                        <a:rPr lang="en-US" altLang="zh-TW" dirty="0"/>
                        <a:t>string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dtype</a:t>
                      </a:r>
                      <a:r>
                        <a:rPr lang="zh-TW" altLang="en-US" dirty="0"/>
                        <a:t>長度為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97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unicode</a:t>
                      </a:r>
                      <a:r>
                        <a:rPr lang="en-US" altLang="zh-TW" dirty="0"/>
                        <a:t>_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固定長度</a:t>
                      </a:r>
                      <a:r>
                        <a:rPr lang="en-US" altLang="zh-TW" dirty="0"/>
                        <a:t>Unicode</a:t>
                      </a:r>
                      <a:r>
                        <a:rPr lang="zh-TW" altLang="en-US" dirty="0"/>
                        <a:t>字串型態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每個字所占位元組依情況而定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；用法和 </a:t>
                      </a:r>
                      <a:r>
                        <a:rPr lang="en-US" altLang="zh-TW" dirty="0"/>
                        <a:t>string_</a:t>
                      </a:r>
                      <a:r>
                        <a:rPr lang="zh-TW" altLang="en-US" dirty="0"/>
                        <a:t> 一樣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如</a:t>
                      </a:r>
                      <a:r>
                        <a:rPr lang="en-US" altLang="zh-TW" dirty="0"/>
                        <a:t>:‘S10’)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33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48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0AB03-8C5B-4EA9-AEB5-6240CF08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898"/>
            <a:ext cx="10515600" cy="76348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一元全域函數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D6E0A39-82C7-4385-8E12-89E417C85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443638"/>
              </p:ext>
            </p:extLst>
          </p:nvPr>
        </p:nvGraphicFramePr>
        <p:xfrm>
          <a:off x="838200" y="541539"/>
          <a:ext cx="1051560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8301">
                  <a:extLst>
                    <a:ext uri="{9D8B030D-6E8A-4147-A177-3AD203B41FA5}">
                      <a16:colId xmlns:a16="http://schemas.microsoft.com/office/drawing/2014/main" val="4143128965"/>
                    </a:ext>
                  </a:extLst>
                </a:gridCol>
                <a:gridCol w="5947299">
                  <a:extLst>
                    <a:ext uri="{9D8B030D-6E8A-4147-A177-3AD203B41FA5}">
                      <a16:colId xmlns:a16="http://schemas.microsoft.com/office/drawing/2014/main" val="156462509"/>
                    </a:ext>
                  </a:extLst>
                </a:gridCol>
              </a:tblGrid>
              <a:tr h="353720">
                <a:tc>
                  <a:txBody>
                    <a:bodyPr/>
                    <a:lstStyle/>
                    <a:p>
                      <a:r>
                        <a:rPr lang="zh-TW" altLang="en-US" dirty="0"/>
                        <a:t>函式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777646"/>
                  </a:ext>
                </a:extLst>
              </a:tr>
              <a:tr h="35372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abs,fabs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逐元素計算絕對值，元墅可為整數、浮點數或虛數。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339754"/>
                  </a:ext>
                </a:extLst>
              </a:tr>
              <a:tr h="353720">
                <a:tc>
                  <a:txBody>
                    <a:bodyPr/>
                    <a:lstStyle/>
                    <a:p>
                      <a:r>
                        <a:rPr lang="en-US" altLang="zh-TW" dirty="0"/>
                        <a:t>sqrt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逐元素計算平方根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arr</a:t>
                      </a:r>
                      <a:r>
                        <a:rPr lang="en-US" altLang="zh-TW" dirty="0"/>
                        <a:t> ** 0.5)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369286"/>
                  </a:ext>
                </a:extLst>
              </a:tr>
              <a:tr h="353720">
                <a:tc>
                  <a:txBody>
                    <a:bodyPr/>
                    <a:lstStyle/>
                    <a:p>
                      <a:r>
                        <a:rPr lang="en-US" altLang="zh-TW" dirty="0"/>
                        <a:t>square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逐元素做平方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arr</a:t>
                      </a:r>
                      <a:r>
                        <a:rPr lang="en-US" altLang="zh-TW" dirty="0"/>
                        <a:t> ** 2)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49763"/>
                  </a:ext>
                </a:extLst>
              </a:tr>
              <a:tr h="353720">
                <a:tc>
                  <a:txBody>
                    <a:bodyPr/>
                    <a:lstStyle/>
                    <a:p>
                      <a:r>
                        <a:rPr lang="en-US" altLang="zh-TW" dirty="0"/>
                        <a:t>exp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逐元素做指數</a:t>
                      </a:r>
                      <a:r>
                        <a:rPr lang="en-US" altLang="zh-TW" dirty="0" err="1"/>
                        <a:t>e^x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17291"/>
                  </a:ext>
                </a:extLst>
              </a:tr>
              <a:tr h="353720">
                <a:tc>
                  <a:txBody>
                    <a:bodyPr/>
                    <a:lstStyle/>
                    <a:p>
                      <a:r>
                        <a:rPr lang="en-US" altLang="zh-TW" dirty="0"/>
                        <a:t>log,log10,log2,log1p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對自然對數以</a:t>
                      </a:r>
                      <a:r>
                        <a:rPr lang="en-US" altLang="zh-TW" dirty="0"/>
                        <a:t>e</a:t>
                      </a:r>
                      <a:r>
                        <a:rPr lang="zh-TW" altLang="en-US" dirty="0"/>
                        <a:t>為底、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為底、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為底及</a:t>
                      </a:r>
                      <a:r>
                        <a:rPr lang="en-US" altLang="zh-TW" dirty="0"/>
                        <a:t>(1+x)</a:t>
                      </a:r>
                      <a:r>
                        <a:rPr lang="zh-TW" altLang="en-US" dirty="0"/>
                        <a:t>為底做</a:t>
                      </a:r>
                      <a:r>
                        <a:rPr lang="en-US" altLang="zh-TW" dirty="0"/>
                        <a:t>log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32310"/>
                  </a:ext>
                </a:extLst>
              </a:tr>
              <a:tr h="35372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計算每個元素的正負值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1(</a:t>
                      </a:r>
                      <a:r>
                        <a:rPr lang="zh-TW" altLang="en-US" dirty="0"/>
                        <a:t>正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0(</a:t>
                      </a:r>
                      <a:r>
                        <a:rPr lang="zh-TW" altLang="en-US" dirty="0"/>
                        <a:t>零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-1(</a:t>
                      </a:r>
                      <a:r>
                        <a:rPr lang="zh-TW" altLang="en-US" dirty="0"/>
                        <a:t>負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58718"/>
                  </a:ext>
                </a:extLst>
              </a:tr>
              <a:tr h="353720">
                <a:tc>
                  <a:txBody>
                    <a:bodyPr/>
                    <a:lstStyle/>
                    <a:p>
                      <a:r>
                        <a:rPr lang="en-US" altLang="zh-TW" dirty="0"/>
                        <a:t>ceil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逐元素計算向上取整。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536073"/>
                  </a:ext>
                </a:extLst>
              </a:tr>
              <a:tr h="353720">
                <a:tc>
                  <a:txBody>
                    <a:bodyPr/>
                    <a:lstStyle/>
                    <a:p>
                      <a:r>
                        <a:rPr lang="en-US" altLang="zh-TW" dirty="0"/>
                        <a:t>floor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逐元素計算向下取整。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83210"/>
                  </a:ext>
                </a:extLst>
              </a:tr>
              <a:tr h="35372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將元素取最靠近的整數，並保留其</a:t>
                      </a:r>
                      <a:r>
                        <a:rPr lang="en-US" altLang="zh-TW" dirty="0" err="1"/>
                        <a:t>dtype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286109"/>
                  </a:ext>
                </a:extLst>
              </a:tr>
              <a:tr h="35372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modf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將陣列的小數和整數部分分開成為不同陣列回傳。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085893"/>
                  </a:ext>
                </a:extLst>
              </a:tr>
              <a:tr h="35372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isnan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回傳一個布林陣列，標示元素是否為</a:t>
                      </a:r>
                      <a:r>
                        <a:rPr lang="en-US" altLang="zh-TW" dirty="0" err="1"/>
                        <a:t>NaN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非數字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17802"/>
                  </a:ext>
                </a:extLst>
              </a:tr>
              <a:tr h="35372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isfinite,isinf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回傳一個布林陣列，標示元素是否有限</a:t>
                      </a:r>
                      <a:r>
                        <a:rPr lang="en-US" altLang="zh-TW" dirty="0"/>
                        <a:t>(non-inf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non-</a:t>
                      </a:r>
                      <a:r>
                        <a:rPr lang="en-US" altLang="zh-TW" dirty="0" err="1"/>
                        <a:t>NaN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或無限。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98255"/>
                  </a:ext>
                </a:extLst>
              </a:tr>
              <a:tr h="35372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cos,cosh,sin,sinh,tan,tanh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一般或雙曲三角函數。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287427"/>
                  </a:ext>
                </a:extLst>
              </a:tr>
              <a:tr h="353720">
                <a:tc>
                  <a:txBody>
                    <a:bodyPr/>
                    <a:lstStyle/>
                    <a:p>
                      <a:r>
                        <a:rPr lang="en-US" altLang="zh-TW" dirty="0"/>
                        <a:t>arccos,</a:t>
                      </a:r>
                      <a:r>
                        <a:rPr lang="en-US" altLang="zh-TW" dirty="0" err="1"/>
                        <a:t>arccosh</a:t>
                      </a:r>
                      <a:r>
                        <a:rPr lang="en-US" altLang="zh-TW" dirty="0"/>
                        <a:t>,,</a:t>
                      </a:r>
                      <a:r>
                        <a:rPr lang="en-US" altLang="zh-TW" dirty="0" err="1"/>
                        <a:t>arcsin,arcsinh,arctah,arctanh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反向三角函數。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204539"/>
                  </a:ext>
                </a:extLst>
              </a:tr>
              <a:tr h="35372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logical_not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逐元素計算 </a:t>
                      </a:r>
                      <a:r>
                        <a:rPr lang="en-US" altLang="zh-TW" dirty="0"/>
                        <a:t>not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 的真值</a:t>
                      </a:r>
                      <a:r>
                        <a:rPr lang="en-US" altLang="zh-TW" dirty="0"/>
                        <a:t>( ~</a:t>
                      </a:r>
                      <a:r>
                        <a:rPr lang="en-US" altLang="zh-TW" dirty="0" err="1"/>
                        <a:t>arr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690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08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869EC4-3DD2-41D2-93BD-9E5338F3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907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二元全域函式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E5F0E01-4052-4564-8805-7B1083507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19343"/>
              </p:ext>
            </p:extLst>
          </p:nvPr>
        </p:nvGraphicFramePr>
        <p:xfrm>
          <a:off x="838200" y="618262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3395045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8207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函式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38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add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把陣列對應位置的元素相加。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559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subtract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第一個陣列減掉第二個陣列。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60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multiply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兩陣列元素相乘。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2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divide,floor_divide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除或整除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去餘數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0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power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將第一個陣列中的元素做第二個陣列中所標示的次方。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8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maxium,fmax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逐元素找對大值；</a:t>
                      </a:r>
                      <a:r>
                        <a:rPr lang="en-US" altLang="zh-TW" dirty="0" err="1"/>
                        <a:t>fmax</a:t>
                      </a:r>
                      <a:r>
                        <a:rPr lang="zh-TW" altLang="en-US" dirty="0"/>
                        <a:t>會忽略</a:t>
                      </a:r>
                      <a:r>
                        <a:rPr lang="en-US" altLang="zh-TW" dirty="0" err="1"/>
                        <a:t>NaN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98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minimum,fmin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逐元素找最小值；</a:t>
                      </a:r>
                      <a:r>
                        <a:rPr lang="en-US" altLang="zh-TW" dirty="0" err="1"/>
                        <a:t>fmin</a:t>
                      </a:r>
                      <a:r>
                        <a:rPr lang="zh-TW" altLang="en-US" dirty="0"/>
                        <a:t>會忽略</a:t>
                      </a:r>
                      <a:r>
                        <a:rPr lang="en-US" altLang="zh-TW" dirty="0"/>
                        <a:t>Nan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46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逐元數曲餘數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除法的餘數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5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copysign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把第二陣列中值的正負號複製到第一個參數中寫的值。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5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greater,greater_equal</a:t>
                      </a:r>
                      <a:endParaRPr lang="en-US" altLang="zh-TW" dirty="0"/>
                    </a:p>
                    <a:p>
                      <a:r>
                        <a:rPr lang="en-US" altLang="zh-TW" dirty="0" err="1"/>
                        <a:t>less,less_equal</a:t>
                      </a:r>
                      <a:endParaRPr lang="en-US" altLang="zh-TW" dirty="0"/>
                    </a:p>
                    <a:p>
                      <a:r>
                        <a:rPr lang="en-US" altLang="zh-TW" dirty="0" err="1"/>
                        <a:t>equal,not_equal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執行元素級別的比較，產出布林陣列。</a:t>
                      </a:r>
                      <a:r>
                        <a:rPr lang="en-US" altLang="zh-TW" dirty="0"/>
                        <a:t>(&gt;,&gt;=)</a:t>
                      </a:r>
                    </a:p>
                    <a:p>
                      <a:r>
                        <a:rPr lang="en-US" altLang="zh-TW" dirty="0"/>
                        <a:t>(&lt;,&lt;=)</a:t>
                      </a:r>
                    </a:p>
                    <a:p>
                      <a:r>
                        <a:rPr lang="en-US" altLang="zh-TW" dirty="0"/>
                        <a:t>(==,!=)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68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logical_and</a:t>
                      </a:r>
                      <a:endParaRPr lang="en-US" altLang="zh-TW" dirty="0"/>
                    </a:p>
                    <a:p>
                      <a:r>
                        <a:rPr lang="en-US" altLang="zh-TW" dirty="0" err="1"/>
                        <a:t>logical_or</a:t>
                      </a:r>
                      <a:endParaRPr lang="en-US" altLang="zh-TW" dirty="0"/>
                    </a:p>
                    <a:p>
                      <a:r>
                        <a:rPr lang="en-US" altLang="zh-TW" dirty="0" err="1"/>
                        <a:t>logical_xor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計算元素級別的邏輯運算真值。</a:t>
                      </a:r>
                      <a:r>
                        <a:rPr lang="en-US" altLang="zh-TW" dirty="0"/>
                        <a:t>(&amp;</a:t>
                      </a:r>
                      <a:r>
                        <a:rPr lang="zh-TW" altLang="en-US" dirty="0"/>
                        <a:t>運算子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/>
                        <a:t>(|</a:t>
                      </a:r>
                      <a:r>
                        <a:rPr lang="zh-TW" altLang="en-US" dirty="0"/>
                        <a:t>運算子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/>
                        <a:t>(^</a:t>
                      </a:r>
                      <a:r>
                        <a:rPr lang="zh-TW" altLang="en-US" dirty="0"/>
                        <a:t>運算子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43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44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5D5FD-94EC-4476-B434-C98CD5C9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基本的陣列統計方法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DF009AF-FBBC-4365-8AC0-DA9A2077C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940614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124">
                  <a:extLst>
                    <a:ext uri="{9D8B030D-6E8A-4147-A177-3AD203B41FA5}">
                      <a16:colId xmlns:a16="http://schemas.microsoft.com/office/drawing/2014/main" val="2652532141"/>
                    </a:ext>
                  </a:extLst>
                </a:gridCol>
                <a:gridCol w="6950476">
                  <a:extLst>
                    <a:ext uri="{9D8B030D-6E8A-4147-A177-3AD203B41FA5}">
                      <a16:colId xmlns:a16="http://schemas.microsoft.com/office/drawing/2014/main" val="3796145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2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沿著指定軸加總陣列中所有元素；若是零長度陣列加總為</a:t>
                      </a:r>
                      <a:r>
                        <a:rPr lang="en-US" altLang="zh-TW" dirty="0"/>
                        <a:t>0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42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算數平均數；零長度陣列回傳</a:t>
                      </a:r>
                      <a:r>
                        <a:rPr lang="en-US" altLang="zh-TW" dirty="0" err="1"/>
                        <a:t>NaN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54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std,var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均方差和變異數，可選擇調整自由度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預設分母為</a:t>
                      </a:r>
                      <a:r>
                        <a:rPr lang="en-US" altLang="zh-TW" dirty="0"/>
                        <a:t>n)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2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min,max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最小值與最大值。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83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argmin,argmax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最小值和最大值的索引值。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6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cumsum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從元素</a:t>
                      </a:r>
                      <a:r>
                        <a:rPr lang="en-US" altLang="zh-TW" dirty="0"/>
                        <a:t>0</a:t>
                      </a:r>
                      <a:r>
                        <a:rPr lang="zh-TW" altLang="en-US" dirty="0"/>
                        <a:t>開始累加元素和。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77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cumprod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從元素</a:t>
                      </a:r>
                      <a:r>
                        <a:rPr lang="en-US" altLang="zh-TW" dirty="0"/>
                        <a:t>0</a:t>
                      </a:r>
                      <a:r>
                        <a:rPr lang="zh-TW" altLang="en-US"/>
                        <a:t>開始累積元素積。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24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37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4D24C-395D-42EF-8C07-18E12601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陣列集合操作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E386C2F-6317-4602-9573-562C11E95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68275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233371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69388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2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unique(x)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中排序好不重複的值。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intersect1d(</a:t>
                      </a:r>
                      <a:r>
                        <a:rPr lang="en-US" altLang="zh-TW" dirty="0" err="1"/>
                        <a:t>x,y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排序好的共有值。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6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union1d(</a:t>
                      </a:r>
                      <a:r>
                        <a:rPr lang="en-US" altLang="zh-TW" dirty="0" err="1"/>
                        <a:t>x,y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排序好的聯集值。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05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in1d(</a:t>
                      </a:r>
                      <a:r>
                        <a:rPr lang="en-US" altLang="zh-TW" dirty="0" err="1"/>
                        <a:t>x,y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中的值是否存在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中，回傳一個布林陣列。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65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setdiff1d(</a:t>
                      </a:r>
                      <a:r>
                        <a:rPr lang="en-US" altLang="zh-TW" dirty="0" err="1"/>
                        <a:t>x,y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差集，在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中，但不在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中。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380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setxor1d(</a:t>
                      </a:r>
                      <a:r>
                        <a:rPr lang="en-US" altLang="zh-TW" dirty="0" err="1"/>
                        <a:t>x,y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對稱差集，取得要就在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不然就在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的元素，但不能同時存在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與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139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41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387FE-941F-4C7D-96E7-AE1E5632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 dirty="0"/>
              <a:t>常用的</a:t>
            </a:r>
            <a:r>
              <a:rPr lang="en-US" altLang="zh-TW" dirty="0" err="1"/>
              <a:t>numpy.linalg</a:t>
            </a:r>
            <a:r>
              <a:rPr lang="zh-TW" altLang="en-US" dirty="0"/>
              <a:t>函式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1575F18-1862-40D8-BB5E-98E058EAE9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814798"/>
              </p:ext>
            </p:extLst>
          </p:nvPr>
        </p:nvGraphicFramePr>
        <p:xfrm>
          <a:off x="838200" y="1204188"/>
          <a:ext cx="10515600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8623504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6937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函式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79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diag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以一維陣列回傳方形矩陣對角線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或非對角線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元素，轉換一個一維陣列值放到矩陣對角線上，其他非對角線元素填零。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17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矩陣乘法。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1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trace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計算對角線元素的和。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9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計算矩陣行列式。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10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eig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計算方形矩陣的特徵值和特徵向量。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77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計算方形矩陣的反矩陣。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5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pinv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計算矩陣的</a:t>
                      </a:r>
                      <a:r>
                        <a:rPr lang="en-US" altLang="zh-TW" dirty="0"/>
                        <a:t>Moore-Penrose</a:t>
                      </a:r>
                      <a:r>
                        <a:rPr lang="zh-TW" altLang="en-US" dirty="0"/>
                        <a:t>擬反矩陣。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8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qr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QR</a:t>
                      </a:r>
                      <a:r>
                        <a:rPr lang="zh-TW" altLang="en-US" dirty="0"/>
                        <a:t>分解。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9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svd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計算奇異值分解</a:t>
                      </a:r>
                      <a:r>
                        <a:rPr lang="en-US" altLang="zh-TW" dirty="0"/>
                        <a:t>(SVD)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9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solve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為一個方形矩陣，計算線性方程 </a:t>
                      </a:r>
                      <a:r>
                        <a:rPr lang="en-US" altLang="zh-TW" dirty="0"/>
                        <a:t>Ax=b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88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lstsq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 </a:t>
                      </a:r>
                      <a:r>
                        <a:rPr lang="en-US" altLang="zh-TW" dirty="0"/>
                        <a:t>Ax=b</a:t>
                      </a:r>
                      <a:r>
                        <a:rPr lang="zh-TW" altLang="en-US" dirty="0"/>
                        <a:t> 的最小平方解。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14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3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1365</Words>
  <Application>Microsoft Office PowerPoint</Application>
  <PresentationFormat>寬螢幕</PresentationFormat>
  <Paragraphs>219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陣列和向量計算</vt:lpstr>
      <vt:lpstr>陣列建立函式</vt:lpstr>
      <vt:lpstr>NumPy資料型態</vt:lpstr>
      <vt:lpstr>NumPy資料型態</vt:lpstr>
      <vt:lpstr>一元全域函數</vt:lpstr>
      <vt:lpstr>二元全域函式</vt:lpstr>
      <vt:lpstr>基本的陣列統計方法</vt:lpstr>
      <vt:lpstr>陣列集合操作</vt:lpstr>
      <vt:lpstr>常用的numpy.linalg函式</vt:lpstr>
      <vt:lpstr>numpy.random中部分函式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陣列和向量計算</dc:title>
  <dc:creator>文謙 阮</dc:creator>
  <cp:lastModifiedBy>文謙 阮</cp:lastModifiedBy>
  <cp:revision>12</cp:revision>
  <dcterms:created xsi:type="dcterms:W3CDTF">2019-03-25T18:07:46Z</dcterms:created>
  <dcterms:modified xsi:type="dcterms:W3CDTF">2019-03-29T10:33:23Z</dcterms:modified>
</cp:coreProperties>
</file>