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7F14BAA-4E2E-42B6-94BF-6349F9DE993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16881-958D-4AC2-B75B-55771C16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5F03B-C640-4C1B-A0FC-8DAF5BFDF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79998-F7A6-4F19-8E15-9A137218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AEE8F-E130-4287-B8C0-0C61C020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157BE-CC7F-49A3-8E5A-20A256BC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9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A3C5B-89D2-496A-9DB8-7035E3B1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E27A47-A749-4BBF-80E0-CE188FF5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73B05-40A8-467E-B0B1-D17DBA38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631B5-06D7-476A-9927-98ACD2FC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AD81-6542-4CD8-9324-D2298BC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E2DBF2-1221-4637-BD9D-B6A207AA3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150DE4-DEBE-447D-A625-FEFB84B6E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2C3F0-61BD-4A70-AF76-A50A6B56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3317C-C256-4E55-AB9A-66DEA2EC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18CF1-EFB6-4448-BB05-CEF37A53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04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52829-5147-4CD0-9092-1095219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71C61-A58C-4E2B-8FE7-1E41DD52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9730B-F37D-431F-83BC-64309570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C4D78-75E7-441E-A135-3B164FDF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B5332-608D-49A0-BE6B-D86E9EAE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18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9579E-8293-4CF2-BE09-DB78B99B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AC2D2F-841D-4602-B9FF-338597971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01868-8A01-4803-8BFA-4127CC3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A93FC-962C-4772-9400-659C60A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33D76-D4D8-4D60-BB60-40F9C406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D27AF-2B7B-45A6-8A3D-0D5B73A6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3B5F0-EC68-45ED-A506-16B7E0EAD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E3B7AE-29A6-43A7-BC4E-4DE6FA3DA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50DCA-72C8-4F2B-A4E0-086E56F4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399163-BDE7-44B5-AB93-80D3AE2D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5FB15A-5F00-42E4-A70E-76210D4F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71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942FC-CB9E-409B-9EC8-55EEE800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F6B619-E430-410A-B0EA-ED2EC371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E88AD-7EF6-4F85-A650-89CC9EA8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84E52F-1E93-4872-AACB-8C9286F77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FC2E7C-307E-4E13-8E7E-B99AB613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98E8C0-82F6-448B-B63B-ABE76C8A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96235A-528D-4626-ACED-C3EF921E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CD105E-EABE-4852-B7AE-F81F0EFC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14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69013-F7AF-4170-87A1-B6B75ED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890CF-0E17-4CEF-AD49-B0AC1BC2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9B51DA-D4E7-4DA2-A56A-E02F0B2D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B2BCF8-6F14-4E3F-AD99-9C430B0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97C699-0EF2-4CD2-B012-011A14CC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23A66C-D3B6-49C5-844A-24214627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65CF5-7D0E-4421-BE84-121ABC9B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6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06F16-24EB-49B1-A0C2-4B0BCCBA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1077B-C20C-402F-A026-2A4B7A42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9C2FF6-79DA-459A-A5D2-E39DACE2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247157-1C92-4D50-B6C4-6D3CD666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21941-3D67-4049-A55B-F4BDE8A7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D8927D-224D-45B7-B878-B4A276E0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49980-9BB5-4F94-9E8F-65961F98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6A9434-2E1C-4417-B99C-5A92D21E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F86482-8C64-4DCC-B4BC-D2F85C8C2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A84403-C95B-4025-9A56-518A1EC3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A59B75-4A53-4340-B75C-70FFE85D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755E6A-173E-4FE3-9F93-B1547D76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5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266C25-3E57-4E63-BF42-9AE2A7A3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235B8-60A6-4B21-87DB-9903A70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75E69F-1F6D-4D11-B5E1-12066DA6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6B67-1335-4A91-BD15-9ECBBE39A928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74446-4496-48A7-A6C8-982258869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2BDD3D-50C2-4E8E-B9AA-34F9ABADB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6A36-6947-4029-8F10-5D86F1B93A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1C7EC-487C-4D3E-8ED6-39C3D1588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資料分析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7E7431-FBB8-40A1-9A99-1DCA96ADE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1F711-D2F8-4AB0-82AF-31A8FCBB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安裝及更新</a:t>
            </a:r>
            <a:r>
              <a:rPr lang="en-US" altLang="zh-TW" dirty="0"/>
              <a:t>Python</a:t>
            </a:r>
            <a:r>
              <a:rPr lang="zh-TW" altLang="en-US" dirty="0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5BFB4-BC4B-4F0E-B106-59B95433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package_name</a:t>
            </a:r>
            <a:r>
              <a:rPr lang="en-US" altLang="zh-TW" dirty="0"/>
              <a:t>   (Anaconda)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package_name</a:t>
            </a:r>
            <a:r>
              <a:rPr lang="zh-TW" altLang="en-US" dirty="0"/>
              <a:t> </a:t>
            </a:r>
            <a:r>
              <a:rPr lang="en-US" altLang="zh-TW" dirty="0"/>
              <a:t>(pip)</a:t>
            </a:r>
          </a:p>
          <a:p>
            <a:r>
              <a:rPr lang="zh-TW" altLang="en-US" dirty="0"/>
              <a:t>更新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update </a:t>
            </a:r>
            <a:r>
              <a:rPr lang="en-US" altLang="zh-TW" dirty="0" err="1"/>
              <a:t>package_name</a:t>
            </a:r>
            <a:endParaRPr lang="en-US" altLang="zh-TW" dirty="0"/>
          </a:p>
          <a:p>
            <a:pPr lvl="1"/>
            <a:r>
              <a:rPr lang="en-US" altLang="zh-TW" dirty="0"/>
              <a:t>pip install --update </a:t>
            </a:r>
            <a:r>
              <a:rPr lang="en-US" altLang="zh-TW" dirty="0" err="1"/>
              <a:t>package_name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3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E18E2-4890-45BC-A12F-44B534B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r>
              <a:rPr lang="zh-TW" altLang="en-US" dirty="0"/>
              <a:t>慣例與術語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5C522-683F-476B-ABE3-21F59933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50"/>
            <a:ext cx="10515600" cy="5273334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通用引入慣例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lvl="1"/>
            <a:r>
              <a:rPr lang="en-US" altLang="zh-TW" dirty="0"/>
              <a:t>import pandas as da</a:t>
            </a:r>
          </a:p>
          <a:p>
            <a:pPr lvl="1"/>
            <a:r>
              <a:rPr lang="en-US" altLang="zh-TW" dirty="0"/>
              <a:t>import seaborn as </a:t>
            </a:r>
            <a:r>
              <a:rPr lang="en-US" altLang="zh-TW" dirty="0" err="1"/>
              <a:t>sns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statsmodels</a:t>
            </a:r>
            <a:r>
              <a:rPr lang="en-US" altLang="zh-TW" dirty="0"/>
              <a:t> as </a:t>
            </a:r>
            <a:r>
              <a:rPr lang="en-US" altLang="zh-TW" dirty="0" err="1"/>
              <a:t>sm</a:t>
            </a:r>
            <a:endParaRPr lang="en-US" altLang="zh-TW" dirty="0"/>
          </a:p>
          <a:p>
            <a:r>
              <a:rPr lang="zh-TW" altLang="en-US" dirty="0"/>
              <a:t>術語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Munge/munging/wrangling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資料分析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將沒有結構或雜亂的資料整理成結構化或有格式的過程。</a:t>
            </a:r>
            <a:endParaRPr lang="en-US" altLang="zh-TW" dirty="0"/>
          </a:p>
          <a:p>
            <a:pPr lvl="1"/>
            <a:r>
              <a:rPr lang="en-US" altLang="zh-TW" dirty="0"/>
              <a:t>Pseudocode</a:t>
            </a:r>
          </a:p>
          <a:p>
            <a:pPr lvl="2"/>
            <a:r>
              <a:rPr lang="zh-TW" altLang="en-US" dirty="0"/>
              <a:t>描述演算法或程序，像程式碼，但不能執行。</a:t>
            </a:r>
            <a:endParaRPr lang="en-US" altLang="zh-TW" dirty="0"/>
          </a:p>
          <a:p>
            <a:pPr lvl="1"/>
            <a:r>
              <a:rPr lang="en-US" altLang="zh-TW" dirty="0"/>
              <a:t>Syntactic sugar (</a:t>
            </a:r>
            <a:r>
              <a:rPr lang="zh-TW" altLang="en-US" dirty="0"/>
              <a:t>糖衣語法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不回加入新功能的程式碼，目的在使某些東西更方便使用，或更容易輸入。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39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5F390-0C45-449D-950E-465B2863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553"/>
            <a:ext cx="10515600" cy="1325563"/>
          </a:xfrm>
        </p:spPr>
        <p:txBody>
          <a:bodyPr/>
          <a:lstStyle/>
          <a:p>
            <a:r>
              <a:rPr lang="zh-TW" altLang="en-US" dirty="0"/>
              <a:t>二元運算子和比較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A2A506-D648-4CBC-988C-AC645ACE8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50"/>
              </p:ext>
            </p:extLst>
          </p:nvPr>
        </p:nvGraphicFramePr>
        <p:xfrm>
          <a:off x="2443208" y="982511"/>
          <a:ext cx="7305584" cy="581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792">
                  <a:extLst>
                    <a:ext uri="{9D8B030D-6E8A-4147-A177-3AD203B41FA5}">
                      <a16:colId xmlns:a16="http://schemas.microsoft.com/office/drawing/2014/main" val="2786870775"/>
                    </a:ext>
                  </a:extLst>
                </a:gridCol>
                <a:gridCol w="3652792">
                  <a:extLst>
                    <a:ext uri="{9D8B030D-6E8A-4147-A177-3AD203B41FA5}">
                      <a16:colId xmlns:a16="http://schemas.microsoft.com/office/drawing/2014/main" val="3884465111"/>
                    </a:ext>
                  </a:extLst>
                </a:gridCol>
              </a:tblGrid>
              <a:tr h="3273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敘述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8691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A+B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加</a:t>
                      </a:r>
                      <a:r>
                        <a:rPr lang="en-US" altLang="zh-TW" sz="1200" dirty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07595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A-B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減</a:t>
                      </a:r>
                      <a:r>
                        <a:rPr lang="en-US" altLang="zh-TW" sz="1200" dirty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96015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A*B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乘以</a:t>
                      </a:r>
                      <a:r>
                        <a:rPr lang="en-US" altLang="zh-TW" sz="1200" dirty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1206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A/B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除以</a:t>
                      </a:r>
                      <a:r>
                        <a:rPr lang="en-US" altLang="zh-TW" sz="1200" dirty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79149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A//B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處以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取整數，丟棄剩餘部分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065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A**B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將</a:t>
                      </a:r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做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次方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35829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&amp;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和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皆為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，結果為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；若運算元為整數，則會進行位元</a:t>
                      </a:r>
                      <a:r>
                        <a:rPr lang="en-US" altLang="zh-TW" sz="1200" dirty="0"/>
                        <a:t>AND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48038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|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或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皆為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，結果為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；若運算元為整數，則會進行位元</a:t>
                      </a:r>
                      <a:r>
                        <a:rPr lang="en-US" altLang="zh-TW" sz="1200" dirty="0"/>
                        <a:t>OR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61082"/>
                  </a:ext>
                </a:extLst>
              </a:tr>
              <a:tr h="610365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A^B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布林運算，當</a:t>
                      </a:r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或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其中一者為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，但不能同時為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時，結果為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；若位元為整數，會進行位元的</a:t>
                      </a:r>
                      <a:r>
                        <a:rPr lang="en-US" altLang="zh-TW" sz="1200" dirty="0"/>
                        <a:t>EXCLUSIVE-OR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27327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A==B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AB</a:t>
                      </a:r>
                      <a:r>
                        <a:rPr lang="zh-TW" altLang="en-US" sz="1200" dirty="0"/>
                        <a:t>相等，</a:t>
                      </a:r>
                      <a:r>
                        <a:rPr lang="en-US" altLang="zh-TW" sz="1200" dirty="0"/>
                        <a:t>True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24061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A!=B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AB</a:t>
                      </a:r>
                      <a:r>
                        <a:rPr lang="zh-TW" altLang="en-US" sz="1200" dirty="0"/>
                        <a:t>不相等，</a:t>
                      </a:r>
                      <a:r>
                        <a:rPr lang="en-US" altLang="zh-TW" sz="1200" dirty="0"/>
                        <a:t>True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1583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&lt;= B ; A &lt; 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小於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等於</a:t>
                      </a:r>
                      <a:r>
                        <a:rPr lang="en-US" altLang="zh-TW" sz="1200" dirty="0"/>
                        <a:t>)B</a:t>
                      </a:r>
                      <a:r>
                        <a:rPr lang="zh-TW" altLang="en-US" sz="1200" dirty="0"/>
                        <a:t>，</a:t>
                      </a:r>
                      <a:r>
                        <a:rPr lang="en-US" altLang="zh-TW" sz="1200" dirty="0"/>
                        <a:t>True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78668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&gt; B ; A &gt;= 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大於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等於</a:t>
                      </a:r>
                      <a:r>
                        <a:rPr lang="en-US" altLang="zh-TW" sz="1200" dirty="0"/>
                        <a:t>)B</a:t>
                      </a:r>
                      <a:r>
                        <a:rPr lang="zh-TW" altLang="en-US" sz="1200" dirty="0"/>
                        <a:t>，</a:t>
                      </a:r>
                      <a:r>
                        <a:rPr lang="en-US" altLang="zh-TW" sz="1200" dirty="0"/>
                        <a:t>True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88796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is 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和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參照到同一個</a:t>
                      </a:r>
                      <a:r>
                        <a:rPr lang="en-US" altLang="zh-TW" sz="1200" dirty="0"/>
                        <a:t>Python</a:t>
                      </a:r>
                      <a:r>
                        <a:rPr lang="zh-TW" altLang="en-US" sz="1200" dirty="0"/>
                        <a:t>物件，結果為</a:t>
                      </a:r>
                      <a:r>
                        <a:rPr lang="en-US" altLang="zh-TW" sz="1200" dirty="0"/>
                        <a:t>True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91800"/>
                  </a:ext>
                </a:extLst>
              </a:tr>
              <a:tr h="327351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is not 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  <a:r>
                        <a:rPr lang="zh-TW" altLang="en-US" sz="1200" dirty="0"/>
                        <a:t>和</a:t>
                      </a:r>
                      <a:r>
                        <a:rPr lang="en-US" altLang="zh-TW" sz="1200" dirty="0"/>
                        <a:t>B</a:t>
                      </a:r>
                      <a:r>
                        <a:rPr lang="zh-TW" altLang="en-US" sz="1200" dirty="0"/>
                        <a:t>參照到不同一個</a:t>
                      </a:r>
                      <a:r>
                        <a:rPr lang="en-US" altLang="zh-TW" sz="1200" dirty="0"/>
                        <a:t>Python</a:t>
                      </a:r>
                      <a:r>
                        <a:rPr lang="zh-TW" altLang="en-US" sz="1200" dirty="0"/>
                        <a:t>物件，結果為</a:t>
                      </a:r>
                      <a:r>
                        <a:rPr lang="en-US" altLang="zh-TW" sz="1200" dirty="0"/>
                        <a:t>True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6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4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C9803-E1DB-4A7F-B3A7-256B252A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Scalar</a:t>
            </a:r>
            <a:r>
              <a:rPr lang="zh-TW" altLang="en-US" dirty="0"/>
              <a:t>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1741B-1BEA-49AA-87F4-AA5D5F55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內建的標準函式庫有一小群的內建型態，用來處理數值資料、字串、布林及日期時間資料。這些儲存</a:t>
            </a:r>
            <a:r>
              <a:rPr lang="en-US" altLang="zh-TW" dirty="0"/>
              <a:t>”</a:t>
            </a:r>
            <a:r>
              <a:rPr lang="zh-TW" altLang="en-US" dirty="0"/>
              <a:t>單一值</a:t>
            </a:r>
            <a:r>
              <a:rPr lang="en-US" altLang="zh-TW" dirty="0"/>
              <a:t>”</a:t>
            </a:r>
            <a:r>
              <a:rPr lang="zh-TW" altLang="en-US" dirty="0"/>
              <a:t>的型態，有時被稱為純量形態</a:t>
            </a:r>
            <a:r>
              <a:rPr lang="en-US" altLang="zh-TW" dirty="0"/>
              <a:t>(scalar type)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08C47D-359D-4591-BC8D-4BC008E3D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59291"/>
              </p:ext>
            </p:extLst>
          </p:nvPr>
        </p:nvGraphicFramePr>
        <p:xfrm>
          <a:off x="2032000" y="3232047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08344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7864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敘述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r>
                        <a:rPr lang="zh-TW" altLang="en-US" dirty="0"/>
                        <a:t>中的</a:t>
                      </a:r>
                      <a:r>
                        <a:rPr lang="en-US" altLang="zh-TW" dirty="0"/>
                        <a:t>“null”</a:t>
                      </a:r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(None</a:t>
                      </a:r>
                      <a:r>
                        <a:rPr lang="zh-TW" altLang="en-US" dirty="0"/>
                        <a:t>物件只有唯一一個實例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3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</a:t>
                      </a:r>
                      <a:r>
                        <a:rPr lang="zh-TW" altLang="en-US" dirty="0"/>
                        <a:t>形態，裝載</a:t>
                      </a:r>
                      <a:r>
                        <a:rPr lang="en-US" altLang="zh-TW" dirty="0"/>
                        <a:t>Unicode</a:t>
                      </a:r>
                      <a:r>
                        <a:rPr lang="zh-TW" altLang="en-US" dirty="0"/>
                        <a:t>字串</a:t>
                      </a:r>
                      <a:r>
                        <a:rPr lang="en-US" altLang="zh-TW" dirty="0"/>
                        <a:t>(UTF-8)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3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bytes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純</a:t>
                      </a:r>
                      <a:r>
                        <a:rPr lang="en-US" altLang="zh-TW" dirty="0"/>
                        <a:t>ASCII</a:t>
                      </a:r>
                      <a:r>
                        <a:rPr lang="zh-TW" altLang="en-US" dirty="0"/>
                        <a:t>位元組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或把</a:t>
                      </a:r>
                      <a:r>
                        <a:rPr lang="en-US" altLang="zh-TW" dirty="0" err="1"/>
                        <a:t>Unocode</a:t>
                      </a:r>
                      <a:r>
                        <a:rPr lang="zh-TW" altLang="en-US" dirty="0"/>
                        <a:t>編成位元組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3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倍精準浮點數</a:t>
                      </a:r>
                      <a:r>
                        <a:rPr lang="en-US" altLang="zh-TW" dirty="0"/>
                        <a:t>(64-bits)(</a:t>
                      </a:r>
                      <a:r>
                        <a:rPr lang="zh-TW" altLang="en-US" dirty="0"/>
                        <a:t>無另外</a:t>
                      </a:r>
                      <a:r>
                        <a:rPr lang="en-US" altLang="zh-TW" dirty="0"/>
                        <a:t>double</a:t>
                      </a:r>
                      <a:r>
                        <a:rPr lang="zh-TW" altLang="en-US" dirty="0"/>
                        <a:t>形態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4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False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4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任意經度帶號整數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4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2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8AE79-A022-44B0-B4E8-B10FE371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16"/>
            <a:ext cx="10515600" cy="1325563"/>
          </a:xfrm>
        </p:spPr>
        <p:txBody>
          <a:bodyPr/>
          <a:lstStyle/>
          <a:p>
            <a:r>
              <a:rPr lang="en-US" altLang="zh-TW" dirty="0"/>
              <a:t>Datetime</a:t>
            </a:r>
            <a:r>
              <a:rPr lang="zh-TW" altLang="en-US" dirty="0"/>
              <a:t>格式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6D453DC-59C0-4253-9474-07E46E237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815847"/>
              </p:ext>
            </p:extLst>
          </p:nvPr>
        </p:nvGraphicFramePr>
        <p:xfrm>
          <a:off x="1699334" y="1287259"/>
          <a:ext cx="3014710" cy="545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55">
                  <a:extLst>
                    <a:ext uri="{9D8B030D-6E8A-4147-A177-3AD203B41FA5}">
                      <a16:colId xmlns:a16="http://schemas.microsoft.com/office/drawing/2014/main" val="2815188526"/>
                    </a:ext>
                  </a:extLst>
                </a:gridCol>
                <a:gridCol w="1507355">
                  <a:extLst>
                    <a:ext uri="{9D8B030D-6E8A-4147-A177-3AD203B41FA5}">
                      <a16:colId xmlns:a16="http://schemas.microsoft.com/office/drawing/2014/main" val="2474049665"/>
                    </a:ext>
                  </a:extLst>
                </a:gridCol>
              </a:tblGrid>
              <a:tr h="682471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敘述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7582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四位年分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99409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二位年分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92259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兩位月份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43648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兩位日期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23014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r>
                        <a:rPr lang="zh-TW" altLang="en-US" dirty="0"/>
                        <a:t>時制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33727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r>
                        <a:rPr lang="zh-TW" altLang="en-US" dirty="0"/>
                        <a:t>時制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2939"/>
                  </a:ext>
                </a:extLst>
              </a:tr>
              <a:tr h="682471">
                <a:tc>
                  <a:txBody>
                    <a:bodyPr/>
                    <a:lstStyle/>
                    <a:p>
                      <a:r>
                        <a:rPr lang="en-US" altLang="zh-TW" dirty="0"/>
                        <a:t>%M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兩位分鐘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54635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6011A4A-1894-46E1-AE9A-70AAA5C8A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515362"/>
              </p:ext>
            </p:extLst>
          </p:nvPr>
        </p:nvGraphicFramePr>
        <p:xfrm>
          <a:off x="5019212" y="1287259"/>
          <a:ext cx="6761456" cy="55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28">
                  <a:extLst>
                    <a:ext uri="{9D8B030D-6E8A-4147-A177-3AD203B41FA5}">
                      <a16:colId xmlns:a16="http://schemas.microsoft.com/office/drawing/2014/main" val="2815188526"/>
                    </a:ext>
                  </a:extLst>
                </a:gridCol>
                <a:gridCol w="3380728">
                  <a:extLst>
                    <a:ext uri="{9D8B030D-6E8A-4147-A177-3AD203B41FA5}">
                      <a16:colId xmlns:a16="http://schemas.microsoft.com/office/drawing/2014/main" val="2474049665"/>
                    </a:ext>
                  </a:extLst>
                </a:gridCol>
              </a:tblGrid>
              <a:tr h="650574"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敘述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7582"/>
                  </a:ext>
                </a:extLst>
              </a:tr>
              <a:tr h="370361">
                <a:tc>
                  <a:txBody>
                    <a:bodyPr/>
                    <a:lstStyle/>
                    <a:p>
                      <a:r>
                        <a:rPr lang="en-US" altLang="zh-TW" dirty="0"/>
                        <a:t>%S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兩位秒鐘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99409"/>
                  </a:ext>
                </a:extLst>
              </a:tr>
              <a:tr h="456634">
                <a:tc>
                  <a:txBody>
                    <a:bodyPr/>
                    <a:lstStyle/>
                    <a:p>
                      <a:r>
                        <a:rPr lang="en-US" altLang="zh-TW" dirty="0"/>
                        <a:t>%w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以整數表示星期幾 </a:t>
                      </a:r>
                      <a:r>
                        <a:rPr lang="en-US" altLang="zh-TW" dirty="0"/>
                        <a:t>[0(</a:t>
                      </a:r>
                      <a:r>
                        <a:rPr lang="zh-TW" altLang="en-US" dirty="0"/>
                        <a:t>日</a:t>
                      </a:r>
                      <a:r>
                        <a:rPr lang="en-US" altLang="zh-TW" dirty="0"/>
                        <a:t>)-6]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92259"/>
                  </a:ext>
                </a:extLst>
              </a:tr>
              <a:tr h="650574">
                <a:tc>
                  <a:txBody>
                    <a:bodyPr/>
                    <a:lstStyle/>
                    <a:p>
                      <a:r>
                        <a:rPr lang="en-US" altLang="zh-TW" dirty="0"/>
                        <a:t>%U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整年的第幾星期</a:t>
                      </a:r>
                      <a:r>
                        <a:rPr lang="en-US" altLang="zh-TW" dirty="0"/>
                        <a:t>[00:53]</a:t>
                      </a:r>
                      <a:r>
                        <a:rPr lang="zh-TW" altLang="en-US" dirty="0"/>
                        <a:t>；星期天為星期的第一天，在第一個星期天前的日子，都歸於 </a:t>
                      </a:r>
                      <a:r>
                        <a:rPr lang="en-US" altLang="zh-TW" dirty="0"/>
                        <a:t>“</a:t>
                      </a:r>
                      <a:r>
                        <a:rPr lang="zh-TW" altLang="en-US" dirty="0"/>
                        <a:t>星期</a:t>
                      </a:r>
                      <a:r>
                        <a:rPr lang="en-US" altLang="zh-TW" dirty="0"/>
                        <a:t>0“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43648"/>
                  </a:ext>
                </a:extLst>
              </a:tr>
              <a:tr h="650574">
                <a:tc>
                  <a:txBody>
                    <a:bodyPr/>
                    <a:lstStyle/>
                    <a:p>
                      <a:r>
                        <a:rPr lang="en-US" altLang="zh-TW" dirty="0"/>
                        <a:t>%W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整年的第幾星期</a:t>
                      </a:r>
                      <a:r>
                        <a:rPr lang="en-US" altLang="zh-TW" dirty="0"/>
                        <a:t>[00:53]</a:t>
                      </a:r>
                      <a:r>
                        <a:rPr lang="zh-TW" altLang="en-US" dirty="0"/>
                        <a:t>；星期一是星期的第一天，在第一個星期一前的日子，歸於 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星期</a:t>
                      </a:r>
                      <a:r>
                        <a:rPr lang="en-US" altLang="zh-TW" dirty="0"/>
                        <a:t>0”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23014"/>
                  </a:ext>
                </a:extLst>
              </a:tr>
              <a:tr h="650574">
                <a:tc>
                  <a:txBody>
                    <a:bodyPr/>
                    <a:lstStyle/>
                    <a:p>
                      <a:r>
                        <a:rPr lang="en-US" altLang="zh-TW" dirty="0"/>
                        <a:t>%z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UTC</a:t>
                      </a:r>
                      <a:r>
                        <a:rPr lang="zh-TW" altLang="en-US" dirty="0"/>
                        <a:t>時區偏移值，形式</a:t>
                      </a:r>
                      <a:r>
                        <a:rPr lang="en-US" altLang="zh-TW" dirty="0"/>
                        <a:t>+HHMM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-HHMM</a:t>
                      </a:r>
                      <a:r>
                        <a:rPr lang="zh-TW" altLang="en-US" dirty="0"/>
                        <a:t>；</a:t>
                      </a:r>
                      <a:r>
                        <a:rPr lang="en-US" altLang="zh-TW" dirty="0"/>
                        <a:t>naive</a:t>
                      </a:r>
                      <a:r>
                        <a:rPr lang="zh-TW" altLang="en-US" dirty="0"/>
                        <a:t>型態物件為空值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33727"/>
                  </a:ext>
                </a:extLst>
              </a:tr>
              <a:tr h="650574"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快捷格式 </a:t>
                      </a:r>
                      <a:r>
                        <a:rPr lang="en-US" altLang="zh-TW" dirty="0"/>
                        <a:t>%Y-%m-%d (2014-4-18)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2939"/>
                  </a:ext>
                </a:extLst>
              </a:tr>
              <a:tr h="650574"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快捷格式 </a:t>
                      </a:r>
                      <a:r>
                        <a:rPr lang="en-US" altLang="zh-TW" dirty="0"/>
                        <a:t>%m/%d/%y (04/18/12)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5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43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寬螢幕</PresentationFormat>
  <Paragraphs>104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Python資料分析</vt:lpstr>
      <vt:lpstr>安裝及更新Python套件</vt:lpstr>
      <vt:lpstr>Import慣例與術語</vt:lpstr>
      <vt:lpstr>二元運算子和比較</vt:lpstr>
      <vt:lpstr>Scalar類型</vt:lpstr>
      <vt:lpstr>Datetime格式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Python資料分析</dc:title>
  <dc:creator>文謙 阮</dc:creator>
  <cp:lastModifiedBy>文謙 阮</cp:lastModifiedBy>
  <cp:revision>8</cp:revision>
  <dcterms:created xsi:type="dcterms:W3CDTF">2019-03-15T03:52:11Z</dcterms:created>
  <dcterms:modified xsi:type="dcterms:W3CDTF">2019-03-15T07:10:54Z</dcterms:modified>
</cp:coreProperties>
</file>