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53" r:id="rId3"/>
    <p:sldId id="597" r:id="rId4"/>
    <p:sldId id="620" r:id="rId5"/>
    <p:sldId id="580" r:id="rId6"/>
    <p:sldId id="581" r:id="rId7"/>
    <p:sldId id="582" r:id="rId8"/>
    <p:sldId id="560" r:id="rId9"/>
    <p:sldId id="561" r:id="rId10"/>
    <p:sldId id="562" r:id="rId11"/>
    <p:sldId id="563" r:id="rId12"/>
    <p:sldId id="598" r:id="rId13"/>
    <p:sldId id="566" r:id="rId14"/>
    <p:sldId id="604" r:id="rId15"/>
    <p:sldId id="567" r:id="rId16"/>
    <p:sldId id="605" r:id="rId17"/>
    <p:sldId id="568" r:id="rId18"/>
    <p:sldId id="606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621" r:id="rId31"/>
    <p:sldId id="623" r:id="rId32"/>
    <p:sldId id="624" r:id="rId33"/>
    <p:sldId id="625" r:id="rId34"/>
    <p:sldId id="626" r:id="rId35"/>
    <p:sldId id="627" r:id="rId36"/>
    <p:sldId id="628" r:id="rId37"/>
    <p:sldId id="629" r:id="rId38"/>
    <p:sldId id="630" r:id="rId39"/>
    <p:sldId id="631" r:id="rId40"/>
    <p:sldId id="632" r:id="rId41"/>
    <p:sldId id="633" r:id="rId42"/>
    <p:sldId id="475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8" autoAdjust="0"/>
    <p:restoredTop sz="88014" autoAdjust="0"/>
  </p:normalViewPr>
  <p:slideViewPr>
    <p:cSldViewPr>
      <p:cViewPr varScale="1">
        <p:scale>
          <a:sx n="86" d="100"/>
          <a:sy n="86" d="100"/>
        </p:scale>
        <p:origin x="-10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String</a:t>
            </a:r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0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字符串常用操作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4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大小写转换方法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72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获取指定位置的字符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41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检索字符串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14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截取子字符串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7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分隔字符串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连接字符串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75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模式匹配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45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修饰符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62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替换子字符串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6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String</a:t>
            </a:r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65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匹配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97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查找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15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31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字符集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预定义字符集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内置对象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89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数量词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选择和分组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内置对象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52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包装类型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987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String </a:t>
            </a:r>
            <a:r>
              <a:rPr lang="zh-CN" altLang="en-US" smtClean="0"/>
              <a:t>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1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文本 </a:t>
            </a:r>
            <a:r>
              <a:rPr lang="en-US" altLang="zh-CN" smtClean="0"/>
              <a:t>String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转义字符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3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字符串的使用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8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88879"/>
            <a:ext cx="8935074" cy="1470025"/>
          </a:xfrm>
        </p:spPr>
        <p:txBody>
          <a:bodyPr/>
          <a:lstStyle/>
          <a:p>
            <a:r>
              <a:rPr lang="zh-CN" altLang="en-US" dirty="0" smtClean="0"/>
              <a:t>前端</a:t>
            </a:r>
            <a:r>
              <a:rPr lang="zh-CN" altLang="en-US" dirty="0"/>
              <a:t>核心</a:t>
            </a:r>
            <a:r>
              <a:rPr lang="zh-CN" altLang="en-US" dirty="0" smtClean="0"/>
              <a:t> </a:t>
            </a:r>
            <a:r>
              <a:rPr kumimoji="1" lang="en-US" altLang="zh-CN" sz="5400" dirty="0" smtClean="0">
                <a:solidFill>
                  <a:srgbClr val="DC1F26"/>
                </a:solidFill>
              </a:rPr>
              <a:t>JavaScript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Front-End </a:t>
            </a:r>
            <a:r>
              <a:rPr lang="en-US" altLang="zh-CN" sz="2400" dirty="0" err="1" smtClean="0"/>
              <a:t>JavaScript</a:t>
            </a:r>
            <a:r>
              <a:rPr lang="en-US" altLang="zh-CN" sz="2400" dirty="0" err="1" smtClean="0"/>
              <a:t>Core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Unit0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转义字符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67545" y="928670"/>
            <a:ext cx="8064896" cy="978729"/>
          </a:xfrm>
        </p:spPr>
        <p:txBody>
          <a:bodyPr/>
          <a:lstStyle/>
          <a:p>
            <a:r>
              <a:rPr lang="zh-CN" altLang="en-US" smtClean="0"/>
              <a:t>编写</a:t>
            </a:r>
            <a:r>
              <a:rPr lang="en-US" altLang="zh-CN" smtClean="0"/>
              <a:t>JavaScript</a:t>
            </a:r>
            <a:r>
              <a:rPr lang="zh-CN" altLang="en-US" smtClean="0"/>
              <a:t>脚本时，可能需要显示一些具有特殊含义的字符，此时可以使用转义字符：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37690"/>
              </p:ext>
            </p:extLst>
          </p:nvPr>
        </p:nvGraphicFramePr>
        <p:xfrm>
          <a:off x="899592" y="1988841"/>
          <a:ext cx="7604348" cy="460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706"/>
                <a:gridCol w="5889642"/>
              </a:tblGrid>
              <a:tr h="403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转义字符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含义说明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4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\b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退格符</a:t>
                      </a:r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(\u0008)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4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\n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换行符</a:t>
                      </a:r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(\u000A)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4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\r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回车符</a:t>
                      </a:r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(\u000D)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4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水平制表符</a:t>
                      </a:r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(\u0009)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4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\’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单引号</a:t>
                      </a:r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(\u0027)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4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\”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双引号</a:t>
                      </a:r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(\u0022)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4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\\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反斜线</a:t>
                      </a:r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(\u005C</a:t>
                      </a:r>
                      <a:r>
                        <a:rPr lang="en-US" altLang="zh-CN" sz="22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4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\xNN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由两位十六进制数</a:t>
                      </a:r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NN</a:t>
                      </a:r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</a:t>
                      </a:r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Latin-1</a:t>
                      </a:r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4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\uNNNN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由四位十六进制数</a:t>
                      </a:r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NNNN</a:t>
                      </a:r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指定的</a:t>
                      </a:r>
                      <a:r>
                        <a:rPr lang="en-US" altLang="zh-CN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</a:t>
                      </a:r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9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字符串的使用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524315"/>
          </a:xfrm>
        </p:spPr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中字符串的内容都是</a:t>
            </a:r>
            <a:r>
              <a:rPr lang="zh-CN" altLang="en-US" smtClean="0">
                <a:solidFill>
                  <a:srgbClr val="FFFF00"/>
                </a:solidFill>
              </a:rPr>
              <a:t>不可变</a:t>
            </a:r>
            <a:r>
              <a:rPr lang="zh-CN" altLang="en-US" smtClean="0"/>
              <a:t>的。</a:t>
            </a:r>
            <a:r>
              <a:rPr lang="en-US" altLang="zh-CN" smtClean="0"/>
              <a:t>String</a:t>
            </a:r>
            <a:r>
              <a:rPr lang="zh-CN" altLang="en-US" smtClean="0"/>
              <a:t>对象的所有方法，返回的都是一个全新的对象，而不是修改原始字符串内容，例如：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length</a:t>
            </a:r>
            <a:r>
              <a:rPr lang="zh-CN" altLang="en-US" smtClean="0"/>
              <a:t>属性返回字符串中字符的个数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28662" y="2428868"/>
            <a:ext cx="7459762" cy="192882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s1 = new String('Hello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s2 =  s1.toUpperCase();	    //</a:t>
            </a: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把字符串转换为大写形式</a:t>
            </a:r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s1 );		    //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</a:t>
            </a: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s2 );		    //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28662" y="5000612"/>
            <a:ext cx="7459762" cy="121447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s3 = new String('abc</a:t>
            </a: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一二三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  <a:endParaRPr lang="en-US" altLang="zh-CN" sz="22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s3.length );	//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6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28184" y="4429132"/>
            <a:ext cx="2701534" cy="1520148"/>
          </a:xfrm>
          <a:prstGeom prst="wedgeRoundRectCallout">
            <a:avLst>
              <a:gd name="adj1" fmla="val -69947"/>
              <a:gd name="adj2" fmla="val 33715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2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字符串默认采用</a:t>
            </a:r>
            <a:r>
              <a:rPr lang="en-US" altLang="zh-CN" sz="22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2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字符集，中文字符也只算一个字符</a:t>
            </a:r>
            <a:endParaRPr lang="zh-CN" altLang="en-US" sz="22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60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字符串常用操作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0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大小写转换方法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toLowerCase() </a:t>
            </a:r>
            <a:r>
              <a:rPr lang="zh-CN" altLang="en-US" smtClean="0"/>
              <a:t>方法返回字符串的完全小写形式</a:t>
            </a:r>
            <a:endParaRPr lang="en-US" altLang="zh-CN" smtClean="0"/>
          </a:p>
          <a:p>
            <a:r>
              <a:rPr lang="en-US" altLang="zh-CN" smtClean="0">
                <a:solidFill>
                  <a:srgbClr val="FFFF00"/>
                </a:solidFill>
              </a:rPr>
              <a:t>toUpperCase()</a:t>
            </a:r>
            <a:r>
              <a:rPr lang="zh-CN" altLang="en-US" smtClean="0"/>
              <a:t>方法返回字符串的完全大写形式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42910" y="2357430"/>
            <a:ext cx="7786742" cy="285752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msg =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 World';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lowerMsg =  msg.toLowerCase();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upperMsg = msg.toUpperCase();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 );			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 World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lowerMsg );		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 world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upperMsg );		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84598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模拟输入验证码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程序中暂时固定保存一个由大小写字母、数字组成的</a:t>
            </a:r>
            <a:r>
              <a:rPr lang="en-US" altLang="zh-CN" dirty="0"/>
              <a:t>4</a:t>
            </a:r>
            <a:r>
              <a:rPr lang="zh-CN" altLang="en-US" dirty="0"/>
              <a:t>位验证码。</a:t>
            </a:r>
          </a:p>
          <a:p>
            <a:pPr lvl="1"/>
            <a:r>
              <a:rPr lang="zh-CN" altLang="en-US" dirty="0"/>
              <a:t>请用户反复输入验证码</a:t>
            </a:r>
          </a:p>
          <a:p>
            <a:pPr lvl="1"/>
            <a:r>
              <a:rPr lang="zh-CN" altLang="en-US" dirty="0"/>
              <a:t>只要输入错误，就要继续输入。</a:t>
            </a:r>
          </a:p>
          <a:p>
            <a:pPr lvl="1"/>
            <a:r>
              <a:rPr lang="zh-CN" altLang="en-US" dirty="0"/>
              <a:t>直到输入成功，页面显示登录成功</a:t>
            </a:r>
          </a:p>
          <a:p>
            <a:pPr lvl="1"/>
            <a:r>
              <a:rPr lang="zh-CN" altLang="en-US" dirty="0"/>
              <a:t>验证码比较时，不区分大小写。</a:t>
            </a:r>
          </a:p>
        </p:txBody>
      </p:sp>
    </p:spTree>
    <p:extLst>
      <p:ext uri="{BB962C8B-B14F-4D97-AF65-F5344CB8AC3E}">
        <p14:creationId xmlns:p14="http://schemas.microsoft.com/office/powerpoint/2010/main" val="408971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获取指定位置的字符 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564053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charAt( index )</a:t>
            </a:r>
            <a:r>
              <a:rPr lang="zh-CN" altLang="en-US" smtClean="0"/>
              <a:t>方法用于获取指定下标处的字符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FFFF00"/>
                </a:solidFill>
              </a:rPr>
              <a:t>charCodeAt( index ) </a:t>
            </a:r>
            <a:r>
              <a:rPr lang="zh-CN" altLang="en-US" smtClean="0"/>
              <a:t>方法用于获取指定下标处的字符的</a:t>
            </a:r>
            <a:r>
              <a:rPr lang="en-US" altLang="zh-CN" smtClean="0"/>
              <a:t>Unicode</a:t>
            </a:r>
            <a:r>
              <a:rPr lang="zh-CN" altLang="en-US" smtClean="0"/>
              <a:t>码</a:t>
            </a:r>
            <a:endParaRPr lang="zh-CN" altLang="en-US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42910" y="1714488"/>
            <a:ext cx="7786742" cy="18573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msg = 'Hello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你好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';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msg.charAt(0) );	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msg.charAt(5) );	//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你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2910" y="4572008"/>
            <a:ext cx="7786742" cy="214314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msg = 'aA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一龥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msg.charCodeAt(0) );		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97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msg.charCodeAt(1) );		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65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msg.charCodeAt(2) );		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19968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msg.charCodeAt(3) );		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40869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23928" y="4247972"/>
            <a:ext cx="4392488" cy="765204"/>
          </a:xfrm>
          <a:prstGeom prst="wedgeRoundRectCallout">
            <a:avLst>
              <a:gd name="adj1" fmla="val -57029"/>
              <a:gd name="adj2" fmla="val -54720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String.fromCharCode()</a:t>
            </a:r>
            <a:r>
              <a:rPr lang="zh-CN" altLang="en-US" sz="20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方法可用于将一个字符编码转换为对应的字符</a:t>
            </a:r>
            <a:endParaRPr lang="zh-CN" altLang="en-US" sz="2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4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获取指定位置的字符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根据</a:t>
            </a:r>
            <a:r>
              <a:rPr lang="zh-CN" altLang="en-US" dirty="0"/>
              <a:t>身份证号判断性别</a:t>
            </a:r>
          </a:p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将</a:t>
            </a:r>
            <a:r>
              <a:rPr lang="zh-CN" altLang="en-US" dirty="0"/>
              <a:t>用户输入的一条消息编码为数字组成的字符串。</a:t>
            </a:r>
          </a:p>
          <a:p>
            <a:r>
              <a:rPr lang="zh-CN" altLang="en-US" dirty="0"/>
              <a:t>   每个字符必须统一编码为</a:t>
            </a:r>
            <a:r>
              <a:rPr lang="en-US" altLang="zh-CN" dirty="0"/>
              <a:t>5</a:t>
            </a:r>
            <a:r>
              <a:rPr lang="zh-CN" altLang="en-US" dirty="0"/>
              <a:t>位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、计算</a:t>
            </a:r>
            <a:r>
              <a:rPr lang="zh-CN" altLang="en-US" dirty="0"/>
              <a:t>一段字符串中英文字符、中文字符、数字、其它字符的数量</a:t>
            </a:r>
          </a:p>
        </p:txBody>
      </p:sp>
    </p:spTree>
    <p:extLst>
      <p:ext uri="{BB962C8B-B14F-4D97-AF65-F5344CB8AC3E}">
        <p14:creationId xmlns:p14="http://schemas.microsoft.com/office/powerpoint/2010/main" val="345328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检索字符串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38992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indexOf( value, [fromIndex] )</a:t>
            </a:r>
            <a:r>
              <a:rPr lang="zh-CN" altLang="en-US" smtClean="0"/>
              <a:t>返回第一次出现指定子串的下标</a:t>
            </a:r>
            <a:endParaRPr lang="en-US" altLang="zh-CN" smtClean="0"/>
          </a:p>
          <a:p>
            <a:r>
              <a:rPr lang="en-US" altLang="zh-CN" smtClean="0">
                <a:solidFill>
                  <a:srgbClr val="FFFF00"/>
                </a:solidFill>
              </a:rPr>
              <a:t>lastIndexOf( value, [fromIndex] ) </a:t>
            </a:r>
            <a:r>
              <a:rPr lang="zh-CN" altLang="en-US" smtClean="0"/>
              <a:t>返回最后一次出现指定子串的下标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42910" y="3286124"/>
            <a:ext cx="7786742" cy="314327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email = 'tom@163@sohu.com';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email.indexOf( 'tom' ) );	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//0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email.indexOf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'@ ' )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	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//3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email.indexOf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'@ ',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5) );	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//7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email.lastIndexOf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'@'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	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//7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email.lastIndexOf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'@', 5) );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//3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email.indexOf(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'Mary'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		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//-1</a:t>
            </a:r>
          </a:p>
        </p:txBody>
      </p:sp>
    </p:spTree>
    <p:extLst>
      <p:ext uri="{BB962C8B-B14F-4D97-AF65-F5344CB8AC3E}">
        <p14:creationId xmlns:p14="http://schemas.microsoft.com/office/powerpoint/2010/main" val="230104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检索敏感词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程序</a:t>
            </a:r>
            <a:r>
              <a:rPr lang="zh-CN" altLang="en-US" dirty="0"/>
              <a:t>中保存一个固定的敏感</a:t>
            </a:r>
            <a:r>
              <a:rPr lang="zh-CN" altLang="en-US" dirty="0" smtClean="0"/>
              <a:t>词，比如：“</a:t>
            </a:r>
            <a:r>
              <a:rPr lang="en-US" altLang="zh-CN" dirty="0" smtClean="0"/>
              <a:t>no</a:t>
            </a:r>
            <a:r>
              <a:rPr lang="zh-CN" altLang="en-US" smtClean="0"/>
              <a:t>”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</a:t>
            </a:r>
            <a:r>
              <a:rPr lang="zh-CN" altLang="en-US" dirty="0"/>
              <a:t>用户输入</a:t>
            </a:r>
            <a:r>
              <a:rPr lang="zh-CN" altLang="en-US" dirty="0" smtClean="0"/>
              <a:t>一句话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程序检索用户输入中包含的所有敏感词的位置。</a:t>
            </a:r>
          </a:p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使用</a:t>
            </a:r>
            <a:r>
              <a:rPr lang="zh-CN" altLang="en-US" dirty="0"/>
              <a:t>从后向前查找的方式实现以上功能</a:t>
            </a:r>
          </a:p>
        </p:txBody>
      </p:sp>
    </p:spTree>
    <p:extLst>
      <p:ext uri="{BB962C8B-B14F-4D97-AF65-F5344CB8AC3E}">
        <p14:creationId xmlns:p14="http://schemas.microsoft.com/office/powerpoint/2010/main" val="352069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截取子字符串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38992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slice(start, [end]) </a:t>
            </a:r>
            <a:r>
              <a:rPr lang="zh-CN" altLang="en-US" smtClean="0"/>
              <a:t>返回从</a:t>
            </a:r>
            <a:r>
              <a:rPr lang="en-US" altLang="zh-CN" smtClean="0"/>
              <a:t>start</a:t>
            </a:r>
            <a:r>
              <a:rPr lang="zh-CN" altLang="en-US" smtClean="0"/>
              <a:t>到</a:t>
            </a:r>
            <a:r>
              <a:rPr lang="en-US" altLang="zh-CN" smtClean="0"/>
              <a:t>end-1</a:t>
            </a:r>
            <a:r>
              <a:rPr lang="zh-CN" altLang="en-US" smtClean="0"/>
              <a:t>范围内的子串；若省略</a:t>
            </a:r>
            <a:r>
              <a:rPr lang="en-US" altLang="zh-CN" smtClean="0"/>
              <a:t>end</a:t>
            </a:r>
            <a:r>
              <a:rPr lang="zh-CN" altLang="en-US" smtClean="0"/>
              <a:t>，则直接获取到字符串结尾。</a:t>
            </a:r>
            <a:endParaRPr lang="en-US" altLang="zh-CN" smtClean="0"/>
          </a:p>
          <a:p>
            <a:r>
              <a:rPr lang="en-US" altLang="zh-CN" smtClean="0">
                <a:solidFill>
                  <a:srgbClr val="FFFF00"/>
                </a:solidFill>
              </a:rPr>
              <a:t>substring(start, [end]) </a:t>
            </a:r>
            <a:r>
              <a:rPr lang="zh-CN" altLang="en-US" smtClean="0"/>
              <a:t>返回从</a:t>
            </a:r>
            <a:r>
              <a:rPr lang="en-US" altLang="zh-CN" smtClean="0"/>
              <a:t>start</a:t>
            </a:r>
            <a:r>
              <a:rPr lang="zh-CN" altLang="en-US" smtClean="0"/>
              <a:t>到</a:t>
            </a:r>
            <a:r>
              <a:rPr lang="en-US" altLang="zh-CN" smtClean="0"/>
              <a:t>end-1</a:t>
            </a:r>
            <a:r>
              <a:rPr lang="zh-CN" altLang="en-US" smtClean="0"/>
              <a:t>范围内的子串；若省略</a:t>
            </a:r>
            <a:r>
              <a:rPr lang="en-US" altLang="zh-CN" smtClean="0"/>
              <a:t>end</a:t>
            </a:r>
            <a:r>
              <a:rPr lang="zh-CN" altLang="en-US" smtClean="0"/>
              <a:t>，则直接获取到字符串结尾。</a:t>
            </a:r>
            <a:endParaRPr lang="en-US" altLang="zh-CN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42910" y="3286124"/>
            <a:ext cx="7786742" cy="314327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msg = 'abc</a:t>
            </a: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壹贰叁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 ;</a:t>
            </a:r>
          </a:p>
          <a:p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msg.slice(2, 4) );	    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//c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壹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msg.substring(2, 4) );	    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//c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壹</a:t>
            </a:r>
            <a:endParaRPr lang="en-US" altLang="zh-CN" sz="22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msg.slice(2) );		    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//c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壹贰叁</a:t>
            </a:r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msg.substring(2) );	    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//c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壹贰叁</a:t>
            </a:r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msg.slice(-3, -2) );	    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壹</a:t>
            </a:r>
            <a:endParaRPr lang="en-US" altLang="zh-CN" sz="22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5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10858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正则表达式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截取子字符串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、解析一个邮箱地址，分别获得其中的用户名和服务器</a:t>
            </a:r>
            <a:r>
              <a:rPr lang="zh-CN" altLang="en-US" dirty="0" smtClean="0"/>
              <a:t>域名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、根据身份证号输出生日，比如：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要求：利用三个函数分别实现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50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分隔字符串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8729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split( separator, [count]) </a:t>
            </a:r>
            <a:r>
              <a:rPr lang="zh-CN" altLang="en-US" smtClean="0"/>
              <a:t>使用指定分隔符对字符串进行拆分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5786" y="2027030"/>
            <a:ext cx="7786742" cy="228601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data = '||Tom||Mary||John||';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arr1 =  data.split('||');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for(var i=0; i&lt;arr1.length; i++){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console.log(i+'='+arr1[i]);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43636" y="2098468"/>
            <a:ext cx="2294824" cy="209608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0=</a:t>
            </a:r>
            <a:b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1=Tom</a:t>
            </a:r>
            <a:b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2=Mary</a:t>
            </a:r>
            <a:b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3=John</a:t>
            </a:r>
            <a:b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4=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85786" y="4383344"/>
            <a:ext cx="7786742" cy="228601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data = '||Tom||Mary||John||';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arr1 =  data.split('||', 3);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for(var i=0; i&lt;arr1.length; i++){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console.log(i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+'='+arr1[i]);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}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43636" y="4454782"/>
            <a:ext cx="2294824" cy="209608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0=</a:t>
            </a:r>
            <a:b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1=Tom</a:t>
            </a:r>
            <a:b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2=Mary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2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分隔字符串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、解析</a:t>
            </a:r>
            <a:r>
              <a:rPr lang="zh-CN" altLang="en-US" dirty="0"/>
              <a:t>一个邮箱地址，分别获得其中的用户名和服务器</a:t>
            </a:r>
            <a:r>
              <a:rPr lang="zh-CN" altLang="en-US" dirty="0" smtClean="0"/>
              <a:t>域名（使用分隔字符串实现）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zh-CN" altLang="en-US" dirty="0"/>
              <a:t>一句英文中的每个单词首字母转为大写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、假设浏览器接收到游戏服务器返回的如下格式的一段字符串</a:t>
            </a:r>
            <a:r>
              <a:rPr lang="zh-CN" altLang="en-US" dirty="0" smtClean="0"/>
              <a:t>。如</a:t>
            </a:r>
            <a:r>
              <a:rPr lang="zh-CN" altLang="en-US" dirty="0"/>
              <a:t>：</a:t>
            </a:r>
            <a:r>
              <a:rPr lang="en-US" altLang="zh-CN" dirty="0"/>
              <a:t>Tom@</a:t>
            </a:r>
            <a:r>
              <a:rPr lang="zh-CN" altLang="en-US" dirty="0"/>
              <a:t>补给兵</a:t>
            </a:r>
            <a:r>
              <a:rPr lang="en-US" altLang="zh-CN" dirty="0"/>
              <a:t>@60%#Mary@</a:t>
            </a:r>
            <a:r>
              <a:rPr lang="zh-CN" altLang="en-US" dirty="0"/>
              <a:t>医护兵</a:t>
            </a:r>
            <a:r>
              <a:rPr lang="en-US" altLang="zh-CN" dirty="0"/>
              <a:t>@80%#John@</a:t>
            </a:r>
            <a:r>
              <a:rPr lang="zh-CN" altLang="en-US" dirty="0"/>
              <a:t>特种兵</a:t>
            </a:r>
            <a:r>
              <a:rPr lang="en-US" altLang="zh-CN" dirty="0"/>
              <a:t>@30%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规则：</a:t>
            </a:r>
            <a:r>
              <a:rPr lang="en-US" altLang="zh-CN" dirty="0" smtClean="0"/>
              <a:t>#</a:t>
            </a:r>
            <a:r>
              <a:rPr lang="zh-CN" altLang="en-US" dirty="0"/>
              <a:t>分隔每个角色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	 </a:t>
            </a:r>
            <a:r>
              <a:rPr lang="en-US" altLang="zh-CN" dirty="0"/>
              <a:t>@</a:t>
            </a:r>
            <a:r>
              <a:rPr lang="zh-CN" altLang="en-US" dirty="0"/>
              <a:t>分隔每个角色的姓名，兵种和剩余生命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试</a:t>
            </a:r>
            <a:r>
              <a:rPr lang="zh-CN" altLang="en-US" dirty="0"/>
              <a:t>将其解析并显示出来：</a:t>
            </a:r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、计算字符串</a:t>
            </a:r>
            <a:r>
              <a:rPr lang="zh-CN" altLang="en-US" dirty="0"/>
              <a:t>中每个字符出现的</a:t>
            </a:r>
            <a:r>
              <a:rPr lang="zh-CN" altLang="en-US" dirty="0" smtClean="0"/>
              <a:t>次数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726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连接字符串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120854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concat( str1, str2... strn) </a:t>
            </a:r>
            <a:r>
              <a:rPr lang="zh-CN" altLang="en-US" smtClean="0"/>
              <a:t>用于拼接两个或多个字符串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此外，还可以使用</a:t>
            </a:r>
            <a:r>
              <a:rPr lang="en-US" altLang="zh-CN" smtClean="0"/>
              <a:t>+</a:t>
            </a:r>
            <a:r>
              <a:rPr lang="zh-CN" altLang="en-US" smtClean="0"/>
              <a:t>做字符串拼接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5786" y="1572752"/>
            <a:ext cx="7786742" cy="200026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s1 = 'AA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s2 = s1.concat('BB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 'CC', 55);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s1 );		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AA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s2 ) ;		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AABBCC55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5786" y="4071942"/>
            <a:ext cx="7786742" cy="214314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s3 = 'AA';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s4 = s3 + 'BB' + 'CC' + 66;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s4 ) ;		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AABBCC66</a:t>
            </a:r>
          </a:p>
        </p:txBody>
      </p:sp>
    </p:spTree>
    <p:extLst>
      <p:ext uri="{BB962C8B-B14F-4D97-AF65-F5344CB8AC3E}">
        <p14:creationId xmlns:p14="http://schemas.microsoft.com/office/powerpoint/2010/main" val="1936939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模式匹配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17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修饰符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 smtClean="0"/>
              <a:t>模式匹配中可以使用如下三个属性修饰符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43608" y="1772816"/>
          <a:ext cx="7272807" cy="248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4248472"/>
                <a:gridCol w="1944215"/>
              </a:tblGrid>
              <a:tr h="4482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修饰符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9305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ignore</a:t>
                      </a:r>
                      <a:r>
                        <a:rPr lang="en-US" altLang="zh-CN" sz="20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Case,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执行对大小写不敏感的匹配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/is/</a:t>
                      </a:r>
                      <a:r>
                        <a:rPr lang="en-US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9305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global,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执行全局匹配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查找所有匹配而不是在第一次匹配之后停止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/is/g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8246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multiline,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允许执行多行匹配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/^is$/m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43608" y="4437112"/>
            <a:ext cx="3888432" cy="929699"/>
          </a:xfrm>
          <a:prstGeom prst="wedgeRoundRectCallout">
            <a:avLst>
              <a:gd name="adj1" fmla="val -47150"/>
              <a:gd name="adj2" fmla="val 33998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符可以组合应用，如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/is/igm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790601" y="4365104"/>
            <a:ext cx="2005236" cy="648072"/>
          </a:xfrm>
          <a:prstGeom prst="wedgeRoundRectCallout">
            <a:avLst>
              <a:gd name="adj1" fmla="val -25245"/>
              <a:gd name="adj2" fmla="val -69880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匹配会产生影响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16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替换子字符串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38992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replace(substr/regexp, replacement) </a:t>
            </a:r>
            <a:r>
              <a:rPr lang="zh-CN" altLang="en-US" smtClean="0"/>
              <a:t>方法用于在字符串中用一些字符替换特定的字符，或替换一个与正则表达式匹配的子串</a:t>
            </a:r>
            <a:endParaRPr lang="en-US" altLang="zh-CN" smtClean="0"/>
          </a:p>
          <a:p>
            <a:r>
              <a:rPr lang="zh-CN" altLang="en-US" smtClean="0"/>
              <a:t>注意：原始字符串内容不会发生改变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3023172"/>
            <a:ext cx="8072494" cy="328614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data = 'Microsoft is a big Company, microsoft’s 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color is red and has MICROSOFT logo like microsoft';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data.replace('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microsoft'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 'oracle') );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data.replace(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/microsoft/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 'oracle') );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data.replace(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/microsoft/i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 'oracle') );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data.replace(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/microsoft/g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 'oracle') );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data.replace(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/microsoft/ig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 'oracle') );</a:t>
            </a:r>
          </a:p>
        </p:txBody>
      </p:sp>
    </p:spTree>
    <p:extLst>
      <p:ext uri="{BB962C8B-B14F-4D97-AF65-F5344CB8AC3E}">
        <p14:creationId xmlns:p14="http://schemas.microsoft.com/office/powerpoint/2010/main" val="359023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匹配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38992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match( value/regexp) </a:t>
            </a:r>
            <a:r>
              <a:rPr lang="zh-CN" altLang="en-US" smtClean="0"/>
              <a:t>方法可在字符串内检索指定的值，或找到一个或多个与正则表达式匹配的子串。</a:t>
            </a:r>
          </a:p>
          <a:p>
            <a:r>
              <a:rPr lang="zh-CN" altLang="en-US" smtClean="0"/>
              <a:t>该方法类似 </a:t>
            </a:r>
            <a:r>
              <a:rPr lang="en-US" altLang="zh-CN" smtClean="0"/>
              <a:t>indexOf() </a:t>
            </a:r>
            <a:r>
              <a:rPr lang="zh-CN" altLang="en-US" smtClean="0"/>
              <a:t>和 </a:t>
            </a:r>
            <a:r>
              <a:rPr lang="en-US" altLang="zh-CN" smtClean="0"/>
              <a:t>lastIndexOf()</a:t>
            </a:r>
            <a:r>
              <a:rPr lang="zh-CN" altLang="en-US" smtClean="0"/>
              <a:t>，但是它返回指定的值，而不是字符串的位置。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42910" y="3000372"/>
            <a:ext cx="8072494" cy="314327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data = 'Microsoft is a big Company, microsoft’s 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color is red and has MICROSOFT logo like microsoft';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data.match('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microsoft'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);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data.match(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/microsoft/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);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data.match(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/microsoft/i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);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data.match(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/microsoft/g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);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data.match(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/microsoft/ig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);</a:t>
            </a:r>
          </a:p>
        </p:txBody>
      </p:sp>
    </p:spTree>
    <p:extLst>
      <p:ext uri="{BB962C8B-B14F-4D97-AF65-F5344CB8AC3E}">
        <p14:creationId xmlns:p14="http://schemas.microsoft.com/office/powerpoint/2010/main" val="49558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查找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38992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search(regexp) </a:t>
            </a:r>
            <a:r>
              <a:rPr lang="zh-CN" altLang="en-US" smtClean="0"/>
              <a:t>方法用于检索字符串中指定的子字符串，或检索与正则表达式相匹配的子字符串。</a:t>
            </a:r>
            <a:endParaRPr lang="en-US" altLang="zh-CN" smtClean="0"/>
          </a:p>
          <a:p>
            <a:r>
              <a:rPr lang="zh-CN" altLang="en-US" smtClean="0"/>
              <a:t>返回第一个与 </a:t>
            </a:r>
            <a:r>
              <a:rPr lang="en-US" altLang="zh-CN" smtClean="0"/>
              <a:t>regexp </a:t>
            </a:r>
            <a:r>
              <a:rPr lang="zh-CN" altLang="en-US" smtClean="0"/>
              <a:t>相匹配的子串的起始位置；如果没有找到任何匹配的子串，则返回 </a:t>
            </a:r>
            <a:r>
              <a:rPr lang="en-US" altLang="zh-CN" smtClean="0"/>
              <a:t>-1</a:t>
            </a:r>
            <a:endParaRPr lang="en-US" altLang="zh-CN" dirty="0" smtClean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42910" y="3000372"/>
            <a:ext cx="8072494" cy="264320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data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'Microsoft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is a big Company, </a:t>
            </a:r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microsoft’s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color is red and has MICROSOFT logo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like microsoft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data.search(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'microsoft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data.search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microsoft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);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</a:t>
            </a:r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data.search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microsoft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/i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 )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500694" y="5574397"/>
            <a:ext cx="2743714" cy="1022955"/>
          </a:xfrm>
          <a:prstGeom prst="wedgeRoundRectCallout">
            <a:avLst>
              <a:gd name="adj1" fmla="val -66754"/>
              <a:gd name="adj2" fmla="val -64418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search()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方法不支持全局匹配，将忽略标志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2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57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字符串的模式匹配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、使用模式匹配和非模式匹配两种方式实现替换字符串中的关键字</a:t>
            </a:r>
            <a:r>
              <a:rPr lang="en-US" altLang="zh-CN" dirty="0" smtClean="0"/>
              <a:t>no</a:t>
            </a:r>
            <a:r>
              <a:rPr lang="zh-CN" altLang="en-US" dirty="0" smtClean="0"/>
              <a:t>为**。</a:t>
            </a:r>
            <a:r>
              <a:rPr lang="zh-CN" altLang="en-US" dirty="0"/>
              <a:t>替换</a:t>
            </a:r>
            <a:r>
              <a:rPr lang="zh-CN" altLang="en-US" dirty="0" smtClean="0"/>
              <a:t>后，显示共替换多少处。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260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67544" y="2216820"/>
            <a:ext cx="1922322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068959" y="2060848"/>
            <a:ext cx="1830410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389866" y="2240848"/>
            <a:ext cx="679093" cy="258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-180528" y="548680"/>
            <a:ext cx="3312368" cy="695586"/>
            <a:chOff x="-252536" y="-57376"/>
            <a:chExt cx="3312368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57376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smtClean="0"/>
                <a:t>String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5135186" y="206084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35186" y="249228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转义字符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135186" y="35730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大小写转换方法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68959" y="3579523"/>
            <a:ext cx="1830410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1" idx="3"/>
            <a:endCxn id="15" idx="1"/>
          </p:cNvCxnSpPr>
          <p:nvPr/>
        </p:nvCxnSpPr>
        <p:spPr>
          <a:xfrm>
            <a:off x="2389866" y="2498874"/>
            <a:ext cx="679093" cy="1260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135186" y="292091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字符串的使用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135186" y="399110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获取指定位置的字符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35186" y="442966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检索字符串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068959" y="980728"/>
            <a:ext cx="1830410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135186" y="98076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11" idx="3"/>
            <a:endCxn id="31" idx="1"/>
          </p:cNvCxnSpPr>
          <p:nvPr/>
        </p:nvCxnSpPr>
        <p:spPr>
          <a:xfrm flipV="1">
            <a:off x="2389866" y="1160728"/>
            <a:ext cx="679093" cy="1338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135186" y="141895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135185" y="486265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截取子字符串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135185" y="529466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分隔字符串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135185" y="571355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连接字符串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26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36" y="2864892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548680"/>
            <a:ext cx="3312368" cy="695586"/>
            <a:chOff x="-252536" y="-57376"/>
            <a:chExt cx="3312368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57376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正则表达式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01630" y="1928440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 flipV="1">
            <a:off x="2605890" y="2108440"/>
            <a:ext cx="495740" cy="1038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286380" y="362606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86380" y="407564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预定义字符集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71290" y="499129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选择和分组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86380" y="191683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86380" y="237079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正则表达式初体验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286380" y="317649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普通字符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101630" y="3175982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定义正则表达式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74402" y="453685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11" idx="3"/>
            <a:endCxn id="16" idx="1"/>
          </p:cNvCxnSpPr>
          <p:nvPr/>
        </p:nvCxnSpPr>
        <p:spPr>
          <a:xfrm>
            <a:off x="2605890" y="3146946"/>
            <a:ext cx="495740" cy="209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259690" y="544526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指定匹配位置</a:t>
            </a:r>
          </a:p>
        </p:txBody>
      </p:sp>
    </p:spTree>
    <p:extLst>
      <p:ext uri="{BB962C8B-B14F-4D97-AF65-F5344CB8AC3E}">
        <p14:creationId xmlns:p14="http://schemas.microsoft.com/office/powerpoint/2010/main" val="167931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382191"/>
          </a:xfrm>
        </p:spPr>
        <p:txBody>
          <a:bodyPr/>
          <a:lstStyle/>
          <a:p>
            <a:r>
              <a:rPr lang="zh-CN" altLang="en-US" smtClean="0"/>
              <a:t>正则表达式</a:t>
            </a:r>
            <a:r>
              <a:rPr lang="en-US" altLang="zh-CN" smtClean="0"/>
              <a:t>(Regular Expression)</a:t>
            </a:r>
            <a:r>
              <a:rPr lang="zh-CN" altLang="en-US"/>
              <a:t>：</a:t>
            </a:r>
            <a:r>
              <a:rPr lang="zh-CN" altLang="en-US" smtClean="0"/>
              <a:t>由一些普通字符和特殊字符组成的，用以描述一种特定的字符规则的表达式。</a:t>
            </a:r>
            <a:endParaRPr lang="en-US" altLang="zh-CN" smtClean="0"/>
          </a:p>
          <a:p>
            <a:r>
              <a:rPr lang="zh-CN" altLang="en-US" smtClean="0"/>
              <a:t>正则表达式常用于在一段文本中搜索、匹配或替换特定形式的文本。如：词语出现频率统计、验证字符串是否符合邮箱格式、屏蔽一篇帖子中的</a:t>
            </a:r>
            <a:r>
              <a:rPr lang="zh-CN" altLang="en-US"/>
              <a:t>限制性</a:t>
            </a:r>
            <a:r>
              <a:rPr lang="zh-CN" altLang="en-US" smtClean="0"/>
              <a:t>词语等。</a:t>
            </a:r>
            <a:endParaRPr lang="en-US" altLang="zh-CN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451988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774" y="5229200"/>
            <a:ext cx="454679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smtClean="0"/>
              <a:t>验证用户输入的手机格式是否合法</a:t>
            </a:r>
            <a:endParaRPr lang="en-US" altLang="zh-CN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78964" y="1628800"/>
            <a:ext cx="7358114" cy="496855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 regexp = /^1[3-9]\d{9}$/;</a:t>
            </a:r>
          </a:p>
          <a:p>
            <a:endParaRPr lang="en-US" altLang="zh-CN" b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 input = '15012345678';</a:t>
            </a:r>
          </a:p>
          <a:p>
            <a:r>
              <a:rPr lang="en-US" altLang="zh-CN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console.log( regexp.test(input) );	//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endParaRPr lang="en-US" altLang="zh-CN" b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input = '23012345678';</a:t>
            </a:r>
          </a:p>
          <a:p>
            <a:r>
              <a:rPr lang="en-US" altLang="zh-CN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console.log( regexp.test(input) );</a:t>
            </a:r>
            <a:r>
              <a:rPr lang="en-US" altLang="zh-CN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endParaRPr lang="en-US" altLang="zh-CN" b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input = '130123456789999';</a:t>
            </a:r>
          </a:p>
          <a:p>
            <a:r>
              <a:rPr lang="en-US" altLang="zh-CN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console.log( regexp.test(input) );	//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en-US" altLang="zh-CN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input = 'a1012';</a:t>
            </a:r>
          </a:p>
          <a:p>
            <a:r>
              <a:rPr lang="en-US" altLang="zh-CN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console.log( regexp.test(input) ); 	//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07251"/>
          </a:xfrm>
        </p:spPr>
        <p:txBody>
          <a:bodyPr/>
          <a:lstStyle/>
          <a:p>
            <a:r>
              <a:rPr lang="zh-CN" altLang="en-US" smtClean="0"/>
              <a:t>所有的单个大小写字母、数字都是一个</a:t>
            </a:r>
            <a:r>
              <a:rPr lang="zh-CN" altLang="en-US"/>
              <a:t>正则表达</a:t>
            </a:r>
            <a:r>
              <a:rPr lang="zh-CN" altLang="en-US" smtClean="0"/>
              <a:t>式，用以匹配单个字符，这个字符与它本身相同，如：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正则表达式中有些字符有特殊的语法含义，是不能直接使用的，必须使用 </a:t>
            </a:r>
            <a:r>
              <a:rPr lang="en-US" altLang="zh-CN" smtClean="0"/>
              <a:t>\ </a:t>
            </a:r>
            <a:r>
              <a:rPr lang="zh-CN" altLang="en-US" smtClean="0"/>
              <a:t>进行转义后才能使用</a:t>
            </a:r>
            <a:endParaRPr lang="en-US" altLang="zh-CN" dirty="0" smtClean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96172" y="5009186"/>
            <a:ext cx="7924300" cy="65206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.    \     /    *    ?    +    [    (    )    ]    {    }    ^    $    |</a:t>
            </a:r>
            <a:endParaRPr lang="en-US" altLang="zh-CN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8458" y="5805264"/>
            <a:ext cx="5509846" cy="792088"/>
          </a:xfrm>
          <a:prstGeom prst="wedgeRoundRectCallout">
            <a:avLst>
              <a:gd name="adj1" fmla="val -47150"/>
              <a:gd name="adj2" fmla="val 33998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对不是元字符的字符进行转义是不会出问题的；但未对元字符进行转义就会有错误</a:t>
            </a:r>
            <a:endParaRPr lang="zh-CN" altLang="en-US" sz="22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96172" y="2060848"/>
            <a:ext cx="7924300" cy="165618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regexp = /ipod/;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data = 'Apple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iPod is No.123 cool?';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regexp.test( data ) );		//false</a:t>
            </a:r>
          </a:p>
        </p:txBody>
      </p: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dirty="0" smtClean="0"/>
              <a:t>正则表达式使用如下语法匹配一个范围内的字符</a:t>
            </a:r>
            <a:endParaRPr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83568" y="1571208"/>
          <a:ext cx="7992888" cy="3336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902"/>
                <a:gridCol w="3928730"/>
                <a:gridCol w="2304256"/>
              </a:tblGrid>
              <a:tr h="439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9247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[abc]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匹配指定集合内的任一个字符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/[3458]/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9247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[^abc]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匹配不在指定集合内的任意字符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/[^12679]/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9247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[0-9]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匹配任一个数字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/[0-9]/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9247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[a-z]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匹配任一个小写字符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/[a-z]/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9247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[A-Z]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匹配任一个大写字符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/A-Z/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9247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-z</a:t>
                      </a:r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匹配大写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到小写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的所有字符，即</a:t>
                      </a:r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A-Z</a:t>
                      </a:r>
                      <a:r>
                        <a:rPr lang="en-US" sz="2000" b="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[\]^_`a-z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/[A-z]/</a:t>
                      </a:r>
                      <a:endParaRPr 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预定义字符集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smtClean="0"/>
              <a:t>正则表达式中可以使用如下元字符引用来进行简化</a:t>
            </a:r>
            <a:endParaRPr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83568" y="1686704"/>
          <a:ext cx="7992888" cy="380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600400"/>
                <a:gridCol w="3528392"/>
              </a:tblGrid>
              <a:tr h="4435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3566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\d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匹配一个数字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(decimal)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/\d/ 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/[0-9]/</a:t>
                      </a:r>
                    </a:p>
                  </a:txBody>
                  <a:tcPr/>
                </a:tc>
              </a:tr>
              <a:tr h="443566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\D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匹配一个非数字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/\D/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/[^0-9]/</a:t>
                      </a:r>
                    </a:p>
                  </a:txBody>
                  <a:tcPr/>
                </a:tc>
              </a:tr>
              <a:tr h="443566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\w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匹配一个数字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字母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下划线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/\w/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/[0-9a-zA-Z_]/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3566"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\W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匹配一个非数字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字母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下划线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/\W/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/[^0-9a-zA-Z_]/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3566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\s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匹配一个空白字符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(space)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/\s/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/[\n\r\t\v\f]/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3566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\S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匹配一个非空白字符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/\S/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/[^\n\r\t\v\f]/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3566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匹配除了回车和换行外的任何单个字符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/./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/[^\n\r]/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8729"/>
          </a:xfrm>
        </p:spPr>
        <p:txBody>
          <a:bodyPr/>
          <a:lstStyle/>
          <a:p>
            <a:r>
              <a:rPr lang="zh-CN" altLang="en-US" smtClean="0"/>
              <a:t>正则表达式中可以使用如下特殊字符定义字符的出现频次</a:t>
            </a:r>
            <a:r>
              <a:rPr lang="en-US" altLang="zh-CN" smtClean="0"/>
              <a:t>——</a:t>
            </a:r>
            <a:r>
              <a:rPr lang="zh-CN" altLang="en-US" smtClean="0"/>
              <a:t>量词元字符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187624" y="2076830"/>
          <a:ext cx="6480720" cy="31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952328"/>
                <a:gridCol w="2088232"/>
              </a:tblGrid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重复字符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n?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匹配零次或一次字符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/a?/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n*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匹配零次或多次字符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/a*/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n+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匹配一次或多次字符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/a+/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{x}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匹配字符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/a{3}/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{x,y}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匹配字符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/a{2,4}/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{x,}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匹配字符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的出现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&gt;=x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/a{3,}/</a:t>
                      </a:r>
                      <a:endParaRPr 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选择和分组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dirty="0" smtClean="0"/>
              <a:t>正则表达式使用如下语法定义子表达式分组或选择</a:t>
            </a:r>
            <a:endParaRPr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83568" y="1571208"/>
          <a:ext cx="7992888" cy="1317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902"/>
                <a:gridCol w="3928730"/>
                <a:gridCol w="2304256"/>
              </a:tblGrid>
              <a:tr h="439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9247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exp1|exp2</a:t>
                      </a:r>
                      <a:endParaRPr 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进行条件选择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20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ex|Ex|post|Post</a:t>
                      </a:r>
                      <a:r>
                        <a:rPr 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9247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(exp1)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指定分组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子表达式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800465" y="2852936"/>
            <a:ext cx="2731976" cy="648072"/>
          </a:xfrm>
          <a:prstGeom prst="wedgeRoundRectCallout">
            <a:avLst>
              <a:gd name="adj1" fmla="val -57029"/>
              <a:gd name="adj2" fmla="val -54720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每个分组自动获得形如</a:t>
            </a:r>
            <a:r>
              <a:rPr lang="en-US" altLang="zh-CN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\1</a:t>
            </a:r>
            <a:r>
              <a:rPr lang="zh-CN" altLang="en-US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\2</a:t>
            </a:r>
            <a:r>
              <a:rPr lang="zh-CN" altLang="en-US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\3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的分组号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67544" y="2216820"/>
            <a:ext cx="1922322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068959" y="2204864"/>
            <a:ext cx="1830410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389866" y="2384864"/>
            <a:ext cx="679093" cy="11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-180528" y="548680"/>
            <a:ext cx="3312368" cy="695586"/>
            <a:chOff x="-252536" y="-57376"/>
            <a:chExt cx="3312368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57376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smtClean="0"/>
                <a:t>String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3068959" y="2804988"/>
            <a:ext cx="1830410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068959" y="4293056"/>
            <a:ext cx="1830410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模式匹配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1" idx="3"/>
            <a:endCxn id="15" idx="1"/>
          </p:cNvCxnSpPr>
          <p:nvPr/>
        </p:nvCxnSpPr>
        <p:spPr>
          <a:xfrm>
            <a:off x="2389866" y="2498874"/>
            <a:ext cx="679093" cy="486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6" idx="1"/>
          </p:cNvCxnSpPr>
          <p:nvPr/>
        </p:nvCxnSpPr>
        <p:spPr>
          <a:xfrm>
            <a:off x="2389866" y="2498874"/>
            <a:ext cx="679093" cy="1974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068959" y="1628800"/>
            <a:ext cx="1830410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11" idx="3"/>
            <a:endCxn id="31" idx="1"/>
          </p:cNvCxnSpPr>
          <p:nvPr/>
        </p:nvCxnSpPr>
        <p:spPr>
          <a:xfrm flipV="1">
            <a:off x="2389866" y="1808800"/>
            <a:ext cx="679093" cy="69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135186" y="47251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替换子字符串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135186" y="516012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135186" y="557902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131923" y="42930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37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smtClean="0"/>
              <a:t>可以使用如下字符进行指定位置的匹配</a:t>
            </a:r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1119790" y="1700808"/>
          <a:ext cx="6480720" cy="316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70"/>
                <a:gridCol w="3100518"/>
                <a:gridCol w="2088232"/>
              </a:tblGrid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重复字符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匹配字符串的开头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/^a/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匹配字符串的结尾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/a$/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\b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匹配单词的边界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/\bhis\b/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\B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匹配单词的非边界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/\Bhis\B/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?=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匹配其后紧接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的字符串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/do(?=not)/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?!x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匹配其后没有紧接</a:t>
                      </a:r>
                      <a:r>
                        <a:rPr lang="en-US" altLang="zh-CN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的字符串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/do(?!not)/</a:t>
                      </a:r>
                      <a:endParaRPr 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04248" y="2132856"/>
            <a:ext cx="2088232" cy="504056"/>
          </a:xfrm>
          <a:prstGeom prst="wedgeRoundRectCallout">
            <a:avLst>
              <a:gd name="adj1" fmla="val -72869"/>
              <a:gd name="adj2" fmla="val -16323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的两种用法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定义正则表达式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RegexBuddy</a:t>
            </a:r>
            <a:r>
              <a:rPr lang="zh-CN" altLang="en-US" dirty="0" smtClean="0"/>
              <a:t>软件，编写并测试一下正则表达式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定义可以匹配手机号码的正则表达式</a:t>
            </a:r>
            <a:endParaRPr lang="en-US" altLang="zh-CN" dirty="0" smtClean="0"/>
          </a:p>
          <a:p>
            <a:pPr lvl="1"/>
            <a:r>
              <a:rPr lang="zh-CN" altLang="en-US" dirty="0"/>
              <a:t>定</a:t>
            </a:r>
            <a:r>
              <a:rPr lang="zh-CN" altLang="en-US" dirty="0" smtClean="0"/>
              <a:t>义可以匹配身份证号码的正则表达式</a:t>
            </a:r>
            <a:endParaRPr lang="en-US" altLang="zh-CN" dirty="0" smtClean="0"/>
          </a:p>
          <a:p>
            <a:pPr lvl="1"/>
            <a:r>
              <a:rPr lang="zh-CN" altLang="en-US" dirty="0"/>
              <a:t>定</a:t>
            </a:r>
            <a:r>
              <a:rPr lang="zh-CN" altLang="en-US" dirty="0" smtClean="0"/>
              <a:t>义可以匹配中文姓名的正则表达式</a:t>
            </a:r>
            <a:endParaRPr lang="en-US" altLang="zh-CN" dirty="0" smtClean="0"/>
          </a:p>
          <a:p>
            <a:pPr lvl="1"/>
            <a:r>
              <a:rPr lang="zh-CN" altLang="en-US" dirty="0"/>
              <a:t>定义可以匹配邮箱的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定义可以匹配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标签的正则表达式：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如下密码强度要求：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位以上，字母数字的组合。至少包含一位大写字母和一位数字。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内置对象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1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内置对象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93100"/>
          </a:xfrm>
        </p:spPr>
        <p:txBody>
          <a:bodyPr/>
          <a:lstStyle/>
          <a:p>
            <a:r>
              <a:rPr lang="zh-CN" altLang="en-US" dirty="0" smtClean="0"/>
              <a:t>什么是内置对象？内置对象就是</a:t>
            </a:r>
            <a:r>
              <a:rPr lang="en-US" altLang="zh-CN" dirty="0" smtClean="0"/>
              <a:t>ECMAScript</a:t>
            </a:r>
            <a:r>
              <a:rPr lang="zh-CN" altLang="en-US" dirty="0" smtClean="0"/>
              <a:t>标准中已经定义好的，由浏览器厂商已经实现的标准对象！</a:t>
            </a:r>
            <a:endParaRPr lang="en-US" altLang="zh-CN" dirty="0" smtClean="0"/>
          </a:p>
          <a:p>
            <a:r>
              <a:rPr lang="zh-CN" altLang="en-US" dirty="0" smtClean="0"/>
              <a:t>内置对象中封装了专门的数据和操作数据常用的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/>
              <a:t>中</a:t>
            </a:r>
            <a:r>
              <a:rPr lang="zh-CN" altLang="en-US" dirty="0" smtClean="0"/>
              <a:t>内置对象列表：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/>
              <a:t> Boolean</a:t>
            </a:r>
            <a:r>
              <a:rPr lang="zh-CN" altLang="en-US" dirty="0"/>
              <a:t>、</a:t>
            </a:r>
            <a:r>
              <a:rPr lang="en-US" altLang="zh-CN" dirty="0"/>
              <a:t>Number</a:t>
            </a:r>
            <a:r>
              <a:rPr lang="zh-CN" altLang="en-US" dirty="0"/>
              <a:t>、 </a:t>
            </a:r>
            <a:r>
              <a:rPr lang="en-US" altLang="zh-CN" dirty="0"/>
              <a:t>Array</a:t>
            </a:r>
            <a:r>
              <a:rPr lang="zh-CN" altLang="en-US" dirty="0"/>
              <a:t>、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RegExp</a:t>
            </a:r>
            <a:r>
              <a:rPr lang="zh-CN" altLang="en-US" dirty="0"/>
              <a:t>、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Error</a:t>
            </a:r>
            <a:r>
              <a:rPr lang="zh-CN" altLang="en-US" dirty="0"/>
              <a:t>、 </a:t>
            </a:r>
            <a:r>
              <a:rPr lang="en-US" altLang="zh-CN" dirty="0" smtClean="0"/>
              <a:t>Function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Global </a:t>
            </a:r>
          </a:p>
        </p:txBody>
      </p:sp>
    </p:spTree>
    <p:extLst>
      <p:ext uri="{BB962C8B-B14F-4D97-AF65-F5344CB8AC3E}">
        <p14:creationId xmlns:p14="http://schemas.microsoft.com/office/powerpoint/2010/main" val="356219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包装类型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407360"/>
          </a:xfrm>
        </p:spPr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是包装类型？专门封装原始类型的数据，并提供对数据常用操作的内置类型。</a:t>
            </a:r>
            <a:endParaRPr lang="en-US" altLang="zh-CN" dirty="0" smtClean="0"/>
          </a:p>
          <a:p>
            <a:r>
              <a:rPr lang="zh-CN" altLang="en-US" dirty="0" smtClean="0"/>
              <a:t>为什么要有包装类型？让原始类型的数据也可以像引用类型一样，拥有方法和属性。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中的包装类型有三个：</a:t>
            </a:r>
            <a:endParaRPr lang="en-US" altLang="zh-CN" dirty="0"/>
          </a:p>
          <a:p>
            <a:pPr lvl="1"/>
            <a:r>
              <a:rPr lang="en-US" altLang="zh-CN" dirty="0" smtClean="0"/>
              <a:t>String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 smtClean="0"/>
              <a:t>何时使用包装类型？只要用原始类型的数据调用方法或访问属性时，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引擎都会自动创建对应的包装类型对象。</a:t>
            </a:r>
            <a:endParaRPr lang="en-US" altLang="zh-CN" dirty="0" smtClean="0"/>
          </a:p>
          <a:p>
            <a:r>
              <a:rPr lang="zh-CN" altLang="en-US" dirty="0" smtClean="0"/>
              <a:t>方法调用完，包装类型对象自动释放。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895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String </a:t>
            </a:r>
            <a:r>
              <a:rPr lang="zh-CN" altLang="en-US" smtClean="0"/>
              <a:t>概述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14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文本 </a:t>
            </a:r>
            <a:r>
              <a:rPr lang="en-US" altLang="zh-CN" smtClean="0"/>
              <a:t>String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对象用于处理文本字符串；</a:t>
            </a:r>
            <a:endParaRPr lang="en-US" altLang="zh-CN" smtClean="0"/>
          </a:p>
          <a:p>
            <a:r>
              <a:rPr lang="zh-CN" altLang="en-US" smtClean="0"/>
              <a:t>创建</a:t>
            </a:r>
            <a:r>
              <a:rPr lang="zh-CN" altLang="en-US" smtClean="0">
                <a:solidFill>
                  <a:srgbClr val="FFFF00"/>
                </a:solidFill>
              </a:rPr>
              <a:t>原始类型</a:t>
            </a:r>
            <a:r>
              <a:rPr lang="zh-CN" altLang="en-US" smtClean="0"/>
              <a:t>字符串变量：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创建</a:t>
            </a:r>
            <a:r>
              <a:rPr lang="zh-CN" altLang="en-US" smtClean="0">
                <a:solidFill>
                  <a:srgbClr val="FFFF00"/>
                </a:solidFill>
              </a:rPr>
              <a:t>引用类型</a:t>
            </a:r>
            <a:r>
              <a:rPr lang="zh-CN" altLang="en-US" smtClean="0"/>
              <a:t>字符串对象：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28662" y="2143116"/>
            <a:ext cx="7072362" cy="128588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stuName = 'Smith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;	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gender = '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男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		   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priceString = String(150.5);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215074" y="1428736"/>
            <a:ext cx="2000264" cy="1022955"/>
          </a:xfrm>
          <a:prstGeom prst="wedgeRoundRectCallout">
            <a:avLst>
              <a:gd name="adj1" fmla="val -128369"/>
              <a:gd name="adj2" fmla="val 50226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定义字符串值可以用英文单引号或双引号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28662" y="4214794"/>
            <a:ext cx="7072362" cy="85728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carType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String( 'BMW528Li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50537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13808</TotalTime>
  <Words>2413</Words>
  <Application>Microsoft Macintosh PowerPoint</Application>
  <PresentationFormat>全屏显示(4:3)</PresentationFormat>
  <Paragraphs>499</Paragraphs>
  <Slides>42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前端核心 JavaScript</vt:lpstr>
      <vt:lpstr>PowerPoint 演示文稿</vt:lpstr>
      <vt:lpstr>PowerPoint 演示文稿</vt:lpstr>
      <vt:lpstr>PowerPoint 演示文稿</vt:lpstr>
      <vt:lpstr>内置对象 </vt:lpstr>
      <vt:lpstr>内置对象</vt:lpstr>
      <vt:lpstr>包装类型</vt:lpstr>
      <vt:lpstr>String 概述 </vt:lpstr>
      <vt:lpstr>文本 String </vt:lpstr>
      <vt:lpstr>转义字符 </vt:lpstr>
      <vt:lpstr>字符串的使用 </vt:lpstr>
      <vt:lpstr>字符串常用操作  </vt:lpstr>
      <vt:lpstr>大小写转换方法</vt:lpstr>
      <vt:lpstr>模拟输入验证码</vt:lpstr>
      <vt:lpstr>获取指定位置的字符 </vt:lpstr>
      <vt:lpstr>获取指定位置的字符</vt:lpstr>
      <vt:lpstr>检索字符串</vt:lpstr>
      <vt:lpstr>检索敏感词</vt:lpstr>
      <vt:lpstr>截取子字符串 </vt:lpstr>
      <vt:lpstr>截取子字符串</vt:lpstr>
      <vt:lpstr>分隔字符串</vt:lpstr>
      <vt:lpstr>分隔字符串</vt:lpstr>
      <vt:lpstr>连接字符串</vt:lpstr>
      <vt:lpstr>模式匹配 </vt:lpstr>
      <vt:lpstr>修饰符</vt:lpstr>
      <vt:lpstr>替换子字符串</vt:lpstr>
      <vt:lpstr>匹配</vt:lpstr>
      <vt:lpstr>查找</vt:lpstr>
      <vt:lpstr>字符串的模式匹配 </vt:lpstr>
      <vt:lpstr>PowerPoint 演示文稿</vt:lpstr>
      <vt:lpstr>正则表达式概述</vt:lpstr>
      <vt:lpstr>正则表达式概述</vt:lpstr>
      <vt:lpstr>正则表达式初体验</vt:lpstr>
      <vt:lpstr>定义正则表达式</vt:lpstr>
      <vt:lpstr>普通字符</vt:lpstr>
      <vt:lpstr>字符集</vt:lpstr>
      <vt:lpstr>预定义字符集</vt:lpstr>
      <vt:lpstr>数量词</vt:lpstr>
      <vt:lpstr>选择和分组</vt:lpstr>
      <vt:lpstr>指定匹配位置</vt:lpstr>
      <vt:lpstr>定义正则表达式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王春梅 merita</cp:lastModifiedBy>
  <cp:revision>2893</cp:revision>
  <dcterms:modified xsi:type="dcterms:W3CDTF">2017-06-22T03:56:04Z</dcterms:modified>
</cp:coreProperties>
</file>