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0"/>
  </p:notesMasterIdLst>
  <p:handoutMasterIdLst>
    <p:handoutMasterId r:id="rId41"/>
  </p:handoutMasterIdLst>
  <p:sldIdLst>
    <p:sldId id="1012" r:id="rId2"/>
    <p:sldId id="1087" r:id="rId3"/>
    <p:sldId id="1157" r:id="rId4"/>
    <p:sldId id="1158" r:id="rId5"/>
    <p:sldId id="1159" r:id="rId6"/>
    <p:sldId id="1160" r:id="rId7"/>
    <p:sldId id="1161" r:id="rId8"/>
    <p:sldId id="1162" r:id="rId9"/>
    <p:sldId id="1163" r:id="rId10"/>
    <p:sldId id="1164" r:id="rId11"/>
    <p:sldId id="1165" r:id="rId12"/>
    <p:sldId id="1166" r:id="rId13"/>
    <p:sldId id="1167" r:id="rId14"/>
    <p:sldId id="1168" r:id="rId15"/>
    <p:sldId id="1169" r:id="rId16"/>
    <p:sldId id="1170" r:id="rId17"/>
    <p:sldId id="1171" r:id="rId18"/>
    <p:sldId id="1172" r:id="rId19"/>
    <p:sldId id="1173" r:id="rId20"/>
    <p:sldId id="1174" r:id="rId21"/>
    <p:sldId id="1175" r:id="rId22"/>
    <p:sldId id="1176" r:id="rId23"/>
    <p:sldId id="1177" r:id="rId24"/>
    <p:sldId id="1178" r:id="rId25"/>
    <p:sldId id="1179" r:id="rId26"/>
    <p:sldId id="1180" r:id="rId27"/>
    <p:sldId id="1181" r:id="rId28"/>
    <p:sldId id="1182" r:id="rId29"/>
    <p:sldId id="1183" r:id="rId30"/>
    <p:sldId id="1184" r:id="rId31"/>
    <p:sldId id="1185" r:id="rId32"/>
    <p:sldId id="1186" r:id="rId33"/>
    <p:sldId id="1187" r:id="rId34"/>
    <p:sldId id="1188" r:id="rId35"/>
    <p:sldId id="1189" r:id="rId36"/>
    <p:sldId id="1190" r:id="rId37"/>
    <p:sldId id="1191" r:id="rId38"/>
    <p:sldId id="475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C1F26"/>
    <a:srgbClr val="231F20"/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0962" autoAdjust="0"/>
  </p:normalViewPr>
  <p:slideViewPr>
    <p:cSldViewPr>
      <p:cViewPr varScale="1">
        <p:scale>
          <a:sx n="82" d="100"/>
          <a:sy n="82" d="100"/>
        </p:scale>
        <p:origin x="-2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17/6/22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17/6/22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正则表达式对象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964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split 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973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516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Math </a:t>
            </a:r>
            <a:r>
              <a:rPr lang="zh-CN" altLang="en-US" smtClean="0"/>
              <a:t>对象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500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Math </a:t>
            </a:r>
            <a:r>
              <a:rPr lang="zh-CN" altLang="en-US" smtClean="0"/>
              <a:t>对象概述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205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Math </a:t>
            </a:r>
            <a:r>
              <a:rPr lang="zh-CN" altLang="en-US" smtClean="0"/>
              <a:t>对象的属性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588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Math </a:t>
            </a:r>
            <a:r>
              <a:rPr lang="zh-CN" altLang="en-US" smtClean="0"/>
              <a:t>对象的方法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924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三角函数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73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随机数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607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/>
              <a:t>Date</a:t>
            </a:r>
            <a:r>
              <a:rPr lang="zh-CN" altLang="en-US" sz="1200" b="1" dirty="0" smtClean="0"/>
              <a:t>、</a:t>
            </a:r>
            <a:r>
              <a:rPr lang="en-US" altLang="zh-CN" sz="1200" b="1" dirty="0" smtClean="0"/>
              <a:t>Number</a:t>
            </a:r>
            <a:r>
              <a:rPr lang="zh-CN" altLang="en-US" sz="1200" b="1" dirty="0" smtClean="0"/>
              <a:t>、</a:t>
            </a:r>
            <a:r>
              <a:rPr lang="en-US" altLang="zh-CN" sz="1200" b="1" dirty="0" smtClean="0"/>
              <a:t>Boolean</a:t>
            </a:r>
            <a:endParaRPr lang="zh-CN" altLang="en-US" sz="1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7646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Date </a:t>
            </a:r>
            <a:r>
              <a:rPr lang="zh-CN" altLang="en-US" smtClean="0"/>
              <a:t>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649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RegExp </a:t>
            </a:r>
            <a:r>
              <a:rPr lang="zh-CN" altLang="en-US" smtClean="0"/>
              <a:t>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665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创建 </a:t>
            </a:r>
            <a:r>
              <a:rPr lang="en-US" altLang="zh-CN" smtClean="0"/>
              <a:t>Date </a:t>
            </a:r>
            <a:r>
              <a:rPr lang="zh-CN" altLang="en-US" smtClean="0"/>
              <a:t>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3763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获取时间信息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4336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修改时间信息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883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时间格式转换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3742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Number </a:t>
            </a:r>
            <a:r>
              <a:rPr lang="zh-CN" altLang="en-US" smtClean="0"/>
              <a:t>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338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创建 </a:t>
            </a:r>
            <a:r>
              <a:rPr lang="en-US" altLang="zh-CN" smtClean="0"/>
              <a:t>Number </a:t>
            </a:r>
            <a:r>
              <a:rPr lang="zh-CN" altLang="en-US" smtClean="0"/>
              <a:t>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908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Number </a:t>
            </a:r>
            <a:r>
              <a:rPr lang="zh-CN" altLang="en-US" smtClean="0"/>
              <a:t>对象属性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1297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Number </a:t>
            </a:r>
            <a:r>
              <a:rPr lang="zh-CN" altLang="en-US" smtClean="0"/>
              <a:t>对象方法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789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Boolean </a:t>
            </a:r>
            <a:r>
              <a:rPr lang="zh-CN" altLang="en-US" smtClean="0"/>
              <a:t>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4941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Boolean </a:t>
            </a:r>
            <a:r>
              <a:rPr lang="zh-CN" altLang="en-US" smtClean="0"/>
              <a:t>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637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创建 </a:t>
            </a:r>
            <a:r>
              <a:rPr lang="en-US" altLang="zh-CN" smtClean="0"/>
              <a:t>RegExp </a:t>
            </a:r>
            <a:r>
              <a:rPr lang="zh-CN" altLang="en-US" smtClean="0"/>
              <a:t>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56449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Boolean </a:t>
            </a:r>
            <a:r>
              <a:rPr lang="zh-CN" altLang="en-US" smtClean="0"/>
              <a:t>对象（续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8065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总结和答疑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80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RegExp </a:t>
            </a:r>
            <a:r>
              <a:rPr lang="zh-CN" altLang="en-US" smtClean="0"/>
              <a:t>的属性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909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RegExp 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的方法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575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用于模式匹配的 </a:t>
            </a:r>
            <a:r>
              <a:rPr lang="en-US" altLang="zh-CN" smtClean="0"/>
              <a:t>String 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402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replace 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7459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match 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101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search 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45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97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036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本节内容</a:t>
            </a:r>
            <a:endParaRPr lang="en-US" altLang="zh-CN" dirty="0" smtClean="0"/>
          </a:p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</a:t>
            </a:r>
            <a:r>
              <a:rPr lang="en-US" altLang="zh-CN" dirty="0" err="1" smtClean="0"/>
              <a:t>sfsdf</a:t>
            </a:r>
            <a:r>
              <a:rPr lang="zh-CN" altLang="en-US" dirty="0" smtClean="0"/>
              <a:t>击此处编辑母版文本样式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dsfsdf</a:t>
            </a:r>
            <a:r>
              <a:rPr lang="zh-CN" altLang="en-US" dirty="0" smtClean="0"/>
              <a:t>二级</a:t>
            </a:r>
            <a:endParaRPr lang="en-US" altLang="zh-CN" dirty="0" smtClean="0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知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识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案例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264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</a:t>
            </a:r>
            <a:r>
              <a:rPr lang="en-US" altLang="zh-CN" dirty="0" err="1" smtClean="0"/>
              <a:t>sfsdf</a:t>
            </a:r>
            <a:r>
              <a:rPr lang="zh-CN" altLang="en-US" dirty="0" smtClean="0"/>
              <a:t>击此处编辑母版文本样式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dsfsdf</a:t>
            </a:r>
            <a:r>
              <a:rPr lang="zh-CN" altLang="en-US" dirty="0" smtClean="0"/>
              <a:t>二级</a:t>
            </a:r>
            <a:endParaRPr lang="en-US" altLang="zh-CN" dirty="0" smtClean="0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知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识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导入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95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15" name="十字形 14"/>
          <p:cNvSpPr/>
          <p:nvPr userDrawn="1"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形 15"/>
          <p:cNvSpPr/>
          <p:nvPr userDrawn="1"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8" name="标题 1"/>
          <p:cNvSpPr txBox="1">
            <a:spLocks/>
          </p:cNvSpPr>
          <p:nvPr userDrawn="1"/>
        </p:nvSpPr>
        <p:spPr>
          <a:xfrm>
            <a:off x="-47499" y="696689"/>
            <a:ext cx="486590" cy="19950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知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识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讲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解</a:t>
            </a:r>
            <a:endParaRPr lang="zh-CN" altLang="en-US" sz="1200" b="1" dirty="0">
              <a:solidFill>
                <a:srgbClr val="F9FAFB"/>
              </a:solidFill>
            </a:endParaRPr>
          </a:p>
        </p:txBody>
      </p:sp>
      <p:sp>
        <p:nvSpPr>
          <p:cNvPr id="1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</a:t>
            </a:r>
            <a:r>
              <a:rPr lang="en-US" altLang="zh-CN" dirty="0" err="1" smtClean="0"/>
              <a:t>sfsdf</a:t>
            </a:r>
            <a:r>
              <a:rPr lang="zh-CN" altLang="en-US" dirty="0" smtClean="0"/>
              <a:t>击此处编辑母版文本样式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dsfsdf</a:t>
            </a:r>
            <a:r>
              <a:rPr lang="zh-CN" altLang="en-US" dirty="0" smtClean="0"/>
              <a:t>二级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90030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29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课程英文副标题</a:t>
            </a:r>
            <a:endParaRPr lang="zh-CN" altLang="en-US" dirty="0"/>
          </a:p>
        </p:txBody>
      </p:sp>
      <p:pic>
        <p:nvPicPr>
          <p:cNvPr id="5" name="图片 4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 smtClean="0"/>
              <a:t>DAY01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7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练习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课堂练习标题</a:t>
            </a:r>
            <a:endParaRPr lang="zh-CN" altLang="en-US" dirty="0"/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代码实践标题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知识案例标题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知识案例内容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  <p:sldLayoutId id="2147483737" r:id="rId12"/>
    <p:sldLayoutId id="2147483738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88879"/>
            <a:ext cx="8935074" cy="1470025"/>
          </a:xfrm>
        </p:spPr>
        <p:txBody>
          <a:bodyPr/>
          <a:lstStyle/>
          <a:p>
            <a:r>
              <a:rPr lang="zh-CN" altLang="en-US" dirty="0" smtClean="0"/>
              <a:t>前端</a:t>
            </a:r>
            <a:r>
              <a:rPr lang="zh-CN" altLang="en-US" dirty="0"/>
              <a:t>核心</a:t>
            </a:r>
            <a:r>
              <a:rPr lang="zh-CN" altLang="en-US" dirty="0" smtClean="0"/>
              <a:t> </a:t>
            </a:r>
            <a:r>
              <a:rPr kumimoji="1" lang="en-US" altLang="zh-CN" sz="5400" dirty="0" smtClean="0">
                <a:solidFill>
                  <a:srgbClr val="DC1F26"/>
                </a:solidFill>
              </a:rPr>
              <a:t>JavaScript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/>
              <a:t>Front-End </a:t>
            </a:r>
            <a:r>
              <a:rPr lang="en-US" altLang="zh-CN" sz="2400" dirty="0" err="1" smtClean="0"/>
              <a:t>JavaScript</a:t>
            </a:r>
            <a:r>
              <a:rPr lang="en-US" altLang="zh-CN" sz="2400" dirty="0" err="1" smtClean="0"/>
              <a:t>Core</a:t>
            </a: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Unit0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710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replace </a:t>
            </a:r>
            <a:r>
              <a:rPr lang="zh-CN" altLang="en-US"/>
              <a:t>方法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836712"/>
            <a:ext cx="8064896" cy="1889748"/>
          </a:xfrm>
        </p:spPr>
        <p:txBody>
          <a:bodyPr/>
          <a:lstStyle/>
          <a:p>
            <a:r>
              <a:rPr lang="en-US" altLang="zh-CN" smtClean="0">
                <a:solidFill>
                  <a:srgbClr val="FFFF00"/>
                </a:solidFill>
              </a:rPr>
              <a:t>strObject.replace(substring/regexp, replacement)</a:t>
            </a:r>
          </a:p>
          <a:p>
            <a:pPr lvl="1"/>
            <a:r>
              <a:rPr lang="zh-CN" altLang="en-US" smtClean="0"/>
              <a:t>对字符串中特定格式的子串进行替换，返回替换后的结果</a:t>
            </a:r>
            <a:endParaRPr lang="en-US" altLang="zh-CN" smtClean="0"/>
          </a:p>
          <a:p>
            <a:pPr lvl="1"/>
            <a:r>
              <a:rPr lang="zh-CN" altLang="en-US"/>
              <a:t>第一</a:t>
            </a:r>
            <a:r>
              <a:rPr lang="zh-CN" altLang="en-US" smtClean="0"/>
              <a:t>个参数既可以是一个固定的子串，也可以是一个正则表达式对象</a:t>
            </a:r>
            <a:endParaRPr lang="en-US" altLang="zh-CN" smtClean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71600" y="4149080"/>
            <a:ext cx="7776864" cy="202078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regexp = /(red|blue|green)/ig;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data = 'Flowers are red, blue,yellow,or green';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result = data.replace(regexp,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	'&lt;span style="color:$1"&gt;$1&lt;/span&gt;');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document.write( result 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2" y="6237312"/>
            <a:ext cx="58197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220072" y="5809828"/>
            <a:ext cx="3240360" cy="504056"/>
          </a:xfrm>
          <a:prstGeom prst="wedgeRoundRectCallout">
            <a:avLst>
              <a:gd name="adj1" fmla="val -47556"/>
              <a:gd name="adj2" fmla="val -85249"/>
              <a:gd name="adj3" fmla="val 16667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引用具有特定编号的子表达式</a:t>
            </a: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71600" y="2636912"/>
            <a:ext cx="7776864" cy="144016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regexp = /javascript/ig;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data = 'Write Javascript should follow javaScript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rules — javascript said';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result = data.replace(regexp,  'JavaScript');</a:t>
            </a:r>
          </a:p>
        </p:txBody>
      </p:sp>
    </p:spTree>
    <p:extLst>
      <p:ext uri="{BB962C8B-B14F-4D97-AF65-F5344CB8AC3E}">
        <p14:creationId xmlns:p14="http://schemas.microsoft.com/office/powerpoint/2010/main" val="1935396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match </a:t>
            </a:r>
            <a:r>
              <a:rPr lang="zh-CN" altLang="en-US"/>
              <a:t>方法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883093"/>
            <a:ext cx="8064896" cy="1889748"/>
          </a:xfrm>
        </p:spPr>
        <p:txBody>
          <a:bodyPr/>
          <a:lstStyle/>
          <a:p>
            <a:r>
              <a:rPr lang="en-US" altLang="zh-CN" smtClean="0">
                <a:solidFill>
                  <a:srgbClr val="FFFF00"/>
                </a:solidFill>
              </a:rPr>
              <a:t>strObject.match(substring/regexp)</a:t>
            </a:r>
          </a:p>
          <a:p>
            <a:pPr lvl="1"/>
            <a:r>
              <a:rPr lang="zh-CN" altLang="en-US" smtClean="0"/>
              <a:t>返回一个或多个子串</a:t>
            </a:r>
            <a:r>
              <a:rPr lang="en-US" altLang="zh-CN" smtClean="0"/>
              <a:t>/</a:t>
            </a:r>
            <a:r>
              <a:rPr lang="zh-CN" altLang="en-US" smtClean="0"/>
              <a:t>正则表达式的匹配</a:t>
            </a:r>
            <a:endParaRPr lang="en-US" altLang="zh-CN" smtClean="0"/>
          </a:p>
          <a:p>
            <a:pPr lvl="1"/>
            <a:r>
              <a:rPr lang="zh-CN" altLang="en-US" smtClean="0"/>
              <a:t>与</a:t>
            </a:r>
            <a:r>
              <a:rPr lang="en-US" altLang="zh-CN" smtClean="0"/>
              <a:t>indexOf()</a:t>
            </a:r>
            <a:r>
              <a:rPr lang="zh-CN" altLang="en-US" smtClean="0"/>
              <a:t>方法类似，但是它返回匹配的值，而不是匹配字符串所在的下标</a:t>
            </a:r>
            <a:endParaRPr lang="en-US" altLang="zh-CN" dirty="0" smtClean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55576" y="3539462"/>
            <a:ext cx="7892380" cy="212178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regexp = /&lt;b&gt;.*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?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&lt;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\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/b&gt;/ig;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data = '&lt;b&gt;Tom&lt;/b&gt; has &lt;b&gt;strong&lt;/b&gt; arms';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console.log(  data.match(regexp)  );</a:t>
            </a:r>
          </a:p>
          <a:p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//["&lt;b&gt;Tom&lt;/b&gt;", "&lt;b&gt;strong&lt;/b&gt;"]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039108" y="2636912"/>
            <a:ext cx="3709356" cy="504056"/>
          </a:xfrm>
          <a:prstGeom prst="wedgeRoundRectCallout">
            <a:avLst>
              <a:gd name="adj1" fmla="val -78212"/>
              <a:gd name="adj2" fmla="val 172909"/>
              <a:gd name="adj3" fmla="val 16667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将“贪婪匹配”变为“惰性匹配”</a:t>
            </a: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9522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search </a:t>
            </a:r>
            <a:r>
              <a:rPr lang="zh-CN" altLang="en-US"/>
              <a:t>方法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406813"/>
          </a:xfrm>
        </p:spPr>
        <p:txBody>
          <a:bodyPr/>
          <a:lstStyle/>
          <a:p>
            <a:r>
              <a:rPr lang="en-US" altLang="zh-CN" smtClean="0">
                <a:solidFill>
                  <a:srgbClr val="FFFF00"/>
                </a:solidFill>
              </a:rPr>
              <a:t>strObject.search(regexp)</a:t>
            </a:r>
          </a:p>
          <a:p>
            <a:pPr lvl="1"/>
            <a:r>
              <a:rPr lang="zh-CN" altLang="en-US"/>
              <a:t>返</a:t>
            </a:r>
            <a:r>
              <a:rPr lang="zh-CN" altLang="en-US" smtClean="0"/>
              <a:t>回第一次出现匹配指定正则表达式子串的下标，若没有匹配</a:t>
            </a:r>
            <a:r>
              <a:rPr lang="zh-CN" altLang="en-US"/>
              <a:t>则</a:t>
            </a:r>
            <a:r>
              <a:rPr lang="zh-CN" altLang="en-US" smtClean="0"/>
              <a:t>返回</a:t>
            </a:r>
            <a:r>
              <a:rPr lang="en-US" altLang="zh-CN" smtClean="0"/>
              <a:t>-1</a:t>
            </a:r>
          </a:p>
          <a:p>
            <a:pPr lvl="1"/>
            <a:r>
              <a:rPr lang="zh-CN" altLang="en-US" smtClean="0"/>
              <a:t>与</a:t>
            </a:r>
            <a:r>
              <a:rPr lang="en-US" altLang="zh-CN" smtClean="0"/>
              <a:t>indexOf()</a:t>
            </a:r>
            <a:r>
              <a:rPr lang="zh-CN" altLang="en-US" smtClean="0"/>
              <a:t>作用类似，但</a:t>
            </a:r>
            <a:r>
              <a:rPr lang="en-US" altLang="zh-CN" smtClean="0"/>
              <a:t>indexOf()</a:t>
            </a:r>
            <a:r>
              <a:rPr lang="zh-CN" altLang="en-US" smtClean="0"/>
              <a:t>不支持正则表达式</a:t>
            </a: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68306" y="3212976"/>
            <a:ext cx="7072362" cy="151216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regexp = /\bdo\b/ig;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data = 'He does told to do';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console.log( data.search( regexp ) );  	    //16</a:t>
            </a:r>
          </a:p>
        </p:txBody>
      </p:sp>
    </p:spTree>
    <p:extLst>
      <p:ext uri="{BB962C8B-B14F-4D97-AF65-F5344CB8AC3E}">
        <p14:creationId xmlns:p14="http://schemas.microsoft.com/office/powerpoint/2010/main" val="2679143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split </a:t>
            </a:r>
            <a:r>
              <a:rPr lang="zh-CN" altLang="en-US"/>
              <a:t>方法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813078"/>
          </a:xfrm>
        </p:spPr>
        <p:txBody>
          <a:bodyPr/>
          <a:lstStyle/>
          <a:p>
            <a:r>
              <a:rPr lang="en-US" altLang="zh-CN" smtClean="0">
                <a:solidFill>
                  <a:srgbClr val="FFFF00"/>
                </a:solidFill>
              </a:rPr>
              <a:t>strObject.split( str/regexp, [howmany] )</a:t>
            </a:r>
          </a:p>
          <a:p>
            <a:pPr lvl="1"/>
            <a:r>
              <a:rPr lang="zh-CN" altLang="en-US" smtClean="0"/>
              <a:t>使用一个指定的字符串或正则表达式，对原字符串进行拆分，返回拆得的子串数组。</a:t>
            </a:r>
            <a:endParaRPr lang="en-US" altLang="zh-CN" smtClean="0"/>
          </a:p>
          <a:p>
            <a:pPr lvl="1"/>
            <a:r>
              <a:rPr lang="zh-CN" altLang="en-US" smtClean="0"/>
              <a:t>若指定了</a:t>
            </a:r>
            <a:r>
              <a:rPr lang="en-US" altLang="zh-CN" smtClean="0"/>
              <a:t>howmany</a:t>
            </a:r>
            <a:r>
              <a:rPr lang="zh-CN" altLang="en-US" smtClean="0"/>
              <a:t>属性，则只返回拆得的前</a:t>
            </a:r>
            <a:r>
              <a:rPr lang="en-US" altLang="zh-CN" smtClean="0"/>
              <a:t>howmany</a:t>
            </a:r>
            <a:r>
              <a:rPr lang="zh-CN" altLang="en-US" smtClean="0"/>
              <a:t>个子串</a:t>
            </a: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00100" y="3429000"/>
            <a:ext cx="7072362" cy="18002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data = 'How are you  ';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regexp = /\s+/;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arr = data.split( regexp );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console.log( arr );	      //["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How", "are", "you", ""]  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198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用于模式匹配的 </a:t>
            </a:r>
            <a:r>
              <a:rPr lang="en-US" altLang="zh-CN"/>
              <a:t>String </a:t>
            </a:r>
            <a:r>
              <a:rPr lang="zh-CN" altLang="en-US"/>
              <a:t>方法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参见 </a:t>
            </a:r>
            <a:r>
              <a:rPr lang="en-US" altLang="zh-CN" dirty="0" smtClean="0"/>
              <a:t>COOKBOOK】</a:t>
            </a:r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/>
              <a:t>、</a:t>
            </a:r>
            <a:r>
              <a:rPr lang="zh-CN" altLang="en-US" dirty="0" smtClean="0"/>
              <a:t>分别</a:t>
            </a:r>
            <a:r>
              <a:rPr lang="zh-CN" altLang="en-US" dirty="0"/>
              <a:t>定义函数去掉字符串前空字符，去掉字符串后空字符以及同时去掉字符串前后空字符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、替换</a:t>
            </a:r>
            <a:r>
              <a:rPr lang="zh-CN" altLang="en-US" dirty="0"/>
              <a:t>所有敏感词：</a:t>
            </a:r>
          </a:p>
          <a:p>
            <a:pPr lvl="1"/>
            <a:r>
              <a:rPr lang="zh-CN" altLang="en-US" dirty="0"/>
              <a:t>    关键字包括</a:t>
            </a:r>
            <a:r>
              <a:rPr lang="zh-CN" altLang="en-US" dirty="0" smtClean="0"/>
              <a:t>：纪检、纪检监察、纪委</a:t>
            </a:r>
            <a:endParaRPr lang="zh-CN" altLang="en-US" dirty="0"/>
          </a:p>
          <a:p>
            <a:pPr lvl="1"/>
            <a:r>
              <a:rPr lang="zh-CN" altLang="en-US" dirty="0"/>
              <a:t>    请用户输入一段回复内容。</a:t>
            </a:r>
          </a:p>
          <a:p>
            <a:pPr lvl="1"/>
            <a:r>
              <a:rPr lang="zh-CN" altLang="en-US" dirty="0"/>
              <a:t>    检查并替换每个敏感词为**或****</a:t>
            </a:r>
          </a:p>
          <a:p>
            <a:pPr lvl="1"/>
            <a:r>
              <a:rPr lang="zh-CN" altLang="en-US" dirty="0"/>
              <a:t>    最后显示共替换了多少处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、格式化身份证号中的生日为：</a:t>
            </a:r>
            <a:r>
              <a:rPr lang="en-US" altLang="zh-CN" dirty="0" err="1" smtClean="0"/>
              <a:t>yyyy</a:t>
            </a:r>
            <a:r>
              <a:rPr lang="zh-CN" altLang="en-US" dirty="0" smtClean="0"/>
              <a:t>年</a:t>
            </a:r>
            <a:r>
              <a:rPr lang="en-US" altLang="zh-CN" dirty="0" smtClean="0"/>
              <a:t>MM</a:t>
            </a:r>
            <a:r>
              <a:rPr lang="zh-CN" altLang="en-US" dirty="0" smtClean="0"/>
              <a:t>月</a:t>
            </a:r>
            <a:r>
              <a:rPr lang="en-US" altLang="zh-CN" dirty="0" err="1" smtClean="0"/>
              <a:t>dd</a:t>
            </a:r>
            <a:r>
              <a:rPr lang="zh-CN" altLang="en-US" dirty="0"/>
              <a:t>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80908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395536" y="2864892"/>
            <a:ext cx="2210354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-180528" y="548680"/>
            <a:ext cx="3312368" cy="695586"/>
            <a:chOff x="-252536" y="-57376"/>
            <a:chExt cx="3312368" cy="69558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-252536" y="-57376"/>
              <a:ext cx="3312368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en-US" altLang="zh-CN" sz="3200" b="1" dirty="0" smtClean="0"/>
                <a:t>Math</a:t>
              </a:r>
              <a:endParaRPr lang="zh-CN" altLang="en-US" sz="32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518688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5286380" y="272838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Math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对象的属性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286380" y="317796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Math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对象的方法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286380" y="362753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三角函数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286380" y="227881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Math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对象概述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167046" y="2276912"/>
            <a:ext cx="2046434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Math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289491" y="407711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随机数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>
            <a:stCxn id="11" idx="3"/>
            <a:endCxn id="16" idx="1"/>
          </p:cNvCxnSpPr>
          <p:nvPr/>
        </p:nvCxnSpPr>
        <p:spPr>
          <a:xfrm flipV="1">
            <a:off x="2605890" y="2456912"/>
            <a:ext cx="561156" cy="690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4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Math </a:t>
            </a:r>
            <a:r>
              <a:rPr lang="zh-CN" altLang="en-US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286941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Math </a:t>
            </a:r>
            <a:r>
              <a:rPr lang="zh-CN" altLang="en-US"/>
              <a:t>对象概述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280919" cy="2456057"/>
          </a:xfrm>
        </p:spPr>
        <p:txBody>
          <a:bodyPr/>
          <a:lstStyle/>
          <a:p>
            <a:r>
              <a:rPr lang="en-US" altLang="zh-CN" smtClean="0"/>
              <a:t>Math</a:t>
            </a:r>
            <a:r>
              <a:rPr lang="zh-CN" altLang="en-US" smtClean="0"/>
              <a:t>对象是</a:t>
            </a:r>
            <a:r>
              <a:rPr lang="en-US" altLang="zh-CN" smtClean="0"/>
              <a:t>ECMAScript</a:t>
            </a:r>
            <a:r>
              <a:rPr lang="zh-CN" altLang="en-US" smtClean="0"/>
              <a:t>提供的</a:t>
            </a:r>
            <a:r>
              <a:rPr lang="zh-CN" altLang="en-US"/>
              <a:t>一个全局对象，它</a:t>
            </a:r>
            <a:r>
              <a:rPr lang="zh-CN" altLang="en-US" smtClean="0"/>
              <a:t>主要封装了一些常用</a:t>
            </a:r>
            <a:r>
              <a:rPr lang="zh-CN" altLang="en-US"/>
              <a:t>的数学函数和常数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Math</a:t>
            </a:r>
            <a:r>
              <a:rPr lang="zh-CN" altLang="en-US"/>
              <a:t>对象没有构造函数</a:t>
            </a:r>
            <a:r>
              <a:rPr lang="zh-CN" altLang="en-US" smtClean="0"/>
              <a:t>，无法创</a:t>
            </a:r>
            <a:r>
              <a:rPr lang="zh-CN" altLang="en-US"/>
              <a:t>建</a:t>
            </a:r>
            <a:r>
              <a:rPr lang="zh-CN" altLang="en-US" smtClean="0"/>
              <a:t>它的实例</a:t>
            </a:r>
            <a:r>
              <a:rPr lang="en-US" altLang="zh-CN" smtClean="0"/>
              <a:t>(instance)</a:t>
            </a:r>
            <a:r>
              <a:rPr lang="zh-CN" altLang="en-US"/>
              <a:t>；</a:t>
            </a:r>
            <a:r>
              <a:rPr lang="zh-CN" altLang="en-US" smtClean="0"/>
              <a:t>调用其属性和方法时，直</a:t>
            </a:r>
            <a:r>
              <a:rPr lang="zh-CN" altLang="en-US"/>
              <a:t>接使用</a:t>
            </a:r>
            <a:r>
              <a:rPr lang="en-US" altLang="zh-CN" smtClean="0"/>
              <a:t>Math</a:t>
            </a:r>
            <a:r>
              <a:rPr lang="zh-CN" altLang="en-US" smtClean="0"/>
              <a:t>对象名即</a:t>
            </a:r>
            <a:r>
              <a:rPr lang="zh-CN" altLang="en-US"/>
              <a:t>可。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28662" y="3933056"/>
            <a:ext cx="7675786" cy="187220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//Math</a:t>
            </a:r>
            <a:r>
              <a:rPr lang="zh-CN" altLang="en-US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对象不能实例化</a:t>
            </a:r>
            <a:endParaRPr lang="en-US" altLang="zh-CN" sz="22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 m1 = new Math();	     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//TypeError</a:t>
            </a:r>
          </a:p>
          <a:p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Math.PI ) ;	     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</a:t>
            </a:r>
            <a:r>
              <a:rPr lang="zh-CN" altLang="en-US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直接使用对象名调用属性</a:t>
            </a:r>
            <a:endParaRPr lang="en-US" altLang="zh-CN" sz="22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console.log( Math.random() );  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直接使用对象名调</a:t>
            </a:r>
            <a:r>
              <a:rPr lang="zh-CN" altLang="en-US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用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方法</a:t>
            </a:r>
            <a:endParaRPr lang="en-US" altLang="zh-CN" sz="22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679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Math </a:t>
            </a:r>
            <a:r>
              <a:rPr lang="zh-CN" altLang="en-US"/>
              <a:t>对象的属性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35531"/>
          </a:xfrm>
        </p:spPr>
        <p:txBody>
          <a:bodyPr/>
          <a:lstStyle/>
          <a:p>
            <a:r>
              <a:rPr lang="en-US" altLang="zh-CN" smtClean="0"/>
              <a:t>Math</a:t>
            </a:r>
            <a:r>
              <a:rPr lang="zh-CN" altLang="en-US" smtClean="0"/>
              <a:t>对象具有如下</a:t>
            </a:r>
            <a:r>
              <a:rPr lang="zh-CN" altLang="en-US"/>
              <a:t>成员</a:t>
            </a:r>
            <a:r>
              <a:rPr lang="zh-CN" altLang="en-US" smtClean="0"/>
              <a:t>属性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27584" y="1700808"/>
          <a:ext cx="7344816" cy="3888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138"/>
                <a:gridCol w="5533678"/>
              </a:tblGrid>
              <a:tr h="4143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属性名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34256">
                <a:tc>
                  <a:txBody>
                    <a:bodyPr/>
                    <a:lstStyle/>
                    <a:p>
                      <a:r>
                        <a:rPr lang="en-US" smtClean="0">
                          <a:latin typeface="微软雅黑" pitchFamily="34" charset="-122"/>
                          <a:ea typeface="微软雅黑" pitchFamily="34" charset="-122"/>
                        </a:rPr>
                        <a:t>E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返回算术常量 </a:t>
                      </a:r>
                      <a:r>
                        <a:rPr 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e，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即自然对数的底数（约等于</a:t>
                      </a:r>
                      <a:r>
                        <a:rPr lang="en-US" altLang="zh-CN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2.718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434256">
                <a:tc>
                  <a:txBody>
                    <a:bodyPr/>
                    <a:lstStyle/>
                    <a:p>
                      <a:r>
                        <a:rPr lang="en-US" smtClean="0">
                          <a:latin typeface="微软雅黑" pitchFamily="34" charset="-122"/>
                          <a:ea typeface="微软雅黑" pitchFamily="34" charset="-122"/>
                        </a:rPr>
                        <a:t>LN2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返回 </a:t>
                      </a:r>
                      <a:r>
                        <a:rPr lang="en-US" altLang="zh-CN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 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的自然对数（约等于</a:t>
                      </a:r>
                      <a:r>
                        <a:rPr lang="en-US" altLang="zh-CN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0.693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434256">
                <a:tc>
                  <a:txBody>
                    <a:bodyPr/>
                    <a:lstStyle/>
                    <a:p>
                      <a:r>
                        <a:rPr lang="en-US" smtClean="0">
                          <a:latin typeface="微软雅黑" pitchFamily="34" charset="-122"/>
                          <a:ea typeface="微软雅黑" pitchFamily="34" charset="-122"/>
                        </a:rPr>
                        <a:t>LN10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返回 </a:t>
                      </a:r>
                      <a:r>
                        <a:rPr lang="en-US" altLang="zh-CN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 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的自然对数（约等于</a:t>
                      </a:r>
                      <a:r>
                        <a:rPr lang="en-US" altLang="zh-CN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2.302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434256">
                <a:tc>
                  <a:txBody>
                    <a:bodyPr/>
                    <a:lstStyle/>
                    <a:p>
                      <a:r>
                        <a:rPr lang="en-US" smtClean="0">
                          <a:latin typeface="微软雅黑" pitchFamily="34" charset="-122"/>
                          <a:ea typeface="微软雅黑" pitchFamily="34" charset="-122"/>
                        </a:rPr>
                        <a:t>LOG2E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返回以 </a:t>
                      </a:r>
                      <a:r>
                        <a:rPr lang="en-US" altLang="zh-CN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 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为底的 </a:t>
                      </a:r>
                      <a:r>
                        <a:rPr 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e 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的对数（约等于 </a:t>
                      </a:r>
                      <a:r>
                        <a:rPr lang="en-US" altLang="zh-CN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1.414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434256">
                <a:tc>
                  <a:txBody>
                    <a:bodyPr/>
                    <a:lstStyle/>
                    <a:p>
                      <a:r>
                        <a:rPr lang="en-US" smtClean="0">
                          <a:latin typeface="微软雅黑" pitchFamily="34" charset="-122"/>
                          <a:ea typeface="微软雅黑" pitchFamily="34" charset="-122"/>
                        </a:rPr>
                        <a:t>LOG10E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返回以 </a:t>
                      </a:r>
                      <a:r>
                        <a:rPr lang="en-US" altLang="zh-CN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 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为底的 </a:t>
                      </a:r>
                      <a:r>
                        <a:rPr 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e 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的对数（约等于</a:t>
                      </a:r>
                      <a:r>
                        <a:rPr lang="en-US" altLang="zh-CN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0.434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434256">
                <a:tc>
                  <a:txBody>
                    <a:bodyPr/>
                    <a:lstStyle/>
                    <a:p>
                      <a:r>
                        <a:rPr lang="en-US" smtClean="0">
                          <a:latin typeface="微软雅黑" pitchFamily="34" charset="-122"/>
                          <a:ea typeface="微软雅黑" pitchFamily="34" charset="-122"/>
                        </a:rPr>
                        <a:t>PI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返回圆周率（约等于</a:t>
                      </a:r>
                      <a:r>
                        <a:rPr lang="en-US" altLang="zh-CN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3.14159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434256">
                <a:tc>
                  <a:txBody>
                    <a:bodyPr/>
                    <a:lstStyle/>
                    <a:p>
                      <a:r>
                        <a:rPr lang="en-US" smtClean="0">
                          <a:latin typeface="微软雅黑" pitchFamily="34" charset="-122"/>
                          <a:ea typeface="微软雅黑" pitchFamily="34" charset="-122"/>
                        </a:rPr>
                        <a:t>SQRT1_2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返回</a:t>
                      </a:r>
                      <a:r>
                        <a:rPr lang="en-US" altLang="zh-CN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 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的平方根的倒数（约等于 </a:t>
                      </a:r>
                      <a:r>
                        <a:rPr lang="en-US" altLang="zh-CN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0.707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434256">
                <a:tc>
                  <a:txBody>
                    <a:bodyPr/>
                    <a:lstStyle/>
                    <a:p>
                      <a:r>
                        <a:rPr lang="en-US" smtClean="0">
                          <a:latin typeface="微软雅黑" pitchFamily="34" charset="-122"/>
                          <a:ea typeface="微软雅黑" pitchFamily="34" charset="-122"/>
                        </a:rPr>
                        <a:t>SQRT2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返回 </a:t>
                      </a:r>
                      <a:r>
                        <a:rPr lang="en-US" altLang="zh-CN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 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的平方根（约等于 </a:t>
                      </a:r>
                      <a:r>
                        <a:rPr lang="en-US" altLang="zh-CN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1.414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796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Math </a:t>
            </a:r>
            <a:r>
              <a:rPr lang="zh-CN" altLang="en-US"/>
              <a:t>对象的方法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35531"/>
          </a:xfrm>
        </p:spPr>
        <p:txBody>
          <a:bodyPr/>
          <a:lstStyle/>
          <a:p>
            <a:r>
              <a:rPr lang="en-US" altLang="zh-CN"/>
              <a:t>Math</a:t>
            </a:r>
            <a:r>
              <a:rPr lang="zh-CN" altLang="en-US"/>
              <a:t>对象具有</a:t>
            </a:r>
            <a:r>
              <a:rPr lang="zh-CN" altLang="en-US" smtClean="0"/>
              <a:t>如下成员方法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971600" y="1635080"/>
          <a:ext cx="7344816" cy="425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964"/>
                <a:gridCol w="59148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方法名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abs(x)</a:t>
                      </a:r>
                      <a:endParaRPr 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返回数的绝对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ceil(x)</a:t>
                      </a:r>
                      <a:endParaRPr 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对数进行上舍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入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exp(x)</a:t>
                      </a:r>
                      <a:endParaRPr 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返回 </a:t>
                      </a:r>
                      <a:r>
                        <a:rPr 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e 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指数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log(x)</a:t>
                      </a:r>
                      <a:endParaRPr 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返回数的自然对数（底为</a:t>
                      </a:r>
                      <a:r>
                        <a:rPr 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e</a:t>
                      </a:r>
                      <a:r>
                        <a:rPr 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floor(x)</a:t>
                      </a:r>
                      <a:endParaRPr 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对数进行下舍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入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max(x, y)</a:t>
                      </a:r>
                      <a:endParaRPr 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返回 </a:t>
                      </a:r>
                      <a:r>
                        <a:rPr 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 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和 </a:t>
                      </a:r>
                      <a:r>
                        <a:rPr 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y 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中的最高值。</a:t>
                      </a:r>
                    </a:p>
                  </a:txBody>
                  <a:tcPr marL="57150" marR="14287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min(x, y)</a:t>
                      </a:r>
                      <a:endParaRPr 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返回 </a:t>
                      </a:r>
                      <a:r>
                        <a:rPr 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 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和 </a:t>
                      </a:r>
                      <a:r>
                        <a:rPr 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y 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中的最低值。</a:t>
                      </a:r>
                    </a:p>
                  </a:txBody>
                  <a:tcPr marL="57150" marR="14287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pow(x,</a:t>
                      </a:r>
                      <a:r>
                        <a:rPr lang="en-US" baseline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y)</a:t>
                      </a:r>
                      <a:endParaRPr 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返回 </a:t>
                      </a:r>
                      <a:r>
                        <a:rPr 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 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 </a:t>
                      </a:r>
                      <a:r>
                        <a:rPr 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y 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次幂。</a:t>
                      </a:r>
                    </a:p>
                  </a:txBody>
                  <a:tcPr marL="57150" marR="14287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round(x)</a:t>
                      </a:r>
                      <a:endParaRPr 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把数四舍五入为最接近的整数。</a:t>
                      </a:r>
                    </a:p>
                  </a:txBody>
                  <a:tcPr marL="57150" marR="14287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sqrt(x)</a:t>
                      </a:r>
                      <a:endParaRPr 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返回数的平方根。</a:t>
                      </a:r>
                    </a:p>
                  </a:txBody>
                  <a:tcPr marL="57150" marR="14287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129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84784"/>
            <a:ext cx="9144000" cy="3672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258003"/>
              </p:ext>
            </p:extLst>
          </p:nvPr>
        </p:nvGraphicFramePr>
        <p:xfrm>
          <a:off x="1115616" y="2060848"/>
          <a:ext cx="7200801" cy="38678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3648406"/>
                <a:gridCol w="2400267"/>
              </a:tblGrid>
              <a:tr h="483482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上午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09:00 ~ 09:30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作业讲解和回顾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09:30 ~ 10:20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正则表达式对象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10:30 ~ 11:20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11:30</a:t>
                      </a:r>
                      <a:r>
                        <a:rPr lang="en-US" altLang="zh-CN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~ 12:00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下午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14:00 ~ 14:50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Math</a:t>
                      </a:r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15:00 ~ 15:50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Number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</a:t>
                      </a:r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16:00 ~ 16:50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17:00 ~ 17:30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总结和答疑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16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Math </a:t>
            </a:r>
            <a:r>
              <a:rPr lang="zh-CN" altLang="en-US" dirty="0" smtClean="0"/>
              <a:t>对象的方法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参见 </a:t>
            </a:r>
            <a:r>
              <a:rPr lang="en-US" altLang="zh-CN" dirty="0" smtClean="0"/>
              <a:t>COOKBOOK】</a:t>
            </a:r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/>
              <a:t>、自定义按任意位数四舍五入的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2"/>
            <a:r>
              <a:rPr lang="zh-CN" altLang="en-US" dirty="0"/>
              <a:t>如果要四舍五入的数是</a:t>
            </a:r>
            <a:r>
              <a:rPr lang="en-US" altLang="zh-CN" dirty="0"/>
              <a:t>555.555</a:t>
            </a:r>
            <a:r>
              <a:rPr lang="zh-CN" altLang="en-US" dirty="0"/>
              <a:t>，按两位小数四舍五入，结果如何？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349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三角函数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en-US" altLang="zh-CN" smtClean="0"/>
              <a:t>Math</a:t>
            </a:r>
            <a:r>
              <a:rPr lang="zh-CN" altLang="en-US" smtClean="0"/>
              <a:t>对象提供了常用的三角函数计算方法：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27584" y="1635081"/>
          <a:ext cx="7776864" cy="3306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080"/>
                <a:gridCol w="6262784"/>
              </a:tblGrid>
              <a:tr h="3966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方法名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15638">
                <a:tc>
                  <a:txBody>
                    <a:bodyPr/>
                    <a:lstStyle/>
                    <a:p>
                      <a:pPr fontAlgn="t"/>
                      <a:r>
                        <a:rPr 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acos(x)</a:t>
                      </a:r>
                      <a:endParaRPr 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返回数的反余弦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415638">
                <a:tc>
                  <a:txBody>
                    <a:bodyPr/>
                    <a:lstStyle/>
                    <a:p>
                      <a:pPr fontAlgn="t"/>
                      <a:r>
                        <a:rPr 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asin(x)</a:t>
                      </a:r>
                      <a:endParaRPr 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返回数的反正弦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415638">
                <a:tc>
                  <a:txBody>
                    <a:bodyPr/>
                    <a:lstStyle/>
                    <a:p>
                      <a:pPr fontAlgn="t"/>
                      <a:r>
                        <a:rPr 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atan(x)</a:t>
                      </a:r>
                      <a:endParaRPr 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以介于 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PI/2 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与 </a:t>
                      </a:r>
                      <a:r>
                        <a:rPr 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PI/2 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弧度之间的数值来返回 </a:t>
                      </a:r>
                      <a:r>
                        <a:rPr 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 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的反正切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415638">
                <a:tc>
                  <a:txBody>
                    <a:bodyPr/>
                    <a:lstStyle/>
                    <a:p>
                      <a:pPr fontAlgn="t"/>
                      <a:r>
                        <a:rPr 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atan2(x)</a:t>
                      </a:r>
                      <a:endParaRPr 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返回从 </a:t>
                      </a:r>
                      <a:r>
                        <a:rPr 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 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轴到点 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x,y) 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的角度（介于 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PI/2 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与 </a:t>
                      </a:r>
                      <a:r>
                        <a:rPr 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PI/2 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弧度之间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415638">
                <a:tc>
                  <a:txBody>
                    <a:bodyPr/>
                    <a:lstStyle/>
                    <a:p>
                      <a:pPr fontAlgn="t"/>
                      <a:r>
                        <a:rPr 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cos(x)</a:t>
                      </a:r>
                      <a:endParaRPr 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返回数的余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弦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415638">
                <a:tc>
                  <a:txBody>
                    <a:bodyPr/>
                    <a:lstStyle/>
                    <a:p>
                      <a:pPr fontAlgn="t"/>
                      <a:r>
                        <a:rPr 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sin(x)</a:t>
                      </a:r>
                      <a:endParaRPr 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返回数的正弦。</a:t>
                      </a:r>
                    </a:p>
                  </a:txBody>
                  <a:tcPr marL="57150" marR="142875" marT="57150" marB="57150" anchor="ctr"/>
                </a:tc>
              </a:tr>
              <a:tr h="415638">
                <a:tc>
                  <a:txBody>
                    <a:bodyPr/>
                    <a:lstStyle/>
                    <a:p>
                      <a:pPr fontAlgn="t"/>
                      <a:r>
                        <a:rPr 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tan(x)</a:t>
                      </a:r>
                      <a:endParaRPr 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返回角的正切。</a:t>
                      </a:r>
                    </a:p>
                  </a:txBody>
                  <a:tcPr marL="57150" marR="14287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500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随机数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35531"/>
          </a:xfrm>
        </p:spPr>
        <p:txBody>
          <a:bodyPr/>
          <a:lstStyle/>
          <a:p>
            <a:r>
              <a:rPr lang="en-US" altLang="zh-CN" smtClean="0"/>
              <a:t>Math</a:t>
            </a:r>
            <a:r>
              <a:rPr lang="zh-CN" altLang="en-US" smtClean="0"/>
              <a:t>对象提供了一个生成随机数的函数</a:t>
            </a:r>
            <a:endParaRPr lang="en-US" altLang="zh-CN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827584" y="1635080"/>
          <a:ext cx="7560840" cy="847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210"/>
                <a:gridCol w="5670630"/>
              </a:tblGrid>
              <a:tr h="4140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方法名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3387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random()</a:t>
                      </a:r>
                      <a:endParaRPr 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返回 </a:t>
                      </a:r>
                      <a:r>
                        <a:rPr lang="en-US" altLang="zh-CN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 ~ 1 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之间的随机数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</a:tbl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7584" y="2924944"/>
            <a:ext cx="7560840" cy="2808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 = Math.random();	   			//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0&lt;=i&lt;1</a:t>
            </a:r>
          </a:p>
          <a:p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max = 100;</a:t>
            </a:r>
          </a:p>
          <a:p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 =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Math.random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()*max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;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	//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0&lt;=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i&lt;max</a:t>
            </a:r>
            <a:endParaRPr lang="en-US" altLang="zh-CN" sz="22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 = parseInt( Math.random()*max );	//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0&lt;=i&lt;max</a:t>
            </a:r>
          </a:p>
          <a:p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min = 50;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endParaRPr lang="en-US" altLang="zh-CN" sz="22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 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parseInt( Math.random()*(max-min) ) + min;</a:t>
            </a:r>
          </a:p>
          <a:p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			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//min&lt;=i&lt;max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372200" y="2230941"/>
            <a:ext cx="1656184" cy="504056"/>
          </a:xfrm>
          <a:prstGeom prst="wedgeRoundRectCallout">
            <a:avLst>
              <a:gd name="adj1" fmla="val -92413"/>
              <a:gd name="adj2" fmla="val -42223"/>
              <a:gd name="adj3" fmla="val 16667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0&lt;=num&lt;1</a:t>
            </a: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800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随机数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参见 </a:t>
            </a:r>
            <a:r>
              <a:rPr lang="en-US" altLang="zh-CN" dirty="0" smtClean="0"/>
              <a:t>COOKBOOK】</a:t>
            </a:r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、模拟</a:t>
            </a:r>
            <a:r>
              <a:rPr lang="zh-CN" altLang="en-US" dirty="0"/>
              <a:t>实现双色球机选程序</a:t>
            </a:r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、随机</a:t>
            </a:r>
            <a:r>
              <a:rPr lang="zh-CN" altLang="en-US" dirty="0"/>
              <a:t>生成</a:t>
            </a:r>
            <a:r>
              <a:rPr lang="en-US" altLang="zh-CN" dirty="0"/>
              <a:t>4</a:t>
            </a:r>
            <a:r>
              <a:rPr lang="zh-CN" altLang="en-US" dirty="0" smtClean="0"/>
              <a:t>位</a:t>
            </a:r>
            <a:r>
              <a:rPr lang="zh-CN" altLang="en-US" dirty="0"/>
              <a:t>验证码</a:t>
            </a:r>
            <a:endParaRPr lang="en-US" altLang="zh-CN" dirty="0" smtClean="0"/>
          </a:p>
          <a:p>
            <a:pPr lvl="2"/>
            <a:r>
              <a:rPr lang="zh-CN" altLang="en-US" dirty="0"/>
              <a:t>生成一个四位的随机验证码字符串，请用户按照验证码反复输入，直到输入正确，提示验证通过。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	</a:t>
            </a:r>
            <a:r>
              <a:rPr lang="zh-CN" altLang="en-US" dirty="0" smtClean="0"/>
              <a:t>要求</a:t>
            </a:r>
            <a:r>
              <a:rPr lang="zh-CN" altLang="en-US" dirty="0"/>
              <a:t>：验证码不区分大小写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     </a:t>
            </a:r>
            <a:r>
              <a:rPr lang="zh-CN" altLang="en-US" dirty="0"/>
              <a:t>验证码备选字符仅为大写字母，小写字母和</a:t>
            </a:r>
            <a:r>
              <a:rPr lang="zh-CN" altLang="en-US" dirty="0" smtClean="0"/>
              <a:t>数字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47318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395536" y="2864892"/>
            <a:ext cx="2210354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Number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-180528" y="548680"/>
            <a:ext cx="4680520" cy="695586"/>
            <a:chOff x="-252536" y="-57376"/>
            <a:chExt cx="3960440" cy="69558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-252536" y="-57376"/>
              <a:ext cx="396044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en-US" altLang="zh-CN" sz="2400" b="1" dirty="0"/>
                <a:t>Date</a:t>
              </a:r>
              <a:r>
                <a:rPr lang="zh-CN" altLang="en-US" sz="2400" b="1" dirty="0"/>
                <a:t>、</a:t>
              </a:r>
              <a:r>
                <a:rPr lang="en-US" altLang="zh-CN" sz="2400" b="1" dirty="0"/>
                <a:t>Number</a:t>
              </a:r>
              <a:r>
                <a:rPr lang="zh-CN" altLang="en-US" sz="2400" b="1" dirty="0"/>
                <a:t>、</a:t>
              </a:r>
              <a:r>
                <a:rPr lang="en-US" altLang="zh-CN" sz="2400" b="1" dirty="0"/>
                <a:t>Boolean</a:t>
              </a:r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518688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5286380" y="196543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获取时间信息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286380" y="241501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修改时间信息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286380" y="286458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时间格式转换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286380" y="150889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创建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Date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153617" y="1520808"/>
            <a:ext cx="2046434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Date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289491" y="361990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创建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Number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>
            <a:stCxn id="11" idx="3"/>
            <a:endCxn id="16" idx="1"/>
          </p:cNvCxnSpPr>
          <p:nvPr/>
        </p:nvCxnSpPr>
        <p:spPr>
          <a:xfrm flipV="1">
            <a:off x="2605890" y="1700808"/>
            <a:ext cx="547727" cy="14461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153617" y="3625846"/>
            <a:ext cx="2046434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Number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131840" y="5229240"/>
            <a:ext cx="2046434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Boolean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306114" y="4071307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Number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对象属性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306114" y="450916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Number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对象方法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309225" y="522924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Boolean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11" idx="3"/>
            <a:endCxn id="15" idx="1"/>
          </p:cNvCxnSpPr>
          <p:nvPr/>
        </p:nvCxnSpPr>
        <p:spPr>
          <a:xfrm>
            <a:off x="2605890" y="3146946"/>
            <a:ext cx="547727" cy="658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3"/>
            <a:endCxn id="17" idx="1"/>
          </p:cNvCxnSpPr>
          <p:nvPr/>
        </p:nvCxnSpPr>
        <p:spPr>
          <a:xfrm>
            <a:off x="2605890" y="3146946"/>
            <a:ext cx="525950" cy="22622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526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Date </a:t>
            </a:r>
            <a:r>
              <a:rPr lang="zh-CN" altLang="en-US"/>
              <a:t>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229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创建 </a:t>
            </a:r>
            <a:r>
              <a:rPr lang="en-US" altLang="zh-CN"/>
              <a:t>Date </a:t>
            </a:r>
            <a:r>
              <a:rPr lang="zh-CN" altLang="en-US"/>
              <a:t>对象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en-US" altLang="zh-CN" smtClean="0"/>
              <a:t>Date</a:t>
            </a:r>
            <a:r>
              <a:rPr lang="zh-CN" altLang="en-US" smtClean="0"/>
              <a:t>对象用于对时期和时间进行存储和计算</a:t>
            </a:r>
            <a:endParaRPr lang="en-US" altLang="zh-CN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14348" y="1844824"/>
            <a:ext cx="8178132" cy="468052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使用指定的年月日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[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时分秒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]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进行初始化</a:t>
            </a: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d1 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 new Date(2008, 7, 8);</a:t>
            </a:r>
          </a:p>
          <a:p>
            <a:r>
              <a:rPr lang="en-US" altLang="zh-CN" sz="2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d2 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 new Date(2008, 7, 8, 20, 18, 18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);</a:t>
            </a:r>
          </a:p>
          <a:p>
            <a:r>
              <a:rPr lang="en-US" altLang="zh-CN" sz="2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d3 = new Date(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‘2008/8/8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' );	//</a:t>
            </a:r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把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string</a:t>
            </a:r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转换为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Date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endParaRPr lang="en-US" altLang="zh-CN" sz="2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初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始化为系统时间</a:t>
            </a:r>
            <a:endParaRPr lang="en-US" altLang="zh-CN" sz="2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d3 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 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new Date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()			</a:t>
            </a:r>
            <a:endParaRPr lang="en-US" altLang="zh-CN" sz="2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d4 = new Date;</a:t>
            </a:r>
          </a:p>
          <a:p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 </a:t>
            </a:r>
            <a:r>
              <a:rPr lang="en-US" altLang="zh-CN" sz="2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d5 = Date();	    //</a:t>
            </a:r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构建一个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string</a:t>
            </a:r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，值为当前系统时间</a:t>
            </a:r>
            <a:endParaRPr lang="en-US" altLang="zh-CN" sz="2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endParaRPr lang="en-US" altLang="zh-CN" sz="2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初始化为距离计算机元年指定毫秒数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的时间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	</a:t>
            </a:r>
          </a:p>
          <a:p>
            <a:r>
              <a:rPr lang="en-US" altLang="zh-CN" sz="2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d6 = new Date(0);</a:t>
            </a:r>
          </a:p>
          <a:p>
            <a:r>
              <a:rPr lang="en-US" altLang="zh-CN" sz="2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d7 = new Date( 1000*3600*24*365 );	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153378" y="1869250"/>
            <a:ext cx="2664296" cy="590907"/>
          </a:xfrm>
          <a:prstGeom prst="wedgeRoundRectCallout">
            <a:avLst>
              <a:gd name="adj1" fmla="val -93089"/>
              <a:gd name="adj2" fmla="val 43267"/>
              <a:gd name="adj3" fmla="val 16667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注意：月份是从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0~11</a:t>
            </a:r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9554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获取时间信息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smtClean="0"/>
              <a:t>可以使用下述方法获取</a:t>
            </a:r>
            <a:r>
              <a:rPr lang="en-US" altLang="zh-CN" smtClean="0"/>
              <a:t>Date</a:t>
            </a:r>
            <a:r>
              <a:rPr lang="zh-CN" altLang="en-US" smtClean="0"/>
              <a:t>对象中的时间信息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683568" y="1628800"/>
          <a:ext cx="7920880" cy="4352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540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方法名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getDate()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返回</a:t>
                      </a:r>
                      <a:r>
                        <a:rPr 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Date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对象</a:t>
                      </a:r>
                      <a:r>
                        <a:rPr lang="en-US" altLang="zh-CN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日期</a:t>
                      </a:r>
                      <a:r>
                        <a:rPr lang="en-US" altLang="zh-CN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部分数值</a:t>
                      </a:r>
                      <a:r>
                        <a:rPr lang="en-US" altLang="zh-CN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(1 ~ 31)</a:t>
                      </a:r>
                      <a:endParaRPr lang="zh-CN" altLang="en-US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getDay()</a:t>
                      </a:r>
                      <a:endParaRPr 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返回</a:t>
                      </a:r>
                      <a:r>
                        <a:rPr 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Date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对象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星期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部分的数值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(0 ~ 6</a:t>
                      </a:r>
                      <a:r>
                        <a:rPr lang="en-US" altLang="zh-CN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微软雅黑" pitchFamily="34" charset="-122"/>
                          <a:ea typeface="微软雅黑" pitchFamily="34" charset="-122"/>
                        </a:rPr>
                        <a:t>getFullYear()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返回</a:t>
                      </a:r>
                      <a:r>
                        <a:rPr 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Date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对象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年份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部分的实际数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微软雅黑" pitchFamily="34" charset="-122"/>
                          <a:ea typeface="微软雅黑" pitchFamily="34" charset="-122"/>
                        </a:rPr>
                        <a:t>getHours()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返回</a:t>
                      </a:r>
                      <a:r>
                        <a:rPr 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Date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对象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小时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部分的数值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(0 ~ 23</a:t>
                      </a:r>
                      <a:r>
                        <a:rPr lang="en-US" altLang="zh-CN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微软雅黑" pitchFamily="34" charset="-122"/>
                          <a:ea typeface="微软雅黑" pitchFamily="34" charset="-122"/>
                        </a:rPr>
                        <a:t>getMilliseconds()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返回</a:t>
                      </a:r>
                      <a:r>
                        <a:rPr 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Date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对象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毫秒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部分的数值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(0 ~ 999</a:t>
                      </a:r>
                      <a:r>
                        <a:rPr lang="en-US" altLang="zh-CN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微软雅黑" pitchFamily="34" charset="-122"/>
                          <a:ea typeface="微软雅黑" pitchFamily="34" charset="-122"/>
                        </a:rPr>
                        <a:t>getMinutes()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返回</a:t>
                      </a:r>
                      <a:r>
                        <a:rPr 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Date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对象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分钟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部分的数值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(0 ~ 59</a:t>
                      </a:r>
                      <a:r>
                        <a:rPr lang="en-US" altLang="zh-CN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微软雅黑" pitchFamily="34" charset="-122"/>
                          <a:ea typeface="微软雅黑" pitchFamily="34" charset="-122"/>
                        </a:rPr>
                        <a:t>getMonth()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返回</a:t>
                      </a:r>
                      <a:r>
                        <a:rPr 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Date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对象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月份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部分的数值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(0 ~ 11</a:t>
                      </a:r>
                      <a:r>
                        <a:rPr lang="en-US" altLang="zh-CN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微软雅黑" pitchFamily="34" charset="-122"/>
                          <a:ea typeface="微软雅黑" pitchFamily="34" charset="-122"/>
                        </a:rPr>
                        <a:t>getSeconds()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返回</a:t>
                      </a:r>
                      <a:r>
                        <a:rPr 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Date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对象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秒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部分的数值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(0 ~ 59</a:t>
                      </a:r>
                      <a:r>
                        <a:rPr lang="en-US" altLang="zh-CN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微软雅黑" pitchFamily="34" charset="-122"/>
                          <a:ea typeface="微软雅黑" pitchFamily="34" charset="-122"/>
                        </a:rPr>
                        <a:t>getTime()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返回</a:t>
                      </a:r>
                      <a:r>
                        <a:rPr 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Date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对象与</a:t>
                      </a:r>
                      <a:r>
                        <a:rPr 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UTC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时间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1970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日午夜之间相差的毫秒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微软雅黑" pitchFamily="34" charset="-122"/>
                          <a:ea typeface="微软雅黑" pitchFamily="34" charset="-122"/>
                        </a:rPr>
                        <a:t>getTimezoneOffset()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返回本地时间与格林威治标准时间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GMT)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的分钟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差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100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修改时间信息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/>
              <a:t>可</a:t>
            </a:r>
            <a:r>
              <a:rPr lang="zh-CN" altLang="en-US" smtClean="0"/>
              <a:t>以使用如下方法修改</a:t>
            </a:r>
            <a:r>
              <a:rPr lang="en-US" altLang="zh-CN" smtClean="0"/>
              <a:t>Date</a:t>
            </a:r>
            <a:r>
              <a:rPr lang="zh-CN" altLang="en-US" smtClean="0"/>
              <a:t>对象中的时间信息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27584" y="1628800"/>
          <a:ext cx="77048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99"/>
                <a:gridCol w="57045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方法名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setDate()</a:t>
                      </a:r>
                      <a:endParaRPr 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</a:t>
                      </a:r>
                      <a:r>
                        <a:rPr 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Date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对象中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日期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部分的数值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(1 ~ 31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，但不限于</a:t>
                      </a:r>
                      <a:r>
                        <a:rPr lang="en-US" altLang="zh-CN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setFullYear()</a:t>
                      </a:r>
                      <a:endParaRPr 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</a:t>
                      </a:r>
                      <a:r>
                        <a:rPr 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Date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对象中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年份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部分的实际数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setHours()</a:t>
                      </a:r>
                      <a:endParaRPr 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</a:t>
                      </a:r>
                      <a:r>
                        <a:rPr 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Date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对象中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小时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部分的数值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(0 ~ 23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，但不限于</a:t>
                      </a:r>
                      <a:r>
                        <a:rPr lang="en-US" altLang="zh-CN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setMilliseconds()</a:t>
                      </a:r>
                      <a:endParaRPr 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</a:t>
                      </a:r>
                      <a:r>
                        <a:rPr 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Date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对象中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毫秒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部分的数值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(0 ~ 999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，但不限于</a:t>
                      </a:r>
                      <a:r>
                        <a:rPr lang="en-US" altLang="zh-CN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setMinutes()</a:t>
                      </a:r>
                      <a:endParaRPr 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</a:t>
                      </a:r>
                      <a:r>
                        <a:rPr 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Date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对象中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分钟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部分的数值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(0 ~ 59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，但不限于</a:t>
                      </a:r>
                      <a:r>
                        <a:rPr lang="en-US" altLang="zh-CN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setMonth()</a:t>
                      </a:r>
                      <a:endParaRPr 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</a:t>
                      </a:r>
                      <a:r>
                        <a:rPr 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Date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对象中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月份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部分的数值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(0 ~ 11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，但不限于</a:t>
                      </a:r>
                      <a:r>
                        <a:rPr lang="en-US" altLang="zh-CN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setSeconds()</a:t>
                      </a:r>
                      <a:endParaRPr 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</a:t>
                      </a:r>
                      <a:r>
                        <a:rPr 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Date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对象中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秒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部分的数值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(0 ~ 59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，但不限于</a:t>
                      </a:r>
                      <a:r>
                        <a:rPr lang="en-US" altLang="zh-CN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setTime()</a:t>
                      </a:r>
                      <a:endParaRPr 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以毫秒值设置</a:t>
                      </a:r>
                      <a:r>
                        <a:rPr 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Date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象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72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时间格式转换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en-US" smtClean="0"/>
              <a:t>Date</a:t>
            </a:r>
            <a:r>
              <a:rPr lang="zh-CN" altLang="en-US"/>
              <a:t>对</a:t>
            </a:r>
            <a:r>
              <a:rPr lang="zh-CN" altLang="en-US" smtClean="0"/>
              <a:t>象可以使用如下方法进行格式化</a:t>
            </a:r>
            <a:endParaRPr 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27584" y="1628800"/>
          <a:ext cx="7776864" cy="3901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957"/>
                <a:gridCol w="53129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方法名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toString()</a:t>
                      </a:r>
                      <a:endParaRPr 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返回</a:t>
                      </a:r>
                      <a:r>
                        <a:rPr 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Date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对象的字符串形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式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toDateString()</a:t>
                      </a:r>
                      <a:endParaRPr 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返回</a:t>
                      </a:r>
                      <a:r>
                        <a:rPr 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Date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对象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日期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部分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年月日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的字符串形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式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toTimeString()</a:t>
                      </a:r>
                      <a:endParaRPr 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返回</a:t>
                      </a:r>
                      <a:r>
                        <a:rPr 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Date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对象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时间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部分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时分秒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的字符串形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式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</a:tr>
              <a:tr h="388848">
                <a:tc>
                  <a:txBody>
                    <a:bodyPr/>
                    <a:lstStyle/>
                    <a:p>
                      <a:r>
                        <a:rPr lang="en-US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toLocaleString()</a:t>
                      </a:r>
                      <a:endParaRPr 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基于本地时间格式，返回</a:t>
                      </a:r>
                      <a:r>
                        <a:rPr lang="en-US" altLang="zh-CN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Date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对象的字符串形式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toLocaleDateString()</a:t>
                      </a:r>
                      <a:endParaRPr 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基于本地时间格式，返回</a:t>
                      </a:r>
                      <a:r>
                        <a:rPr 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Date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对象</a:t>
                      </a:r>
                      <a:r>
                        <a:rPr lang="en-US" altLang="zh-CN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en-US" altLang="zh-CN" baseline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baseline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日期</a:t>
                      </a:r>
                      <a:r>
                        <a:rPr lang="en-US" altLang="zh-CN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部分</a:t>
                      </a:r>
                      <a:r>
                        <a:rPr lang="en-US" altLang="zh-CN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年月日</a:t>
                      </a:r>
                      <a:r>
                        <a:rPr lang="en-US" altLang="zh-CN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的字符串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形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式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toLocaleTimeString()</a:t>
                      </a:r>
                      <a:endParaRPr 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基于本地时间格式，返回</a:t>
                      </a:r>
                      <a:r>
                        <a:rPr 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Date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对象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时间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部分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时分秒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的字符串形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式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toGMTString()</a:t>
                      </a:r>
                      <a:endParaRPr 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基于</a:t>
                      </a:r>
                      <a:r>
                        <a:rPr lang="en-US" altLang="zh-CN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GMT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时间格式，返回</a:t>
                      </a:r>
                      <a:r>
                        <a:rPr lang="en-US" altLang="zh-CN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Date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对象的字符串形式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toUTCString()</a:t>
                      </a:r>
                      <a:endParaRPr 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基于</a:t>
                      </a:r>
                      <a:r>
                        <a:rPr 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UTC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时间格式，返回</a:t>
                      </a:r>
                      <a:r>
                        <a:rPr 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Date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对象的字符串形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式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71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395536" y="2864892"/>
            <a:ext cx="2210354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正则表达式对象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-180528" y="548680"/>
            <a:ext cx="3312368" cy="695586"/>
            <a:chOff x="-252536" y="-57376"/>
            <a:chExt cx="3312368" cy="69558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-252536" y="-57376"/>
              <a:ext cx="3312368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zh-CN" altLang="en-US" sz="2400" b="1" dirty="0" smtClean="0"/>
                <a:t>正则表达式对象</a:t>
              </a:r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518688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3101630" y="1844864"/>
            <a:ext cx="2046434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RegExp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272000" y="184482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创建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RegExp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272000" y="229440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RegExp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的属性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5275111" y="274397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RegExp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>
            <a:stCxn id="11" idx="3"/>
            <a:endCxn id="26" idx="1"/>
          </p:cNvCxnSpPr>
          <p:nvPr/>
        </p:nvCxnSpPr>
        <p:spPr>
          <a:xfrm flipV="1">
            <a:off x="2605890" y="2024864"/>
            <a:ext cx="495740" cy="11220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101630" y="3573016"/>
            <a:ext cx="2046434" cy="526286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用于模式匹配的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272000" y="447880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search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272000" y="357965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replace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272000" y="402923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match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272000" y="4897423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split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11" idx="3"/>
            <a:endCxn id="15" idx="1"/>
          </p:cNvCxnSpPr>
          <p:nvPr/>
        </p:nvCxnSpPr>
        <p:spPr>
          <a:xfrm>
            <a:off x="2605890" y="3146946"/>
            <a:ext cx="495740" cy="6892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53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Date </a:t>
            </a:r>
            <a:r>
              <a:rPr lang="zh-CN" altLang="en-US"/>
              <a:t>对象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参见 </a:t>
            </a:r>
            <a:r>
              <a:rPr lang="en-US" altLang="zh-CN" dirty="0" smtClean="0"/>
              <a:t>COOKBOOK】</a:t>
            </a:r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、计算合同到期时间等：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创建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对象保存员工入职日期：如</a:t>
            </a:r>
            <a:r>
              <a:rPr lang="en-US" altLang="zh-CN" dirty="0" smtClean="0"/>
              <a:t>2012-6-30</a:t>
            </a:r>
          </a:p>
          <a:p>
            <a:pPr lvl="2"/>
            <a:r>
              <a:rPr lang="zh-CN" altLang="en-US" dirty="0" smtClean="0"/>
              <a:t>合同有效期</a:t>
            </a:r>
            <a:r>
              <a:rPr lang="en-US" altLang="zh-CN" dirty="0" smtClean="0"/>
              <a:t>3</a:t>
            </a:r>
            <a:r>
              <a:rPr lang="zh-CN" altLang="en-US" dirty="0" smtClean="0"/>
              <a:t>年，求合同到期时间？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合同到期前，需要提前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个月续签。但如果提前一个月的续签时间刚好是周末，则需要提前到上一个周五。求续签时间？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要求在续签时间前一周，向员工发出续签提醒。求提醒时间？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要求：每次计算都要保留上次计算的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、计算明天开始，任意个工作日之后的</a:t>
            </a:r>
            <a:r>
              <a:rPr lang="zh-CN" altLang="en-US" dirty="0" smtClean="0"/>
              <a:t>日期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、自定义</a:t>
            </a:r>
            <a:r>
              <a:rPr lang="en-US" altLang="zh-CN" dirty="0" smtClean="0"/>
              <a:t>format</a:t>
            </a:r>
            <a:r>
              <a:rPr lang="zh-CN" altLang="en-US" dirty="0" smtClean="0"/>
              <a:t>函数，格式化日期和时间格式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52239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Number </a:t>
            </a:r>
            <a:r>
              <a:rPr lang="zh-CN" altLang="en-US"/>
              <a:t>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420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创建 </a:t>
            </a:r>
            <a:r>
              <a:rPr lang="en-US" altLang="zh-CN"/>
              <a:t>Number </a:t>
            </a:r>
            <a:r>
              <a:rPr lang="zh-CN" altLang="en-US"/>
              <a:t>对象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8729"/>
          </a:xfrm>
        </p:spPr>
        <p:txBody>
          <a:bodyPr/>
          <a:lstStyle/>
          <a:p>
            <a:r>
              <a:rPr lang="en-US" altLang="zh-CN" smtClean="0"/>
              <a:t>Number</a:t>
            </a:r>
            <a:r>
              <a:rPr lang="zh-CN" altLang="en-US"/>
              <a:t>对</a:t>
            </a:r>
            <a:r>
              <a:rPr lang="zh-CN" altLang="en-US" smtClean="0"/>
              <a:t>象表示数值数据和数字常数，主要用于对数字进行指定格式的输出</a:t>
            </a:r>
            <a:endParaRPr lang="en-US" altLang="zh-CN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83568" y="1988840"/>
            <a:ext cx="8280920" cy="475252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 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构造新的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Number</a:t>
            </a:r>
            <a:r>
              <a:rPr lang="zh-CN" altLang="en-US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对象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——</a:t>
            </a:r>
            <a:r>
              <a:rPr lang="zh-CN" altLang="en-US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引用类型的变量</a:t>
            </a:r>
            <a:endParaRPr lang="zh-CN" altLang="en-US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num1 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 new Number( 5 );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	// [Number: 5]</a:t>
            </a:r>
            <a:endParaRPr lang="en-US" altLang="zh-CN" sz="2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num2 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 new Number(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"1.5" 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);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	// 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[Number: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1.5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]</a:t>
            </a:r>
          </a:p>
          <a:p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num3 = new Number( ); 		// [Number: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0]</a:t>
            </a:r>
            <a:endParaRPr lang="en-US" altLang="zh-CN" sz="2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num4 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 new Number(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"hello" 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);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// 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[Number: NaN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]</a:t>
            </a:r>
            <a:endParaRPr lang="en-US" altLang="zh-CN" sz="2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num5 = new Number('123abc');	// 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[Number: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NaN]</a:t>
            </a:r>
            <a:endParaRPr lang="en-US" altLang="zh-CN" sz="2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endParaRPr lang="en-US" altLang="zh-CN" sz="22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 </a:t>
            </a:r>
            <a:r>
              <a:rPr lang="zh-CN" altLang="en-US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将数据转换为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Number</a:t>
            </a:r>
            <a:r>
              <a:rPr lang="zh-CN" altLang="en-US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数据类型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——</a:t>
            </a:r>
            <a:r>
              <a:rPr lang="zh-CN" altLang="en-US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值类型的变量</a:t>
            </a:r>
            <a:endParaRPr lang="en-US" altLang="zh-CN" sz="22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num6 = Number( 5 ); 			// 5</a:t>
            </a:r>
          </a:p>
          <a:p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num7 = Number( "1.5" ); 		// 1.5</a:t>
            </a:r>
          </a:p>
          <a:p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num8 = Number( );	 		// 0</a:t>
            </a:r>
          </a:p>
          <a:p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num9 = Number( "hello" );		// NaN</a:t>
            </a:r>
          </a:p>
          <a:p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num10 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Number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('123abc');	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// NaN</a:t>
            </a:r>
            <a:endParaRPr lang="en-US" altLang="zh-CN" sz="2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702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Number </a:t>
            </a:r>
            <a:r>
              <a:rPr lang="zh-CN" altLang="en-US"/>
              <a:t>对象属性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en-US" altLang="zh-CN" smtClean="0"/>
              <a:t>Number</a:t>
            </a:r>
            <a:r>
              <a:rPr lang="zh-CN" altLang="en-US" smtClean="0"/>
              <a:t>对象具有如下静态常量属性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683568" y="1628800"/>
          <a:ext cx="71287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44644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方法名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MAX_VALUE</a:t>
                      </a:r>
                      <a:endParaRPr 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JS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可表示的最大数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MIN_VALUE</a:t>
                      </a:r>
                      <a:endParaRPr 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JS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可表示的最小数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</a:t>
                      </a:r>
                      <a:r>
                        <a:rPr lang="en-US" altLang="zh-CN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aN</a:t>
                      </a:r>
                      <a:endParaRPr 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示非数字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NEGATIVE_INFINITY</a:t>
                      </a:r>
                      <a:endParaRPr 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负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无穷大，溢出时返回该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POSITIVE_INFINITY</a:t>
                      </a:r>
                      <a:endParaRPr 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正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无穷大，溢出时返回该</a:t>
                      </a:r>
                      <a:r>
                        <a:rPr lang="zh-CN" alt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  <a:endParaRPr lang="zh-CN" alt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821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Number </a:t>
            </a:r>
            <a:r>
              <a:rPr lang="zh-CN" altLang="en-US"/>
              <a:t>对象方法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smtClean="0"/>
              <a:t>可以使用下述方法获取</a:t>
            </a:r>
            <a:r>
              <a:rPr lang="en-US" altLang="zh-CN" smtClean="0"/>
              <a:t>Date</a:t>
            </a:r>
            <a:r>
              <a:rPr lang="zh-CN" altLang="en-US" smtClean="0"/>
              <a:t>对象中的时间信息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683568" y="1628800"/>
          <a:ext cx="7920880" cy="240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540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方法名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toExponential()</a:t>
                      </a:r>
                      <a:endParaRPr 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把数字转换为指数计数法表示的字符串，并具有指定的小数位数。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toFixed()</a:t>
                      </a:r>
                      <a:endParaRPr 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把数字转换为定点表示法表示的字符串，并具有指定的小数位数。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toPrecision()</a:t>
                      </a:r>
                      <a:endParaRPr 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把数字格式化为具有指定有效位数的字符串。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toString()</a:t>
                      </a:r>
                      <a:endParaRPr lang="en-US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把数字转换为指定进制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默认十进制</a:t>
                      </a:r>
                      <a:r>
                        <a:rPr lang="en-US" altLang="zh-CN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r>
                        <a:rPr lang="zh-CN" altLang="en-US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表示的字符串。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252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Boolean </a:t>
            </a:r>
            <a:r>
              <a:rPr lang="zh-CN" altLang="en-US"/>
              <a:t>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831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Boolean </a:t>
            </a:r>
            <a:r>
              <a:rPr lang="zh-CN" altLang="en-US"/>
              <a:t>对象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en-US" altLang="zh-CN" smtClean="0"/>
              <a:t>Boolean</a:t>
            </a:r>
            <a:r>
              <a:rPr lang="zh-CN" altLang="en-US" smtClean="0"/>
              <a:t>对象</a:t>
            </a:r>
            <a:r>
              <a:rPr lang="zh-CN" altLang="en-US"/>
              <a:t>表</a:t>
            </a:r>
            <a:r>
              <a:rPr lang="zh-CN" altLang="en-US" smtClean="0"/>
              <a:t>示一个布尔</a:t>
            </a:r>
            <a:r>
              <a:rPr lang="zh-CN" altLang="en-US"/>
              <a:t>值</a:t>
            </a:r>
            <a:r>
              <a:rPr lang="zh-CN" altLang="en-US" smtClean="0"/>
              <a:t>对象</a:t>
            </a:r>
            <a:r>
              <a:rPr lang="en-US" altLang="zh-CN" smtClean="0"/>
              <a:t>(true</a:t>
            </a:r>
            <a:r>
              <a:rPr lang="zh-CN" altLang="en-US" smtClean="0"/>
              <a:t>或</a:t>
            </a:r>
            <a:r>
              <a:rPr lang="en-US" altLang="zh-CN" smtClean="0"/>
              <a:t>false)</a:t>
            </a:r>
            <a:endParaRPr lang="en-US" altLang="zh-CN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83568" y="1700808"/>
            <a:ext cx="8072494" cy="324036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构造新的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Boolean</a:t>
            </a:r>
            <a:r>
              <a:rPr lang="zh-CN" altLang="en-US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对象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——</a:t>
            </a:r>
            <a:r>
              <a:rPr lang="zh-CN" altLang="en-US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引用类型对象</a:t>
            </a:r>
            <a:endParaRPr lang="en-US" altLang="zh-CN" sz="22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b1 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 new Boolean( );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		// 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false</a:t>
            </a:r>
          </a:p>
          <a:p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b2 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 new Boolean( false );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	// 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false</a:t>
            </a:r>
          </a:p>
          <a:p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b3 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 new Boolean( 0 );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		// 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false</a:t>
            </a:r>
          </a:p>
          <a:p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b4 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 new Boolean( null );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	// 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false</a:t>
            </a:r>
          </a:p>
          <a:p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b5 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 new Boolean( undefined );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// 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false</a:t>
            </a:r>
          </a:p>
          <a:p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b6 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 new Boolean( NaN );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	// 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false</a:t>
            </a:r>
          </a:p>
          <a:p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b7 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 new Boolean( "" );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		// 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false</a:t>
            </a:r>
          </a:p>
          <a:p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b8 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 new Boolean( 0.0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); 		// false</a:t>
            </a:r>
          </a:p>
        </p:txBody>
      </p:sp>
    </p:spTree>
    <p:extLst>
      <p:ext uri="{BB962C8B-B14F-4D97-AF65-F5344CB8AC3E}">
        <p14:creationId xmlns:p14="http://schemas.microsoft.com/office/powerpoint/2010/main" val="3016911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Boolean </a:t>
            </a:r>
            <a:r>
              <a:rPr lang="zh-CN" altLang="en-US"/>
              <a:t>对</a:t>
            </a:r>
            <a:r>
              <a:rPr lang="zh-CN" altLang="en-US" smtClean="0"/>
              <a:t>象（续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en-US" altLang="zh-CN" smtClean="0"/>
              <a:t>Boolean</a:t>
            </a:r>
            <a:r>
              <a:rPr lang="zh-CN" altLang="en-US" smtClean="0"/>
              <a:t>对象</a:t>
            </a:r>
            <a:r>
              <a:rPr lang="zh-CN" altLang="en-US"/>
              <a:t>表</a:t>
            </a:r>
            <a:r>
              <a:rPr lang="zh-CN" altLang="en-US" smtClean="0"/>
              <a:t>示一个布尔</a:t>
            </a:r>
            <a:r>
              <a:rPr lang="zh-CN" altLang="en-US"/>
              <a:t>值</a:t>
            </a:r>
            <a:r>
              <a:rPr lang="zh-CN" altLang="en-US" smtClean="0"/>
              <a:t>对象</a:t>
            </a:r>
            <a:r>
              <a:rPr lang="en-US" altLang="zh-CN" smtClean="0"/>
              <a:t>(true</a:t>
            </a:r>
            <a:r>
              <a:rPr lang="zh-CN" altLang="en-US" smtClean="0"/>
              <a:t>或</a:t>
            </a:r>
            <a:r>
              <a:rPr lang="en-US" altLang="zh-CN" smtClean="0"/>
              <a:t>false)</a:t>
            </a:r>
            <a:endParaRPr lang="en-US" altLang="zh-CN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83568" y="1556792"/>
            <a:ext cx="8072494" cy="511256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 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除</a:t>
            </a:r>
            <a:r>
              <a:rPr lang="zh-CN" altLang="en-US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了上页中值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被视作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false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外，其他任意值均被视作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true</a:t>
            </a:r>
          </a:p>
          <a:p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b9 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 new Boolean( Infinity );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		// 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true</a:t>
            </a:r>
          </a:p>
          <a:p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b10 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 new Boolean( Number.NEGATIVE_INFINITY ); </a:t>
            </a:r>
            <a:endParaRPr lang="en-US" altLang="zh-CN" sz="22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b11 = new Boolean( "0" ); 			// true</a:t>
            </a:r>
          </a:p>
          <a:p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b12 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 new Boolean( "null"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);			// 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true</a:t>
            </a:r>
          </a:p>
          <a:p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b13 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 new Boolean( [ ] );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		// 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true</a:t>
            </a:r>
          </a:p>
          <a:p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b14 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 new Boolean( { } );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		// 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true</a:t>
            </a:r>
          </a:p>
          <a:p>
            <a:endParaRPr lang="en-US" altLang="zh-CN" sz="2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 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将参数值转换</a:t>
            </a:r>
            <a:r>
              <a:rPr lang="zh-CN" altLang="en-US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为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boolean</a:t>
            </a:r>
            <a:r>
              <a:rPr lang="zh-CN" altLang="en-US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值类型变量</a:t>
            </a:r>
            <a:endParaRPr lang="en-US" altLang="zh-CN" sz="22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b15 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 Boolean( );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			// 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false</a:t>
            </a:r>
          </a:p>
          <a:p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b16 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 Boolean( 0 );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			// 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false</a:t>
            </a:r>
          </a:p>
          <a:p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b17 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 Boolean( new Object() );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	// 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true</a:t>
            </a:r>
          </a:p>
          <a:p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b18 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 Boolean(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"hello" 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); 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		// 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true</a:t>
            </a:r>
            <a:endParaRPr lang="en-US" altLang="zh-CN" sz="22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852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总结和答疑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946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RegExp </a:t>
            </a:r>
            <a:r>
              <a:rPr lang="zh-CN" altLang="en-US"/>
              <a:t>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413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创建 </a:t>
            </a:r>
            <a:r>
              <a:rPr lang="en-US" altLang="zh-CN"/>
              <a:t>RegExp </a:t>
            </a:r>
            <a:r>
              <a:rPr lang="zh-CN" altLang="en-US"/>
              <a:t>对象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35531"/>
          </a:xfrm>
        </p:spPr>
        <p:txBody>
          <a:bodyPr/>
          <a:lstStyle/>
          <a:p>
            <a:r>
              <a:rPr lang="zh-CN" altLang="en-US" smtClean="0"/>
              <a:t>创建正则表达式对象有两种方法：</a:t>
            </a:r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28662" y="2060848"/>
            <a:ext cx="7243738" cy="2016224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直接</a:t>
            </a:r>
            <a:r>
              <a:rPr lang="zh-CN" altLang="en-US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量语法：</a:t>
            </a:r>
            <a:endParaRPr lang="en-US" altLang="zh-CN" sz="22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patt1  =  /pattern/attributes ;</a:t>
            </a:r>
          </a:p>
          <a:p>
            <a:endParaRPr lang="en-US" altLang="zh-CN" sz="22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zh-CN" altLang="en-US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调</a:t>
            </a:r>
            <a:r>
              <a:rPr lang="zh-CN" altLang="en-US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用</a:t>
            </a:r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RegExp</a:t>
            </a:r>
            <a:r>
              <a:rPr lang="zh-CN" altLang="en-US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构造方法：</a:t>
            </a:r>
            <a:endParaRPr lang="en-US" altLang="zh-CN" sz="22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patt2 = new RegExp(pattern,  attributes) 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8662" y="4365104"/>
            <a:ext cx="7243738" cy="122413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regexp1 = /\d{2,3}/ig;</a:t>
            </a:r>
          </a:p>
          <a:p>
            <a:r>
              <a:rPr lang="en-US" altLang="zh-CN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regexp2 = new RegExp('\\d{2,3}', 'ig');</a:t>
            </a:r>
          </a:p>
        </p:txBody>
      </p:sp>
    </p:spTree>
    <p:extLst>
      <p:ext uri="{BB962C8B-B14F-4D97-AF65-F5344CB8AC3E}">
        <p14:creationId xmlns:p14="http://schemas.microsoft.com/office/powerpoint/2010/main" val="2732112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RegExp </a:t>
            </a:r>
            <a:r>
              <a:rPr lang="zh-CN" altLang="en-US"/>
              <a:t>的属性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67545" y="928670"/>
            <a:ext cx="8064896" cy="497957"/>
          </a:xfrm>
        </p:spPr>
        <p:txBody>
          <a:bodyPr/>
          <a:lstStyle/>
          <a:p>
            <a:r>
              <a:rPr lang="en-US" altLang="zh-CN" smtClean="0"/>
              <a:t>RegExp</a:t>
            </a:r>
            <a:r>
              <a:rPr lang="zh-CN" altLang="en-US" smtClean="0"/>
              <a:t>对象具有如下属性：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755576" y="1556792"/>
          <a:ext cx="7128792" cy="3376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471"/>
                <a:gridCol w="5053321"/>
              </a:tblGrid>
              <a:tr h="4560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属性名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global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只读</a:t>
                      </a:r>
                      <a:r>
                        <a:rPr lang="en-US" smtClean="0">
                          <a:latin typeface="微软雅黑" pitchFamily="34" charset="-122"/>
                          <a:ea typeface="微软雅黑" pitchFamily="34" charset="-122"/>
                        </a:rPr>
                        <a:t>)RegExp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对象是否具有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g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修饰符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ignoreCase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只读</a:t>
                      </a:r>
                      <a:r>
                        <a:rPr lang="en-US" smtClean="0">
                          <a:latin typeface="微软雅黑" pitchFamily="34" charset="-122"/>
                          <a:ea typeface="微软雅黑" pitchFamily="34" charset="-122"/>
                        </a:rPr>
                        <a:t>)RegExp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对象是否具有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i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修饰符</a:t>
                      </a:r>
                      <a:endParaRPr lang="en-US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multiline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只读</a:t>
                      </a:r>
                      <a:r>
                        <a:rPr lang="en-US" smtClean="0">
                          <a:latin typeface="微软雅黑" pitchFamily="34" charset="-122"/>
                          <a:ea typeface="微软雅黑" pitchFamily="34" charset="-122"/>
                        </a:rPr>
                        <a:t>)RegExp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对象是否具有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m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修饰符</a:t>
                      </a:r>
                      <a:endParaRPr lang="en-US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lastIndex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用于设置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获取下次匹配的起始位置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en-US" smtClean="0">
                          <a:latin typeface="微软雅黑" pitchFamily="34" charset="-122"/>
                          <a:ea typeface="微软雅黑" pitchFamily="34" charset="-122"/>
                        </a:rPr>
                        <a:t>source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只读</a:t>
                      </a:r>
                      <a:r>
                        <a:rPr lang="en-US" smtClean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返回模式匹配所使用的文本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en-US" smtClean="0">
                          <a:latin typeface="微软雅黑" pitchFamily="34" charset="-122"/>
                          <a:ea typeface="微软雅黑" pitchFamily="34" charset="-122"/>
                        </a:rPr>
                        <a:t>$1...$9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全局属性</a:t>
                      </a:r>
                      <a:r>
                        <a:rPr lang="en-US" smtClean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指代最近一次搜索中某个子表达式匹配的文本</a:t>
                      </a:r>
                      <a:endParaRPr 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732240" y="2996952"/>
            <a:ext cx="2269196" cy="1008112"/>
          </a:xfrm>
          <a:prstGeom prst="wedgeRoundRectCallout">
            <a:avLst>
              <a:gd name="adj1" fmla="val -62536"/>
              <a:gd name="adj2" fmla="val 7102"/>
              <a:gd name="adj3" fmla="val 16667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没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有指定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修饰符的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RegExp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对象不能使用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lastIndex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3371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RegExp </a:t>
            </a:r>
            <a:r>
              <a:rPr lang="zh-CN" altLang="en-US"/>
              <a:t>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52596"/>
          </a:xfrm>
        </p:spPr>
        <p:txBody>
          <a:bodyPr/>
          <a:lstStyle/>
          <a:p>
            <a:r>
              <a:rPr lang="en-US" altLang="zh-CN" smtClean="0"/>
              <a:t>RegExp</a:t>
            </a:r>
            <a:r>
              <a:rPr lang="zh-CN" altLang="en-US" smtClean="0"/>
              <a:t>对象具有如下方法</a:t>
            </a:r>
            <a:endParaRPr lang="en-US" altLang="zh-CN" smtClean="0"/>
          </a:p>
          <a:p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827584" y="1772816"/>
          <a:ext cx="7704856" cy="238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6264696"/>
              </a:tblGrid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smtClean="0">
                          <a:latin typeface="微软雅黑" pitchFamily="34" charset="-122"/>
                          <a:ea typeface="微软雅黑" pitchFamily="34" charset="-122"/>
                        </a:rPr>
                        <a:t>方法名</a:t>
                      </a:r>
                      <a:endParaRPr lang="en-US" b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smtClean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en-US" b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CN" b="0" smtClean="0">
                          <a:latin typeface="微软雅黑" pitchFamily="34" charset="-122"/>
                          <a:ea typeface="微软雅黑" pitchFamily="34" charset="-122"/>
                        </a:rPr>
                        <a:t>compile()</a:t>
                      </a:r>
                      <a:endParaRPr lang="en-US" b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smtClean="0">
                          <a:latin typeface="微软雅黑" pitchFamily="34" charset="-122"/>
                          <a:ea typeface="微软雅黑" pitchFamily="34" charset="-122"/>
                        </a:rPr>
                        <a:t>编译</a:t>
                      </a:r>
                      <a:r>
                        <a:rPr lang="en-US" altLang="zh-CN" b="0" smtClean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b="0" smtClean="0">
                          <a:latin typeface="微软雅黑" pitchFamily="34" charset="-122"/>
                          <a:ea typeface="微软雅黑" pitchFamily="34" charset="-122"/>
                        </a:rPr>
                        <a:t>重新编译正则表达式，将</a:t>
                      </a:r>
                      <a:r>
                        <a:rPr lang="en-US" altLang="zh-CN" b="0" smtClean="0">
                          <a:latin typeface="微软雅黑" pitchFamily="34" charset="-122"/>
                          <a:ea typeface="微软雅黑" pitchFamily="34" charset="-122"/>
                        </a:rPr>
                        <a:t>pattern</a:t>
                      </a:r>
                      <a:r>
                        <a:rPr lang="zh-CN" altLang="en-US" b="0" smtClean="0">
                          <a:latin typeface="微软雅黑" pitchFamily="34" charset="-122"/>
                          <a:ea typeface="微软雅黑" pitchFamily="34" charset="-122"/>
                        </a:rPr>
                        <a:t>转换为内部格式，加快执行速度</a:t>
                      </a:r>
                      <a:endParaRPr lang="en-US" b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微软雅黑" pitchFamily="34" charset="-122"/>
                          <a:ea typeface="微软雅黑" pitchFamily="34" charset="-122"/>
                        </a:rPr>
                        <a:t>exec()</a:t>
                      </a:r>
                      <a:endParaRPr lang="en-US" b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smtClean="0">
                          <a:latin typeface="微软雅黑" pitchFamily="34" charset="-122"/>
                          <a:ea typeface="微软雅黑" pitchFamily="34" charset="-122"/>
                        </a:rPr>
                        <a:t>检索字符串中指定的值。返回找到的值，并确定其位置；影响</a:t>
                      </a:r>
                      <a:r>
                        <a:rPr lang="en-US" altLang="zh-CN" b="0" smtClean="0">
                          <a:latin typeface="微软雅黑" pitchFamily="34" charset="-122"/>
                          <a:ea typeface="微软雅黑" pitchFamily="34" charset="-122"/>
                        </a:rPr>
                        <a:t>lastIndex</a:t>
                      </a:r>
                      <a:r>
                        <a:rPr lang="zh-CN" altLang="en-US" b="0" smtClean="0">
                          <a:latin typeface="微软雅黑" pitchFamily="34" charset="-122"/>
                          <a:ea typeface="微软雅黑" pitchFamily="34" charset="-122"/>
                        </a:rPr>
                        <a:t>属性的值</a:t>
                      </a:r>
                      <a:endParaRPr lang="en-US" b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微软雅黑" pitchFamily="34" charset="-122"/>
                          <a:ea typeface="微软雅黑" pitchFamily="34" charset="-122"/>
                        </a:rPr>
                        <a:t>test()</a:t>
                      </a:r>
                      <a:endParaRPr lang="en-US" b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smtClean="0">
                          <a:latin typeface="微软雅黑" pitchFamily="34" charset="-122"/>
                          <a:ea typeface="微软雅黑" pitchFamily="34" charset="-122"/>
                        </a:rPr>
                        <a:t>检索字符串中指定的值。返回</a:t>
                      </a:r>
                      <a:r>
                        <a:rPr lang="en-US" altLang="zh-CN" b="0" smtClean="0"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r>
                        <a:rPr lang="zh-CN" altLang="en-US" b="0" smtClean="0">
                          <a:latin typeface="微软雅黑" pitchFamily="34" charset="-122"/>
                          <a:ea typeface="微软雅黑" pitchFamily="34" charset="-122"/>
                        </a:rPr>
                        <a:t>或</a:t>
                      </a:r>
                      <a:r>
                        <a:rPr lang="en-US" altLang="zh-CN" b="0" smtClean="0"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  <a:r>
                        <a:rPr lang="zh-CN" altLang="en-US" b="0" smtClean="0">
                          <a:latin typeface="微软雅黑" pitchFamily="34" charset="-122"/>
                          <a:ea typeface="微软雅黑" pitchFamily="34" charset="-122"/>
                        </a:rPr>
                        <a:t>；影响</a:t>
                      </a:r>
                      <a:r>
                        <a:rPr lang="en-US" altLang="zh-CN" b="0" smtClean="0">
                          <a:latin typeface="微软雅黑" pitchFamily="34" charset="-122"/>
                          <a:ea typeface="微软雅黑" pitchFamily="34" charset="-122"/>
                        </a:rPr>
                        <a:t>lastIndex</a:t>
                      </a:r>
                      <a:r>
                        <a:rPr lang="zh-CN" altLang="en-US" b="0" smtClean="0">
                          <a:latin typeface="微软雅黑" pitchFamily="34" charset="-122"/>
                          <a:ea typeface="微软雅黑" pitchFamily="34" charset="-122"/>
                        </a:rPr>
                        <a:t>属性的值</a:t>
                      </a:r>
                      <a:endParaRPr lang="en-US" b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448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RegExp </a:t>
            </a:r>
            <a:r>
              <a:rPr lang="zh-CN" altLang="en-US"/>
              <a:t>对象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参见 </a:t>
            </a:r>
            <a:r>
              <a:rPr lang="en-US" altLang="zh-CN" dirty="0" smtClean="0"/>
              <a:t>COOKBOOK】</a:t>
            </a:r>
          </a:p>
          <a:p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注册密码强度验证：</a:t>
            </a:r>
          </a:p>
          <a:p>
            <a:pPr marL="457200" lvl="1" indent="0">
              <a:buNone/>
            </a:pPr>
            <a:r>
              <a:rPr lang="zh-CN" altLang="en-US" dirty="0"/>
              <a:t>    请用户输入密码，要求：</a:t>
            </a:r>
          </a:p>
          <a:p>
            <a:pPr marL="457200" lvl="1" indent="0">
              <a:buNone/>
            </a:pPr>
            <a:r>
              <a:rPr lang="zh-CN" altLang="en-US" dirty="0"/>
              <a:t>     </a:t>
            </a:r>
            <a:r>
              <a:rPr lang="zh-CN" altLang="en-US" dirty="0" smtClean="0"/>
              <a:t>字母</a:t>
            </a:r>
            <a:r>
              <a:rPr lang="zh-CN" altLang="en-US" dirty="0"/>
              <a:t>，数字组成。至少包含一位数字和一位大写字母</a:t>
            </a:r>
          </a:p>
          <a:p>
            <a:pPr marL="457200" lvl="1" indent="0">
              <a:buNone/>
            </a:pPr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获取</a:t>
            </a:r>
            <a:r>
              <a:rPr lang="zh-CN" altLang="en-US" dirty="0"/>
              <a:t>一段</a:t>
            </a:r>
            <a:r>
              <a:rPr lang="en-US" altLang="zh-CN" dirty="0"/>
              <a:t>HTML</a:t>
            </a:r>
            <a:r>
              <a:rPr lang="zh-CN" altLang="en-US" dirty="0"/>
              <a:t>文本中所有超链接的</a:t>
            </a:r>
            <a:r>
              <a:rPr lang="en-US" altLang="zh-CN" dirty="0" err="1"/>
              <a:t>href</a:t>
            </a:r>
            <a:r>
              <a:rPr lang="zh-CN" altLang="en-US" dirty="0"/>
              <a:t>属性的值</a:t>
            </a:r>
          </a:p>
          <a:p>
            <a:pPr marL="457200" lvl="1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查找用户输入中</a:t>
            </a:r>
            <a:r>
              <a:rPr lang="zh-CN" altLang="en-US" dirty="0" smtClean="0"/>
              <a:t>的</a:t>
            </a:r>
            <a:r>
              <a:rPr lang="zh-CN" altLang="en-US" dirty="0"/>
              <a:t>敏感词</a:t>
            </a:r>
          </a:p>
          <a:p>
            <a:pPr marL="457200" lvl="1" indent="0">
              <a:buNone/>
            </a:pPr>
            <a:r>
              <a:rPr lang="zh-CN" altLang="en-US" dirty="0"/>
              <a:t>    敏感词</a:t>
            </a:r>
            <a:r>
              <a:rPr lang="zh-CN" altLang="en-US" dirty="0" smtClean="0"/>
              <a:t>包括</a:t>
            </a:r>
            <a:r>
              <a:rPr lang="zh-CN" altLang="en-US" dirty="0"/>
              <a:t>：公安，公共</a:t>
            </a:r>
            <a:r>
              <a:rPr lang="zh-CN" altLang="en-US" dirty="0" smtClean="0"/>
              <a:t>安全</a:t>
            </a:r>
            <a:r>
              <a:rPr lang="zh-CN" altLang="en-US" dirty="0"/>
              <a:t>，</a:t>
            </a:r>
          </a:p>
          <a:p>
            <a:pPr marL="457200" lvl="1" indent="0">
              <a:buNone/>
            </a:pPr>
            <a:r>
              <a:rPr lang="zh-CN" altLang="en-US" dirty="0" smtClean="0"/>
              <a:t>    输出所有</a:t>
            </a:r>
            <a:r>
              <a:rPr lang="zh-CN" altLang="en-US" dirty="0"/>
              <a:t>关键字的位置和内容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8362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060848"/>
            <a:ext cx="7963818" cy="1047757"/>
          </a:xfrm>
        </p:spPr>
        <p:txBody>
          <a:bodyPr/>
          <a:lstStyle/>
          <a:p>
            <a:r>
              <a:rPr lang="zh-CN" altLang="en-US"/>
              <a:t>用于模式匹配的 </a:t>
            </a:r>
            <a:r>
              <a:rPr lang="en-US" altLang="zh-CN"/>
              <a:t>String </a:t>
            </a:r>
            <a:r>
              <a:rPr lang="zh-CN" altLang="en-US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495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14317</TotalTime>
  <Words>2242</Words>
  <Application>Microsoft Macintosh PowerPoint</Application>
  <PresentationFormat>全屏显示(4:3)</PresentationFormat>
  <Paragraphs>469</Paragraphs>
  <Slides>38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</vt:lpstr>
      <vt:lpstr>前端核心 JavaScript</vt:lpstr>
      <vt:lpstr>PowerPoint 演示文稿</vt:lpstr>
      <vt:lpstr>PowerPoint 演示文稿</vt:lpstr>
      <vt:lpstr>RegExp 对象</vt:lpstr>
      <vt:lpstr>创建 RegExp 对象</vt:lpstr>
      <vt:lpstr>RegExp 的属性</vt:lpstr>
      <vt:lpstr>RegExp 的方法</vt:lpstr>
      <vt:lpstr>RegExp 对象</vt:lpstr>
      <vt:lpstr>用于模式匹配的 String 方法</vt:lpstr>
      <vt:lpstr>replace 方法</vt:lpstr>
      <vt:lpstr>match 方法</vt:lpstr>
      <vt:lpstr>search 方法</vt:lpstr>
      <vt:lpstr>split 方法</vt:lpstr>
      <vt:lpstr>用于模式匹配的 String 方法</vt:lpstr>
      <vt:lpstr>PowerPoint 演示文稿</vt:lpstr>
      <vt:lpstr>Math 对象</vt:lpstr>
      <vt:lpstr>Math 对象概述</vt:lpstr>
      <vt:lpstr>Math 对象的属性</vt:lpstr>
      <vt:lpstr>Math 对象的方法</vt:lpstr>
      <vt:lpstr>Math 对象的方法</vt:lpstr>
      <vt:lpstr>三角函数</vt:lpstr>
      <vt:lpstr>随机数</vt:lpstr>
      <vt:lpstr>随机数</vt:lpstr>
      <vt:lpstr>PowerPoint 演示文稿</vt:lpstr>
      <vt:lpstr>Date 对象</vt:lpstr>
      <vt:lpstr>创建 Date 对象</vt:lpstr>
      <vt:lpstr>获取时间信息</vt:lpstr>
      <vt:lpstr>修改时间信息</vt:lpstr>
      <vt:lpstr>时间格式转换</vt:lpstr>
      <vt:lpstr>Date 对象</vt:lpstr>
      <vt:lpstr>Number 对象</vt:lpstr>
      <vt:lpstr>创建 Number 对象</vt:lpstr>
      <vt:lpstr>Number 对象属性</vt:lpstr>
      <vt:lpstr>Number 对象方法</vt:lpstr>
      <vt:lpstr>Boolean 对象</vt:lpstr>
      <vt:lpstr>Boolean 对象</vt:lpstr>
      <vt:lpstr>Boolean 对象（续1）</vt:lpstr>
      <vt:lpstr>总结和答疑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王春梅 merita</cp:lastModifiedBy>
  <cp:revision>2997</cp:revision>
  <dcterms:modified xsi:type="dcterms:W3CDTF">2017-06-22T03:56:21Z</dcterms:modified>
</cp:coreProperties>
</file>