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3"/>
  </p:notesMasterIdLst>
  <p:handoutMasterIdLst>
    <p:handoutMasterId r:id="rId44"/>
  </p:handoutMasterIdLst>
  <p:sldIdLst>
    <p:sldId id="1012" r:id="rId2"/>
    <p:sldId id="1086" r:id="rId3"/>
    <p:sldId id="1168" r:id="rId4"/>
    <p:sldId id="1169" r:id="rId5"/>
    <p:sldId id="1170" r:id="rId6"/>
    <p:sldId id="1171" r:id="rId7"/>
    <p:sldId id="1172" r:id="rId8"/>
    <p:sldId id="1173" r:id="rId9"/>
    <p:sldId id="1174" r:id="rId10"/>
    <p:sldId id="1179" r:id="rId11"/>
    <p:sldId id="1175" r:id="rId12"/>
    <p:sldId id="1176" r:id="rId13"/>
    <p:sldId id="1177" r:id="rId14"/>
    <p:sldId id="1178" r:id="rId15"/>
    <p:sldId id="1098" r:id="rId16"/>
    <p:sldId id="1099" r:id="rId17"/>
    <p:sldId id="1100" r:id="rId18"/>
    <p:sldId id="1101" r:id="rId19"/>
    <p:sldId id="1139" r:id="rId20"/>
    <p:sldId id="1143" r:id="rId21"/>
    <p:sldId id="1103" r:id="rId22"/>
    <p:sldId id="1104" r:id="rId23"/>
    <p:sldId id="1105" r:id="rId24"/>
    <p:sldId id="1144" r:id="rId25"/>
    <p:sldId id="1107" r:id="rId26"/>
    <p:sldId id="1108" r:id="rId27"/>
    <p:sldId id="1109" r:id="rId28"/>
    <p:sldId id="1133" r:id="rId29"/>
    <p:sldId id="1132" r:id="rId30"/>
    <p:sldId id="1134" r:id="rId31"/>
    <p:sldId id="1180" r:id="rId32"/>
    <p:sldId id="1113" r:id="rId33"/>
    <p:sldId id="1114" r:id="rId34"/>
    <p:sldId id="1136" r:id="rId35"/>
    <p:sldId id="1115" r:id="rId36"/>
    <p:sldId id="1137" r:id="rId37"/>
    <p:sldId id="1116" r:id="rId38"/>
    <p:sldId id="1138" r:id="rId39"/>
    <p:sldId id="1117" r:id="rId40"/>
    <p:sldId id="1145" r:id="rId41"/>
    <p:sldId id="475"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C1F26"/>
    <a:srgbClr val="231F20"/>
    <a:srgbClr val="007E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19" autoAdjust="0"/>
    <p:restoredTop sz="96317" autoAdjust="0"/>
  </p:normalViewPr>
  <p:slideViewPr>
    <p:cSldViewPr>
      <p:cViewPr varScale="1">
        <p:scale>
          <a:sx n="78" d="100"/>
          <a:sy n="78" d="100"/>
        </p:scale>
        <p:origin x="-96" y="-2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8" d="100"/>
          <a:sy n="88" d="100"/>
        </p:scale>
        <p:origin x="382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8F4DCA-3177-4375-A53D-C33BDF2D97C5}" type="datetimeFigureOut">
              <a:rPr lang="zh-CN" altLang="en-US" smtClean="0"/>
              <a:pPr/>
              <a:t>17/6/22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B70F7D-486B-488E-8EBC-4D52E95A37CF}" type="slidenum">
              <a:rPr lang="zh-CN" altLang="en-US" smtClean="0"/>
              <a:pPr/>
              <a:t>‹#›</a:t>
            </a:fld>
            <a:endParaRPr lang="zh-CN" altLang="en-US"/>
          </a:p>
        </p:txBody>
      </p:sp>
    </p:spTree>
    <p:extLst>
      <p:ext uri="{BB962C8B-B14F-4D97-AF65-F5344CB8AC3E}">
        <p14:creationId xmlns:p14="http://schemas.microsoft.com/office/powerpoint/2010/main" val="3267777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DE3B9F-8426-4C0A-B4B6-F9877F22AD29}" type="datetimeFigureOut">
              <a:rPr lang="zh-CN" altLang="en-US" smtClean="0"/>
              <a:pPr/>
              <a:t>17/6/22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DBA66-0B01-47E8-A365-7C30D6EBFF28}" type="slidenum">
              <a:rPr lang="zh-CN" altLang="en-US" smtClean="0"/>
              <a:pPr/>
              <a:t>‹#›</a:t>
            </a:fld>
            <a:endParaRPr lang="zh-CN" altLang="en-US"/>
          </a:p>
        </p:txBody>
      </p:sp>
    </p:spTree>
    <p:extLst>
      <p:ext uri="{BB962C8B-B14F-4D97-AF65-F5344CB8AC3E}">
        <p14:creationId xmlns:p14="http://schemas.microsoft.com/office/powerpoint/2010/main" val="126627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200" b="1" smtClean="0">
                <a:latin typeface="微软雅黑" panose="020B0503020204020204" pitchFamily="34" charset="-122"/>
                <a:ea typeface="微软雅黑" panose="020B0503020204020204" pitchFamily="34" charset="-122"/>
              </a:rPr>
              <a:t>错误处理</a:t>
            </a:r>
            <a:endParaRPr lang="zh-CN" altLang="en-US" sz="1200" b="1"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3</a:t>
            </a:fld>
            <a:endParaRPr lang="zh-CN" altLang="en-US"/>
          </a:p>
        </p:txBody>
      </p:sp>
    </p:spTree>
    <p:extLst>
      <p:ext uri="{BB962C8B-B14F-4D97-AF65-F5344CB8AC3E}">
        <p14:creationId xmlns:p14="http://schemas.microsoft.com/office/powerpoint/2010/main" val="1103842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函数与 </a:t>
            </a:r>
            <a:r>
              <a:rPr lang="en-US" smtClean="0"/>
              <a:t>Function </a:t>
            </a:r>
            <a:r>
              <a:rPr lang="zh-CN" altLang="en-US" smtClean="0"/>
              <a:t>对象</a:t>
            </a:r>
            <a:endParaRPr lang="en-US"/>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12</a:t>
            </a:fld>
            <a:endParaRPr lang="zh-CN" altLang="en-US"/>
          </a:p>
        </p:txBody>
      </p:sp>
    </p:spTree>
    <p:extLst>
      <p:ext uri="{BB962C8B-B14F-4D97-AF65-F5344CB8AC3E}">
        <p14:creationId xmlns:p14="http://schemas.microsoft.com/office/powerpoint/2010/main" val="2612268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mtClean="0"/>
              <a:t>arguments </a:t>
            </a:r>
            <a:r>
              <a:rPr lang="zh-CN" altLang="en-US" smtClean="0"/>
              <a:t>对象</a:t>
            </a:r>
            <a:endParaRPr lang="en-US"/>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13</a:t>
            </a:fld>
            <a:endParaRPr lang="zh-CN" altLang="en-US"/>
          </a:p>
        </p:txBody>
      </p:sp>
    </p:spTree>
    <p:extLst>
      <p:ext uri="{BB962C8B-B14F-4D97-AF65-F5344CB8AC3E}">
        <p14:creationId xmlns:p14="http://schemas.microsoft.com/office/powerpoint/2010/main" val="3626703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14</a:t>
            </a:fld>
            <a:endParaRPr lang="zh-CN" altLang="en-US"/>
          </a:p>
        </p:txBody>
      </p:sp>
    </p:spTree>
    <p:extLst>
      <p:ext uri="{BB962C8B-B14F-4D97-AF65-F5344CB8AC3E}">
        <p14:creationId xmlns:p14="http://schemas.microsoft.com/office/powerpoint/2010/main" val="4086453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创建函数</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15</a:t>
            </a:fld>
            <a:endParaRPr lang="zh-CN" altLang="en-US"/>
          </a:p>
        </p:txBody>
      </p:sp>
    </p:spTree>
    <p:extLst>
      <p:ext uri="{BB962C8B-B14F-4D97-AF65-F5344CB8AC3E}">
        <p14:creationId xmlns:p14="http://schemas.microsoft.com/office/powerpoint/2010/main" val="4120296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创建函数</a:t>
            </a:r>
            <a:endParaRPr 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16</a:t>
            </a:fld>
            <a:endParaRPr lang="zh-CN" altLang="en-US"/>
          </a:p>
        </p:txBody>
      </p:sp>
    </p:spTree>
    <p:extLst>
      <p:ext uri="{BB962C8B-B14F-4D97-AF65-F5344CB8AC3E}">
        <p14:creationId xmlns:p14="http://schemas.microsoft.com/office/powerpoint/2010/main" val="1428668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使用直接量方式创建函数</a:t>
            </a:r>
            <a:endParaRPr 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17</a:t>
            </a:fld>
            <a:endParaRPr lang="zh-CN" altLang="en-US"/>
          </a:p>
        </p:txBody>
      </p:sp>
    </p:spTree>
    <p:extLst>
      <p:ext uri="{BB962C8B-B14F-4D97-AF65-F5344CB8AC3E}">
        <p14:creationId xmlns:p14="http://schemas.microsoft.com/office/powerpoint/2010/main" val="3266167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使用 </a:t>
            </a:r>
            <a:r>
              <a:rPr lang="en-US" smtClean="0"/>
              <a:t>Function </a:t>
            </a:r>
            <a:r>
              <a:rPr lang="zh-CN" altLang="en-US" smtClean="0"/>
              <a:t>对象创建函数</a:t>
            </a:r>
            <a:endParaRPr lang="en-US"/>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18</a:t>
            </a:fld>
            <a:endParaRPr lang="zh-CN" altLang="en-US"/>
          </a:p>
        </p:txBody>
      </p:sp>
    </p:spTree>
    <p:extLst>
      <p:ext uri="{BB962C8B-B14F-4D97-AF65-F5344CB8AC3E}">
        <p14:creationId xmlns:p14="http://schemas.microsoft.com/office/powerpoint/2010/main" val="3909522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三种定义方式的对比</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19</a:t>
            </a:fld>
            <a:endParaRPr lang="zh-CN" altLang="en-US"/>
          </a:p>
        </p:txBody>
      </p:sp>
    </p:spTree>
    <p:extLst>
      <p:ext uri="{BB962C8B-B14F-4D97-AF65-F5344CB8AC3E}">
        <p14:creationId xmlns:p14="http://schemas.microsoft.com/office/powerpoint/2010/main" val="3682910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匿名函数</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21</a:t>
            </a:fld>
            <a:endParaRPr lang="zh-CN" altLang="en-US"/>
          </a:p>
        </p:txBody>
      </p:sp>
    </p:spTree>
    <p:extLst>
      <p:ext uri="{BB962C8B-B14F-4D97-AF65-F5344CB8AC3E}">
        <p14:creationId xmlns:p14="http://schemas.microsoft.com/office/powerpoint/2010/main" val="16825100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匿名函数</a:t>
            </a:r>
            <a:endParaRPr lang="en-US"/>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22</a:t>
            </a:fld>
            <a:endParaRPr lang="zh-CN" altLang="en-US"/>
          </a:p>
        </p:txBody>
      </p:sp>
    </p:spTree>
    <p:extLst>
      <p:ext uri="{BB962C8B-B14F-4D97-AF65-F5344CB8AC3E}">
        <p14:creationId xmlns:p14="http://schemas.microsoft.com/office/powerpoint/2010/main" val="217652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错误处理</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4</a:t>
            </a:fld>
            <a:endParaRPr lang="zh-CN" altLang="en-US"/>
          </a:p>
        </p:txBody>
      </p:sp>
    </p:spTree>
    <p:extLst>
      <p:ext uri="{BB962C8B-B14F-4D97-AF65-F5344CB8AC3E}">
        <p14:creationId xmlns:p14="http://schemas.microsoft.com/office/powerpoint/2010/main" val="37173235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匿名函数应用</a:t>
            </a:r>
            <a:endParaRPr 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23</a:t>
            </a:fld>
            <a:endParaRPr lang="zh-CN" altLang="en-US"/>
          </a:p>
        </p:txBody>
      </p:sp>
    </p:spTree>
    <p:extLst>
      <p:ext uri="{BB962C8B-B14F-4D97-AF65-F5344CB8AC3E}">
        <p14:creationId xmlns:p14="http://schemas.microsoft.com/office/powerpoint/2010/main" val="705835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闭包</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25</a:t>
            </a:fld>
            <a:endParaRPr lang="zh-CN" altLang="en-US"/>
          </a:p>
        </p:txBody>
      </p:sp>
    </p:spTree>
    <p:extLst>
      <p:ext uri="{BB962C8B-B14F-4D97-AF65-F5344CB8AC3E}">
        <p14:creationId xmlns:p14="http://schemas.microsoft.com/office/powerpoint/2010/main" val="10936673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变量作用域</a:t>
            </a:r>
            <a:endParaRPr 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26</a:t>
            </a:fld>
            <a:endParaRPr lang="zh-CN" altLang="en-US"/>
          </a:p>
        </p:txBody>
      </p:sp>
    </p:spTree>
    <p:extLst>
      <p:ext uri="{BB962C8B-B14F-4D97-AF65-F5344CB8AC3E}">
        <p14:creationId xmlns:p14="http://schemas.microsoft.com/office/powerpoint/2010/main" val="2764530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作用域链</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27</a:t>
            </a:fld>
            <a:endParaRPr lang="zh-CN" altLang="en-US"/>
          </a:p>
        </p:txBody>
      </p:sp>
    </p:spTree>
    <p:extLst>
      <p:ext uri="{BB962C8B-B14F-4D97-AF65-F5344CB8AC3E}">
        <p14:creationId xmlns:p14="http://schemas.microsoft.com/office/powerpoint/2010/main" val="15976069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作用域链（续</a:t>
            </a:r>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28</a:t>
            </a:fld>
            <a:endParaRPr lang="zh-CN" altLang="en-US"/>
          </a:p>
        </p:txBody>
      </p:sp>
    </p:spTree>
    <p:extLst>
      <p:ext uri="{BB962C8B-B14F-4D97-AF65-F5344CB8AC3E}">
        <p14:creationId xmlns:p14="http://schemas.microsoft.com/office/powerpoint/2010/main" val="26100436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作用域链（续</a:t>
            </a:r>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29</a:t>
            </a:fld>
            <a:endParaRPr lang="zh-CN" altLang="en-US"/>
          </a:p>
        </p:txBody>
      </p:sp>
    </p:spTree>
    <p:extLst>
      <p:ext uri="{BB962C8B-B14F-4D97-AF65-F5344CB8AC3E}">
        <p14:creationId xmlns:p14="http://schemas.microsoft.com/office/powerpoint/2010/main" val="35607406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作用域链（续</a:t>
            </a:r>
            <a:r>
              <a:rPr lang="en-US" altLang="zh-CN" dirty="0" smtClean="0"/>
              <a:t>3</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30</a:t>
            </a:fld>
            <a:endParaRPr lang="zh-CN" altLang="en-US"/>
          </a:p>
        </p:txBody>
      </p:sp>
    </p:spTree>
    <p:extLst>
      <p:ext uri="{BB962C8B-B14F-4D97-AF65-F5344CB8AC3E}">
        <p14:creationId xmlns:p14="http://schemas.microsoft.com/office/powerpoint/2010/main" val="1466542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匿名函数的优点</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31</a:t>
            </a:fld>
            <a:endParaRPr lang="zh-CN" altLang="en-US"/>
          </a:p>
        </p:txBody>
      </p:sp>
    </p:spTree>
    <p:extLst>
      <p:ext uri="{BB962C8B-B14F-4D97-AF65-F5344CB8AC3E}">
        <p14:creationId xmlns:p14="http://schemas.microsoft.com/office/powerpoint/2010/main" val="3962331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闭包</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32</a:t>
            </a:fld>
            <a:endParaRPr lang="zh-CN" altLang="en-US"/>
          </a:p>
        </p:txBody>
      </p:sp>
    </p:spTree>
    <p:extLst>
      <p:ext uri="{BB962C8B-B14F-4D97-AF65-F5344CB8AC3E}">
        <p14:creationId xmlns:p14="http://schemas.microsoft.com/office/powerpoint/2010/main" val="8773682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闭包（续</a:t>
            </a:r>
            <a:r>
              <a:rPr lang="en-US" altLang="zh-CN" dirty="0" smtClean="0"/>
              <a:t>1</a:t>
            </a:r>
            <a:r>
              <a:rPr lang="zh-CN" altLang="en-US" dirty="0" smtClean="0"/>
              <a:t>）</a:t>
            </a:r>
            <a:endParaRPr 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33</a:t>
            </a:fld>
            <a:endParaRPr lang="zh-CN" altLang="en-US"/>
          </a:p>
        </p:txBody>
      </p:sp>
    </p:spTree>
    <p:extLst>
      <p:ext uri="{BB962C8B-B14F-4D97-AF65-F5344CB8AC3E}">
        <p14:creationId xmlns:p14="http://schemas.microsoft.com/office/powerpoint/2010/main" val="191180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什么是错误处理</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5</a:t>
            </a:fld>
            <a:endParaRPr lang="zh-CN" altLang="en-US"/>
          </a:p>
        </p:txBody>
      </p:sp>
    </p:spTree>
    <p:extLst>
      <p:ext uri="{BB962C8B-B14F-4D97-AF65-F5344CB8AC3E}">
        <p14:creationId xmlns:p14="http://schemas.microsoft.com/office/powerpoint/2010/main" val="37684665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闭包（续</a:t>
            </a:r>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34</a:t>
            </a:fld>
            <a:endParaRPr lang="zh-CN" altLang="en-US"/>
          </a:p>
        </p:txBody>
      </p:sp>
    </p:spTree>
    <p:extLst>
      <p:ext uri="{BB962C8B-B14F-4D97-AF65-F5344CB8AC3E}">
        <p14:creationId xmlns:p14="http://schemas.microsoft.com/office/powerpoint/2010/main" val="40113688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闭包（续</a:t>
            </a:r>
            <a:r>
              <a:rPr lang="en-US" altLang="zh-CN" dirty="0" smtClean="0"/>
              <a:t>3</a:t>
            </a:r>
            <a:r>
              <a:rPr lang="zh-CN" altLang="en-US" dirty="0" smtClean="0"/>
              <a:t>）</a:t>
            </a:r>
            <a:endParaRPr 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35</a:t>
            </a:fld>
            <a:endParaRPr lang="zh-CN" altLang="en-US"/>
          </a:p>
        </p:txBody>
      </p:sp>
    </p:spTree>
    <p:extLst>
      <p:ext uri="{BB962C8B-B14F-4D97-AF65-F5344CB8AC3E}">
        <p14:creationId xmlns:p14="http://schemas.microsoft.com/office/powerpoint/2010/main" val="14615256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闭包（续</a:t>
            </a:r>
            <a:r>
              <a:rPr lang="en-US" altLang="zh-CN" dirty="0" smtClean="0"/>
              <a:t>4</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36</a:t>
            </a:fld>
            <a:endParaRPr lang="zh-CN" altLang="en-US"/>
          </a:p>
        </p:txBody>
      </p:sp>
    </p:spTree>
    <p:extLst>
      <p:ext uri="{BB962C8B-B14F-4D97-AF65-F5344CB8AC3E}">
        <p14:creationId xmlns:p14="http://schemas.microsoft.com/office/powerpoint/2010/main" val="31599427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闭包应用特征</a:t>
            </a:r>
            <a:endParaRPr 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37</a:t>
            </a:fld>
            <a:endParaRPr lang="zh-CN" altLang="en-US"/>
          </a:p>
        </p:txBody>
      </p:sp>
    </p:spTree>
    <p:extLst>
      <p:ext uri="{BB962C8B-B14F-4D97-AF65-F5344CB8AC3E}">
        <p14:creationId xmlns:p14="http://schemas.microsoft.com/office/powerpoint/2010/main" val="18506409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闭包的作用</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38</a:t>
            </a:fld>
            <a:endParaRPr lang="zh-CN" altLang="en-US"/>
          </a:p>
        </p:txBody>
      </p:sp>
    </p:spTree>
    <p:extLst>
      <p:ext uri="{BB962C8B-B14F-4D97-AF65-F5344CB8AC3E}">
        <p14:creationId xmlns:p14="http://schemas.microsoft.com/office/powerpoint/2010/main" val="12734939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闭包的作用（续</a:t>
            </a:r>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39</a:t>
            </a:fld>
            <a:endParaRPr lang="zh-CN" altLang="en-US"/>
          </a:p>
        </p:txBody>
      </p:sp>
    </p:spTree>
    <p:extLst>
      <p:ext uri="{BB962C8B-B14F-4D97-AF65-F5344CB8AC3E}">
        <p14:creationId xmlns:p14="http://schemas.microsoft.com/office/powerpoint/2010/main" val="12664534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总结和答疑</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41</a:t>
            </a:fld>
            <a:endParaRPr lang="zh-CN" altLang="en-US"/>
          </a:p>
        </p:txBody>
      </p:sp>
    </p:spTree>
    <p:extLst>
      <p:ext uri="{BB962C8B-B14F-4D97-AF65-F5344CB8AC3E}">
        <p14:creationId xmlns:p14="http://schemas.microsoft.com/office/powerpoint/2010/main" val="1708680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Error </a:t>
            </a:r>
            <a:r>
              <a:rPr lang="zh-CN" altLang="en-US" smtClean="0"/>
              <a:t>对象</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6</a:t>
            </a:fld>
            <a:endParaRPr lang="zh-CN" altLang="en-US"/>
          </a:p>
        </p:txBody>
      </p:sp>
    </p:spTree>
    <p:extLst>
      <p:ext uri="{BB962C8B-B14F-4D97-AF65-F5344CB8AC3E}">
        <p14:creationId xmlns:p14="http://schemas.microsoft.com/office/powerpoint/2010/main" val="1187534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try/catch</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7</a:t>
            </a:fld>
            <a:endParaRPr lang="zh-CN" altLang="en-US"/>
          </a:p>
        </p:txBody>
      </p:sp>
    </p:spTree>
    <p:extLst>
      <p:ext uri="{BB962C8B-B14F-4D97-AF65-F5344CB8AC3E}">
        <p14:creationId xmlns:p14="http://schemas.microsoft.com/office/powerpoint/2010/main" val="3632570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8</a:t>
            </a:fld>
            <a:endParaRPr lang="zh-CN" altLang="en-US"/>
          </a:p>
        </p:txBody>
      </p:sp>
    </p:spTree>
    <p:extLst>
      <p:ext uri="{BB962C8B-B14F-4D97-AF65-F5344CB8AC3E}">
        <p14:creationId xmlns:p14="http://schemas.microsoft.com/office/powerpoint/2010/main" val="2930579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smtClean="0"/>
              <a:t>Functions</a:t>
            </a:r>
            <a:endParaRPr lang="zh-CN" altLang="en-US" sz="1200" b="1"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9</a:t>
            </a:fld>
            <a:endParaRPr lang="zh-CN" altLang="en-US"/>
          </a:p>
        </p:txBody>
      </p:sp>
    </p:spTree>
    <p:extLst>
      <p:ext uri="{BB962C8B-B14F-4D97-AF65-F5344CB8AC3E}">
        <p14:creationId xmlns:p14="http://schemas.microsoft.com/office/powerpoint/2010/main" val="2914842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smtClean="0"/>
              <a:t>Functions</a:t>
            </a:r>
            <a:endParaRPr lang="zh-CN" altLang="en-US" sz="1200" b="1"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10</a:t>
            </a:fld>
            <a:endParaRPr lang="zh-CN" altLang="en-US"/>
          </a:p>
        </p:txBody>
      </p:sp>
    </p:spTree>
    <p:extLst>
      <p:ext uri="{BB962C8B-B14F-4D97-AF65-F5344CB8AC3E}">
        <p14:creationId xmlns:p14="http://schemas.microsoft.com/office/powerpoint/2010/main" val="3225489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Function </a:t>
            </a:r>
            <a:r>
              <a:rPr lang="zh-CN" altLang="en-US" smtClean="0"/>
              <a:t>对象</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11</a:t>
            </a:fld>
            <a:endParaRPr lang="zh-CN" altLang="en-US"/>
          </a:p>
        </p:txBody>
      </p:sp>
    </p:spTree>
    <p:extLst>
      <p:ext uri="{BB962C8B-B14F-4D97-AF65-F5344CB8AC3E}">
        <p14:creationId xmlns:p14="http://schemas.microsoft.com/office/powerpoint/2010/main" val="3767131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知识讲解">
    <p:spTree>
      <p:nvGrpSpPr>
        <p:cNvPr id="1" name=""/>
        <p:cNvGrpSpPr/>
        <p:nvPr/>
      </p:nvGrpSpPr>
      <p:grpSpPr>
        <a:xfrm>
          <a:off x="0" y="0"/>
          <a:ext cx="0" cy="0"/>
          <a:chOff x="0" y="0"/>
          <a:chExt cx="0" cy="0"/>
        </a:xfrm>
      </p:grpSpPr>
      <p:sp>
        <p:nvSpPr>
          <p:cNvPr id="12" name="矩形 11"/>
          <p:cNvSpPr/>
          <p:nvPr userDrawn="1"/>
        </p:nvSpPr>
        <p:spPr>
          <a:xfrm>
            <a:off x="4067944" y="108"/>
            <a:ext cx="5076056" cy="6840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68797694"/>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内容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28662" y="2060848"/>
            <a:ext cx="6786610" cy="1047757"/>
          </a:xfrm>
        </p:spPr>
        <p:txBody>
          <a:bodyPr>
            <a:noAutofit/>
          </a:bodyPr>
          <a:lstStyle>
            <a:lvl1pPr algn="l">
              <a:defRPr sz="4800" b="1"/>
            </a:lvl1pPr>
          </a:lstStyle>
          <a:p>
            <a:r>
              <a:rPr lang="zh-CN" altLang="en-US" dirty="0" smtClean="0"/>
              <a:t>内容标题</a:t>
            </a:r>
            <a:endParaRPr lang="zh-CN" altLang="en-US" dirty="0"/>
          </a:p>
        </p:txBody>
      </p:sp>
      <p:pic>
        <p:nvPicPr>
          <p:cNvPr id="6" name="图片 5" descr="Logo(达内-白色)_Link.png"/>
          <p:cNvPicPr>
            <a:picLocks noChangeAspect="1"/>
          </p:cNvPicPr>
          <p:nvPr userDrawn="1"/>
        </p:nvPicPr>
        <p:blipFill>
          <a:blip r:embed="rId2" cstate="print"/>
          <a:stretch>
            <a:fillRect/>
          </a:stretch>
        </p:blipFill>
        <p:spPr>
          <a:xfrm>
            <a:off x="7000892" y="285728"/>
            <a:ext cx="1819660" cy="597409"/>
          </a:xfrm>
          <a:prstGeom prst="rect">
            <a:avLst/>
          </a:prstGeom>
        </p:spPr>
      </p:pic>
      <p:sp>
        <p:nvSpPr>
          <p:cNvPr id="9" name="圆角矩形 8"/>
          <p:cNvSpPr/>
          <p:nvPr userDrawn="1"/>
        </p:nvSpPr>
        <p:spPr>
          <a:xfrm>
            <a:off x="899592" y="3161931"/>
            <a:ext cx="6840760" cy="216024"/>
          </a:xfrm>
          <a:prstGeom prst="roundRect">
            <a:avLst/>
          </a:prstGeom>
          <a:solidFill>
            <a:srgbClr val="00B050"/>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dirty="0" smtClean="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166036380"/>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971600" y="1916831"/>
            <a:ext cx="6984776" cy="3672409"/>
          </a:xfrm>
          <a:noFill/>
        </p:spPr>
        <p:txBody>
          <a:bodyPr>
            <a:normAutofit/>
          </a:bodyPr>
          <a:lstStyle>
            <a:lvl1pPr marL="457200" indent="-457200" algn="l">
              <a:buFont typeface="+mj-lt"/>
              <a:buAutoNum type="arabicPeriod"/>
              <a:defRPr sz="3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本节内容</a:t>
            </a:r>
            <a:endParaRPr lang="en-US" altLang="zh-CN" dirty="0" smtClean="0"/>
          </a:p>
          <a:p>
            <a:r>
              <a:rPr lang="zh-CN" altLang="en-US" dirty="0" smtClean="0"/>
              <a:t>本节内容</a:t>
            </a:r>
            <a:endParaRPr lang="zh-CN" altLang="en-US" dirty="0"/>
          </a:p>
        </p:txBody>
      </p:sp>
      <p:sp>
        <p:nvSpPr>
          <p:cNvPr id="9" name="十字形 8"/>
          <p:cNvSpPr/>
          <p:nvPr userDrawn="1"/>
        </p:nvSpPr>
        <p:spPr>
          <a:xfrm>
            <a:off x="142844" y="6215082"/>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十字形 9"/>
          <p:cNvSpPr/>
          <p:nvPr userDrawn="1"/>
        </p:nvSpPr>
        <p:spPr>
          <a:xfrm>
            <a:off x="569224" y="600076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548680"/>
            <a:ext cx="9144000" cy="936104"/>
          </a:xfrm>
          <a:prstGeom prst="rect">
            <a:avLst/>
          </a:prstGeom>
          <a:solidFill>
            <a:srgbClr val="DC1F26"/>
          </a:solidFill>
          <a:ln>
            <a:solidFill>
              <a:srgbClr val="DC1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latin typeface="微软雅黑" pitchFamily="34" charset="-122"/>
                <a:ea typeface="微软雅黑" pitchFamily="34" charset="-122"/>
              </a:rPr>
              <a:t>内容</a:t>
            </a:r>
            <a:endParaRPr lang="zh-CN" altLang="en-US" sz="4000" b="1" dirty="0">
              <a:latin typeface="微软雅黑" pitchFamily="34" charset="-122"/>
              <a:ea typeface="微软雅黑" pitchFamily="34" charset="-122"/>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标题幻灯片">
    <p:spTree>
      <p:nvGrpSpPr>
        <p:cNvPr id="1" name=""/>
        <p:cNvGrpSpPr/>
        <p:nvPr/>
      </p:nvGrpSpPr>
      <p:grpSpPr>
        <a:xfrm>
          <a:off x="0" y="0"/>
          <a:ext cx="0" cy="0"/>
          <a:chOff x="0" y="0"/>
          <a:chExt cx="0" cy="0"/>
        </a:xfrm>
      </p:grpSpPr>
      <p:pic>
        <p:nvPicPr>
          <p:cNvPr id="8" name="图片 7" descr="Logo(达内-白色)_Link.png"/>
          <p:cNvPicPr>
            <a:picLocks noChangeAspect="1"/>
          </p:cNvPicPr>
          <p:nvPr/>
        </p:nvPicPr>
        <p:blipFill>
          <a:blip r:embed="rId2" cstate="print"/>
          <a:stretch>
            <a:fillRect/>
          </a:stretch>
        </p:blipFill>
        <p:spPr>
          <a:xfrm>
            <a:off x="6786578" y="571481"/>
            <a:ext cx="2071702" cy="906875"/>
          </a:xfrm>
          <a:prstGeom prst="rect">
            <a:avLst/>
          </a:prstGeom>
        </p:spPr>
      </p:pic>
      <p:sp>
        <p:nvSpPr>
          <p:cNvPr id="2" name="标题 1"/>
          <p:cNvSpPr>
            <a:spLocks noGrp="1"/>
          </p:cNvSpPr>
          <p:nvPr>
            <p:ph type="ctrTitle"/>
          </p:nvPr>
        </p:nvSpPr>
        <p:spPr>
          <a:xfrm>
            <a:off x="714349" y="571483"/>
            <a:ext cx="5643603" cy="1047757"/>
          </a:xfrm>
        </p:spPr>
        <p:txBody>
          <a:bodyPr>
            <a:noAutofit/>
          </a:bodyPr>
          <a:lstStyle>
            <a:lvl1pPr algn="l">
              <a:defRPr sz="3600" baseline="0"/>
            </a:lvl1pPr>
          </a:lstStyle>
          <a:p>
            <a:r>
              <a:rPr lang="zh-CN" altLang="en-US" dirty="0" smtClean="0"/>
              <a:t>单击此处编辑母版标题样</a:t>
            </a:r>
            <a:endParaRPr lang="zh-CN" altLang="en-US" dirty="0"/>
          </a:p>
        </p:txBody>
      </p:sp>
      <p:sp>
        <p:nvSpPr>
          <p:cNvPr id="11" name="十字形 10"/>
          <p:cNvSpPr/>
          <p:nvPr/>
        </p:nvSpPr>
        <p:spPr>
          <a:xfrm>
            <a:off x="252001" y="6191269"/>
            <a:ext cx="428629" cy="571480"/>
          </a:xfrm>
          <a:prstGeom prst="plus">
            <a:avLst>
              <a:gd name="adj" fmla="val 4042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十字形 11"/>
          <p:cNvSpPr/>
          <p:nvPr/>
        </p:nvSpPr>
        <p:spPr>
          <a:xfrm>
            <a:off x="571472" y="6096019"/>
            <a:ext cx="180000" cy="240000"/>
          </a:xfrm>
          <a:prstGeom prst="plus">
            <a:avLst>
              <a:gd name="adj" fmla="val 4042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3"/>
          <p:cNvSpPr>
            <a:spLocks noGrp="1"/>
          </p:cNvSpPr>
          <p:nvPr>
            <p:ph type="sldNum" sz="quarter" idx="4"/>
          </p:nvPr>
        </p:nvSpPr>
        <p:spPr>
          <a:xfrm>
            <a:off x="6553200" y="6356354"/>
            <a:ext cx="2133600" cy="366183"/>
          </a:xfrm>
          <a:prstGeom prst="rect">
            <a:avLst/>
          </a:prstGeom>
        </p:spPr>
        <p:txBody>
          <a:bodyPr vert="horz" lIns="91440" tIns="45720" rIns="91440" bIns="45720" rtlCol="0" anchor="ctr"/>
          <a:lstStyle>
            <a:lvl1pPr algn="r">
              <a:defRPr sz="1200">
                <a:solidFill>
                  <a:schemeClr val="tx1">
                    <a:tint val="75000"/>
                  </a:schemeClr>
                </a:solidFill>
              </a:defRPr>
            </a:lvl1pPr>
          </a:lstStyle>
          <a:p>
            <a:fld id="{96FE7B86-B225-41B3-966A-A1FA916138B4}" type="slidenum">
              <a:rPr lang="zh-CN" altLang="en-US" smtClean="0"/>
              <a:pPr/>
              <a:t>‹#›</a:t>
            </a:fld>
            <a:endParaRPr lang="zh-CN" altLang="en-US"/>
          </a:p>
        </p:txBody>
      </p:sp>
      <p:sp>
        <p:nvSpPr>
          <p:cNvPr id="13" name="文本占位符 13"/>
          <p:cNvSpPr>
            <a:spLocks noGrp="1"/>
          </p:cNvSpPr>
          <p:nvPr>
            <p:ph type="body" sz="quarter" idx="11" hasCustomPrompt="1"/>
          </p:nvPr>
        </p:nvSpPr>
        <p:spPr>
          <a:xfrm>
            <a:off x="728268" y="1907154"/>
            <a:ext cx="5629684" cy="4338716"/>
          </a:xfrm>
        </p:spPr>
        <p:txBody>
          <a:bodyPr/>
          <a:lstStyle>
            <a:lvl1pPr>
              <a:defRPr sz="2000" baseline="0">
                <a:latin typeface="微软雅黑" pitchFamily="34" charset="-122"/>
                <a:ea typeface="微软雅黑" pitchFamily="34" charset="-122"/>
              </a:defRPr>
            </a:lvl1pPr>
            <a:lvl2pPr>
              <a:defRPr sz="1800" baseline="0">
                <a:latin typeface="微软雅黑" pitchFamily="34" charset="-122"/>
                <a:ea typeface="微软雅黑" pitchFamily="34" charset="-122"/>
              </a:defRPr>
            </a:lvl2pPr>
            <a:lvl3pPr>
              <a:buNone/>
              <a:defRPr/>
            </a:lvl3pPr>
          </a:lstStyle>
          <a:p>
            <a:pPr lvl="0"/>
            <a:r>
              <a:rPr lang="zh-CN" altLang="en-US" dirty="0" smtClean="0"/>
              <a:t>单</a:t>
            </a:r>
            <a:r>
              <a:rPr lang="en-US" altLang="zh-CN" dirty="0" err="1" smtClean="0"/>
              <a:t>sfsdf</a:t>
            </a:r>
            <a:r>
              <a:rPr lang="zh-CN" altLang="en-US" dirty="0" smtClean="0"/>
              <a:t>击此处编辑母版文本样式</a:t>
            </a:r>
          </a:p>
          <a:p>
            <a:pPr lvl="1"/>
            <a:r>
              <a:rPr lang="zh-CN" altLang="en-US" dirty="0" smtClean="0"/>
              <a:t>第</a:t>
            </a:r>
            <a:r>
              <a:rPr lang="en-US" altLang="zh-CN" dirty="0" err="1" smtClean="0"/>
              <a:t>dsfsdf</a:t>
            </a:r>
            <a:r>
              <a:rPr lang="zh-CN" altLang="en-US" dirty="0" smtClean="0"/>
              <a:t>二级</a:t>
            </a:r>
            <a:endParaRPr lang="en-US" altLang="zh-CN" dirty="0" smtClean="0"/>
          </a:p>
        </p:txBody>
      </p:sp>
      <p:sp>
        <p:nvSpPr>
          <p:cNvPr id="9" name="标题 1"/>
          <p:cNvSpPr txBox="1">
            <a:spLocks/>
          </p:cNvSpPr>
          <p:nvPr userDrawn="1"/>
        </p:nvSpPr>
        <p:spPr>
          <a:xfrm>
            <a:off x="-47499" y="696686"/>
            <a:ext cx="486590" cy="1995055"/>
          </a:xfrm>
          <a:prstGeom prst="rect">
            <a:avLst/>
          </a:prstGeom>
          <a:solidFill>
            <a:schemeClr val="accent2">
              <a:lumMod val="75000"/>
            </a:schemeClr>
          </a:solidFill>
          <a:ln>
            <a:solidFill>
              <a:srgbClr val="0070C0"/>
            </a:solidFill>
          </a:ln>
          <a:effectLst>
            <a:softEdge rad="31750"/>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200" b="1" dirty="0" smtClean="0">
                <a:solidFill>
                  <a:srgbClr val="F9FAFB"/>
                </a:solidFill>
              </a:rPr>
              <a:t>知</a:t>
            </a:r>
            <a:endParaRPr lang="en-US" altLang="zh-CN" sz="1200" b="1" dirty="0" smtClean="0">
              <a:solidFill>
                <a:srgbClr val="F9FAFB"/>
              </a:solidFill>
            </a:endParaRPr>
          </a:p>
          <a:p>
            <a:pPr algn="ctr"/>
            <a:r>
              <a:rPr lang="zh-CN" altLang="en-US" sz="1200" b="1" dirty="0" smtClean="0">
                <a:solidFill>
                  <a:srgbClr val="F9FAFB"/>
                </a:solidFill>
              </a:rPr>
              <a:t>识</a:t>
            </a:r>
            <a:endParaRPr lang="en-US" altLang="zh-CN" sz="1200" b="1" dirty="0" smtClean="0">
              <a:solidFill>
                <a:srgbClr val="F9FAFB"/>
              </a:solidFill>
            </a:endParaRPr>
          </a:p>
          <a:p>
            <a:pPr algn="ctr"/>
            <a:r>
              <a:rPr lang="zh-CN" altLang="en-US" sz="1200" b="1" dirty="0" smtClean="0">
                <a:solidFill>
                  <a:srgbClr val="F9FAFB"/>
                </a:solidFill>
              </a:rPr>
              <a:t>案例</a:t>
            </a:r>
            <a:endParaRPr lang="en-US" altLang="zh-CN" sz="1200" b="1" dirty="0" smtClean="0">
              <a:solidFill>
                <a:srgbClr val="F9FAFB"/>
              </a:solidFill>
            </a:endParaRPr>
          </a:p>
        </p:txBody>
      </p:sp>
    </p:spTree>
    <p:extLst>
      <p:ext uri="{BB962C8B-B14F-4D97-AF65-F5344CB8AC3E}">
        <p14:creationId xmlns:p14="http://schemas.microsoft.com/office/powerpoint/2010/main" val="2126264775"/>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标题幻灯片">
    <p:spTree>
      <p:nvGrpSpPr>
        <p:cNvPr id="1" name=""/>
        <p:cNvGrpSpPr/>
        <p:nvPr/>
      </p:nvGrpSpPr>
      <p:grpSpPr>
        <a:xfrm>
          <a:off x="0" y="0"/>
          <a:ext cx="0" cy="0"/>
          <a:chOff x="0" y="0"/>
          <a:chExt cx="0" cy="0"/>
        </a:xfrm>
      </p:grpSpPr>
      <p:pic>
        <p:nvPicPr>
          <p:cNvPr id="8" name="图片 7" descr="Logo(达内-白色)_Link.png"/>
          <p:cNvPicPr>
            <a:picLocks noChangeAspect="1"/>
          </p:cNvPicPr>
          <p:nvPr/>
        </p:nvPicPr>
        <p:blipFill>
          <a:blip r:embed="rId2" cstate="print"/>
          <a:stretch>
            <a:fillRect/>
          </a:stretch>
        </p:blipFill>
        <p:spPr>
          <a:xfrm>
            <a:off x="6786578" y="571481"/>
            <a:ext cx="2071702" cy="906875"/>
          </a:xfrm>
          <a:prstGeom prst="rect">
            <a:avLst/>
          </a:prstGeom>
        </p:spPr>
      </p:pic>
      <p:sp>
        <p:nvSpPr>
          <p:cNvPr id="2" name="标题 1"/>
          <p:cNvSpPr>
            <a:spLocks noGrp="1"/>
          </p:cNvSpPr>
          <p:nvPr>
            <p:ph type="ctrTitle"/>
          </p:nvPr>
        </p:nvSpPr>
        <p:spPr>
          <a:xfrm>
            <a:off x="714349" y="571483"/>
            <a:ext cx="5643603" cy="1047757"/>
          </a:xfrm>
        </p:spPr>
        <p:txBody>
          <a:bodyPr>
            <a:noAutofit/>
          </a:bodyPr>
          <a:lstStyle>
            <a:lvl1pPr algn="l">
              <a:defRPr sz="3600" baseline="0"/>
            </a:lvl1pPr>
          </a:lstStyle>
          <a:p>
            <a:r>
              <a:rPr lang="zh-CN" altLang="en-US" dirty="0" smtClean="0"/>
              <a:t>单击此处编辑母版标题样</a:t>
            </a:r>
            <a:endParaRPr lang="zh-CN" altLang="en-US" dirty="0"/>
          </a:p>
        </p:txBody>
      </p:sp>
      <p:sp>
        <p:nvSpPr>
          <p:cNvPr id="11" name="十字形 10"/>
          <p:cNvSpPr/>
          <p:nvPr/>
        </p:nvSpPr>
        <p:spPr>
          <a:xfrm>
            <a:off x="252001" y="6191269"/>
            <a:ext cx="428629" cy="571480"/>
          </a:xfrm>
          <a:prstGeom prst="plus">
            <a:avLst>
              <a:gd name="adj" fmla="val 4042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十字形 11"/>
          <p:cNvSpPr/>
          <p:nvPr/>
        </p:nvSpPr>
        <p:spPr>
          <a:xfrm>
            <a:off x="571472" y="6096019"/>
            <a:ext cx="180000" cy="240000"/>
          </a:xfrm>
          <a:prstGeom prst="plus">
            <a:avLst>
              <a:gd name="adj" fmla="val 4042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3"/>
          <p:cNvSpPr>
            <a:spLocks noGrp="1"/>
          </p:cNvSpPr>
          <p:nvPr>
            <p:ph type="sldNum" sz="quarter" idx="4"/>
          </p:nvPr>
        </p:nvSpPr>
        <p:spPr>
          <a:xfrm>
            <a:off x="6553200" y="6356354"/>
            <a:ext cx="2133600" cy="366183"/>
          </a:xfrm>
          <a:prstGeom prst="rect">
            <a:avLst/>
          </a:prstGeom>
        </p:spPr>
        <p:txBody>
          <a:bodyPr vert="horz" lIns="91440" tIns="45720" rIns="91440" bIns="45720" rtlCol="0" anchor="ctr"/>
          <a:lstStyle>
            <a:lvl1pPr algn="r">
              <a:defRPr sz="1200">
                <a:solidFill>
                  <a:schemeClr val="tx1">
                    <a:tint val="75000"/>
                  </a:schemeClr>
                </a:solidFill>
              </a:defRPr>
            </a:lvl1pPr>
          </a:lstStyle>
          <a:p>
            <a:fld id="{96FE7B86-B225-41B3-966A-A1FA916138B4}" type="slidenum">
              <a:rPr lang="zh-CN" altLang="en-US" smtClean="0"/>
              <a:pPr/>
              <a:t>‹#›</a:t>
            </a:fld>
            <a:endParaRPr lang="zh-CN" altLang="en-US"/>
          </a:p>
        </p:txBody>
      </p:sp>
      <p:sp>
        <p:nvSpPr>
          <p:cNvPr id="13" name="文本占位符 13"/>
          <p:cNvSpPr>
            <a:spLocks noGrp="1"/>
          </p:cNvSpPr>
          <p:nvPr>
            <p:ph type="body" sz="quarter" idx="11" hasCustomPrompt="1"/>
          </p:nvPr>
        </p:nvSpPr>
        <p:spPr>
          <a:xfrm>
            <a:off x="728268" y="1907154"/>
            <a:ext cx="5629684" cy="4338716"/>
          </a:xfrm>
        </p:spPr>
        <p:txBody>
          <a:bodyPr/>
          <a:lstStyle>
            <a:lvl1pPr>
              <a:defRPr sz="2000" baseline="0">
                <a:latin typeface="微软雅黑" pitchFamily="34" charset="-122"/>
                <a:ea typeface="微软雅黑" pitchFamily="34" charset="-122"/>
              </a:defRPr>
            </a:lvl1pPr>
            <a:lvl2pPr>
              <a:defRPr sz="1800" baseline="0">
                <a:latin typeface="微软雅黑" pitchFamily="34" charset="-122"/>
                <a:ea typeface="微软雅黑" pitchFamily="34" charset="-122"/>
              </a:defRPr>
            </a:lvl2pPr>
            <a:lvl3pPr>
              <a:buNone/>
              <a:defRPr/>
            </a:lvl3pPr>
          </a:lstStyle>
          <a:p>
            <a:pPr lvl="0"/>
            <a:r>
              <a:rPr lang="zh-CN" altLang="en-US" dirty="0" smtClean="0"/>
              <a:t>单</a:t>
            </a:r>
            <a:r>
              <a:rPr lang="en-US" altLang="zh-CN" dirty="0" err="1" smtClean="0"/>
              <a:t>sfsdf</a:t>
            </a:r>
            <a:r>
              <a:rPr lang="zh-CN" altLang="en-US" dirty="0" smtClean="0"/>
              <a:t>击此处编辑母版文本样式</a:t>
            </a:r>
          </a:p>
          <a:p>
            <a:pPr lvl="1"/>
            <a:r>
              <a:rPr lang="zh-CN" altLang="en-US" dirty="0" smtClean="0"/>
              <a:t>第</a:t>
            </a:r>
            <a:r>
              <a:rPr lang="en-US" altLang="zh-CN" dirty="0" err="1" smtClean="0"/>
              <a:t>dsfsdf</a:t>
            </a:r>
            <a:r>
              <a:rPr lang="zh-CN" altLang="en-US" dirty="0" smtClean="0"/>
              <a:t>二级</a:t>
            </a:r>
            <a:endParaRPr lang="en-US" altLang="zh-CN" dirty="0" smtClean="0"/>
          </a:p>
        </p:txBody>
      </p:sp>
      <p:sp>
        <p:nvSpPr>
          <p:cNvPr id="14" name="标题 1"/>
          <p:cNvSpPr txBox="1">
            <a:spLocks/>
          </p:cNvSpPr>
          <p:nvPr userDrawn="1"/>
        </p:nvSpPr>
        <p:spPr>
          <a:xfrm>
            <a:off x="-47499" y="696686"/>
            <a:ext cx="486590" cy="1995055"/>
          </a:xfrm>
          <a:prstGeom prst="rect">
            <a:avLst/>
          </a:prstGeom>
          <a:solidFill>
            <a:srgbClr val="7030A0"/>
          </a:solidFill>
          <a:ln>
            <a:solidFill>
              <a:srgbClr val="7030A0"/>
            </a:solidFill>
          </a:ln>
          <a:effectLst>
            <a:softEdge rad="31750"/>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200" b="1" dirty="0" smtClean="0">
                <a:solidFill>
                  <a:srgbClr val="F9FAFB"/>
                </a:solidFill>
              </a:rPr>
              <a:t>知</a:t>
            </a:r>
            <a:endParaRPr lang="en-US" altLang="zh-CN" sz="1200" b="1" dirty="0" smtClean="0">
              <a:solidFill>
                <a:srgbClr val="F9FAFB"/>
              </a:solidFill>
            </a:endParaRPr>
          </a:p>
          <a:p>
            <a:pPr algn="ctr"/>
            <a:r>
              <a:rPr lang="zh-CN" altLang="en-US" sz="1200" b="1" dirty="0" smtClean="0">
                <a:solidFill>
                  <a:srgbClr val="F9FAFB"/>
                </a:solidFill>
              </a:rPr>
              <a:t>识</a:t>
            </a:r>
            <a:endParaRPr lang="en-US" altLang="zh-CN" sz="1200" b="1" dirty="0" smtClean="0">
              <a:solidFill>
                <a:srgbClr val="F9FAFB"/>
              </a:solidFill>
            </a:endParaRPr>
          </a:p>
          <a:p>
            <a:pPr algn="ctr"/>
            <a:r>
              <a:rPr lang="zh-CN" altLang="en-US" sz="1200" b="1" dirty="0" smtClean="0">
                <a:solidFill>
                  <a:srgbClr val="F9FAFB"/>
                </a:solidFill>
              </a:rPr>
              <a:t>导入</a:t>
            </a:r>
            <a:endParaRPr lang="en-US" altLang="zh-CN" sz="1200" b="1" dirty="0" smtClean="0">
              <a:solidFill>
                <a:srgbClr val="F9FAFB"/>
              </a:solidFill>
            </a:endParaRPr>
          </a:p>
        </p:txBody>
      </p:sp>
    </p:spTree>
    <p:extLst>
      <p:ext uri="{BB962C8B-B14F-4D97-AF65-F5344CB8AC3E}">
        <p14:creationId xmlns:p14="http://schemas.microsoft.com/office/powerpoint/2010/main" val="778958055"/>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标题幻灯片">
    <p:spTree>
      <p:nvGrpSpPr>
        <p:cNvPr id="1" name=""/>
        <p:cNvGrpSpPr/>
        <p:nvPr/>
      </p:nvGrpSpPr>
      <p:grpSpPr>
        <a:xfrm>
          <a:off x="0" y="0"/>
          <a:ext cx="0" cy="0"/>
          <a:chOff x="0" y="0"/>
          <a:chExt cx="0" cy="0"/>
        </a:xfrm>
      </p:grpSpPr>
      <p:pic>
        <p:nvPicPr>
          <p:cNvPr id="13" name="图片 12" descr="Logo(达内-白色)_Link.png"/>
          <p:cNvPicPr>
            <a:picLocks noChangeAspect="1"/>
          </p:cNvPicPr>
          <p:nvPr userDrawn="1"/>
        </p:nvPicPr>
        <p:blipFill>
          <a:blip r:embed="rId2" cstate="print"/>
          <a:stretch>
            <a:fillRect/>
          </a:stretch>
        </p:blipFill>
        <p:spPr>
          <a:xfrm>
            <a:off x="6786578" y="571481"/>
            <a:ext cx="2071702" cy="906875"/>
          </a:xfrm>
          <a:prstGeom prst="rect">
            <a:avLst/>
          </a:prstGeom>
        </p:spPr>
      </p:pic>
      <p:sp>
        <p:nvSpPr>
          <p:cNvPr id="14" name="标题 1"/>
          <p:cNvSpPr>
            <a:spLocks noGrp="1"/>
          </p:cNvSpPr>
          <p:nvPr>
            <p:ph type="ctrTitle"/>
          </p:nvPr>
        </p:nvSpPr>
        <p:spPr>
          <a:xfrm>
            <a:off x="714349" y="571483"/>
            <a:ext cx="5643603" cy="1047757"/>
          </a:xfrm>
        </p:spPr>
        <p:txBody>
          <a:bodyPr>
            <a:noAutofit/>
          </a:bodyPr>
          <a:lstStyle>
            <a:lvl1pPr algn="l">
              <a:defRPr sz="3600" baseline="0"/>
            </a:lvl1pPr>
          </a:lstStyle>
          <a:p>
            <a:r>
              <a:rPr lang="zh-CN" altLang="en-US" dirty="0" smtClean="0"/>
              <a:t>单击此处编辑母版标题样</a:t>
            </a:r>
            <a:endParaRPr lang="zh-CN" altLang="en-US" dirty="0"/>
          </a:p>
        </p:txBody>
      </p:sp>
      <p:sp>
        <p:nvSpPr>
          <p:cNvPr id="15" name="十字形 14"/>
          <p:cNvSpPr/>
          <p:nvPr userDrawn="1"/>
        </p:nvSpPr>
        <p:spPr>
          <a:xfrm>
            <a:off x="252001" y="6191269"/>
            <a:ext cx="428629" cy="571480"/>
          </a:xfrm>
          <a:prstGeom prst="plus">
            <a:avLst>
              <a:gd name="adj" fmla="val 4042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十字形 15"/>
          <p:cNvSpPr/>
          <p:nvPr userDrawn="1"/>
        </p:nvSpPr>
        <p:spPr>
          <a:xfrm>
            <a:off x="571472" y="6096019"/>
            <a:ext cx="180000" cy="240000"/>
          </a:xfrm>
          <a:prstGeom prst="plus">
            <a:avLst>
              <a:gd name="adj" fmla="val 4042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灯片编号占位符 3"/>
          <p:cNvSpPr>
            <a:spLocks noGrp="1"/>
          </p:cNvSpPr>
          <p:nvPr>
            <p:ph type="sldNum" sz="quarter" idx="4"/>
          </p:nvPr>
        </p:nvSpPr>
        <p:spPr>
          <a:xfrm>
            <a:off x="6553200" y="6356354"/>
            <a:ext cx="2133600" cy="366183"/>
          </a:xfrm>
          <a:prstGeom prst="rect">
            <a:avLst/>
          </a:prstGeom>
        </p:spPr>
        <p:txBody>
          <a:bodyPr vert="horz" lIns="91440" tIns="45720" rIns="91440" bIns="45720" rtlCol="0" anchor="ctr"/>
          <a:lstStyle>
            <a:lvl1pPr algn="r">
              <a:defRPr sz="1200">
                <a:solidFill>
                  <a:schemeClr val="tx1">
                    <a:tint val="75000"/>
                  </a:schemeClr>
                </a:solidFill>
              </a:defRPr>
            </a:lvl1pPr>
          </a:lstStyle>
          <a:p>
            <a:fld id="{96FE7B86-B225-41B3-966A-A1FA916138B4}" type="slidenum">
              <a:rPr lang="zh-CN" altLang="en-US" smtClean="0"/>
              <a:pPr/>
              <a:t>‹#›</a:t>
            </a:fld>
            <a:endParaRPr lang="zh-CN" altLang="en-US"/>
          </a:p>
        </p:txBody>
      </p:sp>
      <p:sp>
        <p:nvSpPr>
          <p:cNvPr id="18" name="标题 1"/>
          <p:cNvSpPr txBox="1">
            <a:spLocks/>
          </p:cNvSpPr>
          <p:nvPr userDrawn="1"/>
        </p:nvSpPr>
        <p:spPr>
          <a:xfrm>
            <a:off x="-47499" y="696689"/>
            <a:ext cx="486590" cy="1995055"/>
          </a:xfrm>
          <a:prstGeom prst="rect">
            <a:avLst/>
          </a:prstGeom>
          <a:solidFill>
            <a:srgbClr val="0070C0"/>
          </a:solidFill>
          <a:ln>
            <a:solidFill>
              <a:srgbClr val="0070C0"/>
            </a:solidFill>
          </a:ln>
          <a:effectLst>
            <a:softEdge rad="31750"/>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200" b="1" dirty="0" smtClean="0">
                <a:solidFill>
                  <a:srgbClr val="F9FAFB"/>
                </a:solidFill>
              </a:rPr>
              <a:t>知</a:t>
            </a:r>
            <a:endParaRPr lang="en-US" altLang="zh-CN" sz="1200" b="1" dirty="0" smtClean="0">
              <a:solidFill>
                <a:srgbClr val="F9FAFB"/>
              </a:solidFill>
            </a:endParaRPr>
          </a:p>
          <a:p>
            <a:pPr algn="ctr"/>
            <a:r>
              <a:rPr lang="zh-CN" altLang="en-US" sz="1200" b="1" dirty="0" smtClean="0">
                <a:solidFill>
                  <a:srgbClr val="F9FAFB"/>
                </a:solidFill>
              </a:rPr>
              <a:t>识</a:t>
            </a:r>
            <a:endParaRPr lang="en-US" altLang="zh-CN" sz="1200" b="1" dirty="0" smtClean="0">
              <a:solidFill>
                <a:srgbClr val="F9FAFB"/>
              </a:solidFill>
            </a:endParaRPr>
          </a:p>
          <a:p>
            <a:pPr algn="ctr"/>
            <a:r>
              <a:rPr lang="zh-CN" altLang="en-US" sz="1200" b="1" dirty="0" smtClean="0">
                <a:solidFill>
                  <a:srgbClr val="F9FAFB"/>
                </a:solidFill>
              </a:rPr>
              <a:t>讲</a:t>
            </a:r>
            <a:endParaRPr lang="en-US" altLang="zh-CN" sz="1200" b="1" dirty="0" smtClean="0">
              <a:solidFill>
                <a:srgbClr val="F9FAFB"/>
              </a:solidFill>
            </a:endParaRPr>
          </a:p>
          <a:p>
            <a:pPr algn="ctr"/>
            <a:r>
              <a:rPr lang="zh-CN" altLang="en-US" sz="1200" b="1" dirty="0" smtClean="0">
                <a:solidFill>
                  <a:srgbClr val="F9FAFB"/>
                </a:solidFill>
              </a:rPr>
              <a:t>解</a:t>
            </a:r>
            <a:endParaRPr lang="zh-CN" altLang="en-US" sz="1200" b="1" dirty="0">
              <a:solidFill>
                <a:srgbClr val="F9FAFB"/>
              </a:solidFill>
            </a:endParaRPr>
          </a:p>
        </p:txBody>
      </p:sp>
      <p:sp>
        <p:nvSpPr>
          <p:cNvPr id="19" name="文本占位符 13"/>
          <p:cNvSpPr>
            <a:spLocks noGrp="1"/>
          </p:cNvSpPr>
          <p:nvPr>
            <p:ph type="body" sz="quarter" idx="11" hasCustomPrompt="1"/>
          </p:nvPr>
        </p:nvSpPr>
        <p:spPr>
          <a:xfrm>
            <a:off x="728268" y="1907154"/>
            <a:ext cx="5629684" cy="4338716"/>
          </a:xfrm>
        </p:spPr>
        <p:txBody>
          <a:bodyPr/>
          <a:lstStyle>
            <a:lvl1pPr>
              <a:defRPr sz="2000" baseline="0">
                <a:latin typeface="微软雅黑" pitchFamily="34" charset="-122"/>
                <a:ea typeface="微软雅黑" pitchFamily="34" charset="-122"/>
              </a:defRPr>
            </a:lvl1pPr>
            <a:lvl2pPr>
              <a:defRPr sz="1800" baseline="0">
                <a:latin typeface="微软雅黑" pitchFamily="34" charset="-122"/>
                <a:ea typeface="微软雅黑" pitchFamily="34" charset="-122"/>
              </a:defRPr>
            </a:lvl2pPr>
            <a:lvl3pPr>
              <a:buNone/>
              <a:defRPr/>
            </a:lvl3pPr>
          </a:lstStyle>
          <a:p>
            <a:pPr lvl="0"/>
            <a:r>
              <a:rPr lang="zh-CN" altLang="en-US" dirty="0" smtClean="0"/>
              <a:t>单</a:t>
            </a:r>
            <a:r>
              <a:rPr lang="en-US" altLang="zh-CN" dirty="0" err="1" smtClean="0"/>
              <a:t>sfsdf</a:t>
            </a:r>
            <a:r>
              <a:rPr lang="zh-CN" altLang="en-US" dirty="0" smtClean="0"/>
              <a:t>击此处编辑母版文本样式</a:t>
            </a:r>
          </a:p>
          <a:p>
            <a:pPr lvl="1"/>
            <a:r>
              <a:rPr lang="zh-CN" altLang="en-US" dirty="0" smtClean="0"/>
              <a:t>第</a:t>
            </a:r>
            <a:r>
              <a:rPr lang="en-US" altLang="zh-CN" dirty="0" err="1" smtClean="0"/>
              <a:t>dsfsdf</a:t>
            </a:r>
            <a:r>
              <a:rPr lang="zh-CN" altLang="en-US" dirty="0" smtClean="0"/>
              <a:t>二级</a:t>
            </a:r>
            <a:endParaRPr lang="en-US" altLang="zh-CN" dirty="0" smtClean="0"/>
          </a:p>
        </p:txBody>
      </p:sp>
    </p:spTree>
    <p:extLst>
      <p:ext uri="{BB962C8B-B14F-4D97-AF65-F5344CB8AC3E}">
        <p14:creationId xmlns:p14="http://schemas.microsoft.com/office/powerpoint/2010/main" val="1390030754"/>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5329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程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77487" y="2088879"/>
            <a:ext cx="7772400" cy="1470025"/>
          </a:xfrm>
        </p:spPr>
        <p:txBody>
          <a:bodyPr>
            <a:noAutofit/>
          </a:bodyPr>
          <a:lstStyle>
            <a:lvl1pPr algn="l">
              <a:defRPr sz="6000" b="1"/>
            </a:lvl1pPr>
          </a:lstStyle>
          <a:p>
            <a:r>
              <a:rPr lang="zh-CN" altLang="en-US" dirty="0" smtClean="0"/>
              <a:t>课程标题</a:t>
            </a:r>
            <a:endParaRPr lang="zh-CN" altLang="en-US" dirty="0"/>
          </a:p>
        </p:txBody>
      </p:sp>
      <p:sp>
        <p:nvSpPr>
          <p:cNvPr id="3" name="副标题 2"/>
          <p:cNvSpPr>
            <a:spLocks noGrp="1"/>
          </p:cNvSpPr>
          <p:nvPr>
            <p:ph type="subTitle" idx="1" hasCustomPrompt="1"/>
          </p:nvPr>
        </p:nvSpPr>
        <p:spPr>
          <a:xfrm>
            <a:off x="675255" y="3564703"/>
            <a:ext cx="4256785" cy="622920"/>
          </a:xfrm>
          <a:solidFill>
            <a:srgbClr val="DC1F26"/>
          </a:solidFill>
        </p:spPr>
        <p:txBody>
          <a:bodyPr/>
          <a:lstStyle>
            <a:lvl1pPr marL="0" indent="0" algn="l">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 课程英文副标题</a:t>
            </a:r>
            <a:endParaRPr lang="zh-CN" altLang="en-US" dirty="0"/>
          </a:p>
        </p:txBody>
      </p:sp>
      <p:pic>
        <p:nvPicPr>
          <p:cNvPr id="5" name="图片 4" descr="Logo(达内-白色)_Link.png"/>
          <p:cNvPicPr>
            <a:picLocks noChangeAspect="1"/>
          </p:cNvPicPr>
          <p:nvPr userDrawn="1"/>
        </p:nvPicPr>
        <p:blipFill>
          <a:blip r:embed="rId2" cstate="print"/>
          <a:stretch>
            <a:fillRect/>
          </a:stretch>
        </p:blipFill>
        <p:spPr>
          <a:xfrm>
            <a:off x="7000892" y="285728"/>
            <a:ext cx="1819660" cy="597409"/>
          </a:xfrm>
          <a:prstGeom prst="rect">
            <a:avLst/>
          </a:prstGeom>
        </p:spPr>
      </p:pic>
      <p:sp>
        <p:nvSpPr>
          <p:cNvPr id="17" name="文本占位符 16"/>
          <p:cNvSpPr>
            <a:spLocks noGrp="1"/>
          </p:cNvSpPr>
          <p:nvPr>
            <p:ph type="body" sz="quarter" idx="10" hasCustomPrompt="1"/>
          </p:nvPr>
        </p:nvSpPr>
        <p:spPr>
          <a:xfrm>
            <a:off x="2483768" y="3558904"/>
            <a:ext cx="4392513" cy="647675"/>
          </a:xfrm>
        </p:spPr>
        <p:txBody>
          <a:bodyPr>
            <a:noAutofit/>
          </a:bodyPr>
          <a:lstStyle>
            <a:lvl1pPr algn="r">
              <a:buNone/>
              <a:defRPr sz="4000" b="1">
                <a:solidFill>
                  <a:srgbClr val="00B0F0"/>
                </a:solidFill>
              </a:defRPr>
            </a:lvl1pPr>
          </a:lstStyle>
          <a:p>
            <a:pPr lvl="0"/>
            <a:r>
              <a:rPr lang="en-US" altLang="zh-CN" dirty="0" smtClean="0"/>
              <a:t>DAY01</a:t>
            </a:r>
            <a:endParaRPr lang="zh-CN" alt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知识讲解">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467544" y="260648"/>
            <a:ext cx="6768752" cy="713088"/>
          </a:xfrm>
        </p:spPr>
        <p:txBody>
          <a:bodyPr>
            <a:noAutofit/>
          </a:bodyPr>
          <a:lstStyle>
            <a:lvl1pPr algn="l">
              <a:defRPr sz="3200" b="1"/>
            </a:lvl1pPr>
          </a:lstStyle>
          <a:p>
            <a:r>
              <a:rPr lang="zh-CN" altLang="en-US" dirty="0" smtClean="0"/>
              <a:t>知识点标题</a:t>
            </a:r>
            <a:endParaRPr lang="zh-CN" altLang="en-US" dirty="0"/>
          </a:p>
        </p:txBody>
      </p:sp>
      <p:grpSp>
        <p:nvGrpSpPr>
          <p:cNvPr id="6" name="组合 5"/>
          <p:cNvGrpSpPr/>
          <p:nvPr userDrawn="1"/>
        </p:nvGrpSpPr>
        <p:grpSpPr>
          <a:xfrm>
            <a:off x="71406" y="6390448"/>
            <a:ext cx="396138" cy="396138"/>
            <a:chOff x="71406" y="6069958"/>
            <a:chExt cx="716628" cy="716628"/>
          </a:xfrm>
        </p:grpSpPr>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内容占位符 15"/>
          <p:cNvSpPr>
            <a:spLocks noGrp="1"/>
          </p:cNvSpPr>
          <p:nvPr>
            <p:ph sz="quarter" idx="10"/>
          </p:nvPr>
        </p:nvSpPr>
        <p:spPr>
          <a:xfrm>
            <a:off x="467545" y="1052736"/>
            <a:ext cx="806489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smtClean="0"/>
              <a:t>单击此处编辑母版文本样式</a:t>
            </a:r>
          </a:p>
          <a:p>
            <a:pPr lvl="1"/>
            <a:r>
              <a:rPr lang="zh-CN" altLang="en-US" dirty="0" smtClean="0"/>
              <a:t>第二级</a:t>
            </a:r>
            <a:endParaRPr lang="en-US" altLang="zh-CN" dirty="0" smtClean="0"/>
          </a:p>
        </p:txBody>
      </p:sp>
      <p:pic>
        <p:nvPicPr>
          <p:cNvPr id="10" name="图片 9" descr="Logo(达内-白色)_Link.png"/>
          <p:cNvPicPr>
            <a:picLocks noChangeAspect="1"/>
          </p:cNvPicPr>
          <p:nvPr userDrawn="1"/>
        </p:nvPicPr>
        <p:blipFill>
          <a:blip r:embed="rId2" cstate="print"/>
          <a:stretch>
            <a:fillRect/>
          </a:stretch>
        </p:blipFill>
        <p:spPr>
          <a:xfrm>
            <a:off x="7452320" y="243818"/>
            <a:ext cx="1535313" cy="504056"/>
          </a:xfrm>
          <a:prstGeom prst="rect">
            <a:avLst/>
          </a:prstGeom>
        </p:spPr>
      </p:pic>
      <p:sp>
        <p:nvSpPr>
          <p:cNvPr id="8" name="标题 1"/>
          <p:cNvSpPr txBox="1">
            <a:spLocks/>
          </p:cNvSpPr>
          <p:nvPr userDrawn="1"/>
        </p:nvSpPr>
        <p:spPr>
          <a:xfrm>
            <a:off x="0" y="2564904"/>
            <a:ext cx="468000" cy="149628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smtClean="0">
                <a:solidFill>
                  <a:srgbClr val="F9FAFB"/>
                </a:solidFill>
              </a:rPr>
              <a:t>知识讲解</a:t>
            </a:r>
            <a:endParaRPr lang="en-US" altLang="zh-CN" sz="1600" b="1" dirty="0" smtClean="0">
              <a:solidFill>
                <a:srgbClr val="F9FAFB"/>
              </a:solidFill>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知识讲解">
    <p:spTree>
      <p:nvGrpSpPr>
        <p:cNvPr id="1" name=""/>
        <p:cNvGrpSpPr/>
        <p:nvPr/>
      </p:nvGrpSpPr>
      <p:grpSpPr>
        <a:xfrm>
          <a:off x="0" y="0"/>
          <a:ext cx="0" cy="0"/>
          <a:chOff x="0" y="0"/>
          <a:chExt cx="0" cy="0"/>
        </a:xfrm>
      </p:grpSpPr>
      <p:sp>
        <p:nvSpPr>
          <p:cNvPr id="9" name="标题 1"/>
          <p:cNvSpPr txBox="1">
            <a:spLocks/>
          </p:cNvSpPr>
          <p:nvPr userDrawn="1"/>
        </p:nvSpPr>
        <p:spPr>
          <a:xfrm>
            <a:off x="0" y="2566527"/>
            <a:ext cx="468000" cy="1496289"/>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a:solidFill>
                  <a:srgbClr val="F9FAFB"/>
                </a:solidFill>
              </a:rPr>
              <a:t>代码</a:t>
            </a:r>
            <a:endParaRPr lang="en-US" altLang="zh-CN" sz="1600" b="1" dirty="0" smtClean="0">
              <a:solidFill>
                <a:srgbClr val="F9FAFB"/>
              </a:solidFill>
            </a:endParaRPr>
          </a:p>
          <a:p>
            <a:pPr algn="ctr"/>
            <a:r>
              <a:rPr lang="zh-CN" altLang="en-US" sz="1600" b="1" dirty="0">
                <a:solidFill>
                  <a:srgbClr val="F9FAFB"/>
                </a:solidFill>
              </a:rPr>
              <a:t>实践</a:t>
            </a:r>
            <a:endParaRPr lang="en-US" altLang="zh-CN" sz="1600" b="1" dirty="0" smtClean="0">
              <a:solidFill>
                <a:srgbClr val="F9FAFB"/>
              </a:solidFill>
            </a:endParaRPr>
          </a:p>
        </p:txBody>
      </p:sp>
      <p:sp>
        <p:nvSpPr>
          <p:cNvPr id="2" name="标题 1"/>
          <p:cNvSpPr>
            <a:spLocks noGrp="1"/>
          </p:cNvSpPr>
          <p:nvPr>
            <p:ph type="ctrTitle" hasCustomPrompt="1"/>
          </p:nvPr>
        </p:nvSpPr>
        <p:spPr>
          <a:xfrm>
            <a:off x="467544" y="260648"/>
            <a:ext cx="6768752" cy="713088"/>
          </a:xfrm>
        </p:spPr>
        <p:txBody>
          <a:bodyPr>
            <a:noAutofit/>
          </a:bodyPr>
          <a:lstStyle>
            <a:lvl1pPr algn="l">
              <a:defRPr sz="3200" b="1"/>
            </a:lvl1pPr>
          </a:lstStyle>
          <a:p>
            <a:r>
              <a:rPr lang="zh-CN" altLang="en-US" dirty="0" smtClean="0"/>
              <a:t>知识点标题</a:t>
            </a:r>
            <a:endParaRPr lang="zh-CN" altLang="en-US" dirty="0"/>
          </a:p>
        </p:txBody>
      </p:sp>
      <p:grpSp>
        <p:nvGrpSpPr>
          <p:cNvPr id="6" name="组合 5"/>
          <p:cNvGrpSpPr/>
          <p:nvPr userDrawn="1"/>
        </p:nvGrpSpPr>
        <p:grpSpPr>
          <a:xfrm>
            <a:off x="71406" y="6390448"/>
            <a:ext cx="396138" cy="396138"/>
            <a:chOff x="71406" y="6069958"/>
            <a:chExt cx="716628" cy="716628"/>
          </a:xfrm>
        </p:grpSpPr>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内容占位符 15"/>
          <p:cNvSpPr>
            <a:spLocks noGrp="1"/>
          </p:cNvSpPr>
          <p:nvPr>
            <p:ph sz="quarter" idx="10"/>
          </p:nvPr>
        </p:nvSpPr>
        <p:spPr>
          <a:xfrm>
            <a:off x="467545" y="1052736"/>
            <a:ext cx="806489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smtClean="0"/>
              <a:t>单击此处编辑母版文本样式</a:t>
            </a:r>
          </a:p>
          <a:p>
            <a:pPr lvl="1"/>
            <a:r>
              <a:rPr lang="zh-CN" altLang="en-US" dirty="0" smtClean="0"/>
              <a:t>第二级</a:t>
            </a:r>
            <a:endParaRPr lang="en-US" altLang="zh-CN" dirty="0" smtClean="0"/>
          </a:p>
        </p:txBody>
      </p:sp>
      <p:pic>
        <p:nvPicPr>
          <p:cNvPr id="10" name="图片 9" descr="Logo(达内-白色)_Link.png"/>
          <p:cNvPicPr>
            <a:picLocks noChangeAspect="1"/>
          </p:cNvPicPr>
          <p:nvPr userDrawn="1"/>
        </p:nvPicPr>
        <p:blipFill>
          <a:blip r:embed="rId2" cstate="print"/>
          <a:stretch>
            <a:fillRect/>
          </a:stretch>
        </p:blipFill>
        <p:spPr>
          <a:xfrm>
            <a:off x="7452320" y="243818"/>
            <a:ext cx="1535313" cy="504056"/>
          </a:xfrm>
          <a:prstGeom prst="rect">
            <a:avLst/>
          </a:prstGeom>
        </p:spPr>
      </p:pic>
    </p:spTree>
    <p:extLst>
      <p:ext uri="{BB962C8B-B14F-4D97-AF65-F5344CB8AC3E}">
        <p14:creationId xmlns:p14="http://schemas.microsoft.com/office/powerpoint/2010/main" val="268500721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知识讲解">
    <p:bg>
      <p:bgPr>
        <a:solidFill>
          <a:srgbClr val="0070C0"/>
        </a:solidFill>
        <a:effectLst/>
      </p:bgPr>
    </p:bg>
    <p:spTree>
      <p:nvGrpSpPr>
        <p:cNvPr id="1" name=""/>
        <p:cNvGrpSpPr/>
        <p:nvPr/>
      </p:nvGrpSpPr>
      <p:grpSpPr>
        <a:xfrm>
          <a:off x="0" y="0"/>
          <a:ext cx="0" cy="0"/>
          <a:chOff x="0" y="0"/>
          <a:chExt cx="0" cy="0"/>
        </a:xfrm>
      </p:grpSpPr>
      <p:sp>
        <p:nvSpPr>
          <p:cNvPr id="9" name="半闭框 8"/>
          <p:cNvSpPr/>
          <p:nvPr userDrawn="1"/>
        </p:nvSpPr>
        <p:spPr>
          <a:xfrm>
            <a:off x="0" y="0"/>
            <a:ext cx="2071702" cy="2143140"/>
          </a:xfrm>
          <a:prstGeom prst="halfFrame">
            <a:avLst>
              <a:gd name="adj1" fmla="val 3684"/>
              <a:gd name="adj2" fmla="val 5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0" name="半闭框 9"/>
          <p:cNvSpPr/>
          <p:nvPr userDrawn="1"/>
        </p:nvSpPr>
        <p:spPr>
          <a:xfrm rot="10800000">
            <a:off x="7419964" y="5143489"/>
            <a:ext cx="1724036" cy="1714511"/>
          </a:xfrm>
          <a:prstGeom prst="halfFrame">
            <a:avLst>
              <a:gd name="adj1" fmla="val 2490"/>
              <a:gd name="adj2" fmla="val 24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内容占位符 15"/>
          <p:cNvSpPr>
            <a:spLocks noGrp="1"/>
          </p:cNvSpPr>
          <p:nvPr>
            <p:ph sz="quarter" idx="10"/>
          </p:nvPr>
        </p:nvSpPr>
        <p:spPr>
          <a:xfrm>
            <a:off x="611561" y="404664"/>
            <a:ext cx="7920880" cy="6048672"/>
          </a:xfrm>
        </p:spPr>
        <p:txBody>
          <a:bodyPr/>
          <a:lstStyle>
            <a:lvl1pPr>
              <a:defRPr sz="2400"/>
            </a:lvl1pPr>
            <a:lvl2pPr>
              <a:defRPr sz="1800"/>
            </a:lvl2pPr>
          </a:lstStyle>
          <a:p>
            <a:pPr lvl="0"/>
            <a:r>
              <a:rPr lang="zh-CN" altLang="en-US" dirty="0" smtClean="0"/>
              <a:t>单击此处编辑母版文本样式</a:t>
            </a:r>
          </a:p>
          <a:p>
            <a:pPr lvl="1"/>
            <a:r>
              <a:rPr lang="zh-CN" altLang="en-US" dirty="0" smtClean="0"/>
              <a:t>第二级</a:t>
            </a:r>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课堂练习">
    <p:spTree>
      <p:nvGrpSpPr>
        <p:cNvPr id="1" name=""/>
        <p:cNvGrpSpPr/>
        <p:nvPr/>
      </p:nvGrpSpPr>
      <p:grpSpPr>
        <a:xfrm>
          <a:off x="0" y="0"/>
          <a:ext cx="0" cy="0"/>
          <a:chOff x="0" y="0"/>
          <a:chExt cx="0" cy="0"/>
        </a:xfrm>
      </p:grpSpPr>
      <p:sp>
        <p:nvSpPr>
          <p:cNvPr id="12" name="标题 1"/>
          <p:cNvSpPr txBox="1">
            <a:spLocks/>
          </p:cNvSpPr>
          <p:nvPr userDrawn="1"/>
        </p:nvSpPr>
        <p:spPr>
          <a:xfrm>
            <a:off x="0" y="2564904"/>
            <a:ext cx="468000" cy="1496289"/>
          </a:xfrm>
          <a:prstGeom prst="rect">
            <a:avLst/>
          </a:prstGeom>
          <a:solidFill>
            <a:schemeClr val="accent6">
              <a:lumMod val="75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a:solidFill>
                  <a:srgbClr val="F9FAFB"/>
                </a:solidFill>
              </a:rPr>
              <a:t>课</a:t>
            </a:r>
            <a:endParaRPr lang="en-US" altLang="zh-CN" sz="1600" b="1" dirty="0" smtClean="0">
              <a:solidFill>
                <a:srgbClr val="F9FAFB"/>
              </a:solidFill>
            </a:endParaRPr>
          </a:p>
          <a:p>
            <a:pPr algn="ctr"/>
            <a:r>
              <a:rPr lang="zh-CN" altLang="en-US" sz="1600" b="1" dirty="0">
                <a:solidFill>
                  <a:srgbClr val="F9FAFB"/>
                </a:solidFill>
              </a:rPr>
              <a:t>堂</a:t>
            </a:r>
            <a:endParaRPr lang="en-US" altLang="zh-CN" sz="1600" b="1" dirty="0" smtClean="0">
              <a:solidFill>
                <a:srgbClr val="F9FAFB"/>
              </a:solidFill>
            </a:endParaRPr>
          </a:p>
          <a:p>
            <a:pPr algn="ctr"/>
            <a:r>
              <a:rPr lang="zh-CN" altLang="en-US" sz="1600" b="1" dirty="0" smtClean="0">
                <a:solidFill>
                  <a:srgbClr val="F9FAFB"/>
                </a:solidFill>
              </a:rPr>
              <a:t>练习</a:t>
            </a:r>
            <a:endParaRPr lang="en-US" altLang="zh-CN" sz="1600" b="1" dirty="0" smtClean="0">
              <a:solidFill>
                <a:srgbClr val="F9FAFB"/>
              </a:solidFill>
            </a:endParaRPr>
          </a:p>
        </p:txBody>
      </p:sp>
      <p:sp>
        <p:nvSpPr>
          <p:cNvPr id="2" name="标题 1"/>
          <p:cNvSpPr>
            <a:spLocks noGrp="1"/>
          </p:cNvSpPr>
          <p:nvPr>
            <p:ph type="ctrTitle" hasCustomPrompt="1"/>
          </p:nvPr>
        </p:nvSpPr>
        <p:spPr>
          <a:xfrm>
            <a:off x="571472" y="571482"/>
            <a:ext cx="5643602" cy="1047757"/>
          </a:xfrm>
        </p:spPr>
        <p:txBody>
          <a:bodyPr>
            <a:noAutofit/>
          </a:bodyPr>
          <a:lstStyle>
            <a:lvl1pPr algn="l">
              <a:defRPr sz="2800" b="1"/>
            </a:lvl1pPr>
          </a:lstStyle>
          <a:p>
            <a:r>
              <a:rPr lang="zh-CN" altLang="en-US" dirty="0" smtClean="0"/>
              <a:t>课堂练习标题</a:t>
            </a:r>
            <a:endParaRPr lang="zh-CN" altLang="en-US" dirty="0"/>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descr="Logo(达内-白色)_Link.png"/>
          <p:cNvPicPr>
            <a:picLocks noChangeAspect="1"/>
          </p:cNvPicPr>
          <p:nvPr userDrawn="1"/>
        </p:nvPicPr>
        <p:blipFill>
          <a:blip r:embed="rId2" cstate="print"/>
          <a:stretch>
            <a:fillRect/>
          </a:stretch>
        </p:blipFill>
        <p:spPr>
          <a:xfrm>
            <a:off x="7000892" y="285728"/>
            <a:ext cx="1819660" cy="597409"/>
          </a:xfrm>
          <a:prstGeom prst="rect">
            <a:avLst/>
          </a:prstGeom>
        </p:spPr>
      </p:pic>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内容占位符 15"/>
          <p:cNvSpPr>
            <a:spLocks noGrp="1"/>
          </p:cNvSpPr>
          <p:nvPr>
            <p:ph sz="quarter" idx="10"/>
          </p:nvPr>
        </p:nvSpPr>
        <p:spPr>
          <a:xfrm>
            <a:off x="611560" y="1628800"/>
            <a:ext cx="8136903" cy="4824536"/>
          </a:xfrm>
        </p:spPr>
        <p:txBody>
          <a:bodyPr>
            <a:normAutofit/>
          </a:bodyPr>
          <a:lstStyle>
            <a:lvl1pPr>
              <a:defRPr sz="2400"/>
            </a:lvl1pPr>
            <a:lvl2pPr>
              <a:defRPr sz="2400"/>
            </a:lvl2pPr>
          </a:lstStyle>
          <a:p>
            <a:pPr lvl="0"/>
            <a:r>
              <a:rPr lang="zh-CN" altLang="en-US" dirty="0" smtClean="0"/>
              <a:t>单击此处编辑母版文本样式</a:t>
            </a:r>
          </a:p>
          <a:p>
            <a:pPr lvl="1"/>
            <a:r>
              <a:rPr lang="zh-CN" altLang="en-US" dirty="0" smtClean="0"/>
              <a:t>第二级</a:t>
            </a:r>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代码实践">
    <p:spTree>
      <p:nvGrpSpPr>
        <p:cNvPr id="1" name=""/>
        <p:cNvGrpSpPr/>
        <p:nvPr/>
      </p:nvGrpSpPr>
      <p:grpSpPr>
        <a:xfrm>
          <a:off x="0" y="0"/>
          <a:ext cx="0" cy="0"/>
          <a:chOff x="0" y="0"/>
          <a:chExt cx="0" cy="0"/>
        </a:xfrm>
      </p:grpSpPr>
      <p:sp>
        <p:nvSpPr>
          <p:cNvPr id="15" name="标题 1"/>
          <p:cNvSpPr txBox="1">
            <a:spLocks/>
          </p:cNvSpPr>
          <p:nvPr userDrawn="1"/>
        </p:nvSpPr>
        <p:spPr>
          <a:xfrm>
            <a:off x="0" y="2564904"/>
            <a:ext cx="468000" cy="1496289"/>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a:solidFill>
                  <a:srgbClr val="F9FAFB"/>
                </a:solidFill>
              </a:rPr>
              <a:t>代码</a:t>
            </a:r>
            <a:endParaRPr lang="en-US" altLang="zh-CN" sz="1600" b="1" dirty="0" smtClean="0">
              <a:solidFill>
                <a:srgbClr val="F9FAFB"/>
              </a:solidFill>
            </a:endParaRPr>
          </a:p>
          <a:p>
            <a:pPr algn="ctr"/>
            <a:r>
              <a:rPr lang="zh-CN" altLang="en-US" sz="1600" b="1" dirty="0">
                <a:solidFill>
                  <a:srgbClr val="F9FAFB"/>
                </a:solidFill>
              </a:rPr>
              <a:t>实践</a:t>
            </a:r>
            <a:endParaRPr lang="en-US" altLang="zh-CN" sz="1600" b="1" dirty="0" smtClean="0">
              <a:solidFill>
                <a:srgbClr val="F9FAFB"/>
              </a:solidFill>
            </a:endParaRPr>
          </a:p>
        </p:txBody>
      </p:sp>
      <p:sp>
        <p:nvSpPr>
          <p:cNvPr id="2" name="标题 1"/>
          <p:cNvSpPr>
            <a:spLocks noGrp="1"/>
          </p:cNvSpPr>
          <p:nvPr>
            <p:ph type="ctrTitle" hasCustomPrompt="1"/>
          </p:nvPr>
        </p:nvSpPr>
        <p:spPr>
          <a:xfrm>
            <a:off x="571472" y="571482"/>
            <a:ext cx="5643602" cy="1047757"/>
          </a:xfrm>
        </p:spPr>
        <p:txBody>
          <a:bodyPr>
            <a:noAutofit/>
          </a:bodyPr>
          <a:lstStyle>
            <a:lvl1pPr algn="l">
              <a:defRPr sz="2800" b="1"/>
            </a:lvl1pPr>
          </a:lstStyle>
          <a:p>
            <a:r>
              <a:rPr lang="zh-CN" altLang="en-US" dirty="0" smtClean="0"/>
              <a:t>代码实践标题</a:t>
            </a:r>
            <a:endParaRPr lang="zh-CN" altLang="en-US" dirty="0"/>
          </a:p>
        </p:txBody>
      </p:sp>
      <p:sp>
        <p:nvSpPr>
          <p:cNvPr id="9" name="半闭框 8"/>
          <p:cNvSpPr/>
          <p:nvPr userDrawn="1"/>
        </p:nvSpPr>
        <p:spPr>
          <a:xfrm rot="10800000">
            <a:off x="3923928" y="2969498"/>
            <a:ext cx="2071702" cy="2143140"/>
          </a:xfrm>
          <a:prstGeom prst="halfFrame">
            <a:avLst>
              <a:gd name="adj1" fmla="val 3684"/>
              <a:gd name="adj2" fmla="val 5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0" name="半闭框 9"/>
          <p:cNvSpPr/>
          <p:nvPr userDrawn="1"/>
        </p:nvSpPr>
        <p:spPr>
          <a:xfrm rot="10800000">
            <a:off x="7419964" y="5143489"/>
            <a:ext cx="1724036" cy="1714511"/>
          </a:xfrm>
          <a:prstGeom prst="halfFrame">
            <a:avLst>
              <a:gd name="adj1" fmla="val 2490"/>
              <a:gd name="adj2" fmla="val 24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descr="Logo(达内-白色)_Link.png"/>
          <p:cNvPicPr>
            <a:picLocks noChangeAspect="1"/>
          </p:cNvPicPr>
          <p:nvPr userDrawn="1"/>
        </p:nvPicPr>
        <p:blipFill>
          <a:blip r:embed="rId2" cstate="print"/>
          <a:stretch>
            <a:fillRect/>
          </a:stretch>
        </p:blipFill>
        <p:spPr>
          <a:xfrm>
            <a:off x="7000892" y="285728"/>
            <a:ext cx="1819660" cy="597409"/>
          </a:xfrm>
          <a:prstGeom prst="rect">
            <a:avLst/>
          </a:prstGeom>
        </p:spPr>
      </p:pic>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5"/>
          <p:cNvSpPr>
            <a:spLocks noGrp="1"/>
          </p:cNvSpPr>
          <p:nvPr>
            <p:ph sz="quarter" idx="10"/>
          </p:nvPr>
        </p:nvSpPr>
        <p:spPr>
          <a:xfrm>
            <a:off x="611560" y="1628800"/>
            <a:ext cx="8136903" cy="4824536"/>
          </a:xfrm>
        </p:spPr>
        <p:txBody>
          <a:bodyPr>
            <a:normAutofit/>
          </a:bodyPr>
          <a:lstStyle>
            <a:lvl1pPr>
              <a:defRPr sz="2400"/>
            </a:lvl1pPr>
            <a:lvl2pPr>
              <a:defRPr sz="2400"/>
            </a:lvl2pPr>
          </a:lstStyle>
          <a:p>
            <a:pPr lvl="0"/>
            <a:r>
              <a:rPr lang="zh-CN" altLang="en-US" dirty="0" smtClean="0"/>
              <a:t>单击此处编辑母版文本样式</a:t>
            </a:r>
          </a:p>
          <a:p>
            <a:pPr lvl="1"/>
            <a:r>
              <a:rPr lang="zh-CN" altLang="en-US" dirty="0" smtClean="0"/>
              <a:t>第二级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知识案例">
    <p:spTree>
      <p:nvGrpSpPr>
        <p:cNvPr id="1" name=""/>
        <p:cNvGrpSpPr/>
        <p:nvPr/>
      </p:nvGrpSpPr>
      <p:grpSpPr>
        <a:xfrm>
          <a:off x="0" y="0"/>
          <a:ext cx="0" cy="0"/>
          <a:chOff x="0" y="0"/>
          <a:chExt cx="0" cy="0"/>
        </a:xfrm>
      </p:grpSpPr>
      <p:sp>
        <p:nvSpPr>
          <p:cNvPr id="15" name="标题 1"/>
          <p:cNvSpPr txBox="1">
            <a:spLocks/>
          </p:cNvSpPr>
          <p:nvPr userDrawn="1"/>
        </p:nvSpPr>
        <p:spPr>
          <a:xfrm>
            <a:off x="0" y="2564904"/>
            <a:ext cx="468000" cy="1496289"/>
          </a:xfrm>
          <a:prstGeom prst="rect">
            <a:avLst/>
          </a:prstGeom>
          <a:solidFill>
            <a:srgbClr val="7030A0"/>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smtClean="0">
                <a:solidFill>
                  <a:srgbClr val="F9FAFB"/>
                </a:solidFill>
              </a:rPr>
              <a:t>知识案例</a:t>
            </a:r>
            <a:endParaRPr lang="en-US" altLang="zh-CN" sz="1600" b="1" dirty="0" smtClean="0">
              <a:solidFill>
                <a:srgbClr val="F9FAFB"/>
              </a:solidFill>
            </a:endParaRPr>
          </a:p>
        </p:txBody>
      </p:sp>
      <p:sp>
        <p:nvSpPr>
          <p:cNvPr id="2" name="标题 1"/>
          <p:cNvSpPr>
            <a:spLocks noGrp="1"/>
          </p:cNvSpPr>
          <p:nvPr>
            <p:ph type="ctrTitle" hasCustomPrompt="1"/>
          </p:nvPr>
        </p:nvSpPr>
        <p:spPr>
          <a:xfrm>
            <a:off x="571472" y="571482"/>
            <a:ext cx="5643602" cy="1047757"/>
          </a:xfrm>
        </p:spPr>
        <p:txBody>
          <a:bodyPr>
            <a:noAutofit/>
          </a:bodyPr>
          <a:lstStyle>
            <a:lvl1pPr algn="l">
              <a:defRPr sz="3200" b="1"/>
            </a:lvl1pPr>
          </a:lstStyle>
          <a:p>
            <a:r>
              <a:rPr lang="zh-CN" altLang="en-US" dirty="0" smtClean="0"/>
              <a:t>知识案例标题</a:t>
            </a:r>
            <a:endParaRPr lang="zh-CN" altLang="en-US" dirty="0"/>
          </a:p>
        </p:txBody>
      </p:sp>
      <p:sp>
        <p:nvSpPr>
          <p:cNvPr id="3" name="副标题 2"/>
          <p:cNvSpPr>
            <a:spLocks noGrp="1"/>
          </p:cNvSpPr>
          <p:nvPr>
            <p:ph type="subTitle" idx="1" hasCustomPrompt="1"/>
          </p:nvPr>
        </p:nvSpPr>
        <p:spPr>
          <a:xfrm>
            <a:off x="571472" y="1714488"/>
            <a:ext cx="8215370" cy="4667283"/>
          </a:xfrm>
        </p:spPr>
        <p:txBody>
          <a:bodyPr>
            <a:normAutofit/>
          </a:bodyPr>
          <a:lstStyle>
            <a:lvl1pPr marL="0" indent="0" algn="l">
              <a:buFont typeface="Arial" pitchFamily="34" charset="0"/>
              <a:buNone/>
              <a:defRPr sz="2400" b="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知识案例内容</a:t>
            </a:r>
            <a:endParaRPr lang="zh-CN" altLang="en-US" dirty="0"/>
          </a:p>
        </p:txBody>
      </p:sp>
      <p:sp>
        <p:nvSpPr>
          <p:cNvPr id="9" name="半闭框 8"/>
          <p:cNvSpPr/>
          <p:nvPr userDrawn="1"/>
        </p:nvSpPr>
        <p:spPr>
          <a:xfrm>
            <a:off x="285720" y="214290"/>
            <a:ext cx="2071702" cy="2143140"/>
          </a:xfrm>
          <a:prstGeom prst="halfFrame">
            <a:avLst>
              <a:gd name="adj1" fmla="val 3684"/>
              <a:gd name="adj2" fmla="val 5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0" name="半闭框 9"/>
          <p:cNvSpPr/>
          <p:nvPr userDrawn="1"/>
        </p:nvSpPr>
        <p:spPr>
          <a:xfrm rot="10800000">
            <a:off x="7277120" y="5000635"/>
            <a:ext cx="1724036" cy="1714511"/>
          </a:xfrm>
          <a:prstGeom prst="halfFrame">
            <a:avLst>
              <a:gd name="adj1" fmla="val 2490"/>
              <a:gd name="adj2" fmla="val 24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descr="Logo(达内-白色)_Link.png"/>
          <p:cNvPicPr>
            <a:picLocks noChangeAspect="1"/>
          </p:cNvPicPr>
          <p:nvPr userDrawn="1"/>
        </p:nvPicPr>
        <p:blipFill>
          <a:blip r:embed="rId2" cstate="print"/>
          <a:stretch>
            <a:fillRect/>
          </a:stretch>
        </p:blipFill>
        <p:spPr>
          <a:xfrm>
            <a:off x="7000892" y="285728"/>
            <a:ext cx="1819660" cy="597409"/>
          </a:xfrm>
          <a:prstGeom prst="rect">
            <a:avLst/>
          </a:prstGeom>
        </p:spPr>
      </p:pic>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28662" y="2060848"/>
            <a:ext cx="6786610" cy="1047757"/>
          </a:xfrm>
        </p:spPr>
        <p:txBody>
          <a:bodyPr>
            <a:noAutofit/>
          </a:bodyPr>
          <a:lstStyle>
            <a:lvl1pPr algn="l">
              <a:defRPr sz="4800" b="1"/>
            </a:lvl1pPr>
          </a:lstStyle>
          <a:p>
            <a:r>
              <a:rPr lang="zh-CN" altLang="en-US" dirty="0" smtClean="0"/>
              <a:t>内容标题</a:t>
            </a:r>
            <a:endParaRPr lang="zh-CN" altLang="en-US" dirty="0"/>
          </a:p>
        </p:txBody>
      </p:sp>
      <p:pic>
        <p:nvPicPr>
          <p:cNvPr id="6" name="图片 5" descr="Logo(达内-白色)_Link.png"/>
          <p:cNvPicPr>
            <a:picLocks noChangeAspect="1"/>
          </p:cNvPicPr>
          <p:nvPr userDrawn="1"/>
        </p:nvPicPr>
        <p:blipFill>
          <a:blip r:embed="rId2" cstate="print"/>
          <a:stretch>
            <a:fillRect/>
          </a:stretch>
        </p:blipFill>
        <p:spPr>
          <a:xfrm>
            <a:off x="7000892" y="285728"/>
            <a:ext cx="1819660" cy="597409"/>
          </a:xfrm>
          <a:prstGeom prst="rect">
            <a:avLst/>
          </a:prstGeom>
        </p:spPr>
      </p:pic>
      <p:sp>
        <p:nvSpPr>
          <p:cNvPr id="9" name="圆角矩形 8"/>
          <p:cNvSpPr/>
          <p:nvPr userDrawn="1"/>
        </p:nvSpPr>
        <p:spPr>
          <a:xfrm>
            <a:off x="899592" y="3161931"/>
            <a:ext cx="6840760" cy="216024"/>
          </a:xfrm>
          <a:prstGeom prst="roundRect">
            <a:avLst/>
          </a:prstGeom>
          <a:solidFill>
            <a:srgbClr val="DC1F26"/>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dirty="0" smtClean="0">
              <a:solidFill>
                <a:schemeClr val="tx1"/>
              </a:solidFill>
              <a:latin typeface="微软雅黑" pitchFamily="34" charset="-122"/>
              <a:ea typeface="微软雅黑" pitchFamily="34" charset="-122"/>
            </a:endParaRPr>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31F20"/>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dk1" tx1="lt1" bg2="dk2" tx2="lt2" accent1="accent1" accent2="accent2" accent3="accent3" accent4="accent4" accent5="accent5" accent6="accent6" hlink="hlink" folHlink="folHlink"/>
  <p:sldLayoutIdLst>
    <p:sldLayoutId id="2147483730" r:id="rId1"/>
    <p:sldLayoutId id="2147483709" r:id="rId2"/>
    <p:sldLayoutId id="2147483722" r:id="rId3"/>
    <p:sldLayoutId id="2147483732" r:id="rId4"/>
    <p:sldLayoutId id="2147483728" r:id="rId5"/>
    <p:sldLayoutId id="2147483726" r:id="rId6"/>
    <p:sldLayoutId id="2147483725" r:id="rId7"/>
    <p:sldLayoutId id="2147483727" r:id="rId8"/>
    <p:sldLayoutId id="2147483723" r:id="rId9"/>
    <p:sldLayoutId id="2147483731" r:id="rId10"/>
    <p:sldLayoutId id="2147483724" r:id="rId11"/>
    <p:sldLayoutId id="2147483737" r:id="rId12"/>
    <p:sldLayoutId id="2147483738" r:id="rId13"/>
    <p:sldLayoutId id="2147483739" r:id="rId14"/>
    <p:sldLayoutId id="2147483740" r:id="rId15"/>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b="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b="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b="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b="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3528" y="2088879"/>
            <a:ext cx="8935074" cy="1470025"/>
          </a:xfrm>
        </p:spPr>
        <p:txBody>
          <a:bodyPr/>
          <a:lstStyle/>
          <a:p>
            <a:r>
              <a:rPr lang="zh-CN" altLang="en-US" dirty="0" smtClean="0"/>
              <a:t>前端核心 </a:t>
            </a:r>
            <a:r>
              <a:rPr kumimoji="1" lang="en-US" altLang="zh-CN" sz="5400" dirty="0" smtClean="0">
                <a:solidFill>
                  <a:srgbClr val="DC1F26"/>
                </a:solidFill>
              </a:rPr>
              <a:t>JavaScript</a:t>
            </a:r>
            <a:endParaRPr lang="zh-CN" altLang="en-US" sz="5400" dirty="0"/>
          </a:p>
        </p:txBody>
      </p:sp>
      <p:sp>
        <p:nvSpPr>
          <p:cNvPr id="3" name="副标题 2"/>
          <p:cNvSpPr>
            <a:spLocks noGrp="1"/>
          </p:cNvSpPr>
          <p:nvPr>
            <p:ph type="subTitle" idx="1"/>
          </p:nvPr>
        </p:nvSpPr>
        <p:spPr/>
        <p:txBody>
          <a:bodyPr>
            <a:noAutofit/>
          </a:bodyPr>
          <a:lstStyle/>
          <a:p>
            <a:r>
              <a:rPr lang="en-US" altLang="zh-CN" sz="2400" dirty="0" smtClean="0"/>
              <a:t>Front-End </a:t>
            </a:r>
            <a:r>
              <a:rPr lang="en-US" altLang="zh-CN" sz="2400" dirty="0" err="1" smtClean="0"/>
              <a:t>JavaScriptCore</a:t>
            </a:r>
            <a:endParaRPr lang="zh-CN" altLang="en-US" sz="2400" dirty="0"/>
          </a:p>
        </p:txBody>
      </p:sp>
      <p:sp>
        <p:nvSpPr>
          <p:cNvPr id="4" name="文本占位符 3"/>
          <p:cNvSpPr>
            <a:spLocks noGrp="1"/>
          </p:cNvSpPr>
          <p:nvPr>
            <p:ph type="body" sz="quarter" idx="10"/>
          </p:nvPr>
        </p:nvSpPr>
        <p:spPr/>
        <p:txBody>
          <a:bodyPr/>
          <a:lstStyle/>
          <a:p>
            <a:r>
              <a:rPr lang="en-US" altLang="zh-CN" dirty="0" smtClean="0"/>
              <a:t>Unit0</a:t>
            </a:r>
            <a:r>
              <a:rPr lang="en-US" altLang="zh-CN" dirty="0" smtClean="0"/>
              <a:t>3</a:t>
            </a:r>
            <a:endParaRPr lang="zh-CN" altLang="en-US" dirty="0"/>
          </a:p>
        </p:txBody>
      </p:sp>
    </p:spTree>
    <p:extLst>
      <p:ext uri="{BB962C8B-B14F-4D97-AF65-F5344CB8AC3E}">
        <p14:creationId xmlns:p14="http://schemas.microsoft.com/office/powerpoint/2010/main" val="317771003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395536" y="2432844"/>
            <a:ext cx="2210354" cy="564108"/>
          </a:xfrm>
          <a:prstGeom prst="roundRect">
            <a:avLst/>
          </a:prstGeom>
          <a:solidFill>
            <a:srgbClr val="DC1F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latin typeface="微软雅黑" panose="020B0503020204020204" pitchFamily="34" charset="-122"/>
                <a:ea typeface="微软雅黑" panose="020B0503020204020204" pitchFamily="34" charset="-122"/>
              </a:rPr>
              <a:t>Functions</a:t>
            </a:r>
            <a:endParaRPr lang="zh-CN" altLang="en-US" sz="1600" b="1" dirty="0">
              <a:latin typeface="微软雅黑" panose="020B0503020204020204" pitchFamily="34" charset="-122"/>
              <a:ea typeface="微软雅黑" panose="020B0503020204020204" pitchFamily="34" charset="-122"/>
            </a:endParaRPr>
          </a:p>
        </p:txBody>
      </p:sp>
      <p:grpSp>
        <p:nvGrpSpPr>
          <p:cNvPr id="79" name="组合 78"/>
          <p:cNvGrpSpPr/>
          <p:nvPr/>
        </p:nvGrpSpPr>
        <p:grpSpPr>
          <a:xfrm>
            <a:off x="-180528" y="548680"/>
            <a:ext cx="3312368" cy="695586"/>
            <a:chOff x="-252536" y="-57376"/>
            <a:chExt cx="3312368" cy="695586"/>
          </a:xfrm>
        </p:grpSpPr>
        <p:sp>
          <p:nvSpPr>
            <p:cNvPr id="88" name="标题 1"/>
            <p:cNvSpPr txBox="1">
              <a:spLocks/>
            </p:cNvSpPr>
            <p:nvPr/>
          </p:nvSpPr>
          <p:spPr>
            <a:xfrm>
              <a:off x="-252536" y="-57376"/>
              <a:ext cx="3312368" cy="647856"/>
            </a:xfrm>
            <a:prstGeom prst="rect">
              <a:avLst/>
            </a:prstGeom>
          </p:spPr>
          <p:txBody>
            <a:bodyPr/>
            <a:lst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a:lstStyle>
            <a:p>
              <a:r>
                <a:rPr lang="en-US" altLang="zh-CN" sz="2400" b="1" dirty="0" smtClean="0"/>
                <a:t>Functions</a:t>
              </a:r>
              <a:endParaRPr lang="zh-CN" altLang="en-US" sz="2400" b="1" dirty="0"/>
            </a:p>
          </p:txBody>
        </p:sp>
        <p:sp>
          <p:nvSpPr>
            <p:cNvPr id="89" name="圆角矩形 88"/>
            <p:cNvSpPr/>
            <p:nvPr/>
          </p:nvSpPr>
          <p:spPr>
            <a:xfrm>
              <a:off x="323528" y="518688"/>
              <a:ext cx="2304256" cy="119522"/>
            </a:xfrm>
            <a:prstGeom prst="roundRect">
              <a:avLst/>
            </a:prstGeom>
            <a:solidFill>
              <a:srgbClr val="DC1F26"/>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dirty="0" smtClean="0">
                <a:solidFill>
                  <a:schemeClr val="tx1"/>
                </a:solidFill>
                <a:latin typeface="微软雅黑" pitchFamily="34" charset="-122"/>
                <a:ea typeface="微软雅黑" pitchFamily="34" charset="-122"/>
              </a:endParaRPr>
            </a:p>
          </p:txBody>
        </p:sp>
      </p:grpSp>
      <p:sp>
        <p:nvSpPr>
          <p:cNvPr id="16" name="圆角矩形 15"/>
          <p:cNvSpPr/>
          <p:nvPr/>
        </p:nvSpPr>
        <p:spPr>
          <a:xfrm>
            <a:off x="3167046" y="692736"/>
            <a:ext cx="2046434"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Function </a:t>
            </a:r>
            <a:r>
              <a:rPr lang="zh-CN" altLang="en-US" sz="1400" dirty="0">
                <a:latin typeface="微软雅黑" panose="020B0503020204020204" pitchFamily="34" charset="-122"/>
                <a:ea typeface="微软雅黑" panose="020B0503020204020204" pitchFamily="34" charset="-122"/>
              </a:rPr>
              <a:t>对象</a:t>
            </a:r>
          </a:p>
        </p:txBody>
      </p:sp>
      <p:cxnSp>
        <p:nvCxnSpPr>
          <p:cNvPr id="34" name="直接箭头连接符 33"/>
          <p:cNvCxnSpPr>
            <a:stCxn id="11" idx="3"/>
            <a:endCxn id="16" idx="1"/>
          </p:cNvCxnSpPr>
          <p:nvPr/>
        </p:nvCxnSpPr>
        <p:spPr>
          <a:xfrm flipV="1">
            <a:off x="2605890" y="872736"/>
            <a:ext cx="561156" cy="18421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3167046" y="1412816"/>
            <a:ext cx="2046434"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创建函数</a:t>
            </a:r>
            <a:endParaRPr lang="zh-CN" altLang="en-US" sz="1400" dirty="0">
              <a:latin typeface="微软雅黑" panose="020B0503020204020204" pitchFamily="34" charset="-122"/>
              <a:ea typeface="微软雅黑" panose="020B0503020204020204" pitchFamily="34" charset="-122"/>
            </a:endParaRPr>
          </a:p>
        </p:txBody>
      </p:sp>
      <p:cxnSp>
        <p:nvCxnSpPr>
          <p:cNvPr id="13" name="直接箭头连接符 12"/>
          <p:cNvCxnSpPr>
            <a:stCxn id="11" idx="3"/>
            <a:endCxn id="12" idx="1"/>
          </p:cNvCxnSpPr>
          <p:nvPr/>
        </p:nvCxnSpPr>
        <p:spPr>
          <a:xfrm flipV="1">
            <a:off x="2605890" y="1592816"/>
            <a:ext cx="561156" cy="11220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3156605" y="3573016"/>
            <a:ext cx="2046434"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闭包</a:t>
            </a:r>
            <a:endParaRPr lang="zh-CN" altLang="en-US" sz="1400" dirty="0">
              <a:latin typeface="微软雅黑" panose="020B0503020204020204" pitchFamily="34" charset="-122"/>
              <a:ea typeface="微软雅黑" panose="020B0503020204020204" pitchFamily="34" charset="-122"/>
            </a:endParaRPr>
          </a:p>
        </p:txBody>
      </p:sp>
      <p:cxnSp>
        <p:nvCxnSpPr>
          <p:cNvPr id="21" name="直接箭头连接符 20"/>
          <p:cNvCxnSpPr>
            <a:stCxn id="11" idx="3"/>
            <a:endCxn id="20" idx="1"/>
          </p:cNvCxnSpPr>
          <p:nvPr/>
        </p:nvCxnSpPr>
        <p:spPr>
          <a:xfrm>
            <a:off x="2605890" y="2714898"/>
            <a:ext cx="550715" cy="10381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圆角矩形 29"/>
          <p:cNvSpPr/>
          <p:nvPr/>
        </p:nvSpPr>
        <p:spPr>
          <a:xfrm>
            <a:off x="5275939" y="2782753"/>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匿名函数的应用</a:t>
            </a:r>
            <a:endParaRPr lang="zh-CN" altLang="en-US" sz="1400" dirty="0">
              <a:latin typeface="微软雅黑" panose="020B0503020204020204" pitchFamily="34" charset="-122"/>
              <a:ea typeface="微软雅黑" panose="020B0503020204020204" pitchFamily="34" charset="-122"/>
            </a:endParaRPr>
          </a:p>
        </p:txBody>
      </p:sp>
      <p:sp>
        <p:nvSpPr>
          <p:cNvPr id="31" name="圆角矩形 30"/>
          <p:cNvSpPr/>
          <p:nvPr/>
        </p:nvSpPr>
        <p:spPr>
          <a:xfrm>
            <a:off x="3156605" y="2348880"/>
            <a:ext cx="2046434"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匿名函数</a:t>
            </a:r>
            <a:endParaRPr lang="zh-CN" altLang="en-US" sz="1400" dirty="0">
              <a:latin typeface="微软雅黑" panose="020B0503020204020204" pitchFamily="34" charset="-122"/>
              <a:ea typeface="微软雅黑" panose="020B0503020204020204" pitchFamily="34" charset="-122"/>
            </a:endParaRPr>
          </a:p>
        </p:txBody>
      </p:sp>
      <p:sp>
        <p:nvSpPr>
          <p:cNvPr id="32" name="圆角矩形 31"/>
          <p:cNvSpPr/>
          <p:nvPr/>
        </p:nvSpPr>
        <p:spPr>
          <a:xfrm>
            <a:off x="5275939" y="2348880"/>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匿名函数</a:t>
            </a:r>
            <a:endParaRPr lang="zh-CN" altLang="en-US" sz="1400" dirty="0">
              <a:latin typeface="微软雅黑" panose="020B0503020204020204" pitchFamily="34" charset="-122"/>
              <a:ea typeface="微软雅黑" panose="020B0503020204020204" pitchFamily="34" charset="-122"/>
            </a:endParaRPr>
          </a:p>
        </p:txBody>
      </p:sp>
      <p:cxnSp>
        <p:nvCxnSpPr>
          <p:cNvPr id="33" name="直接箭头连接符 32"/>
          <p:cNvCxnSpPr>
            <a:stCxn id="11" idx="3"/>
            <a:endCxn id="31" idx="1"/>
          </p:cNvCxnSpPr>
          <p:nvPr/>
        </p:nvCxnSpPr>
        <p:spPr>
          <a:xfrm flipV="1">
            <a:off x="2605890" y="2528880"/>
            <a:ext cx="550715" cy="1860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圆角矩形 24"/>
          <p:cNvSpPr/>
          <p:nvPr/>
        </p:nvSpPr>
        <p:spPr>
          <a:xfrm>
            <a:off x="5275939" y="3573056"/>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变量作用域</a:t>
            </a:r>
            <a:endParaRPr lang="zh-CN" altLang="en-US" sz="1400" dirty="0">
              <a:latin typeface="微软雅黑" panose="020B0503020204020204" pitchFamily="34" charset="-122"/>
              <a:ea typeface="微软雅黑" panose="020B0503020204020204" pitchFamily="34" charset="-122"/>
            </a:endParaRPr>
          </a:p>
        </p:txBody>
      </p:sp>
      <p:sp>
        <p:nvSpPr>
          <p:cNvPr id="27" name="圆角矩形 26"/>
          <p:cNvSpPr/>
          <p:nvPr/>
        </p:nvSpPr>
        <p:spPr>
          <a:xfrm>
            <a:off x="5275939" y="4424656"/>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匿名函数的优点</a:t>
            </a:r>
            <a:endParaRPr lang="zh-CN" altLang="en-US" sz="1400" dirty="0">
              <a:latin typeface="微软雅黑" panose="020B0503020204020204" pitchFamily="34" charset="-122"/>
              <a:ea typeface="微软雅黑" panose="020B0503020204020204" pitchFamily="34" charset="-122"/>
            </a:endParaRPr>
          </a:p>
        </p:txBody>
      </p:sp>
      <p:sp>
        <p:nvSpPr>
          <p:cNvPr id="29" name="圆角矩形 28"/>
          <p:cNvSpPr/>
          <p:nvPr/>
        </p:nvSpPr>
        <p:spPr>
          <a:xfrm>
            <a:off x="5275938" y="4856664"/>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闭包</a:t>
            </a:r>
            <a:endParaRPr lang="zh-CN" altLang="en-US" sz="1400" dirty="0">
              <a:latin typeface="微软雅黑" panose="020B0503020204020204" pitchFamily="34" charset="-122"/>
              <a:ea typeface="微软雅黑" panose="020B0503020204020204" pitchFamily="34" charset="-122"/>
            </a:endParaRPr>
          </a:p>
        </p:txBody>
      </p:sp>
      <p:sp>
        <p:nvSpPr>
          <p:cNvPr id="35" name="圆角矩形 34"/>
          <p:cNvSpPr/>
          <p:nvPr/>
        </p:nvSpPr>
        <p:spPr>
          <a:xfrm>
            <a:off x="5265547" y="5288672"/>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闭包应用特征</a:t>
            </a:r>
            <a:endParaRPr lang="zh-CN" altLang="en-US" sz="1400" dirty="0">
              <a:latin typeface="微软雅黑" panose="020B0503020204020204" pitchFamily="34" charset="-122"/>
              <a:ea typeface="微软雅黑" panose="020B0503020204020204" pitchFamily="34" charset="-122"/>
            </a:endParaRPr>
          </a:p>
        </p:txBody>
      </p:sp>
      <p:sp>
        <p:nvSpPr>
          <p:cNvPr id="37" name="圆角矩形 36"/>
          <p:cNvSpPr/>
          <p:nvPr/>
        </p:nvSpPr>
        <p:spPr>
          <a:xfrm>
            <a:off x="5275939" y="5714532"/>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闭包的作用</a:t>
            </a:r>
            <a:endParaRPr lang="zh-CN" altLang="en-US" sz="1400" dirty="0">
              <a:latin typeface="微软雅黑" panose="020B0503020204020204" pitchFamily="34" charset="-122"/>
              <a:ea typeface="微软雅黑" panose="020B0503020204020204" pitchFamily="34" charset="-122"/>
            </a:endParaRPr>
          </a:p>
        </p:txBody>
      </p:sp>
      <p:sp>
        <p:nvSpPr>
          <p:cNvPr id="38" name="圆角矩形 37"/>
          <p:cNvSpPr/>
          <p:nvPr/>
        </p:nvSpPr>
        <p:spPr>
          <a:xfrm>
            <a:off x="5286380" y="4005104"/>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作用域链</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9646812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Function </a:t>
            </a:r>
            <a:r>
              <a:rPr lang="zh-CN" altLang="en-US"/>
              <a:t>对象</a:t>
            </a:r>
            <a:endParaRPr lang="zh-CN" altLang="en-US" dirty="0"/>
          </a:p>
        </p:txBody>
      </p:sp>
    </p:spTree>
    <p:extLst>
      <p:ext uri="{BB962C8B-B14F-4D97-AF65-F5344CB8AC3E}">
        <p14:creationId xmlns:p14="http://schemas.microsoft.com/office/powerpoint/2010/main" val="391292256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函数与 </a:t>
            </a:r>
            <a:r>
              <a:rPr lang="en-US"/>
              <a:t>Function </a:t>
            </a:r>
            <a:r>
              <a:rPr lang="zh-CN" altLang="en-US"/>
              <a:t>对象</a:t>
            </a:r>
            <a:endParaRPr lang="en-US"/>
          </a:p>
        </p:txBody>
      </p:sp>
      <p:sp>
        <p:nvSpPr>
          <p:cNvPr id="3" name="内容占位符 2"/>
          <p:cNvSpPr>
            <a:spLocks noGrp="1"/>
          </p:cNvSpPr>
          <p:nvPr>
            <p:ph sz="quarter" idx="10"/>
          </p:nvPr>
        </p:nvSpPr>
        <p:spPr>
          <a:xfrm>
            <a:off x="467545" y="1052736"/>
            <a:ext cx="8064896" cy="941155"/>
          </a:xfrm>
        </p:spPr>
        <p:txBody>
          <a:bodyPr/>
          <a:lstStyle/>
          <a:p>
            <a:r>
              <a:rPr lang="zh-CN" altLang="en-US"/>
              <a:t>在</a:t>
            </a:r>
            <a:r>
              <a:rPr lang="en-US"/>
              <a:t>JavaScript</a:t>
            </a:r>
            <a:r>
              <a:rPr lang="zh-CN" altLang="en-US"/>
              <a:t>中，函数也是以对象的形式存在的。每个函数都是一个</a:t>
            </a:r>
            <a:r>
              <a:rPr lang="en-US"/>
              <a:t>Function</a:t>
            </a:r>
            <a:r>
              <a:rPr lang="zh-CN" altLang="en-US"/>
              <a:t>对象实例。</a:t>
            </a:r>
            <a:endParaRPr lang="en-US"/>
          </a:p>
        </p:txBody>
      </p:sp>
      <p:sp>
        <p:nvSpPr>
          <p:cNvPr id="4" name="Rectangle 6"/>
          <p:cNvSpPr>
            <a:spLocks noChangeArrowheads="1"/>
          </p:cNvSpPr>
          <p:nvPr/>
        </p:nvSpPr>
        <p:spPr bwMode="auto">
          <a:xfrm>
            <a:off x="827584" y="2132856"/>
            <a:ext cx="7776864" cy="1944216"/>
          </a:xfrm>
          <a:prstGeom prst="rect">
            <a:avLst/>
          </a:prstGeom>
          <a:solidFill>
            <a:srgbClr val="EAEAEA"/>
          </a:solidFill>
          <a:ln>
            <a:noFill/>
          </a:ln>
          <a:effectLst/>
          <a:extLst>
            <a:ext uri="{91240B29-F687-4f45-9708-019B960494DF}">
              <a14:hiddenLine xmlns:a14="http://schemas.microsoft.com/office/drawing/2010/main" w="25400" cap="rnd">
                <a:solidFill>
                  <a:srgbClr val="1669BC"/>
                </a:solidFill>
                <a:prstDash val="sysDot"/>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1" rIns="91423" bIns="45711" anchor="ctr"/>
          <a:lstStyle>
            <a:lvl1pPr algn="l" defTabSz="927100">
              <a:defRPr sz="2400">
                <a:solidFill>
                  <a:schemeClr val="tx1"/>
                </a:solidFill>
                <a:latin typeface="Times New Roman" pitchFamily="18" charset="0"/>
                <a:ea typeface="宋体" pitchFamily="2" charset="-122"/>
              </a:defRPr>
            </a:lvl1pPr>
            <a:lvl2pPr marL="463550" algn="l" defTabSz="927100">
              <a:defRPr sz="2400">
                <a:solidFill>
                  <a:schemeClr val="tx1"/>
                </a:solidFill>
                <a:latin typeface="Times New Roman" pitchFamily="18" charset="0"/>
                <a:ea typeface="宋体" pitchFamily="2" charset="-122"/>
              </a:defRPr>
            </a:lvl2pPr>
            <a:lvl3pPr marL="927100" algn="l" defTabSz="927100">
              <a:defRPr sz="2400">
                <a:solidFill>
                  <a:schemeClr val="tx1"/>
                </a:solidFill>
                <a:latin typeface="Times New Roman" pitchFamily="18" charset="0"/>
                <a:ea typeface="宋体" pitchFamily="2" charset="-122"/>
              </a:defRPr>
            </a:lvl3pPr>
            <a:lvl4pPr marL="1390650" algn="l" defTabSz="927100">
              <a:defRPr sz="2400">
                <a:solidFill>
                  <a:schemeClr val="tx1"/>
                </a:solidFill>
                <a:latin typeface="Times New Roman" pitchFamily="18" charset="0"/>
                <a:ea typeface="宋体" pitchFamily="2" charset="-122"/>
              </a:defRPr>
            </a:lvl4pPr>
            <a:lvl5pPr marL="1854200" algn="l" defTabSz="927100">
              <a:defRPr sz="2400">
                <a:solidFill>
                  <a:schemeClr val="tx1"/>
                </a:solidFill>
                <a:latin typeface="Times New Roman" pitchFamily="18" charset="0"/>
                <a:ea typeface="宋体" pitchFamily="2" charset="-122"/>
              </a:defRPr>
            </a:lvl5pPr>
            <a:lvl6pPr marL="2311400" defTabSz="9271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768600" defTabSz="9271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225800" defTabSz="9271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683000" defTabSz="9271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mtClean="0">
                <a:solidFill>
                  <a:schemeClr val="bg1"/>
                </a:solidFill>
                <a:latin typeface="微软雅黑" panose="020B0503020204020204" pitchFamily="34" charset="-122"/>
                <a:ea typeface="微软雅黑" panose="020B0503020204020204" pitchFamily="34" charset="-122"/>
                <a:cs typeface="Arial" pitchFamily="34" charset="0"/>
              </a:rPr>
              <a:t>function add(){</a:t>
            </a:r>
          </a:p>
          <a:p>
            <a:r>
              <a:rPr lang="en-US" altLang="zh-CN" smtClean="0">
                <a:solidFill>
                  <a:schemeClr val="bg1"/>
                </a:solidFill>
                <a:latin typeface="微软雅黑" panose="020B0503020204020204" pitchFamily="34" charset="-122"/>
                <a:ea typeface="微软雅黑" panose="020B0503020204020204" pitchFamily="34" charset="-122"/>
                <a:cs typeface="Arial" pitchFamily="34" charset="0"/>
              </a:rPr>
              <a:t>}</a:t>
            </a:r>
          </a:p>
          <a:p>
            <a:endParaRPr lang="en-US" altLang="zh-CN" smtClean="0">
              <a:solidFill>
                <a:schemeClr val="bg1"/>
              </a:solidFill>
              <a:latin typeface="微软雅黑" panose="020B0503020204020204" pitchFamily="34" charset="-122"/>
              <a:ea typeface="微软雅黑" panose="020B0503020204020204" pitchFamily="34" charset="-122"/>
              <a:cs typeface="Arial" pitchFamily="34" charset="0"/>
            </a:endParaRPr>
          </a:p>
          <a:p>
            <a:r>
              <a:rPr lang="en-US" altLang="zh-CN" smtClean="0">
                <a:solidFill>
                  <a:schemeClr val="bg1"/>
                </a:solidFill>
                <a:latin typeface="微软雅黑" panose="020B0503020204020204" pitchFamily="34" charset="-122"/>
                <a:ea typeface="微软雅黑" panose="020B0503020204020204" pitchFamily="34" charset="-122"/>
                <a:cs typeface="Arial" pitchFamily="34" charset="0"/>
              </a:rPr>
              <a:t>console.log( typeof add );		//function	</a:t>
            </a:r>
          </a:p>
        </p:txBody>
      </p:sp>
      <p:sp>
        <p:nvSpPr>
          <p:cNvPr id="5" name="AutoShape 5"/>
          <p:cNvSpPr>
            <a:spLocks noChangeArrowheads="1"/>
          </p:cNvSpPr>
          <p:nvPr/>
        </p:nvSpPr>
        <p:spPr bwMode="auto">
          <a:xfrm>
            <a:off x="827584" y="4509120"/>
            <a:ext cx="7776864" cy="864096"/>
          </a:xfrm>
          <a:prstGeom prst="wedgeRoundRectCallout">
            <a:avLst>
              <a:gd name="adj1" fmla="val -47924"/>
              <a:gd name="adj2" fmla="val 29100"/>
              <a:gd name="adj3" fmla="val 16667"/>
            </a:avLst>
          </a:prstGeom>
          <a:solidFill>
            <a:srgbClr val="DC1F26"/>
          </a:solidFill>
          <a:ln w="19050">
            <a:solidFill>
              <a:srgbClr val="DC1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smtClean="0">
                <a:solidFill>
                  <a:schemeClr val="lt1"/>
                </a:solidFill>
                <a:latin typeface="微软雅黑" panose="020B0503020204020204" pitchFamily="34" charset="-122"/>
                <a:ea typeface="微软雅黑" panose="020B0503020204020204" pitchFamily="34" charset="-122"/>
              </a:rPr>
              <a:t>函数名，本质也是一个变量名，是指向某个</a:t>
            </a:r>
            <a:r>
              <a:rPr lang="en-US" altLang="zh-CN" sz="2200" smtClean="0">
                <a:solidFill>
                  <a:schemeClr val="lt1"/>
                </a:solidFill>
                <a:latin typeface="微软雅黑" panose="020B0503020204020204" pitchFamily="34" charset="-122"/>
                <a:ea typeface="微软雅黑" panose="020B0503020204020204" pitchFamily="34" charset="-122"/>
              </a:rPr>
              <a:t>Function</a:t>
            </a:r>
            <a:r>
              <a:rPr lang="zh-CN" altLang="en-US" sz="2200" smtClean="0">
                <a:solidFill>
                  <a:schemeClr val="lt1"/>
                </a:solidFill>
                <a:latin typeface="微软雅黑" panose="020B0503020204020204" pitchFamily="34" charset="-122"/>
                <a:ea typeface="微软雅黑" panose="020B0503020204020204" pitchFamily="34" charset="-122"/>
              </a:rPr>
              <a:t>对象的引用。</a:t>
            </a:r>
            <a:endParaRPr lang="zh-CN" altLang="en-US" sz="2200">
              <a:solidFill>
                <a:schemeClr val="l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166097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0" fill="hold">
                                          <p:stCondLst>
                                            <p:cond delay="0"/>
                                          </p:stCondLst>
                                        </p:cTn>
                                        <p:tgtEl>
                                          <p:spTgt spid="5"/>
                                        </p:tgtEl>
                                        <p:attrNameLst>
                                          <p:attrName>style.visibility</p:attrName>
                                        </p:attrNameLst>
                                      </p:cBhvr>
                                      <p:to>
                                        <p:strVal val="visible"/>
                                      </p:to>
                                    </p:set>
                                    <p:animEffec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t>arguments </a:t>
            </a:r>
            <a:r>
              <a:rPr lang="zh-CN" altLang="en-US"/>
              <a:t>对象</a:t>
            </a:r>
            <a:endParaRPr lang="en-US"/>
          </a:p>
        </p:txBody>
      </p:sp>
      <p:sp>
        <p:nvSpPr>
          <p:cNvPr id="3" name="内容占位符 2"/>
          <p:cNvSpPr>
            <a:spLocks noGrp="1"/>
          </p:cNvSpPr>
          <p:nvPr>
            <p:ph sz="quarter" idx="10"/>
          </p:nvPr>
        </p:nvSpPr>
        <p:spPr>
          <a:xfrm>
            <a:off x="467545" y="1052736"/>
            <a:ext cx="8064896" cy="4327338"/>
          </a:xfrm>
        </p:spPr>
        <p:txBody>
          <a:bodyPr/>
          <a:lstStyle/>
          <a:p>
            <a:r>
              <a:rPr lang="zh-CN" altLang="en-US" smtClean="0"/>
              <a:t>每个函数对象都有一个</a:t>
            </a:r>
            <a:r>
              <a:rPr lang="en-US" altLang="zh-CN" smtClean="0"/>
              <a:t>arguments</a:t>
            </a:r>
            <a:r>
              <a:rPr lang="zh-CN" altLang="en-US" smtClean="0"/>
              <a:t>属性；此属性只能在函数执行体内使用。</a:t>
            </a:r>
            <a:endParaRPr lang="en-US" altLang="zh-CN" smtClean="0"/>
          </a:p>
          <a:p>
            <a:r>
              <a:rPr lang="en-US" altLang="zh-CN" smtClean="0"/>
              <a:t>arguments</a:t>
            </a:r>
            <a:r>
              <a:rPr lang="zh-CN" altLang="en-US" smtClean="0"/>
              <a:t>属性中保存着当前函数接收到的所有实际参数，故</a:t>
            </a:r>
            <a:r>
              <a:rPr lang="zh-CN" altLang="en-US" smtClean="0">
                <a:solidFill>
                  <a:srgbClr val="FFFF00"/>
                </a:solidFill>
              </a:rPr>
              <a:t>可以使用</a:t>
            </a:r>
            <a:r>
              <a:rPr lang="en-US" altLang="zh-CN" smtClean="0">
                <a:solidFill>
                  <a:srgbClr val="FFFF00"/>
                </a:solidFill>
              </a:rPr>
              <a:t>arguments</a:t>
            </a:r>
            <a:r>
              <a:rPr lang="zh-CN" altLang="en-US" smtClean="0">
                <a:solidFill>
                  <a:srgbClr val="FFFF00"/>
                </a:solidFill>
              </a:rPr>
              <a:t>属性处理可变数量的参数</a:t>
            </a:r>
            <a:r>
              <a:rPr lang="zh-CN" altLang="en-US"/>
              <a:t>。</a:t>
            </a:r>
            <a:endParaRPr lang="en-US" altLang="zh-CN" smtClean="0"/>
          </a:p>
          <a:p>
            <a:endParaRPr lang="en-US" altLang="zh-CN" smtClean="0"/>
          </a:p>
          <a:p>
            <a:r>
              <a:rPr lang="en-US" altLang="zh-CN" smtClean="0"/>
              <a:t>arguments</a:t>
            </a:r>
            <a:r>
              <a:rPr lang="zh-CN" altLang="en-US"/>
              <a:t>对</a:t>
            </a:r>
            <a:r>
              <a:rPr lang="zh-CN" altLang="en-US" smtClean="0"/>
              <a:t>象具有如下属性：</a:t>
            </a:r>
            <a:endParaRPr lang="en-US" altLang="zh-CN" smtClean="0"/>
          </a:p>
          <a:p>
            <a:pPr lvl="1"/>
            <a:r>
              <a:rPr lang="en-US" altLang="zh-CN" smtClean="0">
                <a:solidFill>
                  <a:srgbClr val="FFFF00"/>
                </a:solidFill>
              </a:rPr>
              <a:t>length</a:t>
            </a:r>
            <a:r>
              <a:rPr lang="zh-CN" altLang="en-US" smtClean="0"/>
              <a:t>：返回实际传入的参数的个数</a:t>
            </a:r>
            <a:endParaRPr lang="en-US" altLang="zh-CN" smtClean="0"/>
          </a:p>
          <a:p>
            <a:pPr lvl="1"/>
            <a:r>
              <a:rPr lang="en-US" altLang="zh-CN" smtClean="0">
                <a:solidFill>
                  <a:srgbClr val="FFFF00"/>
                </a:solidFill>
              </a:rPr>
              <a:t>callee</a:t>
            </a:r>
            <a:r>
              <a:rPr lang="zh-CN" altLang="en-US"/>
              <a:t>：返回当前函数的引用</a:t>
            </a:r>
            <a:r>
              <a:rPr lang="en-US" altLang="zh-CN"/>
              <a:t>(</a:t>
            </a:r>
            <a:r>
              <a:rPr lang="zh-CN" altLang="en-US"/>
              <a:t>匿名函数可以使用该属性实现递归调用</a:t>
            </a:r>
            <a:r>
              <a:rPr lang="en-US" altLang="zh-CN"/>
              <a:t>)</a:t>
            </a:r>
            <a:endParaRPr lang="en-US"/>
          </a:p>
        </p:txBody>
      </p:sp>
    </p:spTree>
    <p:extLst>
      <p:ext uri="{BB962C8B-B14F-4D97-AF65-F5344CB8AC3E}">
        <p14:creationId xmlns:p14="http://schemas.microsoft.com/office/powerpoint/2010/main" val="126827176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使用 </a:t>
            </a:r>
            <a:r>
              <a:rPr lang="en-US" altLang="zh-CN"/>
              <a:t>arguments </a:t>
            </a:r>
            <a:r>
              <a:rPr lang="zh-CN" altLang="en-US"/>
              <a:t>对象</a:t>
            </a:r>
            <a:endParaRPr lang="zh-CN" altLang="en-US" dirty="0"/>
          </a:p>
        </p:txBody>
      </p:sp>
      <p:sp>
        <p:nvSpPr>
          <p:cNvPr id="5" name="内容占位符 4"/>
          <p:cNvSpPr>
            <a:spLocks noGrp="1"/>
          </p:cNvSpPr>
          <p:nvPr>
            <p:ph sz="quarter" idx="10"/>
          </p:nvPr>
        </p:nvSpPr>
        <p:spPr/>
        <p:txBody>
          <a:bodyPr/>
          <a:lstStyle/>
          <a:p>
            <a:r>
              <a:rPr lang="en-US" altLang="zh-CN" dirty="0" smtClean="0"/>
              <a:t>【</a:t>
            </a:r>
            <a:r>
              <a:rPr lang="zh-CN" altLang="en-US" dirty="0" smtClean="0"/>
              <a:t>参见 </a:t>
            </a:r>
            <a:r>
              <a:rPr lang="en-US" altLang="zh-CN" dirty="0" smtClean="0"/>
              <a:t>COOKBOOK】</a:t>
            </a:r>
          </a:p>
          <a:p>
            <a:pPr lvl="1"/>
            <a:endParaRPr lang="en-US" altLang="zh-CN" dirty="0" smtClean="0"/>
          </a:p>
          <a:p>
            <a:pPr lvl="1"/>
            <a:r>
              <a:rPr lang="en-US" altLang="zh-CN" dirty="0" smtClean="0"/>
              <a:t>1</a:t>
            </a:r>
            <a:r>
              <a:rPr lang="zh-CN" altLang="en-US" dirty="0" smtClean="0"/>
              <a:t>、定义一个</a:t>
            </a:r>
            <a:r>
              <a:rPr lang="en-US" altLang="zh-CN" dirty="0" smtClean="0"/>
              <a:t>add()</a:t>
            </a:r>
            <a:r>
              <a:rPr lang="zh-CN" altLang="en-US" dirty="0" smtClean="0"/>
              <a:t>函数，使用</a:t>
            </a:r>
            <a:r>
              <a:rPr lang="en-US" altLang="zh-CN" dirty="0" smtClean="0"/>
              <a:t>arguments</a:t>
            </a:r>
            <a:r>
              <a:rPr lang="zh-CN" altLang="en-US" dirty="0" smtClean="0"/>
              <a:t>对象计算该方法接收到的所有的参数的算术和</a:t>
            </a:r>
            <a:endParaRPr lang="en-US" altLang="zh-CN" dirty="0" smtClean="0"/>
          </a:p>
          <a:p>
            <a:pPr lvl="1"/>
            <a:r>
              <a:rPr lang="en-US" altLang="zh-CN" dirty="0" smtClean="0"/>
              <a:t>2</a:t>
            </a:r>
            <a:r>
              <a:rPr lang="zh-CN" altLang="en-US" dirty="0" smtClean="0"/>
              <a:t>、定义</a:t>
            </a:r>
            <a:r>
              <a:rPr lang="en-US" altLang="zh-CN" dirty="0" err="1" smtClean="0"/>
              <a:t>calc</a:t>
            </a:r>
            <a:r>
              <a:rPr lang="zh-CN" altLang="en-US" dirty="0" smtClean="0"/>
              <a:t>方法，传入两个数时，做加法。传入</a:t>
            </a:r>
            <a:r>
              <a:rPr lang="en-US" altLang="zh-CN" dirty="0" smtClean="0"/>
              <a:t>1</a:t>
            </a:r>
            <a:r>
              <a:rPr lang="zh-CN" altLang="en-US" dirty="0" smtClean="0"/>
              <a:t>个数时，求平方。</a:t>
            </a:r>
            <a:endParaRPr lang="en-US" altLang="zh-CN" dirty="0" smtClean="0"/>
          </a:p>
        </p:txBody>
      </p:sp>
    </p:spTree>
    <p:extLst>
      <p:ext uri="{BB962C8B-B14F-4D97-AF65-F5344CB8AC3E}">
        <p14:creationId xmlns:p14="http://schemas.microsoft.com/office/powerpoint/2010/main" val="205916656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创建函数</a:t>
            </a:r>
            <a:endParaRPr lang="zh-CN" altLang="en-US" dirty="0"/>
          </a:p>
        </p:txBody>
      </p:sp>
    </p:spTree>
    <p:extLst>
      <p:ext uri="{BB962C8B-B14F-4D97-AF65-F5344CB8AC3E}">
        <p14:creationId xmlns:p14="http://schemas.microsoft.com/office/powerpoint/2010/main" val="112615397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创建函数</a:t>
            </a:r>
            <a:endParaRPr lang="en-US" dirty="0"/>
          </a:p>
        </p:txBody>
      </p:sp>
      <p:sp>
        <p:nvSpPr>
          <p:cNvPr id="3" name="内容占位符 2"/>
          <p:cNvSpPr>
            <a:spLocks noGrp="1"/>
          </p:cNvSpPr>
          <p:nvPr>
            <p:ph sz="quarter" idx="10"/>
          </p:nvPr>
        </p:nvSpPr>
        <p:spPr>
          <a:xfrm>
            <a:off x="467545" y="1052736"/>
            <a:ext cx="8064896" cy="1957459"/>
          </a:xfrm>
        </p:spPr>
        <p:txBody>
          <a:bodyPr/>
          <a:lstStyle/>
          <a:p>
            <a:r>
              <a:rPr lang="en-US" altLang="zh-CN" dirty="0" smtClean="0"/>
              <a:t>JavaScript</a:t>
            </a:r>
            <a:r>
              <a:rPr lang="zh-CN" altLang="en-US" dirty="0" smtClean="0"/>
              <a:t>中创建函数的三种方式</a:t>
            </a:r>
            <a:endParaRPr lang="en-US" altLang="zh-CN" dirty="0" smtClean="0"/>
          </a:p>
          <a:p>
            <a:pPr lvl="1"/>
            <a:r>
              <a:rPr lang="zh-CN" altLang="en-US" dirty="0" smtClean="0"/>
              <a:t>使用</a:t>
            </a:r>
            <a:r>
              <a:rPr lang="en-US" altLang="zh-CN" dirty="0" smtClean="0"/>
              <a:t>function</a:t>
            </a:r>
            <a:r>
              <a:rPr lang="zh-CN" altLang="en-US" dirty="0" smtClean="0"/>
              <a:t>关键字声明命名函数</a:t>
            </a:r>
            <a:endParaRPr lang="en-US" altLang="zh-CN" dirty="0" smtClean="0"/>
          </a:p>
          <a:p>
            <a:pPr lvl="1"/>
            <a:r>
              <a:rPr lang="zh-CN" altLang="en-US" dirty="0"/>
              <a:t>使用直接量方式声明命名函数</a:t>
            </a:r>
            <a:endParaRPr lang="en-US" altLang="zh-CN" dirty="0"/>
          </a:p>
          <a:p>
            <a:pPr lvl="1"/>
            <a:r>
              <a:rPr lang="zh-CN" altLang="en-US" dirty="0" smtClean="0"/>
              <a:t>使用</a:t>
            </a:r>
            <a:r>
              <a:rPr lang="en-US" altLang="zh-CN" dirty="0" smtClean="0"/>
              <a:t>Function</a:t>
            </a:r>
            <a:r>
              <a:rPr lang="zh-CN" altLang="en-US" dirty="0" smtClean="0"/>
              <a:t>对象构造方法创建函数</a:t>
            </a:r>
            <a:endParaRPr lang="en-US" altLang="zh-CN" dirty="0" smtClean="0"/>
          </a:p>
        </p:txBody>
      </p:sp>
    </p:spTree>
    <p:extLst>
      <p:ext uri="{BB962C8B-B14F-4D97-AF65-F5344CB8AC3E}">
        <p14:creationId xmlns:p14="http://schemas.microsoft.com/office/powerpoint/2010/main" val="259028598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使用直接量方式创建函数</a:t>
            </a:r>
            <a:endParaRPr lang="en-US" dirty="0"/>
          </a:p>
        </p:txBody>
      </p:sp>
      <p:sp>
        <p:nvSpPr>
          <p:cNvPr id="3" name="内容占位符 2"/>
          <p:cNvSpPr>
            <a:spLocks noGrp="1"/>
          </p:cNvSpPr>
          <p:nvPr>
            <p:ph sz="quarter" idx="10"/>
          </p:nvPr>
        </p:nvSpPr>
        <p:spPr>
          <a:xfrm>
            <a:off x="467545" y="836712"/>
            <a:ext cx="8064896" cy="2603790"/>
          </a:xfrm>
        </p:spPr>
        <p:txBody>
          <a:bodyPr/>
          <a:lstStyle/>
          <a:p>
            <a:r>
              <a:rPr lang="zh-CN" altLang="en-US" dirty="0" smtClean="0"/>
              <a:t>使用直接量方式创建</a:t>
            </a:r>
            <a:r>
              <a:rPr lang="zh-CN" altLang="en-US" dirty="0"/>
              <a:t>函数</a:t>
            </a:r>
            <a:endParaRPr lang="en-US" altLang="zh-CN" dirty="0"/>
          </a:p>
          <a:p>
            <a:pPr marL="0" indent="0">
              <a:buNone/>
            </a:pPr>
            <a:r>
              <a:rPr lang="en-US" altLang="zh-CN" dirty="0" smtClean="0"/>
              <a:t>	</a:t>
            </a:r>
            <a:r>
              <a:rPr lang="en-US" altLang="zh-CN" dirty="0" err="1" smtClean="0"/>
              <a:t>var</a:t>
            </a:r>
            <a:r>
              <a:rPr lang="en-US" altLang="zh-CN" dirty="0" smtClean="0"/>
              <a:t> </a:t>
            </a:r>
            <a:r>
              <a:rPr lang="en-US" altLang="zh-CN" dirty="0" err="1"/>
              <a:t>functionName</a:t>
            </a:r>
            <a:r>
              <a:rPr lang="en-US" altLang="zh-CN" dirty="0"/>
              <a:t> = </a:t>
            </a:r>
            <a:r>
              <a:rPr lang="en-US" altLang="zh-CN" dirty="0" smtClean="0"/>
              <a:t>function( </a:t>
            </a:r>
            <a:r>
              <a:rPr lang="en-US" altLang="zh-CN" dirty="0"/>
              <a:t>arg1, ... </a:t>
            </a:r>
            <a:r>
              <a:rPr lang="en-US" altLang="zh-CN" dirty="0" err="1"/>
              <a:t>argN</a:t>
            </a:r>
            <a:r>
              <a:rPr lang="en-US" altLang="zh-CN" dirty="0" smtClean="0"/>
              <a:t>,){</a:t>
            </a:r>
          </a:p>
          <a:p>
            <a:pPr marL="0" indent="0">
              <a:buNone/>
            </a:pPr>
            <a:r>
              <a:rPr lang="en-US" altLang="zh-CN" dirty="0" smtClean="0"/>
              <a:t>	</a:t>
            </a:r>
            <a:r>
              <a:rPr lang="en-US" altLang="zh-CN" dirty="0"/>
              <a:t> </a:t>
            </a:r>
            <a:r>
              <a:rPr lang="en-US" altLang="zh-CN" dirty="0" smtClean="0"/>
              <a:t>     </a:t>
            </a:r>
            <a:r>
              <a:rPr lang="en-US" altLang="zh-CN" dirty="0" err="1" smtClean="0"/>
              <a:t>functionBody</a:t>
            </a:r>
            <a:endParaRPr lang="en-US" altLang="zh-CN" dirty="0"/>
          </a:p>
          <a:p>
            <a:pPr marL="0" indent="0">
              <a:buNone/>
            </a:pPr>
            <a:r>
              <a:rPr lang="en-US" altLang="zh-CN" dirty="0" smtClean="0"/>
              <a:t>	};</a:t>
            </a:r>
            <a:endParaRPr lang="en-US" altLang="zh-CN" dirty="0"/>
          </a:p>
          <a:p>
            <a:endParaRPr lang="en-US" dirty="0"/>
          </a:p>
        </p:txBody>
      </p:sp>
      <p:sp>
        <p:nvSpPr>
          <p:cNvPr id="4" name="Rectangle 6"/>
          <p:cNvSpPr>
            <a:spLocks noChangeArrowheads="1"/>
          </p:cNvSpPr>
          <p:nvPr/>
        </p:nvSpPr>
        <p:spPr bwMode="auto">
          <a:xfrm>
            <a:off x="755576" y="2960948"/>
            <a:ext cx="7776864" cy="3672408"/>
          </a:xfrm>
          <a:prstGeom prst="rect">
            <a:avLst/>
          </a:prstGeom>
          <a:solidFill>
            <a:srgbClr val="EAEAEA"/>
          </a:solidFill>
          <a:ln>
            <a:noFill/>
          </a:ln>
          <a:effectLst/>
          <a:extLst>
            <a:ext uri="{91240B29-F687-4f45-9708-019B960494DF}">
              <a14:hiddenLine xmlns:a14="http://schemas.microsoft.com/office/drawing/2010/main" w="25400" cap="rnd">
                <a:solidFill>
                  <a:srgbClr val="1669BC"/>
                </a:solidFill>
                <a:prstDash val="sysDot"/>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1" rIns="91423" bIns="45711" anchor="ctr"/>
          <a:lstStyle>
            <a:lvl1pPr algn="l" defTabSz="927100">
              <a:defRPr sz="2400">
                <a:solidFill>
                  <a:schemeClr val="tx1"/>
                </a:solidFill>
                <a:latin typeface="Times New Roman" pitchFamily="18" charset="0"/>
                <a:ea typeface="宋体" pitchFamily="2" charset="-122"/>
              </a:defRPr>
            </a:lvl1pPr>
            <a:lvl2pPr marL="463550" algn="l" defTabSz="927100">
              <a:defRPr sz="2400">
                <a:solidFill>
                  <a:schemeClr val="tx1"/>
                </a:solidFill>
                <a:latin typeface="Times New Roman" pitchFamily="18" charset="0"/>
                <a:ea typeface="宋体" pitchFamily="2" charset="-122"/>
              </a:defRPr>
            </a:lvl2pPr>
            <a:lvl3pPr marL="927100" algn="l" defTabSz="927100">
              <a:defRPr sz="2400">
                <a:solidFill>
                  <a:schemeClr val="tx1"/>
                </a:solidFill>
                <a:latin typeface="Times New Roman" pitchFamily="18" charset="0"/>
                <a:ea typeface="宋体" pitchFamily="2" charset="-122"/>
              </a:defRPr>
            </a:lvl3pPr>
            <a:lvl4pPr marL="1390650" algn="l" defTabSz="927100">
              <a:defRPr sz="2400">
                <a:solidFill>
                  <a:schemeClr val="tx1"/>
                </a:solidFill>
                <a:latin typeface="Times New Roman" pitchFamily="18" charset="0"/>
                <a:ea typeface="宋体" pitchFamily="2" charset="-122"/>
              </a:defRPr>
            </a:lvl4pPr>
            <a:lvl5pPr marL="1854200" algn="l" defTabSz="927100">
              <a:defRPr sz="2400">
                <a:solidFill>
                  <a:schemeClr val="tx1"/>
                </a:solidFill>
                <a:latin typeface="Times New Roman" pitchFamily="18" charset="0"/>
                <a:ea typeface="宋体" pitchFamily="2" charset="-122"/>
              </a:defRPr>
            </a:lvl5pPr>
            <a:lvl6pPr marL="2311400" defTabSz="9271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768600" defTabSz="9271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225800" defTabSz="9271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683000" defTabSz="9271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function add(num1, num2){</a:t>
            </a:r>
          </a:p>
          <a:p>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	</a:t>
            </a:r>
            <a:r>
              <a:rPr lang="en-US" altLang="zh-CN" dirty="0" err="1" smtClean="0">
                <a:solidFill>
                  <a:schemeClr val="bg1"/>
                </a:solidFill>
                <a:latin typeface="微软雅黑" panose="020B0503020204020204" pitchFamily="34" charset="-122"/>
                <a:ea typeface="微软雅黑" panose="020B0503020204020204" pitchFamily="34" charset="-122"/>
                <a:cs typeface="Arial" pitchFamily="34" charset="0"/>
              </a:rPr>
              <a:t>var</a:t>
            </a:r>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 sum = num1+num2;</a:t>
            </a:r>
          </a:p>
          <a:p>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	</a:t>
            </a:r>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return sum;</a:t>
            </a:r>
          </a:p>
          <a:p>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	</a:t>
            </a:r>
          </a:p>
          <a:p>
            <a:r>
              <a:rPr lang="zh-CN" altLang="en-US" dirty="0">
                <a:solidFill>
                  <a:schemeClr val="bg1"/>
                </a:solidFill>
                <a:latin typeface="微软雅黑" panose="020B0503020204020204" pitchFamily="34" charset="-122"/>
                <a:ea typeface="微软雅黑" panose="020B0503020204020204" pitchFamily="34" charset="-122"/>
                <a:cs typeface="Arial" pitchFamily="34" charset="0"/>
              </a:rPr>
              <a:t>等价</a:t>
            </a:r>
            <a:r>
              <a:rPr lang="zh-CN" altLang="en-US" dirty="0" smtClean="0">
                <a:solidFill>
                  <a:schemeClr val="bg1"/>
                </a:solidFill>
                <a:latin typeface="微软雅黑" panose="020B0503020204020204" pitchFamily="34" charset="-122"/>
                <a:ea typeface="微软雅黑" panose="020B0503020204020204" pitchFamily="34" charset="-122"/>
                <a:cs typeface="Arial" pitchFamily="34" charset="0"/>
              </a:rPr>
              <a:t>于</a:t>
            </a:r>
            <a:endPar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endParaRPr>
          </a:p>
          <a:p>
            <a:r>
              <a:rPr lang="en-US" altLang="zh-CN" dirty="0" err="1" smtClean="0">
                <a:solidFill>
                  <a:schemeClr val="bg1"/>
                </a:solidFill>
                <a:latin typeface="微软雅黑" panose="020B0503020204020204" pitchFamily="34" charset="-122"/>
                <a:ea typeface="微软雅黑" panose="020B0503020204020204" pitchFamily="34" charset="-122"/>
                <a:cs typeface="Arial" pitchFamily="34" charset="0"/>
              </a:rPr>
              <a:t>var</a:t>
            </a:r>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 add = </a:t>
            </a:r>
            <a:r>
              <a:rPr lang="en-US" altLang="zh-CN" dirty="0" smtClean="0">
                <a:solidFill>
                  <a:srgbClr val="FF0000"/>
                </a:solidFill>
                <a:latin typeface="微软雅黑" panose="020B0503020204020204" pitchFamily="34" charset="-122"/>
                <a:ea typeface="微软雅黑" panose="020B0503020204020204" pitchFamily="34" charset="-122"/>
                <a:cs typeface="Arial" pitchFamily="34" charset="0"/>
              </a:rPr>
              <a:t>function(num1, num2){</a:t>
            </a:r>
          </a:p>
          <a:p>
            <a:r>
              <a:rPr lang="en-US" altLang="zh-CN" dirty="0" smtClean="0">
                <a:solidFill>
                  <a:srgbClr val="FF0000"/>
                </a:solidFill>
                <a:latin typeface="微软雅黑" panose="020B0503020204020204" pitchFamily="34" charset="-122"/>
                <a:ea typeface="微软雅黑" panose="020B0503020204020204" pitchFamily="34" charset="-122"/>
                <a:cs typeface="Arial" pitchFamily="34" charset="0"/>
              </a:rPr>
              <a:t>	</a:t>
            </a:r>
            <a:r>
              <a:rPr lang="en-US" altLang="zh-CN" dirty="0">
                <a:solidFill>
                  <a:srgbClr val="FF0000"/>
                </a:solidFill>
                <a:latin typeface="微软雅黑" panose="020B0503020204020204" pitchFamily="34" charset="-122"/>
                <a:ea typeface="微软雅黑" panose="020B0503020204020204" pitchFamily="34" charset="-122"/>
                <a:cs typeface="Arial" pitchFamily="34" charset="0"/>
              </a:rPr>
              <a:t> </a:t>
            </a:r>
            <a:r>
              <a:rPr lang="en-US" altLang="zh-CN" dirty="0" err="1">
                <a:solidFill>
                  <a:srgbClr val="FF0000"/>
                </a:solidFill>
                <a:latin typeface="微软雅黑" panose="020B0503020204020204" pitchFamily="34" charset="-122"/>
                <a:ea typeface="微软雅黑" panose="020B0503020204020204" pitchFamily="34" charset="-122"/>
                <a:cs typeface="Arial" pitchFamily="34" charset="0"/>
              </a:rPr>
              <a:t>var</a:t>
            </a:r>
            <a:r>
              <a:rPr lang="en-US" altLang="zh-CN" dirty="0">
                <a:solidFill>
                  <a:srgbClr val="FF0000"/>
                </a:solidFill>
                <a:latin typeface="微软雅黑" panose="020B0503020204020204" pitchFamily="34" charset="-122"/>
                <a:ea typeface="微软雅黑" panose="020B0503020204020204" pitchFamily="34" charset="-122"/>
                <a:cs typeface="Arial" pitchFamily="34" charset="0"/>
              </a:rPr>
              <a:t> sum = num1+num2; return sum</a:t>
            </a:r>
            <a:r>
              <a:rPr lang="en-US" altLang="zh-CN" dirty="0" smtClean="0">
                <a:solidFill>
                  <a:srgbClr val="FF0000"/>
                </a:solidFill>
                <a:latin typeface="微软雅黑" panose="020B0503020204020204" pitchFamily="34" charset="-122"/>
                <a:ea typeface="微软雅黑" panose="020B0503020204020204" pitchFamily="34" charset="-122"/>
                <a:cs typeface="Arial" pitchFamily="34" charset="0"/>
              </a:rPr>
              <a:t>;</a:t>
            </a:r>
            <a:endParaRPr lang="en-US" altLang="zh-CN" dirty="0">
              <a:solidFill>
                <a:srgbClr val="FF0000"/>
              </a:solidFill>
              <a:latin typeface="微软雅黑" panose="020B0503020204020204" pitchFamily="34" charset="-122"/>
              <a:ea typeface="微软雅黑" panose="020B0503020204020204" pitchFamily="34" charset="-122"/>
              <a:cs typeface="Arial" pitchFamily="34" charset="0"/>
            </a:endParaRPr>
          </a:p>
          <a:p>
            <a:r>
              <a:rPr lang="en-US" altLang="zh-CN" dirty="0" smtClean="0">
                <a:solidFill>
                  <a:srgbClr val="FF0000"/>
                </a:solidFill>
                <a:latin typeface="微软雅黑" panose="020B0503020204020204" pitchFamily="34" charset="-122"/>
                <a:ea typeface="微软雅黑" panose="020B0503020204020204" pitchFamily="34" charset="-122"/>
                <a:cs typeface="Arial" pitchFamily="34" charset="0"/>
              </a:rPr>
              <a:t>};</a:t>
            </a:r>
          </a:p>
          <a:p>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console.log( add(10, 20)  );</a:t>
            </a:r>
          </a:p>
        </p:txBody>
      </p:sp>
    </p:spTree>
    <p:extLst>
      <p:ext uri="{BB962C8B-B14F-4D97-AF65-F5344CB8AC3E}">
        <p14:creationId xmlns:p14="http://schemas.microsoft.com/office/powerpoint/2010/main" val="110910455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使用 </a:t>
            </a:r>
            <a:r>
              <a:rPr lang="en-US"/>
              <a:t>Function </a:t>
            </a:r>
            <a:r>
              <a:rPr lang="zh-CN" altLang="en-US"/>
              <a:t>对象创建函数</a:t>
            </a:r>
            <a:endParaRPr lang="en-US"/>
          </a:p>
        </p:txBody>
      </p:sp>
      <p:sp>
        <p:nvSpPr>
          <p:cNvPr id="3" name="内容占位符 2"/>
          <p:cNvSpPr>
            <a:spLocks noGrp="1"/>
          </p:cNvSpPr>
          <p:nvPr>
            <p:ph sz="quarter" idx="10"/>
          </p:nvPr>
        </p:nvSpPr>
        <p:spPr>
          <a:xfrm>
            <a:off x="467545" y="836712"/>
            <a:ext cx="8064896" cy="2049151"/>
          </a:xfrm>
        </p:spPr>
        <p:txBody>
          <a:bodyPr/>
          <a:lstStyle/>
          <a:p>
            <a:r>
              <a:rPr lang="zh-CN" altLang="en-US" dirty="0"/>
              <a:t>使用 </a:t>
            </a:r>
            <a:r>
              <a:rPr lang="en-US" altLang="zh-CN" dirty="0"/>
              <a:t>Function </a:t>
            </a:r>
            <a:r>
              <a:rPr lang="zh-CN" altLang="en-US" dirty="0"/>
              <a:t>对象直接创建函数</a:t>
            </a:r>
            <a:endParaRPr lang="en-US" altLang="zh-CN" dirty="0"/>
          </a:p>
          <a:p>
            <a:pPr marL="0" indent="0">
              <a:buNone/>
            </a:pPr>
            <a:r>
              <a:rPr lang="en-US" altLang="zh-CN" dirty="0"/>
              <a:t>	</a:t>
            </a:r>
            <a:r>
              <a:rPr lang="en-US" altLang="zh-CN" dirty="0" err="1"/>
              <a:t>var</a:t>
            </a:r>
            <a:r>
              <a:rPr lang="en-US" altLang="zh-CN" dirty="0"/>
              <a:t> </a:t>
            </a:r>
            <a:r>
              <a:rPr lang="en-US" altLang="zh-CN" dirty="0" err="1"/>
              <a:t>functionName</a:t>
            </a:r>
            <a:r>
              <a:rPr lang="en-US" altLang="zh-CN" dirty="0"/>
              <a:t> = </a:t>
            </a:r>
          </a:p>
          <a:p>
            <a:pPr marL="0" indent="0">
              <a:buNone/>
            </a:pPr>
            <a:r>
              <a:rPr lang="en-US" altLang="zh-CN" dirty="0"/>
              <a:t>	    new Function( arg1, ... </a:t>
            </a:r>
            <a:r>
              <a:rPr lang="en-US" altLang="zh-CN" dirty="0" err="1"/>
              <a:t>argN</a:t>
            </a:r>
            <a:r>
              <a:rPr lang="en-US" altLang="zh-CN" dirty="0"/>
              <a:t>, </a:t>
            </a:r>
            <a:r>
              <a:rPr lang="en-US" altLang="zh-CN" dirty="0" err="1"/>
              <a:t>functionBody</a:t>
            </a:r>
            <a:r>
              <a:rPr lang="en-US" altLang="zh-CN" dirty="0"/>
              <a:t> );</a:t>
            </a:r>
          </a:p>
          <a:p>
            <a:endParaRPr lang="en-US" dirty="0"/>
          </a:p>
        </p:txBody>
      </p:sp>
      <p:sp>
        <p:nvSpPr>
          <p:cNvPr id="4" name="Rectangle 6"/>
          <p:cNvSpPr>
            <a:spLocks noChangeArrowheads="1"/>
          </p:cNvSpPr>
          <p:nvPr/>
        </p:nvSpPr>
        <p:spPr bwMode="auto">
          <a:xfrm>
            <a:off x="755576" y="2492896"/>
            <a:ext cx="7776864" cy="4104456"/>
          </a:xfrm>
          <a:prstGeom prst="rect">
            <a:avLst/>
          </a:prstGeom>
          <a:solidFill>
            <a:srgbClr val="EAEAEA"/>
          </a:solidFill>
          <a:ln>
            <a:noFill/>
          </a:ln>
          <a:effectLst/>
          <a:extLst>
            <a:ext uri="{91240B29-F687-4f45-9708-019B960494DF}">
              <a14:hiddenLine xmlns:a14="http://schemas.microsoft.com/office/drawing/2010/main" w="25400" cap="rnd">
                <a:solidFill>
                  <a:srgbClr val="1669BC"/>
                </a:solidFill>
                <a:prstDash val="sysDot"/>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1" rIns="91423" bIns="45711" anchor="ctr"/>
          <a:lstStyle>
            <a:lvl1pPr algn="l" defTabSz="927100">
              <a:defRPr sz="2400">
                <a:solidFill>
                  <a:schemeClr val="tx1"/>
                </a:solidFill>
                <a:latin typeface="Times New Roman" pitchFamily="18" charset="0"/>
                <a:ea typeface="宋体" pitchFamily="2" charset="-122"/>
              </a:defRPr>
            </a:lvl1pPr>
            <a:lvl2pPr marL="463550" algn="l" defTabSz="927100">
              <a:defRPr sz="2400">
                <a:solidFill>
                  <a:schemeClr val="tx1"/>
                </a:solidFill>
                <a:latin typeface="Times New Roman" pitchFamily="18" charset="0"/>
                <a:ea typeface="宋体" pitchFamily="2" charset="-122"/>
              </a:defRPr>
            </a:lvl2pPr>
            <a:lvl3pPr marL="927100" algn="l" defTabSz="927100">
              <a:defRPr sz="2400">
                <a:solidFill>
                  <a:schemeClr val="tx1"/>
                </a:solidFill>
                <a:latin typeface="Times New Roman" pitchFamily="18" charset="0"/>
                <a:ea typeface="宋体" pitchFamily="2" charset="-122"/>
              </a:defRPr>
            </a:lvl3pPr>
            <a:lvl4pPr marL="1390650" algn="l" defTabSz="927100">
              <a:defRPr sz="2400">
                <a:solidFill>
                  <a:schemeClr val="tx1"/>
                </a:solidFill>
                <a:latin typeface="Times New Roman" pitchFamily="18" charset="0"/>
                <a:ea typeface="宋体" pitchFamily="2" charset="-122"/>
              </a:defRPr>
            </a:lvl4pPr>
            <a:lvl5pPr marL="1854200" algn="l" defTabSz="927100">
              <a:defRPr sz="2400">
                <a:solidFill>
                  <a:schemeClr val="tx1"/>
                </a:solidFill>
                <a:latin typeface="Times New Roman" pitchFamily="18" charset="0"/>
                <a:ea typeface="宋体" pitchFamily="2" charset="-122"/>
              </a:defRPr>
            </a:lvl5pPr>
            <a:lvl6pPr marL="2311400" defTabSz="9271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768600" defTabSz="9271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225800" defTabSz="9271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683000" defTabSz="9271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mtClean="0">
                <a:solidFill>
                  <a:schemeClr val="bg1"/>
                </a:solidFill>
                <a:latin typeface="微软雅黑" panose="020B0503020204020204" pitchFamily="34" charset="-122"/>
                <a:ea typeface="微软雅黑" panose="020B0503020204020204" pitchFamily="34" charset="-122"/>
                <a:cs typeface="Arial" pitchFamily="34" charset="0"/>
              </a:rPr>
              <a:t>function add(num1, num2){</a:t>
            </a:r>
          </a:p>
          <a:p>
            <a:r>
              <a:rPr lang="en-US" altLang="zh-CN" smtClean="0">
                <a:solidFill>
                  <a:schemeClr val="bg1"/>
                </a:solidFill>
                <a:latin typeface="微软雅黑" panose="020B0503020204020204" pitchFamily="34" charset="-122"/>
                <a:ea typeface="微软雅黑" panose="020B0503020204020204" pitchFamily="34" charset="-122"/>
                <a:cs typeface="Arial" pitchFamily="34" charset="0"/>
              </a:rPr>
              <a:t>	var sum = num1+num2;</a:t>
            </a:r>
          </a:p>
          <a:p>
            <a:r>
              <a:rPr lang="en-US" altLang="zh-CN">
                <a:solidFill>
                  <a:schemeClr val="bg1"/>
                </a:solidFill>
                <a:latin typeface="微软雅黑" panose="020B0503020204020204" pitchFamily="34" charset="-122"/>
                <a:ea typeface="微软雅黑" panose="020B0503020204020204" pitchFamily="34" charset="-122"/>
                <a:cs typeface="Arial" pitchFamily="34" charset="0"/>
              </a:rPr>
              <a:t>	</a:t>
            </a:r>
            <a:r>
              <a:rPr lang="en-US" altLang="zh-CN" smtClean="0">
                <a:solidFill>
                  <a:schemeClr val="bg1"/>
                </a:solidFill>
                <a:latin typeface="微软雅黑" panose="020B0503020204020204" pitchFamily="34" charset="-122"/>
                <a:ea typeface="微软雅黑" panose="020B0503020204020204" pitchFamily="34" charset="-122"/>
                <a:cs typeface="Arial" pitchFamily="34" charset="0"/>
              </a:rPr>
              <a:t>return sum;</a:t>
            </a:r>
          </a:p>
          <a:p>
            <a:r>
              <a:rPr lang="en-US" altLang="zh-CN" smtClean="0">
                <a:solidFill>
                  <a:schemeClr val="bg1"/>
                </a:solidFill>
                <a:latin typeface="微软雅黑" panose="020B0503020204020204" pitchFamily="34" charset="-122"/>
                <a:ea typeface="微软雅黑" panose="020B0503020204020204" pitchFamily="34" charset="-122"/>
                <a:cs typeface="Arial" pitchFamily="34" charset="0"/>
              </a:rPr>
              <a:t>}	</a:t>
            </a:r>
          </a:p>
          <a:p>
            <a:r>
              <a:rPr lang="zh-CN" altLang="en-US">
                <a:solidFill>
                  <a:schemeClr val="bg1"/>
                </a:solidFill>
                <a:latin typeface="微软雅黑" panose="020B0503020204020204" pitchFamily="34" charset="-122"/>
                <a:ea typeface="微软雅黑" panose="020B0503020204020204" pitchFamily="34" charset="-122"/>
                <a:cs typeface="Arial" pitchFamily="34" charset="0"/>
              </a:rPr>
              <a:t>等价</a:t>
            </a:r>
            <a:r>
              <a:rPr lang="zh-CN" altLang="en-US" smtClean="0">
                <a:solidFill>
                  <a:schemeClr val="bg1"/>
                </a:solidFill>
                <a:latin typeface="微软雅黑" panose="020B0503020204020204" pitchFamily="34" charset="-122"/>
                <a:ea typeface="微软雅黑" panose="020B0503020204020204" pitchFamily="34" charset="-122"/>
                <a:cs typeface="Arial" pitchFamily="34" charset="0"/>
              </a:rPr>
              <a:t>于</a:t>
            </a:r>
            <a:endParaRPr lang="en-US" altLang="zh-CN" smtClean="0">
              <a:solidFill>
                <a:schemeClr val="bg1"/>
              </a:solidFill>
              <a:latin typeface="微软雅黑" panose="020B0503020204020204" pitchFamily="34" charset="-122"/>
              <a:ea typeface="微软雅黑" panose="020B0503020204020204" pitchFamily="34" charset="-122"/>
              <a:cs typeface="Arial" pitchFamily="34" charset="0"/>
            </a:endParaRPr>
          </a:p>
          <a:p>
            <a:r>
              <a:rPr lang="en-US" altLang="zh-CN" smtClean="0">
                <a:solidFill>
                  <a:schemeClr val="bg1"/>
                </a:solidFill>
                <a:latin typeface="微软雅黑" panose="020B0503020204020204" pitchFamily="34" charset="-122"/>
                <a:ea typeface="微软雅黑" panose="020B0503020204020204" pitchFamily="34" charset="-122"/>
                <a:cs typeface="Arial" pitchFamily="34" charset="0"/>
              </a:rPr>
              <a:t>var add = </a:t>
            </a:r>
            <a:r>
              <a:rPr lang="en-US" altLang="zh-CN" smtClean="0">
                <a:solidFill>
                  <a:srgbClr val="FF0000"/>
                </a:solidFill>
                <a:latin typeface="微软雅黑" panose="020B0503020204020204" pitchFamily="34" charset="-122"/>
                <a:ea typeface="微软雅黑" panose="020B0503020204020204" pitchFamily="34" charset="-122"/>
                <a:cs typeface="Arial" pitchFamily="34" charset="0"/>
              </a:rPr>
              <a:t>new Function(</a:t>
            </a:r>
          </a:p>
          <a:p>
            <a:r>
              <a:rPr lang="en-US" altLang="zh-CN">
                <a:solidFill>
                  <a:srgbClr val="FF0000"/>
                </a:solidFill>
                <a:latin typeface="微软雅黑" panose="020B0503020204020204" pitchFamily="34" charset="-122"/>
                <a:ea typeface="微软雅黑" panose="020B0503020204020204" pitchFamily="34" charset="-122"/>
                <a:cs typeface="Arial" pitchFamily="34" charset="0"/>
              </a:rPr>
              <a:t>	</a:t>
            </a:r>
            <a:r>
              <a:rPr lang="en-US" altLang="zh-CN" smtClean="0">
                <a:solidFill>
                  <a:srgbClr val="FF0000"/>
                </a:solidFill>
                <a:latin typeface="微软雅黑" panose="020B0503020204020204" pitchFamily="34" charset="-122"/>
                <a:ea typeface="微软雅黑" panose="020B0503020204020204" pitchFamily="34" charset="-122"/>
                <a:cs typeface="Arial" pitchFamily="34" charset="0"/>
              </a:rPr>
              <a:t>	"num1", </a:t>
            </a:r>
          </a:p>
          <a:p>
            <a:r>
              <a:rPr lang="en-US" altLang="zh-CN">
                <a:solidFill>
                  <a:srgbClr val="FF0000"/>
                </a:solidFill>
                <a:latin typeface="微软雅黑" panose="020B0503020204020204" pitchFamily="34" charset="-122"/>
                <a:ea typeface="微软雅黑" panose="020B0503020204020204" pitchFamily="34" charset="-122"/>
                <a:cs typeface="Arial" pitchFamily="34" charset="0"/>
              </a:rPr>
              <a:t>	</a:t>
            </a:r>
            <a:r>
              <a:rPr lang="en-US" altLang="zh-CN" smtClean="0">
                <a:solidFill>
                  <a:srgbClr val="FF0000"/>
                </a:solidFill>
                <a:latin typeface="微软雅黑" panose="020B0503020204020204" pitchFamily="34" charset="-122"/>
                <a:ea typeface="微软雅黑" panose="020B0503020204020204" pitchFamily="34" charset="-122"/>
                <a:cs typeface="Arial" pitchFamily="34" charset="0"/>
              </a:rPr>
              <a:t>	"num2",</a:t>
            </a:r>
          </a:p>
          <a:p>
            <a:r>
              <a:rPr lang="en-US" altLang="zh-CN">
                <a:solidFill>
                  <a:srgbClr val="FF0000"/>
                </a:solidFill>
                <a:latin typeface="微软雅黑" panose="020B0503020204020204" pitchFamily="34" charset="-122"/>
                <a:ea typeface="微软雅黑" panose="020B0503020204020204" pitchFamily="34" charset="-122"/>
                <a:cs typeface="Arial" pitchFamily="34" charset="0"/>
              </a:rPr>
              <a:t>	</a:t>
            </a:r>
            <a:r>
              <a:rPr lang="en-US" altLang="zh-CN" smtClean="0">
                <a:solidFill>
                  <a:srgbClr val="FF0000"/>
                </a:solidFill>
                <a:latin typeface="微软雅黑" panose="020B0503020204020204" pitchFamily="34" charset="-122"/>
                <a:ea typeface="微软雅黑" panose="020B0503020204020204" pitchFamily="34" charset="-122"/>
                <a:cs typeface="Arial" pitchFamily="34" charset="0"/>
              </a:rPr>
              <a:t>	"var sum = num1+num2; return sum;"</a:t>
            </a:r>
          </a:p>
          <a:p>
            <a:r>
              <a:rPr lang="en-US" altLang="zh-CN">
                <a:solidFill>
                  <a:srgbClr val="FF0000"/>
                </a:solidFill>
                <a:latin typeface="微软雅黑" panose="020B0503020204020204" pitchFamily="34" charset="-122"/>
                <a:ea typeface="微软雅黑" panose="020B0503020204020204" pitchFamily="34" charset="-122"/>
                <a:cs typeface="Arial" pitchFamily="34" charset="0"/>
              </a:rPr>
              <a:t>	 </a:t>
            </a:r>
            <a:r>
              <a:rPr lang="en-US" altLang="zh-CN" smtClean="0">
                <a:solidFill>
                  <a:srgbClr val="FF0000"/>
                </a:solidFill>
                <a:latin typeface="微软雅黑" panose="020B0503020204020204" pitchFamily="34" charset="-122"/>
                <a:ea typeface="微软雅黑" panose="020B0503020204020204" pitchFamily="34" charset="-122"/>
                <a:cs typeface="Arial" pitchFamily="34" charset="0"/>
              </a:rPr>
              <a:t>     );</a:t>
            </a:r>
          </a:p>
          <a:p>
            <a:r>
              <a:rPr lang="en-US" altLang="zh-CN" smtClean="0">
                <a:solidFill>
                  <a:schemeClr val="bg1"/>
                </a:solidFill>
                <a:latin typeface="微软雅黑" panose="020B0503020204020204" pitchFamily="34" charset="-122"/>
                <a:ea typeface="微软雅黑" panose="020B0503020204020204" pitchFamily="34" charset="-122"/>
                <a:cs typeface="Arial" pitchFamily="34" charset="0"/>
              </a:rPr>
              <a:t>console.log( add(10, 20)  );</a:t>
            </a:r>
          </a:p>
        </p:txBody>
      </p:sp>
      <p:sp>
        <p:nvSpPr>
          <p:cNvPr id="5" name="AutoShape 5"/>
          <p:cNvSpPr>
            <a:spLocks noChangeArrowheads="1"/>
          </p:cNvSpPr>
          <p:nvPr/>
        </p:nvSpPr>
        <p:spPr bwMode="auto">
          <a:xfrm>
            <a:off x="6156176" y="3933056"/>
            <a:ext cx="2016224" cy="864096"/>
          </a:xfrm>
          <a:prstGeom prst="wedgeRoundRectCallout">
            <a:avLst>
              <a:gd name="adj1" fmla="val -124307"/>
              <a:gd name="adj2" fmla="val 26316"/>
              <a:gd name="adj3" fmla="val 16667"/>
            </a:avLst>
          </a:prstGeom>
          <a:solidFill>
            <a:srgbClr val="DC1F26"/>
          </a:solidFill>
          <a:ln w="19050">
            <a:solidFill>
              <a:srgbClr val="DC1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anose="020B0503020204020204" pitchFamily="34" charset="-122"/>
                <a:ea typeface="微软雅黑" panose="020B0503020204020204" pitchFamily="34" charset="-122"/>
              </a:rPr>
              <a:t>效</a:t>
            </a:r>
            <a:r>
              <a:rPr lang="zh-CN" altLang="en-US" dirty="0" smtClean="0">
                <a:latin typeface="微软雅黑" panose="020B0503020204020204" pitchFamily="34" charset="-122"/>
                <a:ea typeface="微软雅黑" panose="020B0503020204020204" pitchFamily="34" charset="-122"/>
              </a:rPr>
              <a:t>率远不如直接使用</a:t>
            </a:r>
            <a:r>
              <a:rPr lang="en-US" altLang="zh-CN" dirty="0" smtClean="0">
                <a:latin typeface="微软雅黑" panose="020B0503020204020204" pitchFamily="34" charset="-122"/>
                <a:ea typeface="微软雅黑" panose="020B0503020204020204" pitchFamily="34" charset="-122"/>
              </a:rPr>
              <a:t>function</a:t>
            </a:r>
            <a:r>
              <a:rPr lang="zh-CN" altLang="en-US" dirty="0" smtClean="0">
                <a:latin typeface="微软雅黑" panose="020B0503020204020204" pitchFamily="34" charset="-122"/>
                <a:ea typeface="微软雅黑" panose="020B0503020204020204" pitchFamily="34" charset="-122"/>
              </a:rPr>
              <a:t>关键字定义函数</a:t>
            </a:r>
            <a:endParaRPr lang="zh-CN" altLang="en-US" dirty="0">
              <a:solidFill>
                <a:schemeClr val="l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22405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0" fill="hold">
                                          <p:stCondLst>
                                            <p:cond delay="0"/>
                                          </p:stCondLst>
                                        </p:cTn>
                                        <p:tgtEl>
                                          <p:spTgt spid="5"/>
                                        </p:tgtEl>
                                        <p:attrNameLst>
                                          <p:attrName>style.visibility</p:attrName>
                                        </p:attrNameLst>
                                      </p:cBhvr>
                                      <p:to>
                                        <p:strVal val="visible"/>
                                      </p:to>
                                    </p:set>
                                    <p:animEffec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三种定义方式的对比</a:t>
            </a:r>
            <a:endParaRPr lang="zh-CN" altLang="en-US" dirty="0"/>
          </a:p>
        </p:txBody>
      </p:sp>
      <p:sp>
        <p:nvSpPr>
          <p:cNvPr id="3" name="内容占位符 2"/>
          <p:cNvSpPr>
            <a:spLocks noGrp="1"/>
          </p:cNvSpPr>
          <p:nvPr>
            <p:ph sz="quarter" idx="10"/>
          </p:nvPr>
        </p:nvSpPr>
        <p:spPr>
          <a:xfrm>
            <a:off x="467545" y="1052736"/>
            <a:ext cx="8064896" cy="4684359"/>
          </a:xfrm>
        </p:spPr>
        <p:txBody>
          <a:bodyPr/>
          <a:lstStyle/>
          <a:p>
            <a:r>
              <a:rPr lang="zh-CN" altLang="en-US" dirty="0" smtClean="0"/>
              <a:t>仅以声明方式定义的方法，会被声明提前。</a:t>
            </a:r>
            <a:endParaRPr lang="en-US" altLang="zh-CN" dirty="0" smtClean="0"/>
          </a:p>
          <a:p>
            <a:r>
              <a:rPr lang="zh-CN" altLang="en-US" dirty="0" smtClean="0"/>
              <a:t>代码动态执行：</a:t>
            </a:r>
            <a:endParaRPr lang="en-US" altLang="zh-CN" dirty="0" smtClean="0"/>
          </a:p>
          <a:p>
            <a:pPr lvl="1"/>
            <a:r>
              <a:rPr lang="zh-CN" altLang="en-US" dirty="0" smtClean="0"/>
              <a:t>以声明方式和直接量方式定义的方法，方法体固定。无法在运行时动态执行。</a:t>
            </a:r>
            <a:endParaRPr lang="en-US" altLang="zh-CN" dirty="0" smtClean="0"/>
          </a:p>
          <a:p>
            <a:pPr lvl="1"/>
            <a:r>
              <a:rPr lang="zh-CN" altLang="en-US" dirty="0" smtClean="0"/>
              <a:t>以创建对象方式定义的方法，方法体是字符串。可以在运行时动态创建，修改，并执行字符串格式的方法体。</a:t>
            </a:r>
            <a:endParaRPr lang="en-US" altLang="zh-CN" dirty="0" smtClean="0"/>
          </a:p>
          <a:p>
            <a:r>
              <a:rPr lang="zh-CN" altLang="en-US" dirty="0" smtClean="0"/>
              <a:t>效率：</a:t>
            </a:r>
            <a:endParaRPr lang="en-US" altLang="zh-CN" dirty="0" smtClean="0"/>
          </a:p>
          <a:p>
            <a:pPr lvl="1"/>
            <a:r>
              <a:rPr lang="zh-CN" altLang="en-US" dirty="0" smtClean="0"/>
              <a:t>以创建对象方式定义的方法，因为方法体是字符串，需要再次解析。所以执行效率低。</a:t>
            </a:r>
            <a:endParaRPr lang="en-US" altLang="zh-CN" dirty="0" smtClean="0"/>
          </a:p>
          <a:p>
            <a:pPr lvl="1"/>
            <a:r>
              <a:rPr lang="zh-CN" altLang="en-US" smtClean="0"/>
              <a:t>其它两种方法定义方式不存在效率问题。</a:t>
            </a:r>
            <a:endParaRPr lang="en-US" altLang="zh-CN" dirty="0" smtClean="0"/>
          </a:p>
        </p:txBody>
      </p:sp>
    </p:spTree>
    <p:extLst>
      <p:ext uri="{BB962C8B-B14F-4D97-AF65-F5344CB8AC3E}">
        <p14:creationId xmlns:p14="http://schemas.microsoft.com/office/powerpoint/2010/main" val="32642682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4088783829"/>
              </p:ext>
            </p:extLst>
          </p:nvPr>
        </p:nvGraphicFramePr>
        <p:xfrm>
          <a:off x="1115616" y="2060848"/>
          <a:ext cx="7200801" cy="3867856"/>
        </p:xfrm>
        <a:graphic>
          <a:graphicData uri="http://schemas.openxmlformats.org/drawingml/2006/table">
            <a:tbl>
              <a:tblPr firstRow="1" bandRow="1">
                <a:tableStyleId>{5940675A-B579-460E-94D1-54222C63F5DA}</a:tableStyleId>
              </a:tblPr>
              <a:tblGrid>
                <a:gridCol w="1152128"/>
                <a:gridCol w="3648406"/>
                <a:gridCol w="2400267"/>
              </a:tblGrid>
              <a:tr h="483482">
                <a:tc rowSpan="4">
                  <a:txBody>
                    <a:bodyPr/>
                    <a:lstStyle/>
                    <a:p>
                      <a:pPr algn="ctr"/>
                      <a:r>
                        <a:rPr lang="zh-CN" altLang="en-US" b="1" dirty="0" smtClean="0">
                          <a:latin typeface="微软雅黑" panose="020B0503020204020204" pitchFamily="34" charset="-122"/>
                          <a:ea typeface="微软雅黑" panose="020B0503020204020204" pitchFamily="34" charset="-122"/>
                        </a:rPr>
                        <a:t>上午</a:t>
                      </a: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b="1" smtClean="0">
                          <a:latin typeface="微软雅黑" panose="020B0503020204020204" pitchFamily="34" charset="-122"/>
                          <a:ea typeface="微软雅黑" panose="020B0503020204020204" pitchFamily="34" charset="-122"/>
                        </a:rPr>
                        <a:t>09:00 ~ 09:30</a:t>
                      </a: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b="1" smtClean="0">
                          <a:latin typeface="微软雅黑" panose="020B0503020204020204" pitchFamily="34" charset="-122"/>
                          <a:ea typeface="微软雅黑" panose="020B0503020204020204" pitchFamily="34" charset="-122"/>
                        </a:rPr>
                        <a:t>作业讲解和回顾</a:t>
                      </a: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483482">
                <a:tc vMerge="1">
                  <a:txBody>
                    <a:bodyPr/>
                    <a:lstStyle/>
                    <a:p>
                      <a:endParaRPr lang="zh-CN" altLang="en-US"/>
                    </a:p>
                  </a:txBody>
                  <a:tcPr/>
                </a:tc>
                <a:tc>
                  <a:txBody>
                    <a:bodyPr/>
                    <a:lstStyle/>
                    <a:p>
                      <a:pPr algn="ctr"/>
                      <a:r>
                        <a:rPr lang="en-US" altLang="zh-CN" b="1" smtClean="0">
                          <a:latin typeface="微软雅黑" panose="020B0503020204020204" pitchFamily="34" charset="-122"/>
                          <a:ea typeface="微软雅黑" panose="020B0503020204020204" pitchFamily="34" charset="-122"/>
                        </a:rPr>
                        <a:t>09:30 ~ 10:20</a:t>
                      </a: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smtClean="0">
                          <a:latin typeface="微软雅黑" panose="020B0503020204020204" pitchFamily="34" charset="-122"/>
                          <a:ea typeface="微软雅黑" panose="020B0503020204020204" pitchFamily="34" charset="-122"/>
                        </a:rPr>
                        <a:t>错误处理</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483482">
                <a:tc vMerge="1">
                  <a:txBody>
                    <a:bodyPr/>
                    <a:lstStyle/>
                    <a:p>
                      <a:endParaRPr lang="zh-CN" altLang="en-US" dirty="0"/>
                    </a:p>
                  </a:txBody>
                  <a:tcPr/>
                </a:tc>
                <a:tc>
                  <a:txBody>
                    <a:bodyPr/>
                    <a:lstStyle/>
                    <a:p>
                      <a:pPr algn="ctr"/>
                      <a:r>
                        <a:rPr lang="en-US" altLang="zh-CN" b="1" smtClean="0">
                          <a:latin typeface="微软雅黑" panose="020B0503020204020204" pitchFamily="34" charset="-122"/>
                          <a:ea typeface="微软雅黑" panose="020B0503020204020204" pitchFamily="34" charset="-122"/>
                        </a:rPr>
                        <a:t>10:30 ~ 11:20</a:t>
                      </a: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latin typeface="微软雅黑" panose="020B0503020204020204" pitchFamily="34" charset="-122"/>
                          <a:ea typeface="微软雅黑" panose="020B0503020204020204" pitchFamily="34" charset="-122"/>
                        </a:rPr>
                        <a:t>Functions</a:t>
                      </a:r>
                      <a:endParaRPr lang="zh-CN" altLang="en-US" b="1" dirty="0" smtClean="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483482">
                <a:tc vMerge="1">
                  <a:txBody>
                    <a:bodyPr/>
                    <a:lstStyle/>
                    <a:p>
                      <a:pPr algn="ct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b="1" dirty="0" smtClean="0">
                          <a:latin typeface="微软雅黑" panose="020B0503020204020204" pitchFamily="34" charset="-122"/>
                          <a:ea typeface="微软雅黑" panose="020B0503020204020204" pitchFamily="34" charset="-122"/>
                        </a:rPr>
                        <a:t>11:30</a:t>
                      </a:r>
                      <a:r>
                        <a:rPr lang="en-US" altLang="zh-CN" b="1" baseline="0" dirty="0" smtClean="0">
                          <a:latin typeface="微软雅黑" panose="020B0503020204020204" pitchFamily="34" charset="-122"/>
                          <a:ea typeface="微软雅黑" panose="020B0503020204020204" pitchFamily="34" charset="-122"/>
                        </a:rPr>
                        <a:t> </a:t>
                      </a:r>
                      <a:r>
                        <a:rPr lang="en-US" altLang="zh-CN" b="1" baseline="0" smtClean="0">
                          <a:latin typeface="微软雅黑" panose="020B0503020204020204" pitchFamily="34" charset="-122"/>
                          <a:ea typeface="微软雅黑" panose="020B0503020204020204" pitchFamily="34" charset="-122"/>
                        </a:rPr>
                        <a:t>~ 12:00</a:t>
                      </a: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smtClean="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483482">
                <a:tc rowSpan="4">
                  <a:txBody>
                    <a:bodyPr/>
                    <a:lstStyle/>
                    <a:p>
                      <a:pPr algn="ctr"/>
                      <a:r>
                        <a:rPr lang="zh-CN" altLang="en-US" b="1" smtClean="0">
                          <a:latin typeface="微软雅黑" panose="020B0503020204020204" pitchFamily="34" charset="-122"/>
                          <a:ea typeface="微软雅黑" panose="020B0503020204020204" pitchFamily="34" charset="-122"/>
                        </a:rPr>
                        <a:t>下午</a:t>
                      </a: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b="1" smtClean="0">
                          <a:latin typeface="微软雅黑" panose="020B0503020204020204" pitchFamily="34" charset="-122"/>
                          <a:ea typeface="微软雅黑" panose="020B0503020204020204" pitchFamily="34" charset="-122"/>
                        </a:rPr>
                        <a:t>14:00 ~ 14:50</a:t>
                      </a: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smtClean="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483482">
                <a:tc vMerge="1">
                  <a:txBody>
                    <a:bodyPr/>
                    <a:lstStyle/>
                    <a:p>
                      <a:endParaRPr lang="zh-CN" altLang="en-US" dirty="0"/>
                    </a:p>
                  </a:txBody>
                  <a:tcPr/>
                </a:tc>
                <a:tc>
                  <a:txBody>
                    <a:bodyPr/>
                    <a:lstStyle/>
                    <a:p>
                      <a:pPr algn="ctr"/>
                      <a:r>
                        <a:rPr lang="en-US" altLang="zh-CN" b="1" smtClean="0">
                          <a:latin typeface="微软雅黑" panose="020B0503020204020204" pitchFamily="34" charset="-122"/>
                          <a:ea typeface="微软雅黑" panose="020B0503020204020204" pitchFamily="34" charset="-122"/>
                        </a:rPr>
                        <a:t>15:00 ~ 15:50</a:t>
                      </a: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smtClean="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483482">
                <a:tc vMerge="1">
                  <a:txBody>
                    <a:bodyPr/>
                    <a:lstStyle/>
                    <a:p>
                      <a:endParaRPr lang="zh-CN" altLang="en-US" dirty="0"/>
                    </a:p>
                  </a:txBody>
                  <a:tcPr/>
                </a:tc>
                <a:tc>
                  <a:txBody>
                    <a:bodyPr/>
                    <a:lstStyle/>
                    <a:p>
                      <a:pPr algn="ctr"/>
                      <a:r>
                        <a:rPr lang="en-US" altLang="zh-CN" b="1" smtClean="0">
                          <a:latin typeface="微软雅黑" panose="020B0503020204020204" pitchFamily="34" charset="-122"/>
                          <a:ea typeface="微软雅黑" panose="020B0503020204020204" pitchFamily="34" charset="-122"/>
                        </a:rPr>
                        <a:t>16:00 ~ 16:50</a:t>
                      </a: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smtClean="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483482">
                <a:tc vMerge="1">
                  <a:txBody>
                    <a:bodyPr/>
                    <a:lstStyle/>
                    <a:p>
                      <a:pPr algn="ct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b="1" smtClean="0">
                          <a:latin typeface="微软雅黑" panose="020B0503020204020204" pitchFamily="34" charset="-122"/>
                          <a:ea typeface="微软雅黑" panose="020B0503020204020204" pitchFamily="34" charset="-122"/>
                        </a:rPr>
                        <a:t>17:00 ~ 17:30</a:t>
                      </a: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b="1" dirty="0" smtClean="0">
                          <a:latin typeface="微软雅黑" panose="020B0503020204020204" pitchFamily="34" charset="-122"/>
                          <a:ea typeface="微软雅黑" panose="020B0503020204020204" pitchFamily="34" charset="-122"/>
                        </a:rPr>
                        <a:t>总结和答疑</a:t>
                      </a: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189327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创建函数</a:t>
            </a:r>
            <a:endParaRPr lang="en-US"/>
          </a:p>
        </p:txBody>
      </p:sp>
      <p:sp>
        <p:nvSpPr>
          <p:cNvPr id="5" name="内容占位符 4"/>
          <p:cNvSpPr>
            <a:spLocks noGrp="1"/>
          </p:cNvSpPr>
          <p:nvPr>
            <p:ph sz="quarter" idx="10"/>
          </p:nvPr>
        </p:nvSpPr>
        <p:spPr/>
        <p:txBody>
          <a:bodyPr/>
          <a:lstStyle/>
          <a:p>
            <a:r>
              <a:rPr lang="en-US" altLang="zh-CN" dirty="0"/>
              <a:t>【</a:t>
            </a:r>
            <a:r>
              <a:rPr lang="zh-CN" altLang="en-US" dirty="0"/>
              <a:t>参见 </a:t>
            </a:r>
            <a:r>
              <a:rPr lang="en-US" altLang="zh-CN" dirty="0"/>
              <a:t>COOKBOOK】</a:t>
            </a:r>
          </a:p>
          <a:p>
            <a:pPr lvl="1"/>
            <a:endParaRPr lang="en-US" altLang="zh-CN" dirty="0"/>
          </a:p>
          <a:p>
            <a:pPr lvl="1"/>
            <a:r>
              <a:rPr lang="en-US" altLang="zh-CN" dirty="0"/>
              <a:t>1</a:t>
            </a:r>
            <a:r>
              <a:rPr lang="zh-CN" altLang="en-US" dirty="0" smtClean="0"/>
              <a:t>、实现</a:t>
            </a:r>
            <a:r>
              <a:rPr lang="zh-CN" altLang="en-US" dirty="0"/>
              <a:t>一</a:t>
            </a:r>
            <a:r>
              <a:rPr lang="zh-CN" altLang="en-US" dirty="0" smtClean="0"/>
              <a:t>个员工数组的排序：</a:t>
            </a:r>
            <a:endParaRPr lang="en-US" altLang="zh-CN" dirty="0" smtClean="0"/>
          </a:p>
          <a:p>
            <a:pPr lvl="2"/>
            <a:r>
              <a:rPr lang="zh-CN" altLang="en-US" dirty="0" smtClean="0"/>
              <a:t>可以按姓名首字母排序：使用函数声明方式定义比较器</a:t>
            </a:r>
            <a:endParaRPr lang="en-US" altLang="zh-CN" dirty="0" smtClean="0"/>
          </a:p>
          <a:p>
            <a:pPr lvl="2"/>
            <a:r>
              <a:rPr lang="zh-CN" altLang="en-US" dirty="0" smtClean="0"/>
              <a:t>可以按照工资排序：使用函数直接量定义比较器</a:t>
            </a:r>
            <a:endParaRPr lang="en-US" altLang="zh-CN" dirty="0" smtClean="0"/>
          </a:p>
          <a:p>
            <a:pPr lvl="2"/>
            <a:r>
              <a:rPr lang="zh-CN" altLang="en-US" dirty="0" smtClean="0"/>
              <a:t>可以按年龄排序：使用</a:t>
            </a:r>
            <a:r>
              <a:rPr lang="en-US" altLang="zh-CN" dirty="0" smtClean="0"/>
              <a:t>new Function</a:t>
            </a:r>
            <a:r>
              <a:rPr lang="zh-CN" altLang="en-US" dirty="0" smtClean="0"/>
              <a:t>方式定义比较器</a:t>
            </a:r>
            <a:endParaRPr lang="en-US" altLang="zh-CN" dirty="0" smtClean="0"/>
          </a:p>
        </p:txBody>
      </p:sp>
    </p:spTree>
    <p:extLst>
      <p:ext uri="{BB962C8B-B14F-4D97-AF65-F5344CB8AC3E}">
        <p14:creationId xmlns:p14="http://schemas.microsoft.com/office/powerpoint/2010/main" val="334749475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匿名函数</a:t>
            </a:r>
            <a:endParaRPr lang="zh-CN" altLang="en-US" dirty="0"/>
          </a:p>
        </p:txBody>
      </p:sp>
    </p:spTree>
    <p:extLst>
      <p:ext uri="{BB962C8B-B14F-4D97-AF65-F5344CB8AC3E}">
        <p14:creationId xmlns:p14="http://schemas.microsoft.com/office/powerpoint/2010/main" val="294355038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匿名函数</a:t>
            </a:r>
            <a:endParaRPr lang="en-US"/>
          </a:p>
        </p:txBody>
      </p:sp>
      <p:sp>
        <p:nvSpPr>
          <p:cNvPr id="3" name="内容占位符 2"/>
          <p:cNvSpPr>
            <a:spLocks noGrp="1"/>
          </p:cNvSpPr>
          <p:nvPr>
            <p:ph sz="quarter" idx="10"/>
          </p:nvPr>
        </p:nvSpPr>
        <p:spPr>
          <a:xfrm>
            <a:off x="467545" y="1052736"/>
            <a:ext cx="8064896" cy="3939540"/>
          </a:xfrm>
        </p:spPr>
        <p:txBody>
          <a:bodyPr/>
          <a:lstStyle/>
          <a:p>
            <a:r>
              <a:rPr lang="zh-CN" altLang="en-US" dirty="0"/>
              <a:t>匿</a:t>
            </a:r>
            <a:r>
              <a:rPr lang="zh-CN" altLang="en-US" dirty="0" smtClean="0"/>
              <a:t>名函数，就是定义时未直接指定名称的函数</a:t>
            </a:r>
            <a:endParaRPr lang="en-US" altLang="zh-CN" dirty="0" smtClean="0"/>
          </a:p>
          <a:p>
            <a:endParaRPr lang="en-US" dirty="0"/>
          </a:p>
          <a:p>
            <a:endParaRPr lang="en-US" dirty="0" smtClean="0"/>
          </a:p>
          <a:p>
            <a:endParaRPr lang="en-US" dirty="0"/>
          </a:p>
          <a:p>
            <a:endParaRPr lang="en-US" dirty="0" smtClean="0"/>
          </a:p>
          <a:p>
            <a:endParaRPr lang="en-US" altLang="zh-CN" sz="1400" dirty="0" smtClean="0"/>
          </a:p>
          <a:p>
            <a:r>
              <a:rPr lang="zh-CN" altLang="en-US" dirty="0" smtClean="0"/>
              <a:t>也可以直接定义</a:t>
            </a:r>
            <a:r>
              <a:rPr lang="zh-CN" altLang="en-US" dirty="0"/>
              <a:t>匿名</a:t>
            </a:r>
            <a:r>
              <a:rPr lang="zh-CN" altLang="en-US" dirty="0" smtClean="0"/>
              <a:t>函数</a:t>
            </a:r>
            <a:endParaRPr lang="zh-CN" altLang="en-US" dirty="0"/>
          </a:p>
          <a:p>
            <a:endParaRPr lang="en-US" dirty="0"/>
          </a:p>
        </p:txBody>
      </p:sp>
      <p:sp>
        <p:nvSpPr>
          <p:cNvPr id="4" name="Rectangle 6"/>
          <p:cNvSpPr>
            <a:spLocks noChangeArrowheads="1"/>
          </p:cNvSpPr>
          <p:nvPr/>
        </p:nvSpPr>
        <p:spPr bwMode="auto">
          <a:xfrm>
            <a:off x="755576" y="1772816"/>
            <a:ext cx="7776864" cy="2016224"/>
          </a:xfrm>
          <a:prstGeom prst="rect">
            <a:avLst/>
          </a:prstGeom>
          <a:solidFill>
            <a:srgbClr val="EAEAEA"/>
          </a:solidFill>
          <a:ln>
            <a:noFill/>
          </a:ln>
          <a:effectLst/>
          <a:extLst>
            <a:ext uri="{91240B29-F687-4f45-9708-019B960494DF}">
              <a14:hiddenLine xmlns:a14="http://schemas.microsoft.com/office/drawing/2010/main" w="25400" cap="rnd">
                <a:solidFill>
                  <a:srgbClr val="1669BC"/>
                </a:solidFill>
                <a:prstDash val="sysDot"/>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1" rIns="91423" bIns="45711" anchor="ctr"/>
          <a:lstStyle>
            <a:lvl1pPr algn="l" defTabSz="927100">
              <a:defRPr sz="2400">
                <a:solidFill>
                  <a:schemeClr val="tx1"/>
                </a:solidFill>
                <a:latin typeface="Times New Roman" pitchFamily="18" charset="0"/>
                <a:ea typeface="宋体" pitchFamily="2" charset="-122"/>
              </a:defRPr>
            </a:lvl1pPr>
            <a:lvl2pPr marL="463550" algn="l" defTabSz="927100">
              <a:defRPr sz="2400">
                <a:solidFill>
                  <a:schemeClr val="tx1"/>
                </a:solidFill>
                <a:latin typeface="Times New Roman" pitchFamily="18" charset="0"/>
                <a:ea typeface="宋体" pitchFamily="2" charset="-122"/>
              </a:defRPr>
            </a:lvl2pPr>
            <a:lvl3pPr marL="927100" algn="l" defTabSz="927100">
              <a:defRPr sz="2400">
                <a:solidFill>
                  <a:schemeClr val="tx1"/>
                </a:solidFill>
                <a:latin typeface="Times New Roman" pitchFamily="18" charset="0"/>
                <a:ea typeface="宋体" pitchFamily="2" charset="-122"/>
              </a:defRPr>
            </a:lvl3pPr>
            <a:lvl4pPr marL="1390650" algn="l" defTabSz="927100">
              <a:defRPr sz="2400">
                <a:solidFill>
                  <a:schemeClr val="tx1"/>
                </a:solidFill>
                <a:latin typeface="Times New Roman" pitchFamily="18" charset="0"/>
                <a:ea typeface="宋体" pitchFamily="2" charset="-122"/>
              </a:defRPr>
            </a:lvl4pPr>
            <a:lvl5pPr marL="1854200" algn="l" defTabSz="927100">
              <a:defRPr sz="2400">
                <a:solidFill>
                  <a:schemeClr val="tx1"/>
                </a:solidFill>
                <a:latin typeface="Times New Roman" pitchFamily="18" charset="0"/>
                <a:ea typeface="宋体" pitchFamily="2" charset="-122"/>
              </a:defRPr>
            </a:lvl5pPr>
            <a:lvl6pPr marL="2311400" defTabSz="9271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768600" defTabSz="9271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225800" defTabSz="9271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683000" defTabSz="9271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dirty="0" err="1" smtClean="0">
                <a:solidFill>
                  <a:schemeClr val="bg1"/>
                </a:solidFill>
                <a:latin typeface="微软雅黑" panose="020B0503020204020204" pitchFamily="34" charset="-122"/>
                <a:ea typeface="微软雅黑" panose="020B0503020204020204" pitchFamily="34" charset="-122"/>
                <a:cs typeface="Arial" pitchFamily="34" charset="0"/>
              </a:rPr>
              <a:t>var</a:t>
            </a:r>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 add = </a:t>
            </a:r>
            <a:r>
              <a:rPr lang="en-US" altLang="zh-CN" dirty="0" smtClean="0">
                <a:solidFill>
                  <a:srgbClr val="FF0000"/>
                </a:solidFill>
                <a:latin typeface="微软雅黑" panose="020B0503020204020204" pitchFamily="34" charset="-122"/>
                <a:ea typeface="微软雅黑" panose="020B0503020204020204" pitchFamily="34" charset="-122"/>
                <a:cs typeface="Arial" pitchFamily="34" charset="0"/>
              </a:rPr>
              <a:t>function(num1, num2)</a:t>
            </a:r>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a:t>
            </a:r>
          </a:p>
          <a:p>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	</a:t>
            </a:r>
            <a:r>
              <a:rPr lang="en-US" altLang="zh-CN" dirty="0" err="1" smtClean="0">
                <a:solidFill>
                  <a:schemeClr val="bg1"/>
                </a:solidFill>
                <a:latin typeface="微软雅黑" panose="020B0503020204020204" pitchFamily="34" charset="-122"/>
                <a:ea typeface="微软雅黑" panose="020B0503020204020204" pitchFamily="34" charset="-122"/>
                <a:cs typeface="Arial" pitchFamily="34" charset="0"/>
              </a:rPr>
              <a:t>var</a:t>
            </a:r>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 sum = num1 + num2;</a:t>
            </a:r>
          </a:p>
          <a:p>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	</a:t>
            </a:r>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console.log( sum );</a:t>
            </a:r>
          </a:p>
          <a:p>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a:t>
            </a:r>
          </a:p>
          <a:p>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add(10, 20);</a:t>
            </a:r>
          </a:p>
        </p:txBody>
      </p:sp>
      <p:sp>
        <p:nvSpPr>
          <p:cNvPr id="5" name="Rectangle 6"/>
          <p:cNvSpPr>
            <a:spLocks noChangeArrowheads="1"/>
          </p:cNvSpPr>
          <p:nvPr/>
        </p:nvSpPr>
        <p:spPr bwMode="auto">
          <a:xfrm>
            <a:off x="731422" y="4581128"/>
            <a:ext cx="7776864" cy="1872208"/>
          </a:xfrm>
          <a:prstGeom prst="rect">
            <a:avLst/>
          </a:prstGeom>
          <a:solidFill>
            <a:srgbClr val="EAEAEA"/>
          </a:solidFill>
          <a:ln>
            <a:noFill/>
          </a:ln>
          <a:effectLst/>
          <a:extLst>
            <a:ext uri="{91240B29-F687-4f45-9708-019B960494DF}">
              <a14:hiddenLine xmlns:a14="http://schemas.microsoft.com/office/drawing/2010/main" w="25400" cap="rnd">
                <a:solidFill>
                  <a:srgbClr val="1669BC"/>
                </a:solidFill>
                <a:prstDash val="sysDot"/>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1" rIns="91423" bIns="45711" anchor="ctr"/>
          <a:lstStyle>
            <a:lvl1pPr algn="l" defTabSz="927100">
              <a:defRPr sz="2400">
                <a:solidFill>
                  <a:schemeClr val="tx1"/>
                </a:solidFill>
                <a:latin typeface="Times New Roman" pitchFamily="18" charset="0"/>
                <a:ea typeface="宋体" pitchFamily="2" charset="-122"/>
              </a:defRPr>
            </a:lvl1pPr>
            <a:lvl2pPr marL="463550" algn="l" defTabSz="927100">
              <a:defRPr sz="2400">
                <a:solidFill>
                  <a:schemeClr val="tx1"/>
                </a:solidFill>
                <a:latin typeface="Times New Roman" pitchFamily="18" charset="0"/>
                <a:ea typeface="宋体" pitchFamily="2" charset="-122"/>
              </a:defRPr>
            </a:lvl2pPr>
            <a:lvl3pPr marL="927100" algn="l" defTabSz="927100">
              <a:defRPr sz="2400">
                <a:solidFill>
                  <a:schemeClr val="tx1"/>
                </a:solidFill>
                <a:latin typeface="Times New Roman" pitchFamily="18" charset="0"/>
                <a:ea typeface="宋体" pitchFamily="2" charset="-122"/>
              </a:defRPr>
            </a:lvl3pPr>
            <a:lvl4pPr marL="1390650" algn="l" defTabSz="927100">
              <a:defRPr sz="2400">
                <a:solidFill>
                  <a:schemeClr val="tx1"/>
                </a:solidFill>
                <a:latin typeface="Times New Roman" pitchFamily="18" charset="0"/>
                <a:ea typeface="宋体" pitchFamily="2" charset="-122"/>
              </a:defRPr>
            </a:lvl4pPr>
            <a:lvl5pPr marL="1854200" algn="l" defTabSz="927100">
              <a:defRPr sz="2400">
                <a:solidFill>
                  <a:schemeClr val="tx1"/>
                </a:solidFill>
                <a:latin typeface="Times New Roman" pitchFamily="18" charset="0"/>
                <a:ea typeface="宋体" pitchFamily="2" charset="-122"/>
              </a:defRPr>
            </a:lvl5pPr>
            <a:lvl6pPr marL="2311400" defTabSz="9271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768600" defTabSz="9271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225800" defTabSz="9271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683000" defTabSz="9271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dirty="0" smtClean="0">
                <a:solidFill>
                  <a:srgbClr val="FF0000"/>
                </a:solidFill>
                <a:latin typeface="微软雅黑" panose="020B0503020204020204" pitchFamily="34" charset="-122"/>
                <a:ea typeface="微软雅黑" panose="020B0503020204020204" pitchFamily="34" charset="-122"/>
                <a:cs typeface="Arial" pitchFamily="34" charset="0"/>
              </a:rPr>
              <a:t>function(num1, num2)</a:t>
            </a:r>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a:t>
            </a:r>
          </a:p>
          <a:p>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	console.log( num1 + num2 );</a:t>
            </a:r>
          </a:p>
          <a:p>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a:t>
            </a:r>
          </a:p>
        </p:txBody>
      </p:sp>
    </p:spTree>
    <p:extLst>
      <p:ext uri="{BB962C8B-B14F-4D97-AF65-F5344CB8AC3E}">
        <p14:creationId xmlns:p14="http://schemas.microsoft.com/office/powerpoint/2010/main" val="284238796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匿名</a:t>
            </a:r>
            <a:r>
              <a:rPr lang="zh-CN" altLang="en-US" dirty="0" smtClean="0"/>
              <a:t>函数应用</a:t>
            </a:r>
            <a:endParaRPr lang="en-US" dirty="0"/>
          </a:p>
        </p:txBody>
      </p:sp>
      <p:sp>
        <p:nvSpPr>
          <p:cNvPr id="3" name="内容占位符 2"/>
          <p:cNvSpPr>
            <a:spLocks noGrp="1"/>
          </p:cNvSpPr>
          <p:nvPr>
            <p:ph sz="quarter" idx="10"/>
          </p:nvPr>
        </p:nvSpPr>
        <p:spPr>
          <a:xfrm>
            <a:off x="467545" y="1052736"/>
            <a:ext cx="8064896" cy="3865674"/>
          </a:xfrm>
        </p:spPr>
        <p:txBody>
          <a:bodyPr/>
          <a:lstStyle/>
          <a:p>
            <a:r>
              <a:rPr lang="zh-CN" altLang="en-US" dirty="0" smtClean="0"/>
              <a:t>回调函数，将一个函数作为另一个函数的参数叫做回调函数。</a:t>
            </a:r>
            <a:endParaRPr lang="en-US" dirty="0"/>
          </a:p>
          <a:p>
            <a:endParaRPr lang="en-US" dirty="0" smtClean="0"/>
          </a:p>
          <a:p>
            <a:endParaRPr lang="en-US" dirty="0"/>
          </a:p>
          <a:p>
            <a:endParaRPr lang="en-US" dirty="0" smtClean="0"/>
          </a:p>
          <a:p>
            <a:pPr marL="0" indent="0">
              <a:buNone/>
            </a:pPr>
            <a:endParaRPr lang="en-US" altLang="zh-CN" sz="1400" dirty="0" smtClean="0"/>
          </a:p>
          <a:p>
            <a:r>
              <a:rPr lang="zh-CN" altLang="en-US" dirty="0"/>
              <a:t>自调</a:t>
            </a:r>
            <a:r>
              <a:rPr lang="zh-CN" altLang="en-US" dirty="0" smtClean="0"/>
              <a:t>函数，定义一个匿名函数即调用。</a:t>
            </a:r>
            <a:endParaRPr lang="zh-CN" altLang="en-US" dirty="0"/>
          </a:p>
          <a:p>
            <a:endParaRPr lang="en-US" dirty="0"/>
          </a:p>
        </p:txBody>
      </p:sp>
      <p:sp>
        <p:nvSpPr>
          <p:cNvPr id="4" name="Rectangle 6"/>
          <p:cNvSpPr>
            <a:spLocks noChangeArrowheads="1"/>
          </p:cNvSpPr>
          <p:nvPr/>
        </p:nvSpPr>
        <p:spPr bwMode="auto">
          <a:xfrm>
            <a:off x="731422" y="1993351"/>
            <a:ext cx="7776864" cy="1872208"/>
          </a:xfrm>
          <a:prstGeom prst="rect">
            <a:avLst/>
          </a:prstGeom>
          <a:solidFill>
            <a:srgbClr val="EAEAEA"/>
          </a:solidFill>
          <a:ln>
            <a:noFill/>
          </a:ln>
          <a:effectLst/>
          <a:extLst>
            <a:ext uri="{91240B29-F687-4f45-9708-019B960494DF}">
              <a14:hiddenLine xmlns:a14="http://schemas.microsoft.com/office/drawing/2010/main" w="25400" cap="rnd">
                <a:solidFill>
                  <a:srgbClr val="1669BC"/>
                </a:solidFill>
                <a:prstDash val="sysDot"/>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1" rIns="91423" bIns="45711" anchor="ctr"/>
          <a:lstStyle>
            <a:lvl1pPr algn="l" defTabSz="927100">
              <a:defRPr sz="2400">
                <a:solidFill>
                  <a:schemeClr val="tx1"/>
                </a:solidFill>
                <a:latin typeface="Times New Roman" pitchFamily="18" charset="0"/>
                <a:ea typeface="宋体" pitchFamily="2" charset="-122"/>
              </a:defRPr>
            </a:lvl1pPr>
            <a:lvl2pPr marL="463550" algn="l" defTabSz="927100">
              <a:defRPr sz="2400">
                <a:solidFill>
                  <a:schemeClr val="tx1"/>
                </a:solidFill>
                <a:latin typeface="Times New Roman" pitchFamily="18" charset="0"/>
                <a:ea typeface="宋体" pitchFamily="2" charset="-122"/>
              </a:defRPr>
            </a:lvl2pPr>
            <a:lvl3pPr marL="927100" algn="l" defTabSz="927100">
              <a:defRPr sz="2400">
                <a:solidFill>
                  <a:schemeClr val="tx1"/>
                </a:solidFill>
                <a:latin typeface="Times New Roman" pitchFamily="18" charset="0"/>
                <a:ea typeface="宋体" pitchFamily="2" charset="-122"/>
              </a:defRPr>
            </a:lvl3pPr>
            <a:lvl4pPr marL="1390650" algn="l" defTabSz="927100">
              <a:defRPr sz="2400">
                <a:solidFill>
                  <a:schemeClr val="tx1"/>
                </a:solidFill>
                <a:latin typeface="Times New Roman" pitchFamily="18" charset="0"/>
                <a:ea typeface="宋体" pitchFamily="2" charset="-122"/>
              </a:defRPr>
            </a:lvl4pPr>
            <a:lvl5pPr marL="1854200" algn="l" defTabSz="927100">
              <a:defRPr sz="2400">
                <a:solidFill>
                  <a:schemeClr val="tx1"/>
                </a:solidFill>
                <a:latin typeface="Times New Roman" pitchFamily="18" charset="0"/>
                <a:ea typeface="宋体" pitchFamily="2" charset="-122"/>
              </a:defRPr>
            </a:lvl5pPr>
            <a:lvl6pPr marL="2311400" defTabSz="9271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768600" defTabSz="9271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225800" defTabSz="9271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683000" defTabSz="9271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function </a:t>
            </a:r>
            <a:r>
              <a:rPr lang="en-US" altLang="zh-CN" dirty="0" err="1" smtClean="0">
                <a:solidFill>
                  <a:schemeClr val="bg1"/>
                </a:solidFill>
                <a:latin typeface="微软雅黑" panose="020B0503020204020204" pitchFamily="34" charset="-122"/>
                <a:ea typeface="微软雅黑" panose="020B0503020204020204" pitchFamily="34" charset="-122"/>
                <a:cs typeface="Arial" pitchFamily="34" charset="0"/>
              </a:rPr>
              <a:t>fn</a:t>
            </a:r>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(num1, num2){</a:t>
            </a:r>
          </a:p>
          <a:p>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	console.log( num1() + num2() );</a:t>
            </a:r>
            <a:endParaRPr lang="en-US" altLang="zh-CN" dirty="0">
              <a:solidFill>
                <a:schemeClr val="bg1"/>
              </a:solidFill>
              <a:latin typeface="微软雅黑" panose="020B0503020204020204" pitchFamily="34" charset="-122"/>
              <a:ea typeface="微软雅黑" panose="020B0503020204020204" pitchFamily="34" charset="-122"/>
              <a:cs typeface="Arial" pitchFamily="34" charset="0"/>
            </a:endParaRPr>
          </a:p>
          <a:p>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a:t>
            </a:r>
          </a:p>
          <a:p>
            <a:r>
              <a:rPr lang="en-US" altLang="zh-CN" dirty="0" err="1" smtClean="0">
                <a:solidFill>
                  <a:schemeClr val="bg1"/>
                </a:solidFill>
                <a:latin typeface="微软雅黑" panose="020B0503020204020204" pitchFamily="34" charset="-122"/>
                <a:ea typeface="微软雅黑" panose="020B0503020204020204" pitchFamily="34" charset="-122"/>
                <a:cs typeface="Arial" pitchFamily="34" charset="0"/>
              </a:rPr>
              <a:t>fn</a:t>
            </a:r>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a:t>
            </a:r>
            <a:r>
              <a:rPr lang="en-US" altLang="zh-CN" dirty="0" smtClean="0">
                <a:solidFill>
                  <a:srgbClr val="FF0000"/>
                </a:solidFill>
                <a:latin typeface="微软雅黑" panose="020B0503020204020204" pitchFamily="34" charset="-122"/>
                <a:ea typeface="微软雅黑" panose="020B0503020204020204" pitchFamily="34" charset="-122"/>
                <a:cs typeface="Arial" pitchFamily="34" charset="0"/>
              </a:rPr>
              <a:t>function(){ return 1; }</a:t>
            </a:r>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 </a:t>
            </a:r>
            <a:r>
              <a:rPr lang="en-US" altLang="zh-CN" dirty="0" smtClean="0">
                <a:solidFill>
                  <a:srgbClr val="FF0000"/>
                </a:solidFill>
                <a:latin typeface="微软雅黑" panose="020B0503020204020204" pitchFamily="34" charset="-122"/>
                <a:ea typeface="微软雅黑" panose="020B0503020204020204" pitchFamily="34" charset="-122"/>
                <a:cs typeface="Arial" pitchFamily="34" charset="0"/>
              </a:rPr>
              <a:t>function(){ return 2; }</a:t>
            </a:r>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a:t>
            </a:r>
          </a:p>
        </p:txBody>
      </p:sp>
      <p:sp>
        <p:nvSpPr>
          <p:cNvPr id="5" name="Rectangle 6"/>
          <p:cNvSpPr>
            <a:spLocks noChangeArrowheads="1"/>
          </p:cNvSpPr>
          <p:nvPr/>
        </p:nvSpPr>
        <p:spPr bwMode="auto">
          <a:xfrm>
            <a:off x="731422" y="4365104"/>
            <a:ext cx="7776864" cy="2088232"/>
          </a:xfrm>
          <a:prstGeom prst="rect">
            <a:avLst/>
          </a:prstGeom>
          <a:solidFill>
            <a:srgbClr val="EAEAEA"/>
          </a:solidFill>
          <a:ln>
            <a:noFill/>
          </a:ln>
          <a:effectLst/>
          <a:extLst>
            <a:ext uri="{91240B29-F687-4f45-9708-019B960494DF}">
              <a14:hiddenLine xmlns:a14="http://schemas.microsoft.com/office/drawing/2010/main" w="25400" cap="rnd">
                <a:solidFill>
                  <a:srgbClr val="1669BC"/>
                </a:solidFill>
                <a:prstDash val="sysDot"/>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1" rIns="91423" bIns="45711" anchor="ctr"/>
          <a:lstStyle>
            <a:lvl1pPr algn="l" defTabSz="927100">
              <a:defRPr sz="2400">
                <a:solidFill>
                  <a:schemeClr val="tx1"/>
                </a:solidFill>
                <a:latin typeface="Times New Roman" pitchFamily="18" charset="0"/>
                <a:ea typeface="宋体" pitchFamily="2" charset="-122"/>
              </a:defRPr>
            </a:lvl1pPr>
            <a:lvl2pPr marL="463550" algn="l" defTabSz="927100">
              <a:defRPr sz="2400">
                <a:solidFill>
                  <a:schemeClr val="tx1"/>
                </a:solidFill>
                <a:latin typeface="Times New Roman" pitchFamily="18" charset="0"/>
                <a:ea typeface="宋体" pitchFamily="2" charset="-122"/>
              </a:defRPr>
            </a:lvl2pPr>
            <a:lvl3pPr marL="927100" algn="l" defTabSz="927100">
              <a:defRPr sz="2400">
                <a:solidFill>
                  <a:schemeClr val="tx1"/>
                </a:solidFill>
                <a:latin typeface="Times New Roman" pitchFamily="18" charset="0"/>
                <a:ea typeface="宋体" pitchFamily="2" charset="-122"/>
              </a:defRPr>
            </a:lvl3pPr>
            <a:lvl4pPr marL="1390650" algn="l" defTabSz="927100">
              <a:defRPr sz="2400">
                <a:solidFill>
                  <a:schemeClr val="tx1"/>
                </a:solidFill>
                <a:latin typeface="Times New Roman" pitchFamily="18" charset="0"/>
                <a:ea typeface="宋体" pitchFamily="2" charset="-122"/>
              </a:defRPr>
            </a:lvl4pPr>
            <a:lvl5pPr marL="1854200" algn="l" defTabSz="927100">
              <a:defRPr sz="2400">
                <a:solidFill>
                  <a:schemeClr val="tx1"/>
                </a:solidFill>
                <a:latin typeface="Times New Roman" pitchFamily="18" charset="0"/>
                <a:ea typeface="宋体" pitchFamily="2" charset="-122"/>
              </a:defRPr>
            </a:lvl5pPr>
            <a:lvl6pPr marL="2311400" defTabSz="9271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768600" defTabSz="9271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225800" defTabSz="9271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683000" defTabSz="9271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dirty="0">
                <a:solidFill>
                  <a:srgbClr val="FF0000"/>
                </a:solidFill>
                <a:latin typeface="微软雅黑" panose="020B0503020204020204" pitchFamily="34" charset="-122"/>
                <a:ea typeface="微软雅黑" panose="020B0503020204020204" pitchFamily="34" charset="-122"/>
                <a:cs typeface="Arial" pitchFamily="34" charset="0"/>
              </a:rPr>
              <a:t>( </a:t>
            </a:r>
          </a:p>
          <a:p>
            <a:r>
              <a:rPr lang="en-US" altLang="zh-CN" dirty="0">
                <a:solidFill>
                  <a:srgbClr val="FF0000"/>
                </a:solidFill>
                <a:latin typeface="微软雅黑" panose="020B0503020204020204" pitchFamily="34" charset="-122"/>
                <a:ea typeface="微软雅黑" panose="020B0503020204020204" pitchFamily="34" charset="-122"/>
                <a:cs typeface="Arial" pitchFamily="34" charset="0"/>
              </a:rPr>
              <a:t>    </a:t>
            </a:r>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function(num1, num2){</a:t>
            </a:r>
          </a:p>
          <a:p>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	console.log( num1 + num2 );</a:t>
            </a:r>
          </a:p>
          <a:p>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    } </a:t>
            </a:r>
          </a:p>
          <a:p>
            <a:r>
              <a:rPr lang="en-US" altLang="zh-CN" dirty="0">
                <a:solidFill>
                  <a:srgbClr val="FF0000"/>
                </a:solidFill>
                <a:latin typeface="微软雅黑" panose="020B0503020204020204" pitchFamily="34" charset="-122"/>
                <a:ea typeface="微软雅黑" panose="020B0503020204020204" pitchFamily="34" charset="-122"/>
                <a:cs typeface="Arial" pitchFamily="34" charset="0"/>
              </a:rPr>
              <a:t>)</a:t>
            </a:r>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 (100, 200);</a:t>
            </a:r>
          </a:p>
        </p:txBody>
      </p:sp>
    </p:spTree>
    <p:extLst>
      <p:ext uri="{BB962C8B-B14F-4D97-AF65-F5344CB8AC3E}">
        <p14:creationId xmlns:p14="http://schemas.microsoft.com/office/powerpoint/2010/main" val="72133023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匿名</a:t>
            </a:r>
            <a:r>
              <a:rPr lang="zh-CN" altLang="en-US" dirty="0" smtClean="0"/>
              <a:t>函数</a:t>
            </a:r>
            <a:endParaRPr lang="en-US" dirty="0"/>
          </a:p>
        </p:txBody>
      </p:sp>
      <p:sp>
        <p:nvSpPr>
          <p:cNvPr id="5" name="内容占位符 4"/>
          <p:cNvSpPr>
            <a:spLocks noGrp="1"/>
          </p:cNvSpPr>
          <p:nvPr>
            <p:ph sz="quarter" idx="10"/>
          </p:nvPr>
        </p:nvSpPr>
        <p:spPr/>
        <p:txBody>
          <a:bodyPr/>
          <a:lstStyle/>
          <a:p>
            <a:r>
              <a:rPr lang="en-US" altLang="zh-CN" dirty="0"/>
              <a:t>【</a:t>
            </a:r>
            <a:r>
              <a:rPr lang="zh-CN" altLang="en-US" dirty="0"/>
              <a:t>参见 </a:t>
            </a:r>
            <a:r>
              <a:rPr lang="en-US" altLang="zh-CN" dirty="0"/>
              <a:t>COOKBOOK】</a:t>
            </a:r>
          </a:p>
          <a:p>
            <a:pPr lvl="1"/>
            <a:endParaRPr lang="en-US" altLang="zh-CN" dirty="0"/>
          </a:p>
          <a:p>
            <a:pPr lvl="1"/>
            <a:r>
              <a:rPr lang="en-US" altLang="zh-CN" dirty="0" smtClean="0"/>
              <a:t>1</a:t>
            </a:r>
            <a:r>
              <a:rPr lang="zh-CN" altLang="en-US" dirty="0" smtClean="0"/>
              <a:t>、</a:t>
            </a:r>
            <a:r>
              <a:rPr lang="zh-CN" altLang="en-US" dirty="0"/>
              <a:t>利用自调函数完成当</a:t>
            </a:r>
            <a:r>
              <a:rPr lang="en-US" altLang="zh-CN" dirty="0"/>
              <a:t>Html</a:t>
            </a:r>
            <a:r>
              <a:rPr lang="zh-CN" altLang="en-US" dirty="0"/>
              <a:t>页面加载完毕后的初始化工作，该初始化完成在</a:t>
            </a:r>
            <a:r>
              <a:rPr lang="en-US" altLang="zh-CN" dirty="0"/>
              <a:t>console</a:t>
            </a:r>
            <a:r>
              <a:rPr lang="zh-CN" altLang="en-US" dirty="0"/>
              <a:t>中输出“</a:t>
            </a:r>
            <a:r>
              <a:rPr lang="en-US" altLang="zh-CN" dirty="0"/>
              <a:t>it begin…</a:t>
            </a:r>
            <a:r>
              <a:rPr lang="zh-CN" altLang="en-US" dirty="0"/>
              <a:t>”，“</a:t>
            </a:r>
            <a:r>
              <a:rPr lang="en-US" altLang="zh-CN" dirty="0"/>
              <a:t>it end…</a:t>
            </a:r>
            <a:r>
              <a:rPr lang="zh-CN" altLang="en-US" dirty="0"/>
              <a:t>”。</a:t>
            </a:r>
            <a:endParaRPr lang="en-US" altLang="zh-CN" dirty="0"/>
          </a:p>
          <a:p>
            <a:pPr lvl="1"/>
            <a:r>
              <a:rPr lang="en-US" altLang="zh-CN" dirty="0" smtClean="0"/>
              <a:t>2</a:t>
            </a:r>
            <a:r>
              <a:rPr lang="zh-CN" altLang="en-US" dirty="0" smtClean="0"/>
              <a:t>、使用匿名函数回调，定义</a:t>
            </a:r>
            <a:r>
              <a:rPr lang="en-US" altLang="zh-CN" dirty="0" smtClean="0"/>
              <a:t>sort</a:t>
            </a:r>
            <a:r>
              <a:rPr lang="zh-CN" altLang="en-US" dirty="0" smtClean="0"/>
              <a:t>方法比较器参数。实现升序和降序排列。</a:t>
            </a:r>
            <a:endParaRPr lang="en-US" altLang="zh-CN" dirty="0" smtClean="0"/>
          </a:p>
          <a:p>
            <a:pPr lvl="1"/>
            <a:endParaRPr lang="en-US" dirty="0"/>
          </a:p>
        </p:txBody>
      </p:sp>
    </p:spTree>
    <p:extLst>
      <p:ext uri="{BB962C8B-B14F-4D97-AF65-F5344CB8AC3E}">
        <p14:creationId xmlns:p14="http://schemas.microsoft.com/office/powerpoint/2010/main" val="1011132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闭包</a:t>
            </a:r>
            <a:endParaRPr lang="zh-CN" altLang="en-US" dirty="0"/>
          </a:p>
        </p:txBody>
      </p:sp>
    </p:spTree>
    <p:extLst>
      <p:ext uri="{BB962C8B-B14F-4D97-AF65-F5344CB8AC3E}">
        <p14:creationId xmlns:p14="http://schemas.microsoft.com/office/powerpoint/2010/main" val="144658103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变量作用域</a:t>
            </a:r>
            <a:endParaRPr lang="en-US" dirty="0"/>
          </a:p>
        </p:txBody>
      </p:sp>
      <p:sp>
        <p:nvSpPr>
          <p:cNvPr id="3" name="内容占位符 2"/>
          <p:cNvSpPr>
            <a:spLocks noGrp="1"/>
          </p:cNvSpPr>
          <p:nvPr>
            <p:ph sz="quarter" idx="10"/>
          </p:nvPr>
        </p:nvSpPr>
        <p:spPr>
          <a:xfrm>
            <a:off x="467545" y="1052736"/>
            <a:ext cx="8064896" cy="2880789"/>
          </a:xfrm>
        </p:spPr>
        <p:txBody>
          <a:bodyPr/>
          <a:lstStyle/>
          <a:p>
            <a:r>
              <a:rPr lang="zh-CN" altLang="en-US" dirty="0" smtClean="0"/>
              <a:t>变量作用域是程序中定义这个变量的区域</a:t>
            </a:r>
            <a:endParaRPr lang="en-US" altLang="zh-CN" dirty="0" smtClean="0"/>
          </a:p>
          <a:p>
            <a:pPr lvl="1"/>
            <a:r>
              <a:rPr lang="zh-CN" altLang="en-US" dirty="0" smtClean="0"/>
              <a:t>全局变量拥有全局作用域</a:t>
            </a:r>
            <a:endParaRPr lang="en-US" altLang="zh-CN" dirty="0" smtClean="0"/>
          </a:p>
          <a:p>
            <a:pPr lvl="1"/>
            <a:r>
              <a:rPr lang="zh-CN" altLang="en-US" dirty="0" smtClean="0"/>
              <a:t>局部变量（函数内的变量），其作用域是局部性的</a:t>
            </a:r>
            <a:endParaRPr lang="en-US" altLang="zh-CN" dirty="0" smtClean="0"/>
          </a:p>
          <a:p>
            <a:r>
              <a:rPr lang="zh-CN" altLang="en-US" dirty="0" smtClean="0"/>
              <a:t>函数作用域</a:t>
            </a:r>
            <a:endParaRPr lang="en-US" altLang="zh-CN" dirty="0" smtClean="0"/>
          </a:p>
          <a:p>
            <a:pPr lvl="1"/>
            <a:r>
              <a:rPr lang="zh-CN" altLang="en-US" dirty="0" smtClean="0"/>
              <a:t>变量在声明它的函数体以及这个函数体内嵌套的任何函数体内都是有定义的</a:t>
            </a:r>
            <a:endParaRPr lang="en-US" dirty="0"/>
          </a:p>
        </p:txBody>
      </p:sp>
    </p:spTree>
    <p:extLst>
      <p:ext uri="{BB962C8B-B14F-4D97-AF65-F5344CB8AC3E}">
        <p14:creationId xmlns:p14="http://schemas.microsoft.com/office/powerpoint/2010/main" val="199432698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作用域链</a:t>
            </a:r>
            <a:endParaRPr lang="zh-CN" altLang="en-US" dirty="0"/>
          </a:p>
        </p:txBody>
      </p:sp>
      <p:sp>
        <p:nvSpPr>
          <p:cNvPr id="3" name="内容占位符 2"/>
          <p:cNvSpPr>
            <a:spLocks noGrp="1"/>
          </p:cNvSpPr>
          <p:nvPr>
            <p:ph sz="quarter" idx="10"/>
          </p:nvPr>
        </p:nvSpPr>
        <p:spPr>
          <a:xfrm>
            <a:off x="467544" y="1052736"/>
            <a:ext cx="8280919" cy="2517612"/>
          </a:xfrm>
        </p:spPr>
        <p:txBody>
          <a:bodyPr/>
          <a:lstStyle/>
          <a:p>
            <a:r>
              <a:rPr lang="zh-CN" altLang="en-US" dirty="0" smtClean="0"/>
              <a:t>作用域链：是专门保存一个函数可用变量存储位置的对象。</a:t>
            </a:r>
            <a:endParaRPr lang="en-US" altLang="zh-CN" dirty="0" smtClean="0"/>
          </a:p>
          <a:p>
            <a:r>
              <a:rPr lang="zh-CN" altLang="en-US" dirty="0" smtClean="0"/>
              <a:t>任何一个函数对象都对应一个作用域链对象</a:t>
            </a:r>
            <a:endParaRPr lang="en-US" altLang="zh-CN" dirty="0" smtClean="0"/>
          </a:p>
          <a:p>
            <a:pPr lvl="1"/>
            <a:r>
              <a:rPr lang="zh-CN" altLang="en-US" dirty="0" smtClean="0"/>
              <a:t>作用域链中按顺序引用了函数可以使用的变量所在的对象。</a:t>
            </a:r>
            <a:endParaRPr lang="en-US" altLang="zh-CN" dirty="0" smtClean="0"/>
          </a:p>
          <a:p>
            <a:pPr lvl="1"/>
            <a:r>
              <a:rPr lang="zh-CN" altLang="en-US" dirty="0" smtClean="0"/>
              <a:t>作用域链中对象按从局部到全局的顺序引用。</a:t>
            </a:r>
            <a:endParaRPr lang="en-US" altLang="zh-CN" dirty="0" smtClean="0"/>
          </a:p>
          <a:p>
            <a:r>
              <a:rPr lang="zh-CN" altLang="en-US" dirty="0" smtClean="0"/>
              <a:t>定义方法时，作用域链中仅引用了全局对象</a:t>
            </a:r>
            <a:r>
              <a:rPr lang="en-US" altLang="zh-CN" dirty="0" smtClean="0"/>
              <a:t>window</a:t>
            </a:r>
            <a:r>
              <a:rPr lang="zh-CN" altLang="en-US" dirty="0" smtClean="0"/>
              <a:t>。</a:t>
            </a:r>
            <a:endParaRPr lang="en-US" altLang="zh-CN" dirty="0" smtClean="0"/>
          </a:p>
        </p:txBody>
      </p:sp>
    </p:spTree>
    <p:extLst>
      <p:ext uri="{BB962C8B-B14F-4D97-AF65-F5344CB8AC3E}">
        <p14:creationId xmlns:p14="http://schemas.microsoft.com/office/powerpoint/2010/main" val="345029346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作用域</a:t>
            </a:r>
            <a:r>
              <a:rPr lang="zh-CN" altLang="en-US" dirty="0" smtClean="0"/>
              <a:t>链（续</a:t>
            </a:r>
            <a:r>
              <a:rPr lang="en-US" altLang="zh-CN" dirty="0" smtClean="0"/>
              <a:t>1</a:t>
            </a:r>
            <a:r>
              <a:rPr lang="zh-CN" altLang="en-US" dirty="0" smtClean="0"/>
              <a:t>）</a:t>
            </a:r>
            <a:endParaRPr lang="zh-CN" altLang="en-US" dirty="0"/>
          </a:p>
        </p:txBody>
      </p:sp>
      <p:sp>
        <p:nvSpPr>
          <p:cNvPr id="14" name="矩形 13"/>
          <p:cNvSpPr/>
          <p:nvPr/>
        </p:nvSpPr>
        <p:spPr>
          <a:xfrm>
            <a:off x="917594" y="1051609"/>
            <a:ext cx="3564396" cy="2554545"/>
          </a:xfrm>
          <a:prstGeom prst="rect">
            <a:avLst/>
          </a:prstGeom>
        </p:spPr>
        <p:txBody>
          <a:bodyPr wrap="square">
            <a:spAutoFit/>
          </a:bodyPr>
          <a:lstStyle/>
          <a:p>
            <a:r>
              <a:rPr lang="en-US" altLang="zh-CN" sz="2000" dirty="0" err="1">
                <a:latin typeface="微软雅黑" panose="020B0503020204020204" pitchFamily="34" charset="-122"/>
                <a:ea typeface="微软雅黑" panose="020B0503020204020204" pitchFamily="34" charset="-122"/>
              </a:rPr>
              <a:t>var</a:t>
            </a:r>
            <a:r>
              <a:rPr lang="en-US" altLang="zh-CN" sz="2000" dirty="0">
                <a:latin typeface="微软雅黑" panose="020B0503020204020204" pitchFamily="34" charset="-122"/>
                <a:ea typeface="微软雅黑" panose="020B0503020204020204" pitchFamily="34" charset="-122"/>
              </a:rPr>
              <a:t> a = 100;</a:t>
            </a:r>
          </a:p>
          <a:p>
            <a:r>
              <a:rPr lang="en-US" altLang="zh-CN" sz="2000" dirty="0" err="1">
                <a:latin typeface="微软雅黑" panose="020B0503020204020204" pitchFamily="34" charset="-122"/>
                <a:ea typeface="微软雅黑" panose="020B0503020204020204" pitchFamily="34" charset="-122"/>
              </a:rPr>
              <a:t>var</a:t>
            </a:r>
            <a:r>
              <a:rPr lang="en-US" altLang="zh-CN" sz="2000" dirty="0">
                <a:latin typeface="微软雅黑" panose="020B0503020204020204" pitchFamily="34" charset="-122"/>
                <a:ea typeface="微软雅黑" panose="020B0503020204020204" pitchFamily="34" charset="-122"/>
              </a:rPr>
              <a:t> b = 200</a:t>
            </a:r>
            <a:r>
              <a:rPr lang="en-US" altLang="zh-CN" sz="2000" dirty="0" smtClean="0">
                <a:latin typeface="微软雅黑" panose="020B0503020204020204" pitchFamily="34" charset="-122"/>
                <a:ea typeface="微软雅黑" panose="020B0503020204020204" pitchFamily="34" charset="-122"/>
              </a:rPr>
              <a:t>;</a:t>
            </a:r>
          </a:p>
          <a:p>
            <a:r>
              <a:rPr lang="en-US" altLang="zh-CN" sz="2000" dirty="0">
                <a:latin typeface="微软雅黑" panose="020B0503020204020204" pitchFamily="34" charset="-122"/>
                <a:ea typeface="微软雅黑" panose="020B0503020204020204" pitchFamily="34" charset="-122"/>
              </a:rPr>
              <a:t>function f() {</a:t>
            </a:r>
          </a:p>
          <a:p>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var</a:t>
            </a:r>
            <a:r>
              <a:rPr lang="en-US" altLang="zh-CN" sz="2000" dirty="0">
                <a:latin typeface="微软雅黑" panose="020B0503020204020204" pitchFamily="34" charset="-122"/>
                <a:ea typeface="微软雅黑" panose="020B0503020204020204" pitchFamily="34" charset="-122"/>
              </a:rPr>
              <a:t> a = 300;</a:t>
            </a:r>
          </a:p>
          <a:p>
            <a:r>
              <a:rPr lang="en-US" altLang="zh-CN" sz="2000" dirty="0">
                <a:latin typeface="微软雅黑" panose="020B0503020204020204" pitchFamily="34" charset="-122"/>
                <a:ea typeface="微软雅黑" panose="020B0503020204020204" pitchFamily="34" charset="-122"/>
              </a:rPr>
              <a:t>  console.log(a</a:t>
            </a:r>
            <a:r>
              <a:rPr lang="en-US" altLang="zh-CN" sz="2000" dirty="0" smtClean="0">
                <a:latin typeface="微软雅黑" panose="020B0503020204020204" pitchFamily="34" charset="-122"/>
                <a:ea typeface="微软雅黑" panose="020B0503020204020204" pitchFamily="34" charset="-122"/>
              </a:rPr>
              <a:t>);</a:t>
            </a:r>
          </a:p>
          <a:p>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console.log(b);</a:t>
            </a:r>
          </a:p>
          <a:p>
            <a:r>
              <a:rPr lang="en-US" altLang="zh-CN"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p:txBody>
      </p:sp>
      <p:sp>
        <p:nvSpPr>
          <p:cNvPr id="3" name="矩形 2"/>
          <p:cNvSpPr/>
          <p:nvPr/>
        </p:nvSpPr>
        <p:spPr>
          <a:xfrm>
            <a:off x="6228184" y="1772816"/>
            <a:ext cx="2016224" cy="14993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6228184" y="2348880"/>
            <a:ext cx="20162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318448" y="1876182"/>
            <a:ext cx="2195736"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全局对象</a:t>
            </a:r>
            <a:r>
              <a:rPr lang="en-US" altLang="zh-CN" dirty="0" smtClean="0">
                <a:latin typeface="微软雅黑" panose="020B0503020204020204" pitchFamily="34" charset="-122"/>
                <a:ea typeface="微软雅黑" panose="020B0503020204020204" pitchFamily="34" charset="-122"/>
              </a:rPr>
              <a:t>window</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6598532" y="2348880"/>
            <a:ext cx="1281862" cy="923330"/>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 - a : 100</a:t>
            </a:r>
          </a:p>
          <a:p>
            <a:r>
              <a:rPr lang="en-US" altLang="zh-CN" dirty="0" smtClean="0">
                <a:latin typeface="微软雅黑" panose="020B0503020204020204" pitchFamily="34" charset="-122"/>
                <a:ea typeface="微软雅黑" panose="020B0503020204020204" pitchFamily="34" charset="-122"/>
              </a:rPr>
              <a:t> - b : 200</a:t>
            </a:r>
          </a:p>
          <a:p>
            <a:r>
              <a:rPr lang="en-US" altLang="zh-CN" dirty="0" smtClean="0">
                <a:latin typeface="微软雅黑" panose="020B0503020204020204" pitchFamily="34" charset="-122"/>
                <a:ea typeface="微软雅黑" panose="020B0503020204020204" pitchFamily="34" charset="-122"/>
              </a:rPr>
              <a:t> - f</a:t>
            </a:r>
          </a:p>
        </p:txBody>
      </p:sp>
      <p:cxnSp>
        <p:nvCxnSpPr>
          <p:cNvPr id="11" name="肘形连接符 10"/>
          <p:cNvCxnSpPr>
            <a:endCxn id="27" idx="3"/>
          </p:cNvCxnSpPr>
          <p:nvPr/>
        </p:nvCxnSpPr>
        <p:spPr>
          <a:xfrm rot="10800000" flipV="1">
            <a:off x="4347074" y="3087545"/>
            <a:ext cx="2171609" cy="20258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4721417" y="4398971"/>
            <a:ext cx="1288196" cy="5005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5" name="文本框 34"/>
          <p:cNvSpPr txBox="1"/>
          <p:nvPr/>
        </p:nvSpPr>
        <p:spPr>
          <a:xfrm>
            <a:off x="999501" y="5186772"/>
            <a:ext cx="2430016"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f</a:t>
            </a:r>
            <a:r>
              <a:rPr lang="zh-CN" altLang="en-US" dirty="0" smtClean="0">
                <a:latin typeface="微软雅黑" panose="020B0503020204020204" pitchFamily="34" charset="-122"/>
                <a:ea typeface="微软雅黑" panose="020B0503020204020204" pitchFamily="34" charset="-122"/>
              </a:rPr>
              <a:t>函数的作用域链对象</a:t>
            </a:r>
            <a:endParaRPr lang="zh-CN" altLang="en-US" dirty="0">
              <a:latin typeface="微软雅黑" panose="020B0503020204020204" pitchFamily="34" charset="-122"/>
              <a:ea typeface="微软雅黑" panose="020B0503020204020204" pitchFamily="34" charset="-122"/>
            </a:endParaRPr>
          </a:p>
        </p:txBody>
      </p:sp>
      <p:cxnSp>
        <p:nvCxnSpPr>
          <p:cNvPr id="37" name="曲线连接符 36"/>
          <p:cNvCxnSpPr>
            <a:stCxn id="35" idx="3"/>
            <a:endCxn id="30" idx="2"/>
          </p:cNvCxnSpPr>
          <p:nvPr/>
        </p:nvCxnSpPr>
        <p:spPr>
          <a:xfrm flipV="1">
            <a:off x="3429517" y="4899530"/>
            <a:ext cx="1935998" cy="471908"/>
          </a:xfrm>
          <a:prstGeom prst="curvedConnector2">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45" idx="2"/>
            <a:endCxn id="30" idx="1"/>
          </p:cNvCxnSpPr>
          <p:nvPr/>
        </p:nvCxnSpPr>
        <p:spPr>
          <a:xfrm rot="16200000" flipH="1">
            <a:off x="3867946" y="3795780"/>
            <a:ext cx="607682" cy="109926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2954286" y="3002097"/>
            <a:ext cx="1392787" cy="1080120"/>
            <a:chOff x="1441194" y="3429000"/>
            <a:chExt cx="1392787" cy="1080120"/>
          </a:xfrm>
        </p:grpSpPr>
        <p:sp>
          <p:nvSpPr>
            <p:cNvPr id="25" name="矩形 24"/>
            <p:cNvSpPr/>
            <p:nvPr/>
          </p:nvSpPr>
          <p:spPr>
            <a:xfrm>
              <a:off x="1441194" y="3429000"/>
              <a:ext cx="1392787" cy="10801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1441194" y="4005064"/>
              <a:ext cx="13927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1595037" y="3532366"/>
              <a:ext cx="1238944"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f</a:t>
              </a:r>
              <a:r>
                <a:rPr lang="zh-CN" altLang="en-US" dirty="0" smtClean="0">
                  <a:latin typeface="微软雅黑" panose="020B0503020204020204" pitchFamily="34" charset="-122"/>
                  <a:ea typeface="微软雅黑" panose="020B0503020204020204" pitchFamily="34" charset="-122"/>
                </a:rPr>
                <a:t>函数对象</a:t>
              </a:r>
              <a:endParaRPr lang="zh-CN" altLang="en-US" dirty="0">
                <a:latin typeface="微软雅黑" panose="020B0503020204020204" pitchFamily="34" charset="-122"/>
                <a:ea typeface="微软雅黑" panose="020B0503020204020204" pitchFamily="34" charset="-122"/>
              </a:endParaRPr>
            </a:p>
          </p:txBody>
        </p:sp>
        <p:sp>
          <p:nvSpPr>
            <p:cNvPr id="45" name="文本框 44"/>
            <p:cNvSpPr txBox="1"/>
            <p:nvPr/>
          </p:nvSpPr>
          <p:spPr>
            <a:xfrm>
              <a:off x="1441194" y="4099140"/>
              <a:ext cx="1335742"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 - </a:t>
              </a:r>
              <a:r>
                <a:rPr lang="zh-CN" altLang="en-US" dirty="0" smtClean="0">
                  <a:latin typeface="微软雅黑" panose="020B0503020204020204" pitchFamily="34" charset="-122"/>
                  <a:ea typeface="微软雅黑" panose="020B0503020204020204" pitchFamily="34" charset="-122"/>
                </a:rPr>
                <a:t>作用域链</a:t>
              </a:r>
              <a:endParaRPr lang="zh-CN" altLang="en-US" dirty="0">
                <a:latin typeface="微软雅黑" panose="020B0503020204020204" pitchFamily="34" charset="-122"/>
                <a:ea typeface="微软雅黑" panose="020B0503020204020204" pitchFamily="34" charset="-122"/>
              </a:endParaRPr>
            </a:p>
          </p:txBody>
        </p:sp>
      </p:grpSp>
      <p:sp>
        <p:nvSpPr>
          <p:cNvPr id="53" name="文本框 52"/>
          <p:cNvSpPr txBox="1"/>
          <p:nvPr/>
        </p:nvSpPr>
        <p:spPr>
          <a:xfrm>
            <a:off x="4871285" y="4464585"/>
            <a:ext cx="1138327"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window</a:t>
            </a:r>
            <a:endParaRPr lang="zh-CN" altLang="en-US" dirty="0">
              <a:latin typeface="微软雅黑" panose="020B0503020204020204" pitchFamily="34" charset="-122"/>
              <a:ea typeface="微软雅黑" panose="020B0503020204020204" pitchFamily="34" charset="-122"/>
            </a:endParaRPr>
          </a:p>
        </p:txBody>
      </p:sp>
      <p:cxnSp>
        <p:nvCxnSpPr>
          <p:cNvPr id="54" name="肘形连接符 53"/>
          <p:cNvCxnSpPr>
            <a:stCxn id="53" idx="0"/>
            <a:endCxn id="3" idx="2"/>
          </p:cNvCxnSpPr>
          <p:nvPr/>
        </p:nvCxnSpPr>
        <p:spPr>
          <a:xfrm rot="5400000" flipH="1" flipV="1">
            <a:off x="5742185" y="2970475"/>
            <a:ext cx="1192375" cy="1795847"/>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60986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作用域链（续</a:t>
            </a:r>
            <a:r>
              <a:rPr lang="en-US" altLang="zh-CN" dirty="0" smtClean="0"/>
              <a:t>2</a:t>
            </a:r>
            <a:r>
              <a:rPr lang="zh-CN" altLang="en-US" dirty="0" smtClean="0"/>
              <a:t>）</a:t>
            </a:r>
            <a:endParaRPr lang="zh-CN" altLang="en-US" dirty="0"/>
          </a:p>
        </p:txBody>
      </p:sp>
      <p:sp>
        <p:nvSpPr>
          <p:cNvPr id="3" name="内容占位符 2"/>
          <p:cNvSpPr>
            <a:spLocks noGrp="1"/>
          </p:cNvSpPr>
          <p:nvPr>
            <p:ph sz="quarter" idx="10"/>
          </p:nvPr>
        </p:nvSpPr>
        <p:spPr>
          <a:xfrm>
            <a:off x="467545" y="1052736"/>
            <a:ext cx="8064896" cy="5687711"/>
          </a:xfrm>
        </p:spPr>
        <p:txBody>
          <a:bodyPr/>
          <a:lstStyle/>
          <a:p>
            <a:r>
              <a:rPr lang="zh-CN" altLang="en-US" dirty="0" smtClean="0"/>
              <a:t>当调用一个函数时，</a:t>
            </a:r>
            <a:r>
              <a:rPr lang="en-US" altLang="zh-CN" dirty="0" err="1" smtClean="0"/>
              <a:t>js</a:t>
            </a:r>
            <a:r>
              <a:rPr lang="zh-CN" altLang="en-US" dirty="0" smtClean="0"/>
              <a:t>引擎会动态为本次方法调用创建一个活动对象。活动对象中保存了方法可用的局部变量。</a:t>
            </a:r>
            <a:endParaRPr lang="en-US" altLang="zh-CN" dirty="0" smtClean="0"/>
          </a:p>
          <a:p>
            <a:r>
              <a:rPr lang="zh-CN" altLang="en-US" dirty="0" smtClean="0"/>
              <a:t>当方法执行时，需要使用一个变量。将从作用域链中按从局部到全局的顺序，查找变量的所在位置。</a:t>
            </a:r>
            <a:endParaRPr lang="en-US" altLang="zh-CN" dirty="0" smtClean="0"/>
          </a:p>
          <a:p>
            <a:pPr lvl="1"/>
            <a:r>
              <a:rPr lang="zh-CN" altLang="en-US" dirty="0" smtClean="0"/>
              <a:t>只要找到，就不再继续查找。</a:t>
            </a:r>
            <a:endParaRPr lang="en-US" altLang="zh-CN" dirty="0" smtClean="0"/>
          </a:p>
          <a:p>
            <a:pPr lvl="1"/>
            <a:r>
              <a:rPr lang="zh-CN" altLang="en-US" dirty="0" smtClean="0"/>
              <a:t>如果找到全局都没有，就报错。</a:t>
            </a:r>
            <a:endParaRPr lang="en-US" altLang="zh-CN" dirty="0" smtClean="0"/>
          </a:p>
          <a:p>
            <a:pPr lvl="1"/>
            <a:r>
              <a:rPr lang="zh-CN" altLang="en-US" dirty="0" smtClean="0"/>
              <a:t>在任何位置，为一个未声明的变量赋值，都会在全局创建该变量。</a:t>
            </a:r>
            <a:endParaRPr lang="en-US" altLang="zh-CN" dirty="0" smtClean="0"/>
          </a:p>
          <a:p>
            <a:r>
              <a:rPr lang="zh-CN" altLang="en-US" dirty="0" smtClean="0"/>
              <a:t>函数执行完，作用域链中的活动对象引用和活动对象被释放。</a:t>
            </a:r>
            <a:endParaRPr lang="en-US" altLang="zh-CN" dirty="0" smtClean="0"/>
          </a:p>
          <a:p>
            <a:r>
              <a:rPr lang="zh-CN" altLang="en-US" dirty="0" smtClean="0"/>
              <a:t>作为</a:t>
            </a:r>
            <a:r>
              <a:rPr lang="en-US" altLang="zh-CN" dirty="0" smtClean="0"/>
              <a:t>JavaScript</a:t>
            </a:r>
            <a:r>
              <a:rPr lang="zh-CN" altLang="en-US" dirty="0" smtClean="0"/>
              <a:t>的顶层代码，其作用域链中只有一个对象即全局对象，对于浏览器客户端而言就是</a:t>
            </a:r>
            <a:r>
              <a:rPr lang="en-US" altLang="zh-CN" dirty="0" smtClean="0"/>
              <a:t>window</a:t>
            </a:r>
            <a:endParaRPr lang="zh-CN" altLang="en-US" dirty="0"/>
          </a:p>
        </p:txBody>
      </p:sp>
    </p:spTree>
    <p:extLst>
      <p:ext uri="{BB962C8B-B14F-4D97-AF65-F5344CB8AC3E}">
        <p14:creationId xmlns:p14="http://schemas.microsoft.com/office/powerpoint/2010/main" val="38231483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395536" y="2864892"/>
            <a:ext cx="2210354" cy="564108"/>
          </a:xfrm>
          <a:prstGeom prst="roundRect">
            <a:avLst/>
          </a:prstGeom>
          <a:solidFill>
            <a:srgbClr val="DC1F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smtClean="0">
                <a:latin typeface="微软雅黑" panose="020B0503020204020204" pitchFamily="34" charset="-122"/>
                <a:ea typeface="微软雅黑" panose="020B0503020204020204" pitchFamily="34" charset="-122"/>
              </a:rPr>
              <a:t>错误处理</a:t>
            </a:r>
            <a:endParaRPr lang="zh-CN" altLang="en-US" sz="1600" b="1" dirty="0">
              <a:latin typeface="微软雅黑" panose="020B0503020204020204" pitchFamily="34" charset="-122"/>
              <a:ea typeface="微软雅黑" panose="020B0503020204020204" pitchFamily="34" charset="-122"/>
            </a:endParaRPr>
          </a:p>
        </p:txBody>
      </p:sp>
      <p:grpSp>
        <p:nvGrpSpPr>
          <p:cNvPr id="79" name="组合 78"/>
          <p:cNvGrpSpPr/>
          <p:nvPr/>
        </p:nvGrpSpPr>
        <p:grpSpPr>
          <a:xfrm>
            <a:off x="-180528" y="548680"/>
            <a:ext cx="3312368" cy="695586"/>
            <a:chOff x="-252536" y="-57376"/>
            <a:chExt cx="3312368" cy="695586"/>
          </a:xfrm>
        </p:grpSpPr>
        <p:sp>
          <p:nvSpPr>
            <p:cNvPr id="88" name="标题 1"/>
            <p:cNvSpPr txBox="1">
              <a:spLocks/>
            </p:cNvSpPr>
            <p:nvPr/>
          </p:nvSpPr>
          <p:spPr>
            <a:xfrm>
              <a:off x="-252536" y="-57376"/>
              <a:ext cx="3312368" cy="647856"/>
            </a:xfrm>
            <a:prstGeom prst="rect">
              <a:avLst/>
            </a:prstGeom>
          </p:spPr>
          <p:txBody>
            <a:bodyPr/>
            <a:lst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a:lstStyle>
            <a:p>
              <a:r>
                <a:rPr lang="zh-CN" altLang="en-US" sz="2400" b="1" smtClean="0"/>
                <a:t>错误处理</a:t>
              </a:r>
              <a:endParaRPr lang="zh-CN" altLang="en-US" sz="2400" b="1" dirty="0"/>
            </a:p>
          </p:txBody>
        </p:sp>
        <p:sp>
          <p:nvSpPr>
            <p:cNvPr id="89" name="圆角矩形 88"/>
            <p:cNvSpPr/>
            <p:nvPr/>
          </p:nvSpPr>
          <p:spPr>
            <a:xfrm>
              <a:off x="323528" y="518688"/>
              <a:ext cx="2304256" cy="119522"/>
            </a:xfrm>
            <a:prstGeom prst="roundRect">
              <a:avLst/>
            </a:prstGeom>
            <a:solidFill>
              <a:srgbClr val="DC1F26"/>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dirty="0" smtClean="0">
                <a:solidFill>
                  <a:schemeClr val="tx1"/>
                </a:solidFill>
                <a:latin typeface="微软雅黑" pitchFamily="34" charset="-122"/>
                <a:ea typeface="微软雅黑" pitchFamily="34" charset="-122"/>
              </a:endParaRPr>
            </a:p>
          </p:txBody>
        </p:sp>
      </p:grpSp>
      <p:sp>
        <p:nvSpPr>
          <p:cNvPr id="22" name="圆角矩形 21"/>
          <p:cNvSpPr/>
          <p:nvPr/>
        </p:nvSpPr>
        <p:spPr>
          <a:xfrm>
            <a:off x="5286380" y="3141008"/>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微软雅黑" panose="020B0503020204020204" pitchFamily="34" charset="-122"/>
                <a:ea typeface="微软雅黑" panose="020B0503020204020204" pitchFamily="34" charset="-122"/>
              </a:rPr>
              <a:t>try/catch</a:t>
            </a:r>
            <a:endParaRPr lang="zh-CN" altLang="en-US" sz="1400" dirty="0">
              <a:latin typeface="微软雅黑" panose="020B0503020204020204" pitchFamily="34" charset="-122"/>
              <a:ea typeface="微软雅黑" panose="020B0503020204020204" pitchFamily="34" charset="-122"/>
            </a:endParaRPr>
          </a:p>
        </p:txBody>
      </p:sp>
      <p:sp>
        <p:nvSpPr>
          <p:cNvPr id="24" name="圆角矩形 23"/>
          <p:cNvSpPr/>
          <p:nvPr/>
        </p:nvSpPr>
        <p:spPr>
          <a:xfrm>
            <a:off x="5286380" y="2708920"/>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微软雅黑" panose="020B0503020204020204" pitchFamily="34" charset="-122"/>
                <a:ea typeface="微软雅黑" panose="020B0503020204020204" pitchFamily="34" charset="-122"/>
              </a:rPr>
              <a:t>Error </a:t>
            </a:r>
            <a:r>
              <a:rPr lang="zh-CN" altLang="en-US" sz="1400">
                <a:latin typeface="微软雅黑" panose="020B0503020204020204" pitchFamily="34" charset="-122"/>
                <a:ea typeface="微软雅黑" panose="020B0503020204020204" pitchFamily="34" charset="-122"/>
              </a:rPr>
              <a:t>对象</a:t>
            </a:r>
            <a:endParaRPr lang="zh-CN" altLang="en-US" sz="1400" dirty="0">
              <a:latin typeface="微软雅黑" panose="020B0503020204020204" pitchFamily="34" charset="-122"/>
              <a:ea typeface="微软雅黑" panose="020B0503020204020204" pitchFamily="34" charset="-122"/>
            </a:endParaRPr>
          </a:p>
        </p:txBody>
      </p:sp>
      <p:sp>
        <p:nvSpPr>
          <p:cNvPr id="23" name="圆角矩形 22"/>
          <p:cNvSpPr/>
          <p:nvPr/>
        </p:nvSpPr>
        <p:spPr>
          <a:xfrm>
            <a:off x="5286380" y="2278810"/>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微软雅黑" panose="020B0503020204020204" pitchFamily="34" charset="-122"/>
                <a:ea typeface="微软雅黑" panose="020B0503020204020204" pitchFamily="34" charset="-122"/>
              </a:rPr>
              <a:t>什么是错误处理</a:t>
            </a:r>
            <a:endParaRPr lang="zh-CN" altLang="en-US" sz="1400" dirty="0">
              <a:latin typeface="微软雅黑" panose="020B0503020204020204" pitchFamily="34" charset="-122"/>
              <a:ea typeface="微软雅黑" panose="020B0503020204020204" pitchFamily="34" charset="-122"/>
            </a:endParaRPr>
          </a:p>
        </p:txBody>
      </p:sp>
      <p:sp>
        <p:nvSpPr>
          <p:cNvPr id="16" name="圆角矩形 15"/>
          <p:cNvSpPr/>
          <p:nvPr/>
        </p:nvSpPr>
        <p:spPr>
          <a:xfrm>
            <a:off x="3167046" y="2276912"/>
            <a:ext cx="2046434"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微软雅黑" panose="020B0503020204020204" pitchFamily="34" charset="-122"/>
                <a:ea typeface="微软雅黑" panose="020B0503020204020204" pitchFamily="34" charset="-122"/>
              </a:rPr>
              <a:t>错误处理</a:t>
            </a:r>
            <a:endParaRPr lang="zh-CN" altLang="en-US" sz="1400" dirty="0">
              <a:latin typeface="微软雅黑" panose="020B0503020204020204" pitchFamily="34" charset="-122"/>
              <a:ea typeface="微软雅黑" panose="020B0503020204020204" pitchFamily="34" charset="-122"/>
            </a:endParaRPr>
          </a:p>
        </p:txBody>
      </p:sp>
      <p:cxnSp>
        <p:nvCxnSpPr>
          <p:cNvPr id="34" name="直接箭头连接符 33"/>
          <p:cNvCxnSpPr>
            <a:stCxn id="11" idx="3"/>
            <a:endCxn id="16" idx="1"/>
          </p:cNvCxnSpPr>
          <p:nvPr/>
        </p:nvCxnSpPr>
        <p:spPr>
          <a:xfrm flipV="1">
            <a:off x="2605890" y="2456912"/>
            <a:ext cx="561156" cy="6900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635691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作用域</a:t>
            </a:r>
            <a:r>
              <a:rPr lang="zh-CN" altLang="en-US" dirty="0" smtClean="0"/>
              <a:t>链（续</a:t>
            </a:r>
            <a:r>
              <a:rPr lang="en-US" altLang="zh-CN" dirty="0" smtClean="0"/>
              <a:t>3</a:t>
            </a:r>
            <a:r>
              <a:rPr lang="zh-CN" altLang="en-US" dirty="0" smtClean="0"/>
              <a:t>）</a:t>
            </a:r>
            <a:endParaRPr lang="zh-CN" altLang="en-US" dirty="0"/>
          </a:p>
        </p:txBody>
      </p:sp>
      <p:sp>
        <p:nvSpPr>
          <p:cNvPr id="14" name="矩形 13"/>
          <p:cNvSpPr/>
          <p:nvPr/>
        </p:nvSpPr>
        <p:spPr>
          <a:xfrm>
            <a:off x="917594" y="1051609"/>
            <a:ext cx="3564396" cy="3170099"/>
          </a:xfrm>
          <a:prstGeom prst="rect">
            <a:avLst/>
          </a:prstGeom>
        </p:spPr>
        <p:txBody>
          <a:bodyPr wrap="square">
            <a:spAutoFit/>
          </a:bodyPr>
          <a:lstStyle/>
          <a:p>
            <a:r>
              <a:rPr lang="en-US" altLang="zh-CN" sz="2000" dirty="0" err="1">
                <a:latin typeface="微软雅黑" panose="020B0503020204020204" pitchFamily="34" charset="-122"/>
                <a:ea typeface="微软雅黑" panose="020B0503020204020204" pitchFamily="34" charset="-122"/>
              </a:rPr>
              <a:t>var</a:t>
            </a:r>
            <a:r>
              <a:rPr lang="en-US" altLang="zh-CN" sz="2000" dirty="0">
                <a:latin typeface="微软雅黑" panose="020B0503020204020204" pitchFamily="34" charset="-122"/>
                <a:ea typeface="微软雅黑" panose="020B0503020204020204" pitchFamily="34" charset="-122"/>
              </a:rPr>
              <a:t> a = 100;</a:t>
            </a:r>
          </a:p>
          <a:p>
            <a:r>
              <a:rPr lang="en-US" altLang="zh-CN" sz="2000" dirty="0" err="1">
                <a:latin typeface="微软雅黑" panose="020B0503020204020204" pitchFamily="34" charset="-122"/>
                <a:ea typeface="微软雅黑" panose="020B0503020204020204" pitchFamily="34" charset="-122"/>
              </a:rPr>
              <a:t>var</a:t>
            </a:r>
            <a:r>
              <a:rPr lang="en-US" altLang="zh-CN" sz="2000" dirty="0">
                <a:latin typeface="微软雅黑" panose="020B0503020204020204" pitchFamily="34" charset="-122"/>
                <a:ea typeface="微软雅黑" panose="020B0503020204020204" pitchFamily="34" charset="-122"/>
              </a:rPr>
              <a:t> b = 200</a:t>
            </a:r>
            <a:r>
              <a:rPr lang="en-US" altLang="zh-CN" sz="2000" dirty="0" smtClean="0">
                <a:latin typeface="微软雅黑" panose="020B0503020204020204" pitchFamily="34" charset="-122"/>
                <a:ea typeface="微软雅黑" panose="020B0503020204020204" pitchFamily="34" charset="-122"/>
              </a:rPr>
              <a:t>;</a:t>
            </a:r>
          </a:p>
          <a:p>
            <a:r>
              <a:rPr lang="en-US" altLang="zh-CN" sz="2000" dirty="0">
                <a:latin typeface="微软雅黑" panose="020B0503020204020204" pitchFamily="34" charset="-122"/>
                <a:ea typeface="微软雅黑" panose="020B0503020204020204" pitchFamily="34" charset="-122"/>
              </a:rPr>
              <a:t>function f() {</a:t>
            </a:r>
          </a:p>
          <a:p>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var</a:t>
            </a:r>
            <a:r>
              <a:rPr lang="en-US" altLang="zh-CN" sz="2000" dirty="0">
                <a:latin typeface="微软雅黑" panose="020B0503020204020204" pitchFamily="34" charset="-122"/>
                <a:ea typeface="微软雅黑" panose="020B0503020204020204" pitchFamily="34" charset="-122"/>
              </a:rPr>
              <a:t> a = 300;</a:t>
            </a:r>
          </a:p>
          <a:p>
            <a:r>
              <a:rPr lang="en-US" altLang="zh-CN" sz="2000" dirty="0">
                <a:latin typeface="微软雅黑" panose="020B0503020204020204" pitchFamily="34" charset="-122"/>
                <a:ea typeface="微软雅黑" panose="020B0503020204020204" pitchFamily="34" charset="-122"/>
              </a:rPr>
              <a:t>  console.log(a</a:t>
            </a:r>
            <a:r>
              <a:rPr lang="en-US" altLang="zh-CN" sz="2000" dirty="0" smtClean="0">
                <a:latin typeface="微软雅黑" panose="020B0503020204020204" pitchFamily="34" charset="-122"/>
                <a:ea typeface="微软雅黑" panose="020B0503020204020204" pitchFamily="34" charset="-122"/>
              </a:rPr>
              <a:t>);</a:t>
            </a:r>
          </a:p>
          <a:p>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console.log(b);</a:t>
            </a:r>
          </a:p>
          <a:p>
            <a:r>
              <a:rPr lang="en-US" altLang="zh-CN" sz="2000" dirty="0" smtClean="0">
                <a:latin typeface="微软雅黑" panose="020B0503020204020204" pitchFamily="34" charset="-122"/>
                <a:ea typeface="微软雅黑" panose="020B0503020204020204" pitchFamily="34" charset="-122"/>
              </a:rPr>
              <a:t>}</a:t>
            </a:r>
          </a:p>
          <a:p>
            <a:endParaRPr lang="en-US" altLang="zh-CN" sz="2000" dirty="0">
              <a:latin typeface="微软雅黑" panose="020B0503020204020204" pitchFamily="34" charset="-122"/>
              <a:ea typeface="微软雅黑" panose="020B0503020204020204" pitchFamily="34" charset="-122"/>
            </a:endParaRPr>
          </a:p>
          <a:p>
            <a:r>
              <a:rPr lang="en-US" altLang="zh-CN" sz="2000" dirty="0">
                <a:solidFill>
                  <a:srgbClr val="FFFF00"/>
                </a:solidFill>
                <a:latin typeface="微软雅黑" panose="020B0503020204020204" pitchFamily="34" charset="-122"/>
                <a:ea typeface="微软雅黑" panose="020B0503020204020204" pitchFamily="34" charset="-122"/>
              </a:rPr>
              <a:t>f</a:t>
            </a:r>
            <a:r>
              <a:rPr lang="en-US" altLang="zh-CN" sz="2000" dirty="0" smtClean="0">
                <a:solidFill>
                  <a:srgbClr val="FFFF00"/>
                </a:solidFill>
                <a:latin typeface="微软雅黑" panose="020B0503020204020204" pitchFamily="34" charset="-122"/>
                <a:ea typeface="微软雅黑" panose="020B0503020204020204" pitchFamily="34" charset="-122"/>
              </a:rPr>
              <a:t>();</a:t>
            </a:r>
            <a:endParaRPr lang="en-US" altLang="zh-CN" sz="2000" dirty="0">
              <a:solidFill>
                <a:srgbClr val="FFFF00"/>
              </a:solidFill>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p:txBody>
      </p:sp>
      <p:sp>
        <p:nvSpPr>
          <p:cNvPr id="3" name="矩形 2"/>
          <p:cNvSpPr/>
          <p:nvPr/>
        </p:nvSpPr>
        <p:spPr>
          <a:xfrm>
            <a:off x="6228184" y="1772816"/>
            <a:ext cx="2016224" cy="14993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6228184" y="2348880"/>
            <a:ext cx="20162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318448" y="1876182"/>
            <a:ext cx="2195736"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全局对象</a:t>
            </a:r>
            <a:r>
              <a:rPr lang="en-US" altLang="zh-CN" dirty="0" smtClean="0">
                <a:latin typeface="微软雅黑" panose="020B0503020204020204" pitchFamily="34" charset="-122"/>
                <a:ea typeface="微软雅黑" panose="020B0503020204020204" pitchFamily="34" charset="-122"/>
              </a:rPr>
              <a:t>window</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6598531" y="2348880"/>
            <a:ext cx="1372945" cy="923330"/>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 - a : 100</a:t>
            </a:r>
          </a:p>
          <a:p>
            <a:r>
              <a:rPr lang="en-US" altLang="zh-CN" dirty="0" smtClean="0">
                <a:latin typeface="微软雅黑" panose="020B0503020204020204" pitchFamily="34" charset="-122"/>
                <a:ea typeface="微软雅黑" panose="020B0503020204020204" pitchFamily="34" charset="-122"/>
              </a:rPr>
              <a:t> - b : 200</a:t>
            </a:r>
          </a:p>
          <a:p>
            <a:r>
              <a:rPr lang="en-US" altLang="zh-CN" dirty="0" smtClean="0">
                <a:latin typeface="微软雅黑" panose="020B0503020204020204" pitchFamily="34" charset="-122"/>
                <a:ea typeface="微软雅黑" panose="020B0503020204020204" pitchFamily="34" charset="-122"/>
              </a:rPr>
              <a:t> - f</a:t>
            </a:r>
          </a:p>
        </p:txBody>
      </p:sp>
      <p:cxnSp>
        <p:nvCxnSpPr>
          <p:cNvPr id="11" name="肘形连接符 10"/>
          <p:cNvCxnSpPr>
            <a:endCxn id="27" idx="3"/>
          </p:cNvCxnSpPr>
          <p:nvPr/>
        </p:nvCxnSpPr>
        <p:spPr>
          <a:xfrm rot="10800000" flipV="1">
            <a:off x="4347074" y="3105463"/>
            <a:ext cx="2306637" cy="184666"/>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4721417" y="4398971"/>
            <a:ext cx="1288196" cy="5005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5" name="文本框 34"/>
          <p:cNvSpPr txBox="1"/>
          <p:nvPr/>
        </p:nvSpPr>
        <p:spPr>
          <a:xfrm>
            <a:off x="1696992" y="5663373"/>
            <a:ext cx="2430016"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f</a:t>
            </a:r>
            <a:r>
              <a:rPr lang="zh-CN" altLang="en-US" dirty="0" smtClean="0">
                <a:latin typeface="微软雅黑" panose="020B0503020204020204" pitchFamily="34" charset="-122"/>
                <a:ea typeface="微软雅黑" panose="020B0503020204020204" pitchFamily="34" charset="-122"/>
              </a:rPr>
              <a:t>函数的作用域链对象</a:t>
            </a:r>
            <a:endParaRPr lang="zh-CN" altLang="en-US" dirty="0">
              <a:latin typeface="微软雅黑" panose="020B0503020204020204" pitchFamily="34" charset="-122"/>
              <a:ea typeface="微软雅黑" panose="020B0503020204020204" pitchFamily="34" charset="-122"/>
            </a:endParaRPr>
          </a:p>
        </p:txBody>
      </p:sp>
      <p:cxnSp>
        <p:nvCxnSpPr>
          <p:cNvPr id="37" name="曲线连接符 36"/>
          <p:cNvCxnSpPr>
            <a:stCxn id="35" idx="3"/>
            <a:endCxn id="22" idx="2"/>
          </p:cNvCxnSpPr>
          <p:nvPr/>
        </p:nvCxnSpPr>
        <p:spPr>
          <a:xfrm flipV="1">
            <a:off x="4127008" y="5385764"/>
            <a:ext cx="1238507" cy="462275"/>
          </a:xfrm>
          <a:prstGeom prst="curvedConnector2">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45" idx="2"/>
          </p:cNvCxnSpPr>
          <p:nvPr/>
        </p:nvCxnSpPr>
        <p:spPr>
          <a:xfrm rot="16200000" flipH="1">
            <a:off x="3723160" y="3940565"/>
            <a:ext cx="843636" cy="1045643"/>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2954286" y="3002097"/>
            <a:ext cx="1392787" cy="1080120"/>
            <a:chOff x="1441194" y="3429000"/>
            <a:chExt cx="1392787" cy="1080120"/>
          </a:xfrm>
        </p:grpSpPr>
        <p:sp>
          <p:nvSpPr>
            <p:cNvPr id="25" name="矩形 24"/>
            <p:cNvSpPr/>
            <p:nvPr/>
          </p:nvSpPr>
          <p:spPr>
            <a:xfrm>
              <a:off x="1441194" y="3429000"/>
              <a:ext cx="1392787" cy="10801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1441194" y="4005064"/>
              <a:ext cx="13927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1595037" y="3532366"/>
              <a:ext cx="1238944"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f</a:t>
              </a:r>
              <a:r>
                <a:rPr lang="zh-CN" altLang="en-US" dirty="0" smtClean="0">
                  <a:latin typeface="微软雅黑" panose="020B0503020204020204" pitchFamily="34" charset="-122"/>
                  <a:ea typeface="微软雅黑" panose="020B0503020204020204" pitchFamily="34" charset="-122"/>
                </a:rPr>
                <a:t>函数对象</a:t>
              </a:r>
              <a:endParaRPr lang="zh-CN" altLang="en-US" dirty="0">
                <a:latin typeface="微软雅黑" panose="020B0503020204020204" pitchFamily="34" charset="-122"/>
                <a:ea typeface="微软雅黑" panose="020B0503020204020204" pitchFamily="34" charset="-122"/>
              </a:endParaRPr>
            </a:p>
          </p:txBody>
        </p:sp>
        <p:sp>
          <p:nvSpPr>
            <p:cNvPr id="45" name="文本框 44"/>
            <p:cNvSpPr txBox="1"/>
            <p:nvPr/>
          </p:nvSpPr>
          <p:spPr>
            <a:xfrm>
              <a:off x="1441194" y="4099140"/>
              <a:ext cx="1335742"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 - </a:t>
              </a:r>
              <a:r>
                <a:rPr lang="zh-CN" altLang="en-US" dirty="0" smtClean="0">
                  <a:latin typeface="微软雅黑" panose="020B0503020204020204" pitchFamily="34" charset="-122"/>
                  <a:ea typeface="微软雅黑" panose="020B0503020204020204" pitchFamily="34" charset="-122"/>
                </a:rPr>
                <a:t>作用域链</a:t>
              </a:r>
              <a:endParaRPr lang="zh-CN" altLang="en-US" dirty="0">
                <a:latin typeface="微软雅黑" panose="020B0503020204020204" pitchFamily="34" charset="-122"/>
                <a:ea typeface="微软雅黑" panose="020B0503020204020204" pitchFamily="34" charset="-122"/>
              </a:endParaRPr>
            </a:p>
          </p:txBody>
        </p:sp>
      </p:grpSp>
      <p:sp>
        <p:nvSpPr>
          <p:cNvPr id="53" name="文本框 52"/>
          <p:cNvSpPr txBox="1"/>
          <p:nvPr/>
        </p:nvSpPr>
        <p:spPr>
          <a:xfrm>
            <a:off x="4871286" y="4464585"/>
            <a:ext cx="1063390"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window</a:t>
            </a:r>
            <a:endParaRPr lang="zh-CN" altLang="en-US" dirty="0">
              <a:latin typeface="微软雅黑" panose="020B0503020204020204" pitchFamily="34" charset="-122"/>
              <a:ea typeface="微软雅黑" panose="020B0503020204020204" pitchFamily="34" charset="-122"/>
            </a:endParaRPr>
          </a:p>
        </p:txBody>
      </p:sp>
      <p:cxnSp>
        <p:nvCxnSpPr>
          <p:cNvPr id="54" name="肘形连接符 53"/>
          <p:cNvCxnSpPr>
            <a:stCxn id="53" idx="0"/>
            <a:endCxn id="3" idx="2"/>
          </p:cNvCxnSpPr>
          <p:nvPr/>
        </p:nvCxnSpPr>
        <p:spPr>
          <a:xfrm rot="5400000" flipH="1" flipV="1">
            <a:off x="5723451" y="2951741"/>
            <a:ext cx="1192375" cy="1833315"/>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4721417" y="4885205"/>
            <a:ext cx="1288196" cy="50055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00"/>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4796351" y="4977126"/>
            <a:ext cx="1138327" cy="369332"/>
          </a:xfrm>
          <a:prstGeom prst="rect">
            <a:avLst/>
          </a:prstGeom>
          <a:noFill/>
        </p:spPr>
        <p:txBody>
          <a:bodyPr wrap="square" rtlCol="0">
            <a:spAutoFit/>
          </a:bodyPr>
          <a:lstStyle/>
          <a:p>
            <a:r>
              <a:rPr lang="zh-CN" altLang="en-US" dirty="0" smtClean="0">
                <a:solidFill>
                  <a:srgbClr val="FFFF00"/>
                </a:solidFill>
                <a:latin typeface="微软雅黑" panose="020B0503020204020204" pitchFamily="34" charset="-122"/>
                <a:ea typeface="微软雅黑" panose="020B0503020204020204" pitchFamily="34" charset="-122"/>
              </a:rPr>
              <a:t>活动对象</a:t>
            </a:r>
            <a:endParaRPr lang="zh-CN" altLang="en-US" dirty="0">
              <a:solidFill>
                <a:srgbClr val="FFFF00"/>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6653711" y="4359470"/>
            <a:ext cx="1691372" cy="1080120"/>
            <a:chOff x="1196227" y="3429000"/>
            <a:chExt cx="1691372" cy="1080120"/>
          </a:xfrm>
        </p:grpSpPr>
        <p:sp>
          <p:nvSpPr>
            <p:cNvPr id="28" name="矩形 27"/>
            <p:cNvSpPr/>
            <p:nvPr/>
          </p:nvSpPr>
          <p:spPr>
            <a:xfrm>
              <a:off x="1196228" y="3429000"/>
              <a:ext cx="1637754" cy="108012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00"/>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196227" y="4005064"/>
              <a:ext cx="1637754"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1249845" y="3532366"/>
              <a:ext cx="1637754" cy="369332"/>
            </a:xfrm>
            <a:prstGeom prst="rect">
              <a:avLst/>
            </a:prstGeom>
            <a:noFill/>
            <a:ln>
              <a:noFill/>
            </a:ln>
          </p:spPr>
          <p:txBody>
            <a:bodyPr wrap="square" rtlCol="0">
              <a:spAutoFit/>
            </a:bodyPr>
            <a:lstStyle/>
            <a:p>
              <a:r>
                <a:rPr lang="en-US" altLang="zh-CN" dirty="0" smtClean="0">
                  <a:solidFill>
                    <a:srgbClr val="FFFF00"/>
                  </a:solidFill>
                  <a:latin typeface="微软雅黑" panose="020B0503020204020204" pitchFamily="34" charset="-122"/>
                  <a:ea typeface="微软雅黑" panose="020B0503020204020204" pitchFamily="34" charset="-122"/>
                </a:rPr>
                <a:t>f</a:t>
              </a:r>
              <a:r>
                <a:rPr lang="zh-CN" altLang="en-US" dirty="0" smtClean="0">
                  <a:solidFill>
                    <a:srgbClr val="FFFF00"/>
                  </a:solidFill>
                  <a:latin typeface="微软雅黑" panose="020B0503020204020204" pitchFamily="34" charset="-122"/>
                  <a:ea typeface="微软雅黑" panose="020B0503020204020204" pitchFamily="34" charset="-122"/>
                </a:rPr>
                <a:t>函数活动对象</a:t>
              </a:r>
              <a:endParaRPr lang="zh-CN" altLang="en-US" dirty="0">
                <a:solidFill>
                  <a:srgbClr val="FFFF00"/>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1498239" y="4072426"/>
              <a:ext cx="1335742" cy="369332"/>
            </a:xfrm>
            <a:prstGeom prst="rect">
              <a:avLst/>
            </a:prstGeom>
            <a:noFill/>
            <a:ln>
              <a:noFill/>
            </a:ln>
          </p:spPr>
          <p:txBody>
            <a:bodyPr wrap="square" rtlCol="0">
              <a:spAutoFit/>
            </a:bodyPr>
            <a:lstStyle/>
            <a:p>
              <a:r>
                <a:rPr lang="en-US" altLang="zh-CN" dirty="0" smtClean="0">
                  <a:solidFill>
                    <a:srgbClr val="FFFF00"/>
                  </a:solidFill>
                  <a:latin typeface="微软雅黑" panose="020B0503020204020204" pitchFamily="34" charset="-122"/>
                  <a:ea typeface="微软雅黑" panose="020B0503020204020204" pitchFamily="34" charset="-122"/>
                </a:rPr>
                <a:t>a : 300</a:t>
              </a:r>
              <a:endParaRPr lang="zh-CN" altLang="en-US" dirty="0">
                <a:solidFill>
                  <a:srgbClr val="FFFF00"/>
                </a:solidFill>
                <a:latin typeface="微软雅黑" panose="020B0503020204020204" pitchFamily="34" charset="-122"/>
                <a:ea typeface="微软雅黑" panose="020B0503020204020204" pitchFamily="34" charset="-122"/>
              </a:endParaRPr>
            </a:p>
          </p:txBody>
        </p:sp>
      </p:grpSp>
      <p:cxnSp>
        <p:nvCxnSpPr>
          <p:cNvPr id="33" name="肘形连接符 32"/>
          <p:cNvCxnSpPr>
            <a:stCxn id="23" idx="3"/>
          </p:cNvCxnSpPr>
          <p:nvPr/>
        </p:nvCxnSpPr>
        <p:spPr>
          <a:xfrm flipV="1">
            <a:off x="5934678" y="4647502"/>
            <a:ext cx="719032" cy="514290"/>
          </a:xfrm>
          <a:prstGeom prst="bentConnector3">
            <a:avLst>
              <a:gd name="adj1" fmla="val 50000"/>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97265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匿名函数的优点</a:t>
            </a:r>
            <a:endParaRPr lang="zh-CN" altLang="en-US" dirty="0"/>
          </a:p>
        </p:txBody>
      </p:sp>
      <p:sp>
        <p:nvSpPr>
          <p:cNvPr id="3" name="内容占位符 2"/>
          <p:cNvSpPr>
            <a:spLocks noGrp="1"/>
          </p:cNvSpPr>
          <p:nvPr>
            <p:ph sz="quarter" idx="10"/>
          </p:nvPr>
        </p:nvSpPr>
        <p:spPr>
          <a:xfrm>
            <a:off x="467545" y="1052736"/>
            <a:ext cx="8064896" cy="2456057"/>
          </a:xfrm>
        </p:spPr>
        <p:txBody>
          <a:bodyPr/>
          <a:lstStyle/>
          <a:p>
            <a:r>
              <a:rPr lang="zh-CN" altLang="en-US" dirty="0" smtClean="0"/>
              <a:t>因为非匿名函数在定义时，就已创建函数对象和作用域链对象。所以，即使未调用，也占用内存空间。</a:t>
            </a:r>
            <a:endParaRPr lang="en-US" altLang="zh-CN" dirty="0" smtClean="0"/>
          </a:p>
          <a:p>
            <a:r>
              <a:rPr lang="zh-CN" altLang="en-US" dirty="0" smtClean="0"/>
              <a:t>匿名函数，仅在调用时，才临时创建函数对象和作用域链对象。调用完，立刻释放。</a:t>
            </a:r>
            <a:endParaRPr lang="en-US" altLang="zh-CN" dirty="0" smtClean="0"/>
          </a:p>
          <a:p>
            <a:r>
              <a:rPr lang="zh-CN" altLang="en-US" dirty="0" smtClean="0"/>
              <a:t>所以，匿名函数比非匿名函数更节省内存空间。</a:t>
            </a:r>
            <a:endParaRPr lang="zh-CN" altLang="en-US" dirty="0"/>
          </a:p>
        </p:txBody>
      </p:sp>
    </p:spTree>
    <p:extLst>
      <p:ext uri="{BB962C8B-B14F-4D97-AF65-F5344CB8AC3E}">
        <p14:creationId xmlns:p14="http://schemas.microsoft.com/office/powerpoint/2010/main" val="163057402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闭包</a:t>
            </a:r>
            <a:endParaRPr lang="zh-CN" altLang="en-US" dirty="0"/>
          </a:p>
        </p:txBody>
      </p:sp>
      <p:sp>
        <p:nvSpPr>
          <p:cNvPr id="3" name="内容占位符 2"/>
          <p:cNvSpPr>
            <a:spLocks noGrp="1"/>
          </p:cNvSpPr>
          <p:nvPr>
            <p:ph sz="quarter" idx="10"/>
          </p:nvPr>
        </p:nvSpPr>
        <p:spPr>
          <a:xfrm>
            <a:off x="467545" y="1052736"/>
            <a:ext cx="8064896" cy="978729"/>
          </a:xfrm>
        </p:spPr>
        <p:txBody>
          <a:bodyPr/>
          <a:lstStyle/>
          <a:p>
            <a:r>
              <a:rPr lang="zh-CN" altLang="en-US" dirty="0" smtClean="0"/>
              <a:t>闭包：</a:t>
            </a:r>
            <a:r>
              <a:rPr lang="zh-CN" altLang="zh-CN" dirty="0"/>
              <a:t>词法表示包括不必计算的变量的函数，也就是说，该函数能使用函数外定义的变量。</a:t>
            </a:r>
            <a:endParaRPr lang="zh-CN" altLang="en-US" dirty="0"/>
          </a:p>
        </p:txBody>
      </p:sp>
      <p:sp>
        <p:nvSpPr>
          <p:cNvPr id="4" name="Rectangle 6"/>
          <p:cNvSpPr>
            <a:spLocks noChangeArrowheads="1"/>
          </p:cNvSpPr>
          <p:nvPr/>
        </p:nvSpPr>
        <p:spPr bwMode="auto">
          <a:xfrm>
            <a:off x="750636" y="2132856"/>
            <a:ext cx="7776864" cy="3096344"/>
          </a:xfrm>
          <a:prstGeom prst="rect">
            <a:avLst/>
          </a:prstGeom>
          <a:solidFill>
            <a:srgbClr val="EAEAEA"/>
          </a:solidFill>
          <a:ln>
            <a:noFill/>
          </a:ln>
          <a:effectLst/>
          <a:extLst>
            <a:ext uri="{91240B29-F687-4f45-9708-019B960494DF}">
              <a14:hiddenLine xmlns:a14="http://schemas.microsoft.com/office/drawing/2010/main" w="25400" cap="rnd">
                <a:solidFill>
                  <a:srgbClr val="1669BC"/>
                </a:solidFill>
                <a:prstDash val="sysDot"/>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1" rIns="91423" bIns="45711" anchor="ctr"/>
          <a:lstStyle>
            <a:lvl1pPr algn="l" defTabSz="927100">
              <a:defRPr sz="2400">
                <a:solidFill>
                  <a:schemeClr val="tx1"/>
                </a:solidFill>
                <a:latin typeface="Times New Roman" pitchFamily="18" charset="0"/>
                <a:ea typeface="宋体" pitchFamily="2" charset="-122"/>
              </a:defRPr>
            </a:lvl1pPr>
            <a:lvl2pPr marL="463550" algn="l" defTabSz="927100">
              <a:defRPr sz="2400">
                <a:solidFill>
                  <a:schemeClr val="tx1"/>
                </a:solidFill>
                <a:latin typeface="Times New Roman" pitchFamily="18" charset="0"/>
                <a:ea typeface="宋体" pitchFamily="2" charset="-122"/>
              </a:defRPr>
            </a:lvl2pPr>
            <a:lvl3pPr marL="927100" algn="l" defTabSz="927100">
              <a:defRPr sz="2400">
                <a:solidFill>
                  <a:schemeClr val="tx1"/>
                </a:solidFill>
                <a:latin typeface="Times New Roman" pitchFamily="18" charset="0"/>
                <a:ea typeface="宋体" pitchFamily="2" charset="-122"/>
              </a:defRPr>
            </a:lvl3pPr>
            <a:lvl4pPr marL="1390650" algn="l" defTabSz="927100">
              <a:defRPr sz="2400">
                <a:solidFill>
                  <a:schemeClr val="tx1"/>
                </a:solidFill>
                <a:latin typeface="Times New Roman" pitchFamily="18" charset="0"/>
                <a:ea typeface="宋体" pitchFamily="2" charset="-122"/>
              </a:defRPr>
            </a:lvl4pPr>
            <a:lvl5pPr marL="1854200" algn="l" defTabSz="927100">
              <a:defRPr sz="2400">
                <a:solidFill>
                  <a:schemeClr val="tx1"/>
                </a:solidFill>
                <a:latin typeface="Times New Roman" pitchFamily="18" charset="0"/>
                <a:ea typeface="宋体" pitchFamily="2" charset="-122"/>
              </a:defRPr>
            </a:lvl5pPr>
            <a:lvl6pPr marL="2311400" defTabSz="9271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768600" defTabSz="9271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225800" defTabSz="9271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683000" defTabSz="9271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dirty="0" err="1" smtClean="0">
                <a:solidFill>
                  <a:schemeClr val="bg1"/>
                </a:solidFill>
                <a:latin typeface="微软雅黑" panose="020B0503020204020204" pitchFamily="34" charset="-122"/>
                <a:ea typeface="微软雅黑" panose="020B0503020204020204" pitchFamily="34" charset="-122"/>
                <a:cs typeface="Arial" pitchFamily="34" charset="0"/>
              </a:rPr>
              <a:t>var</a:t>
            </a:r>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 n;</a:t>
            </a:r>
          </a:p>
          <a:p>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function </a:t>
            </a:r>
            <a:r>
              <a:rPr lang="en-US" altLang="zh-CN" dirty="0" err="1" smtClean="0">
                <a:solidFill>
                  <a:schemeClr val="bg1"/>
                </a:solidFill>
                <a:latin typeface="微软雅黑" panose="020B0503020204020204" pitchFamily="34" charset="-122"/>
                <a:ea typeface="微软雅黑" panose="020B0503020204020204" pitchFamily="34" charset="-122"/>
                <a:cs typeface="Arial" pitchFamily="34" charset="0"/>
              </a:rPr>
              <a:t>fn</a:t>
            </a:r>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a:t>
            </a:r>
          </a:p>
          <a:p>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	</a:t>
            </a:r>
            <a:r>
              <a:rPr lang="en-US" altLang="zh-CN" dirty="0" err="1" smtClean="0">
                <a:solidFill>
                  <a:schemeClr val="bg1"/>
                </a:solidFill>
                <a:latin typeface="微软雅黑" panose="020B0503020204020204" pitchFamily="34" charset="-122"/>
                <a:ea typeface="微软雅黑" panose="020B0503020204020204" pitchFamily="34" charset="-122"/>
                <a:cs typeface="Arial" pitchFamily="34" charset="0"/>
              </a:rPr>
              <a:t>var</a:t>
            </a:r>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 b = “b”;</a:t>
            </a:r>
          </a:p>
          <a:p>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	</a:t>
            </a:r>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n = function(){</a:t>
            </a:r>
          </a:p>
          <a:p>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	</a:t>
            </a:r>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	return b;</a:t>
            </a:r>
          </a:p>
          <a:p>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	</a:t>
            </a:r>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a:t>
            </a:r>
            <a:endParaRPr lang="en-US" altLang="zh-CN" dirty="0">
              <a:solidFill>
                <a:schemeClr val="bg1"/>
              </a:solidFill>
              <a:latin typeface="微软雅黑" panose="020B0503020204020204" pitchFamily="34" charset="-122"/>
              <a:ea typeface="微软雅黑" panose="020B0503020204020204" pitchFamily="34" charset="-122"/>
              <a:cs typeface="Arial" pitchFamily="34" charset="0"/>
            </a:endParaRPr>
          </a:p>
          <a:p>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a:t>
            </a:r>
          </a:p>
        </p:txBody>
      </p:sp>
    </p:spTree>
    <p:extLst>
      <p:ext uri="{BB962C8B-B14F-4D97-AF65-F5344CB8AC3E}">
        <p14:creationId xmlns:p14="http://schemas.microsoft.com/office/powerpoint/2010/main" val="192717861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闭包（续</a:t>
            </a:r>
            <a:r>
              <a:rPr lang="en-US" altLang="zh-CN" dirty="0"/>
              <a:t>1</a:t>
            </a:r>
            <a:r>
              <a:rPr lang="zh-CN" altLang="en-US" dirty="0"/>
              <a:t>）</a:t>
            </a:r>
            <a:endParaRPr lang="en-US" dirty="0"/>
          </a:p>
        </p:txBody>
      </p:sp>
      <p:sp>
        <p:nvSpPr>
          <p:cNvPr id="3" name="内容占位符 2"/>
          <p:cNvSpPr>
            <a:spLocks noGrp="1"/>
          </p:cNvSpPr>
          <p:nvPr>
            <p:ph sz="quarter" idx="10"/>
          </p:nvPr>
        </p:nvSpPr>
        <p:spPr/>
        <p:txBody>
          <a:bodyPr/>
          <a:lstStyle/>
          <a:p>
            <a:r>
              <a:rPr lang="zh-CN" altLang="en-US" smtClean="0"/>
              <a:t>示例</a:t>
            </a:r>
            <a:endParaRPr lang="en-US" dirty="0"/>
          </a:p>
        </p:txBody>
      </p:sp>
      <p:sp>
        <p:nvSpPr>
          <p:cNvPr id="4" name="Rectangle 6"/>
          <p:cNvSpPr>
            <a:spLocks noChangeArrowheads="1"/>
          </p:cNvSpPr>
          <p:nvPr/>
        </p:nvSpPr>
        <p:spPr bwMode="auto">
          <a:xfrm>
            <a:off x="683568" y="1628800"/>
            <a:ext cx="3024336" cy="3456384"/>
          </a:xfrm>
          <a:prstGeom prst="rect">
            <a:avLst/>
          </a:prstGeom>
          <a:solidFill>
            <a:srgbClr val="EAEAEA"/>
          </a:solidFill>
          <a:ln>
            <a:noFill/>
          </a:ln>
          <a:effectLst/>
          <a:extLst>
            <a:ext uri="{91240B29-F687-4f45-9708-019B960494DF}">
              <a14:hiddenLine xmlns:a14="http://schemas.microsoft.com/office/drawing/2010/main" w="25400" cap="rnd">
                <a:solidFill>
                  <a:srgbClr val="1669BC"/>
                </a:solidFill>
                <a:prstDash val="sysDot"/>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1" rIns="91423" bIns="45711" anchor="ctr"/>
          <a:lstStyle>
            <a:lvl1pPr algn="l" defTabSz="927100">
              <a:defRPr sz="2400">
                <a:solidFill>
                  <a:schemeClr val="tx1"/>
                </a:solidFill>
                <a:latin typeface="Times New Roman" pitchFamily="18" charset="0"/>
                <a:ea typeface="宋体" pitchFamily="2" charset="-122"/>
              </a:defRPr>
            </a:lvl1pPr>
            <a:lvl2pPr marL="463550" algn="l" defTabSz="927100">
              <a:defRPr sz="2400">
                <a:solidFill>
                  <a:schemeClr val="tx1"/>
                </a:solidFill>
                <a:latin typeface="Times New Roman" pitchFamily="18" charset="0"/>
                <a:ea typeface="宋体" pitchFamily="2" charset="-122"/>
              </a:defRPr>
            </a:lvl2pPr>
            <a:lvl3pPr marL="927100" algn="l" defTabSz="927100">
              <a:defRPr sz="2400">
                <a:solidFill>
                  <a:schemeClr val="tx1"/>
                </a:solidFill>
                <a:latin typeface="Times New Roman" pitchFamily="18" charset="0"/>
                <a:ea typeface="宋体" pitchFamily="2" charset="-122"/>
              </a:defRPr>
            </a:lvl3pPr>
            <a:lvl4pPr marL="1390650" algn="l" defTabSz="927100">
              <a:defRPr sz="2400">
                <a:solidFill>
                  <a:schemeClr val="tx1"/>
                </a:solidFill>
                <a:latin typeface="Times New Roman" pitchFamily="18" charset="0"/>
                <a:ea typeface="宋体" pitchFamily="2" charset="-122"/>
              </a:defRPr>
            </a:lvl4pPr>
            <a:lvl5pPr marL="1854200" algn="l" defTabSz="927100">
              <a:defRPr sz="2400">
                <a:solidFill>
                  <a:schemeClr val="tx1"/>
                </a:solidFill>
                <a:latin typeface="Times New Roman" pitchFamily="18" charset="0"/>
                <a:ea typeface="宋体" pitchFamily="2" charset="-122"/>
              </a:defRPr>
            </a:lvl5pPr>
            <a:lvl6pPr marL="2311400" defTabSz="9271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768600" defTabSz="9271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225800" defTabSz="9271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683000" defTabSz="9271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dirty="0" err="1" smtClean="0">
                <a:solidFill>
                  <a:schemeClr val="bg1"/>
                </a:solidFill>
                <a:latin typeface="微软雅黑" panose="020B0503020204020204" pitchFamily="34" charset="-122"/>
                <a:ea typeface="微软雅黑" panose="020B0503020204020204" pitchFamily="34" charset="-122"/>
                <a:cs typeface="Arial" pitchFamily="34" charset="0"/>
              </a:rPr>
              <a:t>var</a:t>
            </a:r>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 </a:t>
            </a:r>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a = 100;</a:t>
            </a:r>
          </a:p>
          <a:p>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function f() {</a:t>
            </a:r>
          </a:p>
          <a:p>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  </a:t>
            </a:r>
            <a:r>
              <a:rPr lang="en-US" altLang="zh-CN" dirty="0" err="1">
                <a:solidFill>
                  <a:schemeClr val="bg1"/>
                </a:solidFill>
                <a:latin typeface="微软雅黑" panose="020B0503020204020204" pitchFamily="34" charset="-122"/>
                <a:ea typeface="微软雅黑" panose="020B0503020204020204" pitchFamily="34" charset="-122"/>
                <a:cs typeface="Arial" pitchFamily="34" charset="0"/>
              </a:rPr>
              <a:t>var</a:t>
            </a:r>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 a = 200;</a:t>
            </a:r>
          </a:p>
          <a:p>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  function g() {</a:t>
            </a:r>
          </a:p>
          <a:p>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    return a;</a:t>
            </a:r>
          </a:p>
          <a:p>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  }</a:t>
            </a:r>
          </a:p>
          <a:p>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  return g;</a:t>
            </a:r>
          </a:p>
          <a:p>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a:t>
            </a:r>
          </a:p>
          <a:p>
            <a:r>
              <a:rPr lang="en-US" altLang="zh-CN" dirty="0" err="1">
                <a:solidFill>
                  <a:schemeClr val="bg1"/>
                </a:solidFill>
                <a:latin typeface="微软雅黑" panose="020B0503020204020204" pitchFamily="34" charset="-122"/>
                <a:ea typeface="微软雅黑" panose="020B0503020204020204" pitchFamily="34" charset="-122"/>
                <a:cs typeface="Arial" pitchFamily="34" charset="0"/>
              </a:rPr>
              <a:t>var</a:t>
            </a:r>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 g = f</a:t>
            </a:r>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a:t>
            </a:r>
            <a:endParaRPr lang="en-US" altLang="zh-CN" dirty="0">
              <a:solidFill>
                <a:schemeClr val="bg1"/>
              </a:solidFill>
              <a:latin typeface="微软雅黑" panose="020B0503020204020204" pitchFamily="34" charset="-122"/>
              <a:ea typeface="微软雅黑" panose="020B0503020204020204" pitchFamily="34" charset="-122"/>
              <a:cs typeface="Arial" pitchFamily="34" charset="0"/>
            </a:endParaRPr>
          </a:p>
        </p:txBody>
      </p:sp>
      <p:sp>
        <p:nvSpPr>
          <p:cNvPr id="8" name="矩形 7"/>
          <p:cNvSpPr/>
          <p:nvPr/>
        </p:nvSpPr>
        <p:spPr>
          <a:xfrm>
            <a:off x="4211960" y="1124744"/>
            <a:ext cx="4032448" cy="4401205"/>
          </a:xfrm>
          <a:prstGeom prst="rect">
            <a:avLst/>
          </a:prstGeom>
          <a:ln>
            <a:solidFill>
              <a:srgbClr val="FF0000"/>
            </a:solidFill>
          </a:ln>
        </p:spPr>
        <p:txBody>
          <a:bodyPr wrap="square">
            <a:spAutoFit/>
          </a:bodyPr>
          <a:lstStyle/>
          <a:p>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、函数 </a:t>
            </a:r>
            <a:r>
              <a:rPr lang="en-US" altLang="zh-CN" sz="2000" dirty="0" smtClean="0">
                <a:latin typeface="微软雅黑" panose="020B0503020204020204" pitchFamily="34" charset="-122"/>
                <a:ea typeface="微软雅黑" panose="020B0503020204020204" pitchFamily="34" charset="-122"/>
              </a:rPr>
              <a:t>f </a:t>
            </a:r>
            <a:r>
              <a:rPr lang="zh-CN" altLang="en-US" sz="2000" dirty="0" smtClean="0">
                <a:latin typeface="微软雅黑" panose="020B0503020204020204" pitchFamily="34" charset="-122"/>
                <a:ea typeface="微软雅黑" panose="020B0503020204020204" pitchFamily="34" charset="-122"/>
              </a:rPr>
              <a:t>被调用时，其局部变量 </a:t>
            </a:r>
            <a:r>
              <a:rPr lang="en-US" altLang="zh-CN" sz="2000" dirty="0" smtClean="0">
                <a:latin typeface="微软雅黑" panose="020B0503020204020204" pitchFamily="34" charset="-122"/>
                <a:ea typeface="微软雅黑" panose="020B0503020204020204" pitchFamily="34" charset="-122"/>
              </a:rPr>
              <a:t>a </a:t>
            </a:r>
            <a:r>
              <a:rPr lang="zh-CN" altLang="en-US" sz="2000" dirty="0">
                <a:latin typeface="微软雅黑" panose="020B0503020204020204" pitchFamily="34" charset="-122"/>
                <a:ea typeface="微软雅黑" panose="020B0503020204020204" pitchFamily="34" charset="-122"/>
              </a:rPr>
              <a:t>保存在</a:t>
            </a:r>
            <a:r>
              <a:rPr lang="zh-CN" altLang="en-US" sz="2000" dirty="0" smtClean="0">
                <a:latin typeface="微软雅黑" panose="020B0503020204020204" pitchFamily="34" charset="-122"/>
                <a:ea typeface="微软雅黑" panose="020B0503020204020204" pitchFamily="34" charset="-122"/>
              </a:rPr>
              <a:t>活动对象中</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、通常在调用结束时，该活动对象被释放</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3</a:t>
            </a:r>
            <a:r>
              <a:rPr lang="zh-CN" altLang="en-US" sz="2000" dirty="0" smtClean="0">
                <a:latin typeface="微软雅黑" panose="020B0503020204020204" pitchFamily="34" charset="-122"/>
                <a:ea typeface="微软雅黑" panose="020B0503020204020204" pitchFamily="34" charset="-122"/>
              </a:rPr>
              <a:t>、但函数 </a:t>
            </a:r>
            <a:r>
              <a:rPr lang="en-US" altLang="zh-CN" sz="2000" dirty="0" smtClean="0">
                <a:latin typeface="微软雅黑" panose="020B0503020204020204" pitchFamily="34" charset="-122"/>
                <a:ea typeface="微软雅黑" panose="020B0503020204020204" pitchFamily="34" charset="-122"/>
              </a:rPr>
              <a:t>f </a:t>
            </a:r>
            <a:r>
              <a:rPr lang="zh-CN" altLang="en-US" sz="2000" dirty="0" smtClean="0">
                <a:latin typeface="微软雅黑" panose="020B0503020204020204" pitchFamily="34" charset="-122"/>
                <a:ea typeface="微软雅黑" panose="020B0503020204020204" pitchFamily="34" charset="-122"/>
              </a:rPr>
              <a:t>中的内嵌函数 </a:t>
            </a:r>
            <a:r>
              <a:rPr lang="en-US" altLang="zh-CN" sz="2000" dirty="0" smtClean="0">
                <a:latin typeface="微软雅黑" panose="020B0503020204020204" pitchFamily="34" charset="-122"/>
                <a:ea typeface="微软雅黑" panose="020B0503020204020204" pitchFamily="34" charset="-122"/>
              </a:rPr>
              <a:t>g </a:t>
            </a:r>
            <a:r>
              <a:rPr lang="zh-CN" altLang="en-US" sz="2000" dirty="0" smtClean="0">
                <a:latin typeface="微软雅黑" panose="020B0503020204020204" pitchFamily="34" charset="-122"/>
                <a:ea typeface="微软雅黑" panose="020B0503020204020204" pitchFamily="34" charset="-122"/>
              </a:rPr>
              <a:t>引用到了父级函数活动对象中的属性 </a:t>
            </a:r>
            <a:r>
              <a:rPr lang="en-US" altLang="zh-CN" sz="2000" dirty="0" smtClean="0">
                <a:latin typeface="微软雅黑" panose="020B0503020204020204" pitchFamily="34" charset="-122"/>
                <a:ea typeface="微软雅黑" panose="020B0503020204020204" pitchFamily="34" charset="-122"/>
              </a:rPr>
              <a:t>a</a:t>
            </a:r>
            <a:r>
              <a:rPr lang="zh-CN" altLang="en-US" sz="2000" dirty="0" smtClean="0">
                <a:latin typeface="微软雅黑" panose="020B0503020204020204" pitchFamily="34" charset="-122"/>
                <a:ea typeface="微软雅黑" panose="020B0503020204020204" pitchFamily="34" charset="-122"/>
              </a:rPr>
              <a:t>，而该函数的引用又作为 </a:t>
            </a:r>
            <a:r>
              <a:rPr lang="en-US" altLang="zh-CN" sz="2000" dirty="0" smtClean="0">
                <a:latin typeface="微软雅黑" panose="020B0503020204020204" pitchFamily="34" charset="-122"/>
                <a:ea typeface="微软雅黑" panose="020B0503020204020204" pitchFamily="34" charset="-122"/>
              </a:rPr>
              <a:t>f</a:t>
            </a:r>
            <a:r>
              <a:rPr lang="zh-CN" altLang="en-US" sz="20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的返回值返回给了外部</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4</a:t>
            </a:r>
            <a:r>
              <a:rPr lang="zh-CN" altLang="en-US" sz="2000" dirty="0" smtClean="0">
                <a:latin typeface="微软雅黑" panose="020B0503020204020204" pitchFamily="34" charset="-122"/>
                <a:ea typeface="微软雅黑" panose="020B0503020204020204" pitchFamily="34" charset="-122"/>
              </a:rPr>
              <a:t>、因此，该外层函数的活动对象，由于有了外部引用而在方法调用结束后并没有被回收</a:t>
            </a: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243881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闭包（续</a:t>
            </a:r>
            <a:r>
              <a:rPr lang="en-US" altLang="zh-CN" dirty="0"/>
              <a:t>2</a:t>
            </a:r>
            <a:r>
              <a:rPr lang="zh-CN" altLang="en-US" dirty="0" smtClean="0"/>
              <a:t>）</a:t>
            </a:r>
            <a:endParaRPr lang="zh-CN" altLang="en-US" dirty="0"/>
          </a:p>
        </p:txBody>
      </p:sp>
      <p:grpSp>
        <p:nvGrpSpPr>
          <p:cNvPr id="79" name="组合 78"/>
          <p:cNvGrpSpPr/>
          <p:nvPr/>
        </p:nvGrpSpPr>
        <p:grpSpPr>
          <a:xfrm>
            <a:off x="369385" y="891031"/>
            <a:ext cx="2286000" cy="1232638"/>
            <a:chOff x="4996014" y="748659"/>
            <a:chExt cx="2286000" cy="1232638"/>
          </a:xfrm>
        </p:grpSpPr>
        <p:sp>
          <p:nvSpPr>
            <p:cNvPr id="3" name="矩形 2"/>
            <p:cNvSpPr/>
            <p:nvPr/>
          </p:nvSpPr>
          <p:spPr>
            <a:xfrm>
              <a:off x="4996014" y="748659"/>
              <a:ext cx="2016224" cy="12326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996014" y="1324723"/>
              <a:ext cx="20162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086278" y="852025"/>
              <a:ext cx="2195736"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全局对象</a:t>
              </a:r>
              <a:r>
                <a:rPr lang="en-US" altLang="zh-CN" dirty="0" smtClean="0">
                  <a:latin typeface="微软雅黑" panose="020B0503020204020204" pitchFamily="34" charset="-122"/>
                  <a:ea typeface="微软雅黑" panose="020B0503020204020204" pitchFamily="34" charset="-122"/>
                </a:rPr>
                <a:t>window</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5312745" y="1334966"/>
              <a:ext cx="1372945" cy="646331"/>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 - a : 100</a:t>
              </a:r>
            </a:p>
            <a:p>
              <a:r>
                <a:rPr lang="en-US" altLang="zh-CN" dirty="0" smtClean="0">
                  <a:latin typeface="微软雅黑" panose="020B0503020204020204" pitchFamily="34" charset="-122"/>
                  <a:ea typeface="微软雅黑" panose="020B0503020204020204" pitchFamily="34" charset="-122"/>
                </a:rPr>
                <a:t> - f</a:t>
              </a:r>
            </a:p>
          </p:txBody>
        </p:sp>
      </p:grpSp>
      <p:cxnSp>
        <p:nvCxnSpPr>
          <p:cNvPr id="11" name="肘形连接符 10"/>
          <p:cNvCxnSpPr>
            <a:endCxn id="27" idx="1"/>
          </p:cNvCxnSpPr>
          <p:nvPr/>
        </p:nvCxnSpPr>
        <p:spPr>
          <a:xfrm flipV="1">
            <a:off x="1372589" y="1261768"/>
            <a:ext cx="1934078" cy="737405"/>
          </a:xfrm>
          <a:prstGeom prst="bentConnector3">
            <a:avLst>
              <a:gd name="adj1" fmla="val 75505"/>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5184793" y="1019137"/>
            <a:ext cx="2359102"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f</a:t>
            </a:r>
            <a:r>
              <a:rPr lang="zh-CN" altLang="en-US" dirty="0" smtClean="0">
                <a:latin typeface="微软雅黑" panose="020B0503020204020204" pitchFamily="34" charset="-122"/>
                <a:ea typeface="微软雅黑" panose="020B0503020204020204" pitchFamily="34" charset="-122"/>
              </a:rPr>
              <a:t>函数的作用域链对象</a:t>
            </a:r>
            <a:endParaRPr lang="zh-CN" altLang="en-US" dirty="0">
              <a:latin typeface="微软雅黑" panose="020B0503020204020204" pitchFamily="34" charset="-122"/>
              <a:ea typeface="微软雅黑" panose="020B0503020204020204" pitchFamily="34" charset="-122"/>
            </a:endParaRPr>
          </a:p>
        </p:txBody>
      </p:sp>
      <p:cxnSp>
        <p:nvCxnSpPr>
          <p:cNvPr id="37" name="曲线连接符 36"/>
          <p:cNvCxnSpPr>
            <a:stCxn id="35" idx="2"/>
            <a:endCxn id="30" idx="3"/>
          </p:cNvCxnSpPr>
          <p:nvPr/>
        </p:nvCxnSpPr>
        <p:spPr>
          <a:xfrm rot="5400000">
            <a:off x="5403401" y="1621934"/>
            <a:ext cx="1194408" cy="727479"/>
          </a:xfrm>
          <a:prstGeom prst="curved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45" idx="3"/>
            <a:endCxn id="30" idx="0"/>
          </p:cNvCxnSpPr>
          <p:nvPr/>
        </p:nvCxnSpPr>
        <p:spPr>
          <a:xfrm>
            <a:off x="4488566" y="1828542"/>
            <a:ext cx="504201" cy="504055"/>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3152824" y="973736"/>
            <a:ext cx="1392787" cy="1080120"/>
            <a:chOff x="1441194" y="3429000"/>
            <a:chExt cx="1392787" cy="1080120"/>
          </a:xfrm>
        </p:grpSpPr>
        <p:sp>
          <p:nvSpPr>
            <p:cNvPr id="25" name="矩形 24"/>
            <p:cNvSpPr/>
            <p:nvPr/>
          </p:nvSpPr>
          <p:spPr>
            <a:xfrm>
              <a:off x="1441194" y="3429000"/>
              <a:ext cx="1392787" cy="10801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1441194" y="4005064"/>
              <a:ext cx="13927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1595037" y="3532366"/>
              <a:ext cx="1238944"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f</a:t>
              </a:r>
              <a:r>
                <a:rPr lang="zh-CN" altLang="en-US" dirty="0" smtClean="0">
                  <a:latin typeface="微软雅黑" panose="020B0503020204020204" pitchFamily="34" charset="-122"/>
                  <a:ea typeface="微软雅黑" panose="020B0503020204020204" pitchFamily="34" charset="-122"/>
                </a:rPr>
                <a:t>函数对象</a:t>
              </a:r>
              <a:endParaRPr lang="zh-CN" altLang="en-US" dirty="0">
                <a:latin typeface="微软雅黑" panose="020B0503020204020204" pitchFamily="34" charset="-122"/>
                <a:ea typeface="微软雅黑" panose="020B0503020204020204" pitchFamily="34" charset="-122"/>
              </a:endParaRPr>
            </a:p>
          </p:txBody>
        </p:sp>
        <p:sp>
          <p:nvSpPr>
            <p:cNvPr id="45" name="文本框 44"/>
            <p:cNvSpPr txBox="1"/>
            <p:nvPr/>
          </p:nvSpPr>
          <p:spPr>
            <a:xfrm>
              <a:off x="1441194" y="4099140"/>
              <a:ext cx="1335742"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 - </a:t>
              </a:r>
              <a:r>
                <a:rPr lang="zh-CN" altLang="en-US" dirty="0" smtClean="0">
                  <a:latin typeface="微软雅黑" panose="020B0503020204020204" pitchFamily="34" charset="-122"/>
                  <a:ea typeface="微软雅黑" panose="020B0503020204020204" pitchFamily="34" charset="-122"/>
                </a:rPr>
                <a:t>作用域链</a:t>
              </a:r>
              <a:endParaRPr lang="zh-CN" altLang="en-US" dirty="0">
                <a:latin typeface="微软雅黑" panose="020B0503020204020204" pitchFamily="34" charset="-122"/>
                <a:ea typeface="微软雅黑" panose="020B0503020204020204" pitchFamily="34" charset="-122"/>
              </a:endParaRPr>
            </a:p>
          </p:txBody>
        </p:sp>
      </p:grpSp>
      <p:cxnSp>
        <p:nvCxnSpPr>
          <p:cNvPr id="54" name="肘形连接符 53"/>
          <p:cNvCxnSpPr>
            <a:stCxn id="53" idx="1"/>
            <a:endCxn id="3" idx="2"/>
          </p:cNvCxnSpPr>
          <p:nvPr/>
        </p:nvCxnSpPr>
        <p:spPr>
          <a:xfrm rot="10800000">
            <a:off x="1377498" y="2123670"/>
            <a:ext cx="3083575" cy="466671"/>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组合 82"/>
          <p:cNvGrpSpPr/>
          <p:nvPr/>
        </p:nvGrpSpPr>
        <p:grpSpPr>
          <a:xfrm>
            <a:off x="4348669" y="2332597"/>
            <a:ext cx="1288196" cy="1035088"/>
            <a:chOff x="3532584" y="3688411"/>
            <a:chExt cx="1288196" cy="1035088"/>
          </a:xfrm>
        </p:grpSpPr>
        <p:grpSp>
          <p:nvGrpSpPr>
            <p:cNvPr id="15" name="组合 14"/>
            <p:cNvGrpSpPr/>
            <p:nvPr/>
          </p:nvGrpSpPr>
          <p:grpSpPr>
            <a:xfrm>
              <a:off x="3532584" y="3688411"/>
              <a:ext cx="1288196" cy="500559"/>
              <a:chOff x="2987824" y="2463672"/>
              <a:chExt cx="1288196" cy="500559"/>
            </a:xfrm>
          </p:grpSpPr>
          <p:sp>
            <p:nvSpPr>
              <p:cNvPr id="30" name="矩形 29"/>
              <p:cNvSpPr/>
              <p:nvPr/>
            </p:nvSpPr>
            <p:spPr>
              <a:xfrm>
                <a:off x="2987824" y="2463672"/>
                <a:ext cx="1288196" cy="5005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3" name="文本框 52"/>
              <p:cNvSpPr txBox="1"/>
              <p:nvPr/>
            </p:nvSpPr>
            <p:spPr>
              <a:xfrm>
                <a:off x="3100227" y="2536749"/>
                <a:ext cx="1063390"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window</a:t>
                </a:r>
                <a:endParaRPr lang="zh-CN" altLang="en-US" dirty="0">
                  <a:latin typeface="微软雅黑" panose="020B0503020204020204" pitchFamily="34" charset="-122"/>
                  <a:ea typeface="微软雅黑" panose="020B0503020204020204" pitchFamily="34" charset="-122"/>
                </a:endParaRPr>
              </a:p>
            </p:txBody>
          </p:sp>
        </p:grpSp>
        <p:sp>
          <p:nvSpPr>
            <p:cNvPr id="36" name="矩形 35"/>
            <p:cNvSpPr/>
            <p:nvPr/>
          </p:nvSpPr>
          <p:spPr>
            <a:xfrm>
              <a:off x="3532584" y="4222940"/>
              <a:ext cx="1288196" cy="50055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00"/>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3607518" y="4314861"/>
              <a:ext cx="1138327" cy="369332"/>
            </a:xfrm>
            <a:prstGeom prst="rect">
              <a:avLst/>
            </a:prstGeom>
            <a:noFill/>
          </p:spPr>
          <p:txBody>
            <a:bodyPr wrap="square" rtlCol="0">
              <a:spAutoFit/>
            </a:bodyPr>
            <a:lstStyle/>
            <a:p>
              <a:r>
                <a:rPr lang="zh-CN" altLang="en-US" dirty="0" smtClean="0">
                  <a:solidFill>
                    <a:srgbClr val="FFFF00"/>
                  </a:solidFill>
                  <a:latin typeface="微软雅黑" panose="020B0503020204020204" pitchFamily="34" charset="-122"/>
                  <a:ea typeface="微软雅黑" panose="020B0503020204020204" pitchFamily="34" charset="-122"/>
                </a:rPr>
                <a:t>活动对象</a:t>
              </a:r>
              <a:endParaRPr lang="zh-CN" altLang="en-US" dirty="0">
                <a:solidFill>
                  <a:srgbClr val="FFFF00"/>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6712347" y="2172535"/>
            <a:ext cx="2067330" cy="1389403"/>
            <a:chOff x="1196227" y="3429000"/>
            <a:chExt cx="1819586" cy="1440074"/>
          </a:xfrm>
        </p:grpSpPr>
        <p:sp>
          <p:nvSpPr>
            <p:cNvPr id="40" name="矩形 39"/>
            <p:cNvSpPr/>
            <p:nvPr/>
          </p:nvSpPr>
          <p:spPr>
            <a:xfrm>
              <a:off x="1196228" y="3429000"/>
              <a:ext cx="1637754" cy="144007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00"/>
                </a:solidFill>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1196227" y="4005064"/>
              <a:ext cx="1637754"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378059" y="3532367"/>
              <a:ext cx="1637754" cy="369332"/>
            </a:xfrm>
            <a:prstGeom prst="rect">
              <a:avLst/>
            </a:prstGeom>
            <a:noFill/>
            <a:ln>
              <a:noFill/>
            </a:ln>
          </p:spPr>
          <p:txBody>
            <a:bodyPr wrap="square" rtlCol="0">
              <a:spAutoFit/>
            </a:bodyPr>
            <a:lstStyle/>
            <a:p>
              <a:r>
                <a:rPr lang="en-US" altLang="zh-CN" dirty="0" smtClean="0">
                  <a:solidFill>
                    <a:srgbClr val="FFFF00"/>
                  </a:solidFill>
                  <a:latin typeface="微软雅黑" panose="020B0503020204020204" pitchFamily="34" charset="-122"/>
                  <a:ea typeface="微软雅黑" panose="020B0503020204020204" pitchFamily="34" charset="-122"/>
                </a:rPr>
                <a:t>f</a:t>
              </a:r>
              <a:r>
                <a:rPr lang="zh-CN" altLang="en-US" dirty="0" smtClean="0">
                  <a:solidFill>
                    <a:srgbClr val="FFFF00"/>
                  </a:solidFill>
                  <a:latin typeface="微软雅黑" panose="020B0503020204020204" pitchFamily="34" charset="-122"/>
                  <a:ea typeface="微软雅黑" panose="020B0503020204020204" pitchFamily="34" charset="-122"/>
                </a:rPr>
                <a:t>函数活动对象</a:t>
              </a:r>
              <a:endParaRPr lang="zh-CN" altLang="en-US" dirty="0">
                <a:solidFill>
                  <a:srgbClr val="FFFF00"/>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1498239" y="4072426"/>
              <a:ext cx="1335742" cy="646331"/>
            </a:xfrm>
            <a:prstGeom prst="rect">
              <a:avLst/>
            </a:prstGeom>
            <a:noFill/>
            <a:ln>
              <a:noFill/>
            </a:ln>
          </p:spPr>
          <p:txBody>
            <a:bodyPr wrap="square" rtlCol="0">
              <a:spAutoFit/>
            </a:bodyPr>
            <a:lstStyle/>
            <a:p>
              <a:r>
                <a:rPr lang="en-US" altLang="zh-CN" dirty="0" smtClean="0">
                  <a:solidFill>
                    <a:srgbClr val="FFFF00"/>
                  </a:solidFill>
                  <a:latin typeface="微软雅黑" panose="020B0503020204020204" pitchFamily="34" charset="-122"/>
                  <a:ea typeface="微软雅黑" panose="020B0503020204020204" pitchFamily="34" charset="-122"/>
                </a:rPr>
                <a:t> - a : 200</a:t>
              </a:r>
            </a:p>
            <a:p>
              <a:r>
                <a:rPr lang="en-US" altLang="zh-CN" dirty="0" smtClean="0">
                  <a:solidFill>
                    <a:srgbClr val="FFFF00"/>
                  </a:solidFill>
                  <a:latin typeface="微软雅黑" panose="020B0503020204020204" pitchFamily="34" charset="-122"/>
                  <a:ea typeface="微软雅黑" panose="020B0503020204020204" pitchFamily="34" charset="-122"/>
                </a:rPr>
                <a:t> - g</a:t>
              </a:r>
              <a:endParaRPr lang="zh-CN" altLang="en-US" dirty="0">
                <a:solidFill>
                  <a:srgbClr val="FFFF00"/>
                </a:solidFill>
                <a:latin typeface="微软雅黑" panose="020B0503020204020204" pitchFamily="34" charset="-122"/>
                <a:ea typeface="微软雅黑" panose="020B0503020204020204" pitchFamily="34" charset="-122"/>
              </a:endParaRPr>
            </a:p>
          </p:txBody>
        </p:sp>
      </p:grpSp>
      <p:cxnSp>
        <p:nvCxnSpPr>
          <p:cNvPr id="46" name="肘形连接符 45"/>
          <p:cNvCxnSpPr>
            <a:stCxn id="38" idx="3"/>
            <a:endCxn id="43" idx="1"/>
          </p:cNvCxnSpPr>
          <p:nvPr/>
        </p:nvCxnSpPr>
        <p:spPr>
          <a:xfrm flipV="1">
            <a:off x="5561930" y="2450434"/>
            <a:ext cx="1357006" cy="693279"/>
          </a:xfrm>
          <a:prstGeom prst="bentConnector3">
            <a:avLst>
              <a:gd name="adj1" fmla="val 50000"/>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47" name="组合 46"/>
          <p:cNvGrpSpPr/>
          <p:nvPr/>
        </p:nvGrpSpPr>
        <p:grpSpPr>
          <a:xfrm>
            <a:off x="3134051" y="3609748"/>
            <a:ext cx="1584176" cy="1080120"/>
            <a:chOff x="1441194" y="3429000"/>
            <a:chExt cx="1392787" cy="1080120"/>
          </a:xfrm>
        </p:grpSpPr>
        <p:sp>
          <p:nvSpPr>
            <p:cNvPr id="48" name="矩形 47"/>
            <p:cNvSpPr/>
            <p:nvPr/>
          </p:nvSpPr>
          <p:spPr>
            <a:xfrm>
              <a:off x="1441194" y="3429000"/>
              <a:ext cx="1392787" cy="108012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00"/>
                </a:solidFill>
                <a:latin typeface="微软雅黑" panose="020B0503020204020204" pitchFamily="34" charset="-122"/>
                <a:ea typeface="微软雅黑" panose="020B0503020204020204" pitchFamily="34" charset="-122"/>
              </a:endParaRPr>
            </a:p>
          </p:txBody>
        </p:sp>
        <p:cxnSp>
          <p:nvCxnSpPr>
            <p:cNvPr id="49" name="直接连接符 48"/>
            <p:cNvCxnSpPr/>
            <p:nvPr/>
          </p:nvCxnSpPr>
          <p:spPr>
            <a:xfrm>
              <a:off x="1441194" y="4005064"/>
              <a:ext cx="1392787"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1521007" y="3532366"/>
              <a:ext cx="1181899" cy="369332"/>
            </a:xfrm>
            <a:prstGeom prst="rect">
              <a:avLst/>
            </a:prstGeom>
            <a:noFill/>
          </p:spPr>
          <p:txBody>
            <a:bodyPr wrap="square" rtlCol="0">
              <a:spAutoFit/>
            </a:bodyPr>
            <a:lstStyle/>
            <a:p>
              <a:r>
                <a:rPr lang="en-US" altLang="zh-CN" dirty="0">
                  <a:solidFill>
                    <a:srgbClr val="FFFF00"/>
                  </a:solidFill>
                  <a:latin typeface="微软雅黑" panose="020B0503020204020204" pitchFamily="34" charset="-122"/>
                  <a:ea typeface="微软雅黑" panose="020B0503020204020204" pitchFamily="34" charset="-122"/>
                </a:rPr>
                <a:t>g</a:t>
              </a:r>
              <a:r>
                <a:rPr lang="zh-CN" altLang="en-US" dirty="0" smtClean="0">
                  <a:solidFill>
                    <a:srgbClr val="FFFF00"/>
                  </a:solidFill>
                  <a:latin typeface="微软雅黑" panose="020B0503020204020204" pitchFamily="34" charset="-122"/>
                  <a:ea typeface="微软雅黑" panose="020B0503020204020204" pitchFamily="34" charset="-122"/>
                </a:rPr>
                <a:t>函数对象</a:t>
              </a:r>
              <a:endParaRPr lang="zh-CN" altLang="en-US" dirty="0">
                <a:solidFill>
                  <a:srgbClr val="FFFF00"/>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1441194" y="4099140"/>
              <a:ext cx="1335742" cy="369332"/>
            </a:xfrm>
            <a:prstGeom prst="rect">
              <a:avLst/>
            </a:prstGeom>
            <a:noFill/>
          </p:spPr>
          <p:txBody>
            <a:bodyPr wrap="square" rtlCol="0">
              <a:spAutoFit/>
            </a:bodyPr>
            <a:lstStyle/>
            <a:p>
              <a:r>
                <a:rPr lang="en-US" altLang="zh-CN" dirty="0" smtClean="0">
                  <a:solidFill>
                    <a:srgbClr val="FFFF00"/>
                  </a:solidFill>
                  <a:latin typeface="微软雅黑" panose="020B0503020204020204" pitchFamily="34" charset="-122"/>
                  <a:ea typeface="微软雅黑" panose="020B0503020204020204" pitchFamily="34" charset="-122"/>
                </a:rPr>
                <a:t> - </a:t>
              </a:r>
              <a:r>
                <a:rPr lang="zh-CN" altLang="en-US" dirty="0" smtClean="0">
                  <a:solidFill>
                    <a:srgbClr val="FFFF00"/>
                  </a:solidFill>
                  <a:latin typeface="微软雅黑" panose="020B0503020204020204" pitchFamily="34" charset="-122"/>
                  <a:ea typeface="微软雅黑" panose="020B0503020204020204" pitchFamily="34" charset="-122"/>
                </a:rPr>
                <a:t>作用域链</a:t>
              </a:r>
              <a:endParaRPr lang="zh-CN" altLang="en-US" dirty="0">
                <a:solidFill>
                  <a:srgbClr val="FFFF00"/>
                </a:solidFill>
                <a:latin typeface="微软雅黑" panose="020B0503020204020204" pitchFamily="34" charset="-122"/>
                <a:ea typeface="微软雅黑" panose="020B0503020204020204" pitchFamily="34" charset="-122"/>
              </a:endParaRPr>
            </a:p>
          </p:txBody>
        </p:sp>
      </p:grpSp>
      <p:grpSp>
        <p:nvGrpSpPr>
          <p:cNvPr id="97" name="组合 96"/>
          <p:cNvGrpSpPr/>
          <p:nvPr/>
        </p:nvGrpSpPr>
        <p:grpSpPr>
          <a:xfrm>
            <a:off x="4348669" y="4977901"/>
            <a:ext cx="2013485" cy="1035088"/>
            <a:chOff x="3512546" y="5682870"/>
            <a:chExt cx="1672247" cy="1035088"/>
          </a:xfrm>
        </p:grpSpPr>
        <p:grpSp>
          <p:nvGrpSpPr>
            <p:cNvPr id="52" name="组合 51"/>
            <p:cNvGrpSpPr/>
            <p:nvPr/>
          </p:nvGrpSpPr>
          <p:grpSpPr>
            <a:xfrm>
              <a:off x="3512546" y="5682870"/>
              <a:ext cx="1672247" cy="500559"/>
              <a:chOff x="2987824" y="2463672"/>
              <a:chExt cx="1288196" cy="500559"/>
            </a:xfrm>
          </p:grpSpPr>
          <p:sp>
            <p:nvSpPr>
              <p:cNvPr id="55" name="矩形 54"/>
              <p:cNvSpPr/>
              <p:nvPr/>
            </p:nvSpPr>
            <p:spPr>
              <a:xfrm>
                <a:off x="2987824" y="2463672"/>
                <a:ext cx="1288196" cy="50055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00"/>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3100227" y="2536749"/>
                <a:ext cx="1063390" cy="369332"/>
              </a:xfrm>
              <a:prstGeom prst="rect">
                <a:avLst/>
              </a:prstGeom>
              <a:noFill/>
              <a:ln>
                <a:noFill/>
              </a:ln>
            </p:spPr>
            <p:txBody>
              <a:bodyPr wrap="square" rtlCol="0">
                <a:spAutoFit/>
              </a:bodyPr>
              <a:lstStyle/>
              <a:p>
                <a:r>
                  <a:rPr lang="en-US" altLang="zh-CN" dirty="0" smtClean="0">
                    <a:solidFill>
                      <a:srgbClr val="FFFF00"/>
                    </a:solidFill>
                    <a:latin typeface="微软雅黑" panose="020B0503020204020204" pitchFamily="34" charset="-122"/>
                    <a:ea typeface="微软雅黑" panose="020B0503020204020204" pitchFamily="34" charset="-122"/>
                  </a:rPr>
                  <a:t>window</a:t>
                </a:r>
                <a:endParaRPr lang="zh-CN" altLang="en-US" dirty="0">
                  <a:solidFill>
                    <a:srgbClr val="FFFF00"/>
                  </a:solidFill>
                  <a:latin typeface="微软雅黑" panose="020B0503020204020204" pitchFamily="34" charset="-122"/>
                  <a:ea typeface="微软雅黑" panose="020B0503020204020204" pitchFamily="34" charset="-122"/>
                </a:endParaRPr>
              </a:p>
            </p:txBody>
          </p:sp>
        </p:grpSp>
        <p:sp>
          <p:nvSpPr>
            <p:cNvPr id="57" name="矩形 56"/>
            <p:cNvSpPr/>
            <p:nvPr/>
          </p:nvSpPr>
          <p:spPr>
            <a:xfrm>
              <a:off x="3512546" y="6217399"/>
              <a:ext cx="1672247" cy="50055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00"/>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3587481" y="6309320"/>
              <a:ext cx="1395746" cy="369332"/>
            </a:xfrm>
            <a:prstGeom prst="rect">
              <a:avLst/>
            </a:prstGeom>
            <a:noFill/>
          </p:spPr>
          <p:txBody>
            <a:bodyPr wrap="square" rtlCol="0">
              <a:spAutoFit/>
            </a:bodyPr>
            <a:lstStyle/>
            <a:p>
              <a:r>
                <a:rPr lang="en-US" altLang="zh-CN" dirty="0" smtClean="0">
                  <a:solidFill>
                    <a:srgbClr val="FFFF00"/>
                  </a:solidFill>
                  <a:latin typeface="微软雅黑" panose="020B0503020204020204" pitchFamily="34" charset="-122"/>
                  <a:ea typeface="微软雅黑" panose="020B0503020204020204" pitchFamily="34" charset="-122"/>
                </a:rPr>
                <a:t>f</a:t>
              </a:r>
              <a:r>
                <a:rPr lang="zh-CN" altLang="en-US" dirty="0" smtClean="0">
                  <a:solidFill>
                    <a:srgbClr val="FFFF00"/>
                  </a:solidFill>
                  <a:latin typeface="微软雅黑" panose="020B0503020204020204" pitchFamily="34" charset="-122"/>
                  <a:ea typeface="微软雅黑" panose="020B0503020204020204" pitchFamily="34" charset="-122"/>
                </a:rPr>
                <a:t>函数活动对象</a:t>
              </a:r>
              <a:endParaRPr lang="zh-CN" altLang="en-US" dirty="0">
                <a:solidFill>
                  <a:srgbClr val="FFFF00"/>
                </a:solidFill>
                <a:latin typeface="微软雅黑" panose="020B0503020204020204" pitchFamily="34" charset="-122"/>
                <a:ea typeface="微软雅黑" panose="020B0503020204020204" pitchFamily="34" charset="-122"/>
              </a:endParaRPr>
            </a:p>
          </p:txBody>
        </p:sp>
      </p:grpSp>
      <p:sp>
        <p:nvSpPr>
          <p:cNvPr id="60" name="文本框 59"/>
          <p:cNvSpPr txBox="1"/>
          <p:nvPr/>
        </p:nvSpPr>
        <p:spPr>
          <a:xfrm>
            <a:off x="1609626" y="5477708"/>
            <a:ext cx="2448272"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g</a:t>
            </a:r>
            <a:r>
              <a:rPr lang="zh-CN" altLang="en-US" dirty="0" smtClean="0">
                <a:latin typeface="微软雅黑" panose="020B0503020204020204" pitchFamily="34" charset="-122"/>
                <a:ea typeface="微软雅黑" panose="020B0503020204020204" pitchFamily="34" charset="-122"/>
              </a:rPr>
              <a:t>函数的作用域链对象</a:t>
            </a:r>
            <a:endParaRPr lang="zh-CN" altLang="en-US" dirty="0">
              <a:latin typeface="微软雅黑" panose="020B0503020204020204" pitchFamily="34" charset="-122"/>
              <a:ea typeface="微软雅黑" panose="020B0503020204020204" pitchFamily="34" charset="-122"/>
            </a:endParaRPr>
          </a:p>
        </p:txBody>
      </p:sp>
      <p:cxnSp>
        <p:nvCxnSpPr>
          <p:cNvPr id="61" name="曲线连接符 60"/>
          <p:cNvCxnSpPr>
            <a:stCxn id="60" idx="3"/>
          </p:cNvCxnSpPr>
          <p:nvPr/>
        </p:nvCxnSpPr>
        <p:spPr>
          <a:xfrm flipV="1">
            <a:off x="4057898" y="5489043"/>
            <a:ext cx="290771" cy="173331"/>
          </a:xfrm>
          <a:prstGeom prst="curvedConnector3">
            <a:avLst>
              <a:gd name="adj1" fmla="val 5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肘形连接符 65"/>
          <p:cNvCxnSpPr>
            <a:endCxn id="50" idx="3"/>
          </p:cNvCxnSpPr>
          <p:nvPr/>
        </p:nvCxnSpPr>
        <p:spPr>
          <a:xfrm rot="10800000" flipV="1">
            <a:off x="4569141" y="3367684"/>
            <a:ext cx="2590185" cy="530095"/>
          </a:xfrm>
          <a:prstGeom prst="bentConnector3">
            <a:avLst>
              <a:gd name="adj1" fmla="val 50000"/>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肘形连接符 73"/>
          <p:cNvCxnSpPr>
            <a:stCxn id="51" idx="3"/>
            <a:endCxn id="55" idx="0"/>
          </p:cNvCxnSpPr>
          <p:nvPr/>
        </p:nvCxnSpPr>
        <p:spPr>
          <a:xfrm>
            <a:off x="4653343" y="4464554"/>
            <a:ext cx="702069" cy="513347"/>
          </a:xfrm>
          <a:prstGeom prst="bentConnector2">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肘形连接符 76"/>
          <p:cNvCxnSpPr>
            <a:stCxn id="56" idx="1"/>
            <a:endCxn id="7" idx="2"/>
          </p:cNvCxnSpPr>
          <p:nvPr/>
        </p:nvCxnSpPr>
        <p:spPr>
          <a:xfrm rot="10800000">
            <a:off x="1372590" y="2123670"/>
            <a:ext cx="3151769" cy="3111975"/>
          </a:xfrm>
          <a:prstGeom prst="bentConnector2">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肘形连接符 107"/>
          <p:cNvCxnSpPr>
            <a:stCxn id="58" idx="3"/>
            <a:endCxn id="40" idx="2"/>
          </p:cNvCxnSpPr>
          <p:nvPr/>
        </p:nvCxnSpPr>
        <p:spPr>
          <a:xfrm flipV="1">
            <a:off x="6119456" y="3561938"/>
            <a:ext cx="1523263" cy="2227079"/>
          </a:xfrm>
          <a:prstGeom prst="bentConnector2">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7992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闭包（续</a:t>
            </a:r>
            <a:r>
              <a:rPr lang="en-US" altLang="zh-CN" dirty="0" smtClean="0"/>
              <a:t>3</a:t>
            </a:r>
            <a:r>
              <a:rPr lang="zh-CN" altLang="en-US" dirty="0" smtClean="0"/>
              <a:t>）</a:t>
            </a:r>
            <a:endParaRPr lang="en-US" dirty="0"/>
          </a:p>
        </p:txBody>
      </p:sp>
      <p:sp>
        <p:nvSpPr>
          <p:cNvPr id="3" name="内容占位符 2"/>
          <p:cNvSpPr>
            <a:spLocks noGrp="1"/>
          </p:cNvSpPr>
          <p:nvPr>
            <p:ph sz="quarter" idx="10"/>
          </p:nvPr>
        </p:nvSpPr>
        <p:spPr/>
        <p:txBody>
          <a:bodyPr/>
          <a:lstStyle/>
          <a:p>
            <a:r>
              <a:rPr lang="zh-CN" altLang="en-US" smtClean="0"/>
              <a:t>示例</a:t>
            </a:r>
            <a:endParaRPr lang="en-US" dirty="0"/>
          </a:p>
        </p:txBody>
      </p:sp>
      <p:sp>
        <p:nvSpPr>
          <p:cNvPr id="4" name="Rectangle 6"/>
          <p:cNvSpPr>
            <a:spLocks noChangeArrowheads="1"/>
          </p:cNvSpPr>
          <p:nvPr/>
        </p:nvSpPr>
        <p:spPr bwMode="auto">
          <a:xfrm>
            <a:off x="683568" y="1628800"/>
            <a:ext cx="3024336" cy="4104456"/>
          </a:xfrm>
          <a:prstGeom prst="rect">
            <a:avLst/>
          </a:prstGeom>
          <a:solidFill>
            <a:srgbClr val="EAEAEA"/>
          </a:solidFill>
          <a:ln>
            <a:noFill/>
          </a:ln>
          <a:effectLst/>
          <a:extLst>
            <a:ext uri="{91240B29-F687-4f45-9708-019B960494DF}">
              <a14:hiddenLine xmlns:a14="http://schemas.microsoft.com/office/drawing/2010/main" w="25400" cap="rnd">
                <a:solidFill>
                  <a:srgbClr val="1669BC"/>
                </a:solidFill>
                <a:prstDash val="sysDot"/>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1" rIns="91423" bIns="45711" anchor="ctr"/>
          <a:lstStyle>
            <a:lvl1pPr algn="l" defTabSz="927100">
              <a:defRPr sz="2400">
                <a:solidFill>
                  <a:schemeClr val="tx1"/>
                </a:solidFill>
                <a:latin typeface="Times New Roman" pitchFamily="18" charset="0"/>
                <a:ea typeface="宋体" pitchFamily="2" charset="-122"/>
              </a:defRPr>
            </a:lvl1pPr>
            <a:lvl2pPr marL="463550" algn="l" defTabSz="927100">
              <a:defRPr sz="2400">
                <a:solidFill>
                  <a:schemeClr val="tx1"/>
                </a:solidFill>
                <a:latin typeface="Times New Roman" pitchFamily="18" charset="0"/>
                <a:ea typeface="宋体" pitchFamily="2" charset="-122"/>
              </a:defRPr>
            </a:lvl2pPr>
            <a:lvl3pPr marL="927100" algn="l" defTabSz="927100">
              <a:defRPr sz="2400">
                <a:solidFill>
                  <a:schemeClr val="tx1"/>
                </a:solidFill>
                <a:latin typeface="Times New Roman" pitchFamily="18" charset="0"/>
                <a:ea typeface="宋体" pitchFamily="2" charset="-122"/>
              </a:defRPr>
            </a:lvl3pPr>
            <a:lvl4pPr marL="1390650" algn="l" defTabSz="927100">
              <a:defRPr sz="2400">
                <a:solidFill>
                  <a:schemeClr val="tx1"/>
                </a:solidFill>
                <a:latin typeface="Times New Roman" pitchFamily="18" charset="0"/>
                <a:ea typeface="宋体" pitchFamily="2" charset="-122"/>
              </a:defRPr>
            </a:lvl4pPr>
            <a:lvl5pPr marL="1854200" algn="l" defTabSz="927100">
              <a:defRPr sz="2400">
                <a:solidFill>
                  <a:schemeClr val="tx1"/>
                </a:solidFill>
                <a:latin typeface="Times New Roman" pitchFamily="18" charset="0"/>
                <a:ea typeface="宋体" pitchFamily="2" charset="-122"/>
              </a:defRPr>
            </a:lvl5pPr>
            <a:lvl6pPr marL="2311400" defTabSz="9271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768600" defTabSz="9271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225800" defTabSz="9271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683000" defTabSz="9271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dirty="0" err="1" smtClean="0">
                <a:solidFill>
                  <a:schemeClr val="bg1"/>
                </a:solidFill>
                <a:latin typeface="微软雅黑" panose="020B0503020204020204" pitchFamily="34" charset="-122"/>
                <a:ea typeface="微软雅黑" panose="020B0503020204020204" pitchFamily="34" charset="-122"/>
                <a:cs typeface="Arial" pitchFamily="34" charset="0"/>
              </a:rPr>
              <a:t>var</a:t>
            </a:r>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 </a:t>
            </a:r>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a = 100;</a:t>
            </a:r>
          </a:p>
          <a:p>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function f() {</a:t>
            </a:r>
          </a:p>
          <a:p>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  </a:t>
            </a:r>
            <a:r>
              <a:rPr lang="en-US" altLang="zh-CN" dirty="0" err="1">
                <a:solidFill>
                  <a:schemeClr val="bg1"/>
                </a:solidFill>
                <a:latin typeface="微软雅黑" panose="020B0503020204020204" pitchFamily="34" charset="-122"/>
                <a:ea typeface="微软雅黑" panose="020B0503020204020204" pitchFamily="34" charset="-122"/>
                <a:cs typeface="Arial" pitchFamily="34" charset="0"/>
              </a:rPr>
              <a:t>var</a:t>
            </a:r>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 a = 200;</a:t>
            </a:r>
          </a:p>
          <a:p>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  function g() {</a:t>
            </a:r>
          </a:p>
          <a:p>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    return a;</a:t>
            </a:r>
          </a:p>
          <a:p>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  }</a:t>
            </a:r>
          </a:p>
          <a:p>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  return g;</a:t>
            </a:r>
          </a:p>
          <a:p>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a:t>
            </a:r>
          </a:p>
          <a:p>
            <a:r>
              <a:rPr lang="en-US" altLang="zh-CN" dirty="0" err="1">
                <a:solidFill>
                  <a:schemeClr val="bg1"/>
                </a:solidFill>
                <a:latin typeface="微软雅黑" panose="020B0503020204020204" pitchFamily="34" charset="-122"/>
                <a:ea typeface="微软雅黑" panose="020B0503020204020204" pitchFamily="34" charset="-122"/>
                <a:cs typeface="Arial" pitchFamily="34" charset="0"/>
              </a:rPr>
              <a:t>var</a:t>
            </a:r>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 g = f();</a:t>
            </a:r>
          </a:p>
          <a:p>
            <a:r>
              <a:rPr lang="en-US" altLang="zh-CN" dirty="0">
                <a:solidFill>
                  <a:srgbClr val="FF0000"/>
                </a:solidFill>
                <a:latin typeface="微软雅黑" panose="020B0503020204020204" pitchFamily="34" charset="-122"/>
                <a:ea typeface="微软雅黑" panose="020B0503020204020204" pitchFamily="34" charset="-122"/>
                <a:cs typeface="Arial" pitchFamily="34" charset="0"/>
              </a:rPr>
              <a:t>console.log(g()); </a:t>
            </a:r>
          </a:p>
          <a:p>
            <a:r>
              <a:rPr lang="en-US" altLang="zh-CN" dirty="0">
                <a:solidFill>
                  <a:srgbClr val="FF0000"/>
                </a:solidFill>
                <a:latin typeface="微软雅黑" panose="020B0503020204020204" pitchFamily="34" charset="-122"/>
                <a:ea typeface="微软雅黑" panose="020B0503020204020204" pitchFamily="34" charset="-122"/>
                <a:cs typeface="Arial" pitchFamily="34" charset="0"/>
              </a:rPr>
              <a:t>//200</a:t>
            </a:r>
            <a:endParaRPr lang="zh-CN" altLang="en-US" dirty="0">
              <a:solidFill>
                <a:srgbClr val="FF0000"/>
              </a:solidFill>
              <a:latin typeface="微软雅黑" panose="020B0503020204020204" pitchFamily="34" charset="-122"/>
              <a:ea typeface="微软雅黑" panose="020B0503020204020204" pitchFamily="34" charset="-122"/>
              <a:cs typeface="Arial" pitchFamily="34" charset="0"/>
            </a:endParaRPr>
          </a:p>
        </p:txBody>
      </p:sp>
      <p:sp>
        <p:nvSpPr>
          <p:cNvPr id="8" name="矩形 7"/>
          <p:cNvSpPr/>
          <p:nvPr/>
        </p:nvSpPr>
        <p:spPr>
          <a:xfrm>
            <a:off x="4242492" y="1629282"/>
            <a:ext cx="4032448" cy="2246769"/>
          </a:xfrm>
          <a:prstGeom prst="rect">
            <a:avLst/>
          </a:prstGeom>
          <a:ln>
            <a:solidFill>
              <a:srgbClr val="FF0000"/>
            </a:solidFill>
          </a:ln>
        </p:spPr>
        <p:txBody>
          <a:bodyPr wrap="square">
            <a:spAutoFit/>
          </a:bodyPr>
          <a:lstStyle/>
          <a:p>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函数 </a:t>
            </a:r>
            <a:r>
              <a:rPr lang="en-US" altLang="zh-CN" sz="2000" dirty="0">
                <a:latin typeface="微软雅黑" panose="020B0503020204020204" pitchFamily="34" charset="-122"/>
                <a:ea typeface="微软雅黑" panose="020B0503020204020204" pitchFamily="34" charset="-122"/>
              </a:rPr>
              <a:t>g </a:t>
            </a:r>
            <a:r>
              <a:rPr lang="zh-CN" altLang="en-US" sz="2000" dirty="0">
                <a:latin typeface="微软雅黑" panose="020B0503020204020204" pitchFamily="34" charset="-122"/>
                <a:ea typeface="微软雅黑" panose="020B0503020204020204" pitchFamily="34" charset="-122"/>
              </a:rPr>
              <a:t>被调用时，所使用的是声明在方法 </a:t>
            </a:r>
            <a:r>
              <a:rPr lang="en-US" altLang="zh-CN" sz="2000" dirty="0">
                <a:latin typeface="微软雅黑" panose="020B0503020204020204" pitchFamily="34" charset="-122"/>
                <a:ea typeface="微软雅黑" panose="020B0503020204020204" pitchFamily="34" charset="-122"/>
              </a:rPr>
              <a:t>f </a:t>
            </a:r>
            <a:r>
              <a:rPr lang="zh-CN" altLang="en-US" sz="2000" dirty="0">
                <a:latin typeface="微软雅黑" panose="020B0503020204020204" pitchFamily="34" charset="-122"/>
                <a:ea typeface="微软雅黑" panose="020B0503020204020204" pitchFamily="34" charset="-122"/>
              </a:rPr>
              <a:t>中的局部变量 </a:t>
            </a:r>
            <a:r>
              <a:rPr lang="en-US" altLang="zh-CN" sz="2000" dirty="0" smtClean="0">
                <a:latin typeface="微软雅黑" panose="020B0503020204020204" pitchFamily="34" charset="-122"/>
                <a:ea typeface="微软雅黑" panose="020B0503020204020204" pitchFamily="34" charset="-122"/>
              </a:rPr>
              <a:t>a</a:t>
            </a:r>
          </a:p>
          <a:p>
            <a:endParaRPr lang="en-US" altLang="zh-CN" sz="2000" dirty="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、该</a:t>
            </a:r>
            <a:r>
              <a:rPr lang="zh-CN" altLang="en-US" sz="2000" dirty="0">
                <a:latin typeface="微软雅黑" panose="020B0503020204020204" pitchFamily="34" charset="-122"/>
                <a:ea typeface="微软雅黑" panose="020B0503020204020204" pitchFamily="34" charset="-122"/>
              </a:rPr>
              <a:t>变量存放在调用</a:t>
            </a:r>
            <a:r>
              <a:rPr lang="en-US" altLang="zh-CN" sz="2000" dirty="0">
                <a:latin typeface="微软雅黑" panose="020B0503020204020204" pitchFamily="34" charset="-122"/>
                <a:ea typeface="微软雅黑" panose="020B0503020204020204" pitchFamily="34" charset="-122"/>
              </a:rPr>
              <a:t>f </a:t>
            </a:r>
            <a:r>
              <a:rPr lang="zh-CN" altLang="en-US" sz="2000" dirty="0">
                <a:latin typeface="微软雅黑" panose="020B0503020204020204" pitchFamily="34" charset="-122"/>
                <a:ea typeface="微软雅黑" panose="020B0503020204020204" pitchFamily="34" charset="-122"/>
              </a:rPr>
              <a:t>方法时所创建</a:t>
            </a:r>
            <a:r>
              <a:rPr lang="zh-CN" altLang="en-US" sz="2000" dirty="0" smtClean="0">
                <a:latin typeface="微软雅黑" panose="020B0503020204020204" pitchFamily="34" charset="-122"/>
                <a:ea typeface="微软雅黑" panose="020B0503020204020204" pitchFamily="34" charset="-122"/>
              </a:rPr>
              <a:t>的</a:t>
            </a:r>
            <a:r>
              <a:rPr lang="zh-CN" altLang="en-US" sz="2000" dirty="0">
                <a:latin typeface="微软雅黑" panose="020B0503020204020204" pitchFamily="34" charset="-122"/>
                <a:ea typeface="微软雅黑" panose="020B0503020204020204" pitchFamily="34" charset="-122"/>
              </a:rPr>
              <a:t>活动</a:t>
            </a:r>
            <a:r>
              <a:rPr lang="zh-CN" altLang="en-US" sz="2000" dirty="0" smtClean="0">
                <a:latin typeface="微软雅黑" panose="020B0503020204020204" pitchFamily="34" charset="-122"/>
                <a:ea typeface="微软雅黑" panose="020B0503020204020204" pitchFamily="34" charset="-122"/>
              </a:rPr>
              <a:t>对象</a:t>
            </a:r>
            <a:r>
              <a:rPr lang="zh-CN" altLang="en-US" sz="2000" dirty="0">
                <a:latin typeface="微软雅黑" panose="020B0503020204020204" pitchFamily="34" charset="-122"/>
                <a:ea typeface="微软雅黑" panose="020B0503020204020204" pitchFamily="34" charset="-122"/>
              </a:rPr>
              <a:t>中，而该对象由于存在外部引用，在方法 </a:t>
            </a:r>
            <a:r>
              <a:rPr lang="en-US" altLang="zh-CN" sz="2000" dirty="0">
                <a:latin typeface="微软雅黑" panose="020B0503020204020204" pitchFamily="34" charset="-122"/>
                <a:ea typeface="微软雅黑" panose="020B0503020204020204" pitchFamily="34" charset="-122"/>
              </a:rPr>
              <a:t>f </a:t>
            </a:r>
            <a:r>
              <a:rPr lang="zh-CN" altLang="en-US" sz="2000" dirty="0">
                <a:latin typeface="微软雅黑" panose="020B0503020204020204" pitchFamily="34" charset="-122"/>
                <a:ea typeface="微软雅黑" panose="020B0503020204020204" pitchFamily="34" charset="-122"/>
              </a:rPr>
              <a:t>调用完成后依然没有被</a:t>
            </a:r>
            <a:r>
              <a:rPr lang="zh-CN" altLang="en-US" sz="2000" dirty="0" smtClean="0">
                <a:latin typeface="微软雅黑" panose="020B0503020204020204" pitchFamily="34" charset="-122"/>
                <a:ea typeface="微软雅黑" panose="020B0503020204020204" pitchFamily="34" charset="-122"/>
              </a:rPr>
              <a:t>回收</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0556557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闭包（续</a:t>
            </a:r>
            <a:r>
              <a:rPr lang="en-US" altLang="zh-CN" dirty="0" smtClean="0"/>
              <a:t>4</a:t>
            </a:r>
            <a:r>
              <a:rPr lang="zh-CN" altLang="en-US" dirty="0" smtClean="0"/>
              <a:t>）</a:t>
            </a:r>
            <a:endParaRPr lang="zh-CN" altLang="en-US" dirty="0"/>
          </a:p>
        </p:txBody>
      </p:sp>
      <p:grpSp>
        <p:nvGrpSpPr>
          <p:cNvPr id="79" name="组合 78"/>
          <p:cNvGrpSpPr/>
          <p:nvPr/>
        </p:nvGrpSpPr>
        <p:grpSpPr>
          <a:xfrm>
            <a:off x="369385" y="891031"/>
            <a:ext cx="2144257" cy="1232638"/>
            <a:chOff x="4996014" y="748659"/>
            <a:chExt cx="2144257" cy="1232638"/>
          </a:xfrm>
        </p:grpSpPr>
        <p:sp>
          <p:nvSpPr>
            <p:cNvPr id="3" name="矩形 2"/>
            <p:cNvSpPr/>
            <p:nvPr/>
          </p:nvSpPr>
          <p:spPr>
            <a:xfrm>
              <a:off x="4996014" y="748659"/>
              <a:ext cx="2016224" cy="12326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996014" y="1324723"/>
              <a:ext cx="20162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086278" y="852025"/>
              <a:ext cx="2053993" cy="369332"/>
            </a:xfrm>
            <a:prstGeom prst="rect">
              <a:avLst/>
            </a:prstGeom>
            <a:noFill/>
            <a:ln>
              <a:noFill/>
            </a:ln>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全局对象</a:t>
              </a:r>
              <a:r>
                <a:rPr lang="en-US" altLang="zh-CN" dirty="0" smtClean="0">
                  <a:latin typeface="微软雅黑" panose="020B0503020204020204" pitchFamily="34" charset="-122"/>
                  <a:ea typeface="微软雅黑" panose="020B0503020204020204" pitchFamily="34" charset="-122"/>
                </a:rPr>
                <a:t>window</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5312745" y="1334966"/>
              <a:ext cx="1372945" cy="646331"/>
            </a:xfrm>
            <a:prstGeom prst="rect">
              <a:avLst/>
            </a:prstGeom>
            <a:noFill/>
            <a:ln>
              <a:noFill/>
            </a:ln>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 - a : 100</a:t>
              </a:r>
            </a:p>
            <a:p>
              <a:r>
                <a:rPr lang="en-US" altLang="zh-CN" dirty="0" smtClean="0">
                  <a:latin typeface="微软雅黑" panose="020B0503020204020204" pitchFamily="34" charset="-122"/>
                  <a:ea typeface="微软雅黑" panose="020B0503020204020204" pitchFamily="34" charset="-122"/>
                </a:rPr>
                <a:t> - f</a:t>
              </a:r>
            </a:p>
          </p:txBody>
        </p:sp>
      </p:grpSp>
      <p:cxnSp>
        <p:nvCxnSpPr>
          <p:cNvPr id="11" name="肘形连接符 10"/>
          <p:cNvCxnSpPr>
            <a:endCxn id="27" idx="1"/>
          </p:cNvCxnSpPr>
          <p:nvPr/>
        </p:nvCxnSpPr>
        <p:spPr>
          <a:xfrm flipV="1">
            <a:off x="1372589" y="1261768"/>
            <a:ext cx="1934078" cy="737405"/>
          </a:xfrm>
          <a:prstGeom prst="bentConnector3">
            <a:avLst>
              <a:gd name="adj1" fmla="val 75505"/>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5184793" y="1019137"/>
            <a:ext cx="2359102" cy="369332"/>
          </a:xfrm>
          <a:prstGeom prst="rect">
            <a:avLst/>
          </a:prstGeom>
          <a:noFill/>
          <a:ln>
            <a:noFill/>
          </a:ln>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f</a:t>
            </a:r>
            <a:r>
              <a:rPr lang="zh-CN" altLang="en-US" dirty="0" smtClean="0">
                <a:latin typeface="微软雅黑" panose="020B0503020204020204" pitchFamily="34" charset="-122"/>
                <a:ea typeface="微软雅黑" panose="020B0503020204020204" pitchFamily="34" charset="-122"/>
              </a:rPr>
              <a:t>函数的作用域链对象</a:t>
            </a:r>
            <a:endParaRPr lang="zh-CN" altLang="en-US" dirty="0">
              <a:latin typeface="微软雅黑" panose="020B0503020204020204" pitchFamily="34" charset="-122"/>
              <a:ea typeface="微软雅黑" panose="020B0503020204020204" pitchFamily="34" charset="-122"/>
            </a:endParaRPr>
          </a:p>
        </p:txBody>
      </p:sp>
      <p:cxnSp>
        <p:nvCxnSpPr>
          <p:cNvPr id="37" name="曲线连接符 36"/>
          <p:cNvCxnSpPr>
            <a:stCxn id="35" idx="2"/>
            <a:endCxn id="30" idx="3"/>
          </p:cNvCxnSpPr>
          <p:nvPr/>
        </p:nvCxnSpPr>
        <p:spPr>
          <a:xfrm rot="5400000">
            <a:off x="5693261" y="1814664"/>
            <a:ext cx="1097279" cy="244888"/>
          </a:xfrm>
          <a:prstGeom prst="curved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45" idx="3"/>
            <a:endCxn id="30" idx="0"/>
          </p:cNvCxnSpPr>
          <p:nvPr/>
        </p:nvCxnSpPr>
        <p:spPr>
          <a:xfrm>
            <a:off x="4488566" y="1828542"/>
            <a:ext cx="986792" cy="406926"/>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3152824" y="973736"/>
            <a:ext cx="1392787" cy="1080120"/>
            <a:chOff x="1441194" y="3429000"/>
            <a:chExt cx="1392787" cy="1080120"/>
          </a:xfrm>
        </p:grpSpPr>
        <p:sp>
          <p:nvSpPr>
            <p:cNvPr id="25" name="矩形 24"/>
            <p:cNvSpPr/>
            <p:nvPr/>
          </p:nvSpPr>
          <p:spPr>
            <a:xfrm>
              <a:off x="1441194" y="3429000"/>
              <a:ext cx="1392787" cy="10801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1441194" y="4005064"/>
              <a:ext cx="13927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1595037" y="3532366"/>
              <a:ext cx="1238944" cy="369332"/>
            </a:xfrm>
            <a:prstGeom prst="rect">
              <a:avLst/>
            </a:prstGeom>
            <a:noFill/>
            <a:ln>
              <a:noFill/>
            </a:ln>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f</a:t>
              </a:r>
              <a:r>
                <a:rPr lang="zh-CN" altLang="en-US" dirty="0" smtClean="0">
                  <a:latin typeface="微软雅黑" panose="020B0503020204020204" pitchFamily="34" charset="-122"/>
                  <a:ea typeface="微软雅黑" panose="020B0503020204020204" pitchFamily="34" charset="-122"/>
                </a:rPr>
                <a:t>函数对象</a:t>
              </a:r>
              <a:endParaRPr lang="zh-CN" altLang="en-US" dirty="0">
                <a:latin typeface="微软雅黑" panose="020B0503020204020204" pitchFamily="34" charset="-122"/>
                <a:ea typeface="微软雅黑" panose="020B0503020204020204" pitchFamily="34" charset="-122"/>
              </a:endParaRPr>
            </a:p>
          </p:txBody>
        </p:sp>
        <p:sp>
          <p:nvSpPr>
            <p:cNvPr id="45" name="文本框 44"/>
            <p:cNvSpPr txBox="1"/>
            <p:nvPr/>
          </p:nvSpPr>
          <p:spPr>
            <a:xfrm>
              <a:off x="1441194" y="4099140"/>
              <a:ext cx="1335742" cy="369332"/>
            </a:xfrm>
            <a:prstGeom prst="rect">
              <a:avLst/>
            </a:prstGeom>
            <a:noFill/>
            <a:ln>
              <a:noFill/>
            </a:ln>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 - </a:t>
              </a:r>
              <a:r>
                <a:rPr lang="zh-CN" altLang="en-US" dirty="0" smtClean="0">
                  <a:latin typeface="微软雅黑" panose="020B0503020204020204" pitchFamily="34" charset="-122"/>
                  <a:ea typeface="微软雅黑" panose="020B0503020204020204" pitchFamily="34" charset="-122"/>
                </a:rPr>
                <a:t>作用域链</a:t>
              </a:r>
              <a:endParaRPr lang="zh-CN" altLang="en-US" dirty="0">
                <a:latin typeface="微软雅黑" panose="020B0503020204020204" pitchFamily="34" charset="-122"/>
                <a:ea typeface="微软雅黑" panose="020B0503020204020204" pitchFamily="34" charset="-122"/>
              </a:endParaRPr>
            </a:p>
          </p:txBody>
        </p:sp>
      </p:grpSp>
      <p:cxnSp>
        <p:nvCxnSpPr>
          <p:cNvPr id="54" name="肘形连接符 53"/>
          <p:cNvCxnSpPr>
            <a:stCxn id="53" idx="1"/>
            <a:endCxn id="3" idx="2"/>
          </p:cNvCxnSpPr>
          <p:nvPr/>
        </p:nvCxnSpPr>
        <p:spPr>
          <a:xfrm rot="10800000">
            <a:off x="1377497" y="2123669"/>
            <a:ext cx="3566166" cy="369542"/>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组合 82"/>
          <p:cNvGrpSpPr/>
          <p:nvPr/>
        </p:nvGrpSpPr>
        <p:grpSpPr>
          <a:xfrm>
            <a:off x="4831260" y="2235468"/>
            <a:ext cx="1288196" cy="1035088"/>
            <a:chOff x="3532584" y="3688411"/>
            <a:chExt cx="1288196" cy="1035088"/>
          </a:xfrm>
        </p:grpSpPr>
        <p:grpSp>
          <p:nvGrpSpPr>
            <p:cNvPr id="15" name="组合 14"/>
            <p:cNvGrpSpPr/>
            <p:nvPr/>
          </p:nvGrpSpPr>
          <p:grpSpPr>
            <a:xfrm>
              <a:off x="3532584" y="3688411"/>
              <a:ext cx="1288196" cy="500559"/>
              <a:chOff x="2987824" y="2463672"/>
              <a:chExt cx="1288196" cy="500559"/>
            </a:xfrm>
          </p:grpSpPr>
          <p:sp>
            <p:nvSpPr>
              <p:cNvPr id="30" name="矩形 29"/>
              <p:cNvSpPr/>
              <p:nvPr/>
            </p:nvSpPr>
            <p:spPr>
              <a:xfrm>
                <a:off x="2987824" y="2463672"/>
                <a:ext cx="1288196" cy="5005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3100227" y="2536749"/>
                <a:ext cx="1063390" cy="369332"/>
              </a:xfrm>
              <a:prstGeom prst="rect">
                <a:avLst/>
              </a:prstGeom>
              <a:noFill/>
              <a:ln>
                <a:noFill/>
              </a:ln>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window</a:t>
                </a:r>
                <a:endParaRPr lang="zh-CN" altLang="en-US" dirty="0">
                  <a:latin typeface="微软雅黑" panose="020B0503020204020204" pitchFamily="34" charset="-122"/>
                  <a:ea typeface="微软雅黑" panose="020B0503020204020204" pitchFamily="34" charset="-122"/>
                </a:endParaRPr>
              </a:p>
            </p:txBody>
          </p:sp>
        </p:grpSp>
        <p:sp>
          <p:nvSpPr>
            <p:cNvPr id="36" name="矩形 35"/>
            <p:cNvSpPr/>
            <p:nvPr/>
          </p:nvSpPr>
          <p:spPr>
            <a:xfrm>
              <a:off x="3532584" y="4222940"/>
              <a:ext cx="1288196" cy="5005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3607518" y="4314861"/>
              <a:ext cx="1138327" cy="369332"/>
            </a:xfrm>
            <a:prstGeom prst="rect">
              <a:avLst/>
            </a:prstGeom>
            <a:noFill/>
            <a:ln>
              <a:noFill/>
            </a:ln>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活动对象</a:t>
              </a:r>
              <a:endParaRPr lang="zh-CN" altLang="en-US" dirty="0">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6712347" y="2172535"/>
            <a:ext cx="2067330" cy="1389403"/>
            <a:chOff x="1196227" y="3429000"/>
            <a:chExt cx="1819586" cy="1440074"/>
          </a:xfrm>
        </p:grpSpPr>
        <p:sp>
          <p:nvSpPr>
            <p:cNvPr id="40" name="矩形 39"/>
            <p:cNvSpPr/>
            <p:nvPr/>
          </p:nvSpPr>
          <p:spPr>
            <a:xfrm>
              <a:off x="1196228" y="3429000"/>
              <a:ext cx="1637754" cy="14400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1196227" y="4005064"/>
              <a:ext cx="1637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378059" y="3532367"/>
              <a:ext cx="1637754" cy="382801"/>
            </a:xfrm>
            <a:prstGeom prst="rect">
              <a:avLst/>
            </a:prstGeom>
            <a:noFill/>
            <a:ln>
              <a:noFill/>
            </a:ln>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f</a:t>
              </a:r>
              <a:r>
                <a:rPr lang="zh-CN" altLang="en-US" dirty="0" smtClean="0">
                  <a:latin typeface="微软雅黑" panose="020B0503020204020204" pitchFamily="34" charset="-122"/>
                  <a:ea typeface="微软雅黑" panose="020B0503020204020204" pitchFamily="34" charset="-122"/>
                </a:rPr>
                <a:t>函数活动对象</a:t>
              </a:r>
              <a:endParaRPr lang="zh-CN" altLang="en-US" dirty="0">
                <a:latin typeface="微软雅黑" panose="020B0503020204020204" pitchFamily="34" charset="-122"/>
                <a:ea typeface="微软雅黑" panose="020B0503020204020204" pitchFamily="34" charset="-122"/>
              </a:endParaRPr>
            </a:p>
          </p:txBody>
        </p:sp>
        <p:sp>
          <p:nvSpPr>
            <p:cNvPr id="44" name="文本框 43"/>
            <p:cNvSpPr txBox="1"/>
            <p:nvPr/>
          </p:nvSpPr>
          <p:spPr>
            <a:xfrm>
              <a:off x="1498239" y="4072426"/>
              <a:ext cx="1335742" cy="669902"/>
            </a:xfrm>
            <a:prstGeom prst="rect">
              <a:avLst/>
            </a:prstGeom>
            <a:noFill/>
            <a:ln>
              <a:noFill/>
            </a:ln>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 - a : 200</a:t>
              </a:r>
            </a:p>
            <a:p>
              <a:r>
                <a:rPr lang="en-US" altLang="zh-CN" dirty="0" smtClean="0">
                  <a:latin typeface="微软雅黑" panose="020B0503020204020204" pitchFamily="34" charset="-122"/>
                  <a:ea typeface="微软雅黑" panose="020B0503020204020204" pitchFamily="34" charset="-122"/>
                </a:rPr>
                <a:t> - g</a:t>
              </a:r>
              <a:endParaRPr lang="zh-CN" altLang="en-US" dirty="0">
                <a:latin typeface="微软雅黑" panose="020B0503020204020204" pitchFamily="34" charset="-122"/>
                <a:ea typeface="微软雅黑" panose="020B0503020204020204" pitchFamily="34" charset="-122"/>
              </a:endParaRPr>
            </a:p>
          </p:txBody>
        </p:sp>
      </p:grpSp>
      <p:cxnSp>
        <p:nvCxnSpPr>
          <p:cNvPr id="46" name="肘形连接符 45"/>
          <p:cNvCxnSpPr>
            <a:stCxn id="38" idx="3"/>
            <a:endCxn id="43" idx="1"/>
          </p:cNvCxnSpPr>
          <p:nvPr/>
        </p:nvCxnSpPr>
        <p:spPr>
          <a:xfrm flipV="1">
            <a:off x="6044521" y="2456931"/>
            <a:ext cx="874415" cy="589653"/>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7" name="组合 46"/>
          <p:cNvGrpSpPr/>
          <p:nvPr/>
        </p:nvGrpSpPr>
        <p:grpSpPr>
          <a:xfrm>
            <a:off x="2961435" y="3334420"/>
            <a:ext cx="1584176" cy="1080120"/>
            <a:chOff x="1441194" y="3429000"/>
            <a:chExt cx="1392787" cy="1080120"/>
          </a:xfrm>
        </p:grpSpPr>
        <p:sp>
          <p:nvSpPr>
            <p:cNvPr id="48" name="矩形 47"/>
            <p:cNvSpPr/>
            <p:nvPr/>
          </p:nvSpPr>
          <p:spPr>
            <a:xfrm>
              <a:off x="1441194" y="3429000"/>
              <a:ext cx="1392787" cy="10801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49" name="直接连接符 48"/>
            <p:cNvCxnSpPr/>
            <p:nvPr/>
          </p:nvCxnSpPr>
          <p:spPr>
            <a:xfrm>
              <a:off x="1441194" y="4005064"/>
              <a:ext cx="13927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1521007" y="3532366"/>
              <a:ext cx="1181899" cy="369332"/>
            </a:xfrm>
            <a:prstGeom prst="rect">
              <a:avLst/>
            </a:prstGeom>
            <a:noFill/>
            <a:ln>
              <a:noFill/>
            </a:ln>
          </p:spPr>
          <p:txBody>
            <a:bodyPr wrap="square" rtlCol="0">
              <a:spAutoFit/>
            </a:bodyPr>
            <a:lstStyle/>
            <a:p>
              <a:r>
                <a:rPr lang="en-US" altLang="zh-CN" dirty="0">
                  <a:latin typeface="微软雅黑" panose="020B0503020204020204" pitchFamily="34" charset="-122"/>
                  <a:ea typeface="微软雅黑" panose="020B0503020204020204" pitchFamily="34" charset="-122"/>
                </a:rPr>
                <a:t>g</a:t>
              </a:r>
              <a:r>
                <a:rPr lang="zh-CN" altLang="en-US" dirty="0" smtClean="0">
                  <a:latin typeface="微软雅黑" panose="020B0503020204020204" pitchFamily="34" charset="-122"/>
                  <a:ea typeface="微软雅黑" panose="020B0503020204020204" pitchFamily="34" charset="-122"/>
                </a:rPr>
                <a:t>函数对象</a:t>
              </a:r>
              <a:endParaRPr lang="zh-CN" altLang="en-US" dirty="0">
                <a:latin typeface="微软雅黑" panose="020B0503020204020204" pitchFamily="34" charset="-122"/>
                <a:ea typeface="微软雅黑" panose="020B0503020204020204" pitchFamily="34" charset="-122"/>
              </a:endParaRPr>
            </a:p>
          </p:txBody>
        </p:sp>
        <p:sp>
          <p:nvSpPr>
            <p:cNvPr id="51" name="文本框 50"/>
            <p:cNvSpPr txBox="1"/>
            <p:nvPr/>
          </p:nvSpPr>
          <p:spPr>
            <a:xfrm>
              <a:off x="1441194" y="4099140"/>
              <a:ext cx="1335742" cy="369332"/>
            </a:xfrm>
            <a:prstGeom prst="rect">
              <a:avLst/>
            </a:prstGeom>
            <a:noFill/>
            <a:ln>
              <a:noFill/>
            </a:ln>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 - </a:t>
              </a:r>
              <a:r>
                <a:rPr lang="zh-CN" altLang="en-US" dirty="0" smtClean="0">
                  <a:latin typeface="微软雅黑" panose="020B0503020204020204" pitchFamily="34" charset="-122"/>
                  <a:ea typeface="微软雅黑" panose="020B0503020204020204" pitchFamily="34" charset="-122"/>
                </a:rPr>
                <a:t>作用域链</a:t>
              </a:r>
              <a:endParaRPr lang="zh-CN" altLang="en-US" dirty="0">
                <a:latin typeface="微软雅黑" panose="020B0503020204020204" pitchFamily="34" charset="-122"/>
                <a:ea typeface="微软雅黑" panose="020B0503020204020204" pitchFamily="34" charset="-122"/>
              </a:endParaRPr>
            </a:p>
          </p:txBody>
        </p:sp>
      </p:grpSp>
      <p:grpSp>
        <p:nvGrpSpPr>
          <p:cNvPr id="97" name="组合 96"/>
          <p:cNvGrpSpPr/>
          <p:nvPr/>
        </p:nvGrpSpPr>
        <p:grpSpPr>
          <a:xfrm>
            <a:off x="4526216" y="4586963"/>
            <a:ext cx="2013485" cy="1035088"/>
            <a:chOff x="3512546" y="5682870"/>
            <a:chExt cx="1672247" cy="1035088"/>
          </a:xfrm>
        </p:grpSpPr>
        <p:grpSp>
          <p:nvGrpSpPr>
            <p:cNvPr id="52" name="组合 51"/>
            <p:cNvGrpSpPr/>
            <p:nvPr/>
          </p:nvGrpSpPr>
          <p:grpSpPr>
            <a:xfrm>
              <a:off x="3512546" y="5682870"/>
              <a:ext cx="1672247" cy="500559"/>
              <a:chOff x="2987824" y="2463672"/>
              <a:chExt cx="1288196" cy="500559"/>
            </a:xfrm>
          </p:grpSpPr>
          <p:sp>
            <p:nvSpPr>
              <p:cNvPr id="55" name="矩形 54"/>
              <p:cNvSpPr/>
              <p:nvPr/>
            </p:nvSpPr>
            <p:spPr>
              <a:xfrm>
                <a:off x="2987824" y="2463672"/>
                <a:ext cx="1288196" cy="5005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3100227" y="2536749"/>
                <a:ext cx="1063390" cy="369332"/>
              </a:xfrm>
              <a:prstGeom prst="rect">
                <a:avLst/>
              </a:prstGeom>
              <a:noFill/>
              <a:ln>
                <a:noFill/>
              </a:ln>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window</a:t>
                </a:r>
                <a:endParaRPr lang="zh-CN" altLang="en-US" dirty="0">
                  <a:latin typeface="微软雅黑" panose="020B0503020204020204" pitchFamily="34" charset="-122"/>
                  <a:ea typeface="微软雅黑" panose="020B0503020204020204" pitchFamily="34" charset="-122"/>
                </a:endParaRPr>
              </a:p>
            </p:txBody>
          </p:sp>
        </p:grpSp>
        <p:sp>
          <p:nvSpPr>
            <p:cNvPr id="57" name="矩形 56"/>
            <p:cNvSpPr/>
            <p:nvPr/>
          </p:nvSpPr>
          <p:spPr>
            <a:xfrm>
              <a:off x="3512546" y="6217399"/>
              <a:ext cx="1672247" cy="5005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3587481" y="6309320"/>
              <a:ext cx="1395746" cy="369332"/>
            </a:xfrm>
            <a:prstGeom prst="rect">
              <a:avLst/>
            </a:prstGeom>
            <a:noFill/>
            <a:ln>
              <a:noFill/>
            </a:ln>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f</a:t>
              </a:r>
              <a:r>
                <a:rPr lang="zh-CN" altLang="en-US" dirty="0" smtClean="0">
                  <a:latin typeface="微软雅黑" panose="020B0503020204020204" pitchFamily="34" charset="-122"/>
                  <a:ea typeface="微软雅黑" panose="020B0503020204020204" pitchFamily="34" charset="-122"/>
                </a:rPr>
                <a:t>函数活动对象</a:t>
              </a:r>
              <a:endParaRPr lang="zh-CN" altLang="en-US" dirty="0">
                <a:latin typeface="微软雅黑" panose="020B0503020204020204" pitchFamily="34" charset="-122"/>
                <a:ea typeface="微软雅黑" panose="020B0503020204020204" pitchFamily="34" charset="-122"/>
              </a:endParaRPr>
            </a:p>
          </p:txBody>
        </p:sp>
      </p:grpSp>
      <p:sp>
        <p:nvSpPr>
          <p:cNvPr id="60" name="文本框 59"/>
          <p:cNvSpPr txBox="1"/>
          <p:nvPr/>
        </p:nvSpPr>
        <p:spPr>
          <a:xfrm>
            <a:off x="1616712" y="5145855"/>
            <a:ext cx="2448272" cy="369332"/>
          </a:xfrm>
          <a:prstGeom prst="rect">
            <a:avLst/>
          </a:prstGeom>
          <a:noFill/>
          <a:ln>
            <a:solidFill>
              <a:schemeClr val="tx1"/>
            </a:solidFill>
          </a:ln>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g</a:t>
            </a:r>
            <a:r>
              <a:rPr lang="zh-CN" altLang="en-US" dirty="0" smtClean="0">
                <a:latin typeface="微软雅黑" panose="020B0503020204020204" pitchFamily="34" charset="-122"/>
                <a:ea typeface="微软雅黑" panose="020B0503020204020204" pitchFamily="34" charset="-122"/>
              </a:rPr>
              <a:t>函数的作用域链对象</a:t>
            </a:r>
            <a:endParaRPr lang="zh-CN" altLang="en-US" dirty="0">
              <a:latin typeface="微软雅黑" panose="020B0503020204020204" pitchFamily="34" charset="-122"/>
              <a:ea typeface="微软雅黑" panose="020B0503020204020204" pitchFamily="34" charset="-122"/>
            </a:endParaRPr>
          </a:p>
        </p:txBody>
      </p:sp>
      <p:cxnSp>
        <p:nvCxnSpPr>
          <p:cNvPr id="61" name="曲线连接符 60"/>
          <p:cNvCxnSpPr>
            <a:stCxn id="60" idx="3"/>
          </p:cNvCxnSpPr>
          <p:nvPr/>
        </p:nvCxnSpPr>
        <p:spPr>
          <a:xfrm flipV="1">
            <a:off x="4064984" y="5087524"/>
            <a:ext cx="405945" cy="242997"/>
          </a:xfrm>
          <a:prstGeom prst="curvedConnector3">
            <a:avLst>
              <a:gd name="adj1" fmla="val 5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肘形连接符 65"/>
          <p:cNvCxnSpPr>
            <a:endCxn id="50" idx="3"/>
          </p:cNvCxnSpPr>
          <p:nvPr/>
        </p:nvCxnSpPr>
        <p:spPr>
          <a:xfrm rot="10800000" flipV="1">
            <a:off x="4396524" y="3418298"/>
            <a:ext cx="2767764" cy="20415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肘形连接符 73"/>
          <p:cNvCxnSpPr>
            <a:stCxn id="51" idx="3"/>
            <a:endCxn id="55" idx="0"/>
          </p:cNvCxnSpPr>
          <p:nvPr/>
        </p:nvCxnSpPr>
        <p:spPr>
          <a:xfrm>
            <a:off x="4480727" y="4189226"/>
            <a:ext cx="1052232" cy="39773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肘形连接符 76"/>
          <p:cNvCxnSpPr>
            <a:stCxn id="56" idx="1"/>
            <a:endCxn id="7" idx="2"/>
          </p:cNvCxnSpPr>
          <p:nvPr/>
        </p:nvCxnSpPr>
        <p:spPr>
          <a:xfrm rot="10800000">
            <a:off x="1372589" y="2123670"/>
            <a:ext cx="3329316" cy="272103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肘形连接符 107"/>
          <p:cNvCxnSpPr>
            <a:stCxn id="58" idx="3"/>
            <a:endCxn id="40" idx="2"/>
          </p:cNvCxnSpPr>
          <p:nvPr/>
        </p:nvCxnSpPr>
        <p:spPr>
          <a:xfrm flipV="1">
            <a:off x="6297003" y="3561938"/>
            <a:ext cx="1345716" cy="1836141"/>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4526216" y="5649488"/>
            <a:ext cx="2013485" cy="50055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00"/>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4616441" y="5715101"/>
            <a:ext cx="1747571" cy="369332"/>
          </a:xfrm>
          <a:prstGeom prst="rect">
            <a:avLst/>
          </a:prstGeom>
          <a:noFill/>
          <a:ln>
            <a:noFill/>
          </a:ln>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g</a:t>
            </a:r>
            <a:r>
              <a:rPr lang="zh-CN" altLang="en-US" dirty="0" smtClean="0">
                <a:latin typeface="微软雅黑" panose="020B0503020204020204" pitchFamily="34" charset="-122"/>
                <a:ea typeface="微软雅黑" panose="020B0503020204020204" pitchFamily="34" charset="-122"/>
              </a:rPr>
              <a:t>函数活动对象</a:t>
            </a:r>
            <a:endParaRPr lang="zh-CN" altLang="en-US" dirty="0">
              <a:latin typeface="微软雅黑" panose="020B0503020204020204" pitchFamily="34" charset="-122"/>
              <a:ea typeface="微软雅黑" panose="020B0503020204020204" pitchFamily="34" charset="-122"/>
            </a:endParaRPr>
          </a:p>
        </p:txBody>
      </p:sp>
      <p:grpSp>
        <p:nvGrpSpPr>
          <p:cNvPr id="69" name="组合 68"/>
          <p:cNvGrpSpPr/>
          <p:nvPr/>
        </p:nvGrpSpPr>
        <p:grpSpPr>
          <a:xfrm>
            <a:off x="1653752" y="5807746"/>
            <a:ext cx="1896981" cy="553373"/>
            <a:chOff x="1196228" y="3429000"/>
            <a:chExt cx="1669651" cy="573554"/>
          </a:xfrm>
        </p:grpSpPr>
        <p:sp>
          <p:nvSpPr>
            <p:cNvPr id="70" name="矩形 69"/>
            <p:cNvSpPr/>
            <p:nvPr/>
          </p:nvSpPr>
          <p:spPr>
            <a:xfrm>
              <a:off x="1196228" y="3429000"/>
              <a:ext cx="1637754" cy="57355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1228125" y="3524377"/>
              <a:ext cx="1637754" cy="382801"/>
            </a:xfrm>
            <a:prstGeom prst="rect">
              <a:avLst/>
            </a:prstGeom>
            <a:noFill/>
            <a:ln>
              <a:noFill/>
            </a:ln>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f</a:t>
              </a:r>
              <a:r>
                <a:rPr lang="zh-CN" altLang="en-US" dirty="0" smtClean="0">
                  <a:latin typeface="微软雅黑" panose="020B0503020204020204" pitchFamily="34" charset="-122"/>
                  <a:ea typeface="微软雅黑" panose="020B0503020204020204" pitchFamily="34" charset="-122"/>
                </a:rPr>
                <a:t>函数活动对象</a:t>
              </a:r>
              <a:endParaRPr lang="zh-CN" altLang="en-US" dirty="0">
                <a:latin typeface="微软雅黑" panose="020B0503020204020204" pitchFamily="34" charset="-122"/>
                <a:ea typeface="微软雅黑" panose="020B0503020204020204" pitchFamily="34" charset="-122"/>
              </a:endParaRPr>
            </a:p>
          </p:txBody>
        </p:sp>
      </p:grpSp>
      <p:cxnSp>
        <p:nvCxnSpPr>
          <p:cNvPr id="14" name="肘形连接符 13"/>
          <p:cNvCxnSpPr>
            <a:stCxn id="59" idx="1"/>
            <a:endCxn id="72" idx="3"/>
          </p:cNvCxnSpPr>
          <p:nvPr/>
        </p:nvCxnSpPr>
        <p:spPr>
          <a:xfrm rot="10800000" flipV="1">
            <a:off x="3550734" y="5899767"/>
            <a:ext cx="975483" cy="184665"/>
          </a:xfrm>
          <a:prstGeom prst="bentConnector3">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348310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闭包应用特征</a:t>
            </a:r>
            <a:endParaRPr lang="en-US" dirty="0"/>
          </a:p>
        </p:txBody>
      </p:sp>
      <p:sp>
        <p:nvSpPr>
          <p:cNvPr id="3" name="内容占位符 2"/>
          <p:cNvSpPr>
            <a:spLocks noGrp="1"/>
          </p:cNvSpPr>
          <p:nvPr>
            <p:ph sz="quarter" idx="10"/>
          </p:nvPr>
        </p:nvSpPr>
        <p:spPr>
          <a:xfrm>
            <a:off x="467545" y="1052736"/>
            <a:ext cx="8064896" cy="4616648"/>
          </a:xfrm>
        </p:spPr>
        <p:txBody>
          <a:bodyPr/>
          <a:lstStyle/>
          <a:p>
            <a:r>
              <a:rPr lang="en-US" altLang="zh-CN" dirty="0" smtClean="0">
                <a:sym typeface="Wingdings" panose="05000000000000000000" pitchFamily="2" charset="2"/>
              </a:rPr>
              <a:t>1</a:t>
            </a:r>
            <a:r>
              <a:rPr lang="zh-CN" altLang="en-US" dirty="0" smtClean="0">
                <a:sym typeface="Wingdings" panose="05000000000000000000" pitchFamily="2" charset="2"/>
              </a:rPr>
              <a:t>、局部变量</a:t>
            </a:r>
            <a:endParaRPr lang="en-US" altLang="zh-CN" dirty="0" smtClean="0">
              <a:sym typeface="Wingdings" panose="05000000000000000000" pitchFamily="2" charset="2"/>
            </a:endParaRPr>
          </a:p>
          <a:p>
            <a:pPr lvl="1"/>
            <a:r>
              <a:rPr lang="zh-CN" altLang="en-US" dirty="0" smtClean="0">
                <a:sym typeface="Wingdings" panose="05000000000000000000" pitchFamily="2" charset="2"/>
              </a:rPr>
              <a:t>在函数中定义有共享意义（如：缓存、计数器等）的局部变量（注：定义成全局变量会对外造成污染）</a:t>
            </a:r>
            <a:endParaRPr lang="en-US" altLang="zh-CN" dirty="0" smtClean="0">
              <a:sym typeface="Wingdings" panose="05000000000000000000" pitchFamily="2" charset="2"/>
            </a:endParaRPr>
          </a:p>
          <a:p>
            <a:r>
              <a:rPr lang="en-US" altLang="zh-CN" dirty="0" smtClean="0">
                <a:sym typeface="Wingdings" panose="05000000000000000000" pitchFamily="2" charset="2"/>
              </a:rPr>
              <a:t>2</a:t>
            </a:r>
            <a:r>
              <a:rPr lang="zh-CN" altLang="en-US" dirty="0" smtClean="0">
                <a:sym typeface="Wingdings" panose="05000000000000000000" pitchFamily="2" charset="2"/>
              </a:rPr>
              <a:t>、内嵌函数</a:t>
            </a:r>
            <a:endParaRPr lang="en-US" altLang="zh-CN" dirty="0" smtClean="0">
              <a:sym typeface="Wingdings" panose="05000000000000000000" pitchFamily="2" charset="2"/>
            </a:endParaRPr>
          </a:p>
          <a:p>
            <a:pPr lvl="1"/>
            <a:r>
              <a:rPr lang="zh-CN" altLang="en-US" dirty="0" smtClean="0">
                <a:sym typeface="Wingdings" panose="05000000000000000000" pitchFamily="2" charset="2"/>
              </a:rPr>
              <a:t>在函数（</a:t>
            </a:r>
            <a:r>
              <a:rPr lang="en-US" altLang="zh-CN" dirty="0" smtClean="0">
                <a:sym typeface="Wingdings" panose="05000000000000000000" pitchFamily="2" charset="2"/>
              </a:rPr>
              <a:t>f</a:t>
            </a:r>
            <a:r>
              <a:rPr lang="zh-CN" altLang="en-US" dirty="0" smtClean="0">
                <a:sym typeface="Wingdings" panose="05000000000000000000" pitchFamily="2" charset="2"/>
              </a:rPr>
              <a:t>）中声明有内嵌函数，内嵌函数（</a:t>
            </a:r>
            <a:r>
              <a:rPr lang="en-US" altLang="zh-CN" dirty="0" smtClean="0">
                <a:sym typeface="Wingdings" panose="05000000000000000000" pitchFamily="2" charset="2"/>
              </a:rPr>
              <a:t>g</a:t>
            </a:r>
            <a:r>
              <a:rPr lang="zh-CN" altLang="en-US" dirty="0" smtClean="0">
                <a:sym typeface="Wingdings" panose="05000000000000000000" pitchFamily="2" charset="2"/>
              </a:rPr>
              <a:t>）对函数（</a:t>
            </a:r>
            <a:r>
              <a:rPr lang="en-US" altLang="zh-CN" dirty="0" smtClean="0">
                <a:sym typeface="Wingdings" panose="05000000000000000000" pitchFamily="2" charset="2"/>
              </a:rPr>
              <a:t>f</a:t>
            </a:r>
            <a:r>
              <a:rPr lang="zh-CN" altLang="en-US" dirty="0" smtClean="0">
                <a:sym typeface="Wingdings" panose="05000000000000000000" pitchFamily="2" charset="2"/>
              </a:rPr>
              <a:t>）中的局部变量进行访问</a:t>
            </a:r>
            <a:endParaRPr lang="en-US" altLang="zh-CN" dirty="0" smtClean="0">
              <a:sym typeface="Wingdings" panose="05000000000000000000" pitchFamily="2" charset="2"/>
            </a:endParaRPr>
          </a:p>
          <a:p>
            <a:r>
              <a:rPr lang="en-US" altLang="zh-CN" dirty="0" smtClean="0">
                <a:sym typeface="Wingdings" panose="05000000000000000000" pitchFamily="2" charset="2"/>
              </a:rPr>
              <a:t>3</a:t>
            </a:r>
            <a:r>
              <a:rPr lang="zh-CN" altLang="en-US" dirty="0" smtClean="0">
                <a:sym typeface="Wingdings" panose="05000000000000000000" pitchFamily="2" charset="2"/>
              </a:rPr>
              <a:t>、外部使用</a:t>
            </a:r>
            <a:endParaRPr lang="en-US" altLang="zh-CN" dirty="0" smtClean="0">
              <a:sym typeface="Wingdings" panose="05000000000000000000" pitchFamily="2" charset="2"/>
            </a:endParaRPr>
          </a:p>
          <a:p>
            <a:pPr lvl="1"/>
            <a:r>
              <a:rPr lang="zh-CN" altLang="en-US" dirty="0" smtClean="0">
                <a:sym typeface="Wingdings" panose="05000000000000000000" pitchFamily="2" charset="2"/>
              </a:rPr>
              <a:t>函数（</a:t>
            </a:r>
            <a:r>
              <a:rPr lang="en-US" altLang="zh-CN" dirty="0" smtClean="0">
                <a:sym typeface="Wingdings" panose="05000000000000000000" pitchFamily="2" charset="2"/>
              </a:rPr>
              <a:t>f</a:t>
            </a:r>
            <a:r>
              <a:rPr lang="zh-CN" altLang="en-US" dirty="0" smtClean="0">
                <a:sym typeface="Wingdings" panose="05000000000000000000" pitchFamily="2" charset="2"/>
              </a:rPr>
              <a:t>）向外返回此内嵌函数（</a:t>
            </a:r>
            <a:r>
              <a:rPr lang="en-US" altLang="zh-CN" dirty="0" smtClean="0">
                <a:sym typeface="Wingdings" panose="05000000000000000000" pitchFamily="2" charset="2"/>
              </a:rPr>
              <a:t>g</a:t>
            </a:r>
            <a:r>
              <a:rPr lang="zh-CN" altLang="en-US" dirty="0" smtClean="0">
                <a:sym typeface="Wingdings" panose="05000000000000000000" pitchFamily="2" charset="2"/>
              </a:rPr>
              <a:t>），外部可以通过此内嵌函数持有并访问声明在函数（</a:t>
            </a:r>
            <a:r>
              <a:rPr lang="en-US" altLang="zh-CN" dirty="0" smtClean="0">
                <a:sym typeface="Wingdings" panose="05000000000000000000" pitchFamily="2" charset="2"/>
              </a:rPr>
              <a:t>f</a:t>
            </a:r>
            <a:r>
              <a:rPr lang="zh-CN" altLang="en-US" dirty="0" smtClean="0">
                <a:sym typeface="Wingdings" panose="05000000000000000000" pitchFamily="2" charset="2"/>
              </a:rPr>
              <a:t>）中的局部变量，而此变量在外部是通过其他途径无法访问的</a:t>
            </a:r>
            <a:endParaRPr lang="en-US" dirty="0"/>
          </a:p>
        </p:txBody>
      </p:sp>
    </p:spTree>
    <p:extLst>
      <p:ext uri="{BB962C8B-B14F-4D97-AF65-F5344CB8AC3E}">
        <p14:creationId xmlns:p14="http://schemas.microsoft.com/office/powerpoint/2010/main" val="192886272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闭包的作用</a:t>
            </a:r>
            <a:endParaRPr lang="zh-CN" altLang="en-US" dirty="0"/>
          </a:p>
        </p:txBody>
      </p:sp>
      <p:sp>
        <p:nvSpPr>
          <p:cNvPr id="3" name="内容占位符 2"/>
          <p:cNvSpPr>
            <a:spLocks noGrp="1"/>
          </p:cNvSpPr>
          <p:nvPr>
            <p:ph sz="quarter" idx="10"/>
          </p:nvPr>
        </p:nvSpPr>
        <p:spPr>
          <a:xfrm>
            <a:off x="467545" y="1052736"/>
            <a:ext cx="8064896" cy="1957459"/>
          </a:xfrm>
        </p:spPr>
        <p:txBody>
          <a:bodyPr/>
          <a:lstStyle/>
          <a:p>
            <a:r>
              <a:rPr lang="zh-CN" altLang="en-US" dirty="0" smtClean="0"/>
              <a:t>闭包的主要作用是：</a:t>
            </a:r>
            <a:endParaRPr lang="en-US" altLang="zh-CN" dirty="0" smtClean="0"/>
          </a:p>
          <a:p>
            <a:pPr lvl="1"/>
            <a:r>
              <a:rPr lang="en-US" altLang="zh-CN" dirty="0" smtClean="0"/>
              <a:t>1. </a:t>
            </a:r>
            <a:r>
              <a:rPr lang="zh-CN" altLang="en-US" dirty="0" smtClean="0"/>
              <a:t>提供可共享的局部变量。</a:t>
            </a:r>
            <a:endParaRPr lang="en-US" altLang="zh-CN" dirty="0" smtClean="0"/>
          </a:p>
          <a:p>
            <a:pPr lvl="1"/>
            <a:r>
              <a:rPr lang="en-US" altLang="zh-CN" dirty="0" smtClean="0"/>
              <a:t>2. </a:t>
            </a:r>
            <a:r>
              <a:rPr lang="zh-CN" altLang="en-US" dirty="0" smtClean="0"/>
              <a:t>保护共享的局部变量。提供专门的读写变量的函数。</a:t>
            </a:r>
            <a:endParaRPr lang="en-US" altLang="zh-CN" dirty="0" smtClean="0"/>
          </a:p>
          <a:p>
            <a:pPr lvl="1"/>
            <a:r>
              <a:rPr lang="en-US" altLang="zh-CN" dirty="0" smtClean="0"/>
              <a:t>3. </a:t>
            </a:r>
            <a:r>
              <a:rPr lang="zh-CN" altLang="en-US" dirty="0" smtClean="0"/>
              <a:t>避免全局污染。</a:t>
            </a:r>
            <a:endParaRPr lang="en-US" altLang="zh-CN" dirty="0" smtClean="0"/>
          </a:p>
        </p:txBody>
      </p:sp>
    </p:spTree>
    <p:extLst>
      <p:ext uri="{BB962C8B-B14F-4D97-AF65-F5344CB8AC3E}">
        <p14:creationId xmlns:p14="http://schemas.microsoft.com/office/powerpoint/2010/main" val="1400010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闭包的</a:t>
            </a:r>
            <a:r>
              <a:rPr lang="zh-CN" altLang="en-US" dirty="0"/>
              <a:t>作用</a:t>
            </a:r>
            <a:r>
              <a:rPr lang="en-US" altLang="zh-CN" dirty="0" smtClean="0"/>
              <a:t>(</a:t>
            </a:r>
            <a:r>
              <a:rPr lang="zh-CN" altLang="en-US" dirty="0" smtClean="0"/>
              <a:t>续</a:t>
            </a:r>
            <a:r>
              <a:rPr lang="en-US" altLang="zh-CN" dirty="0" smtClean="0"/>
              <a:t>1)</a:t>
            </a:r>
            <a:endParaRPr lang="zh-CN" altLang="en-US" dirty="0"/>
          </a:p>
        </p:txBody>
      </p:sp>
      <p:sp>
        <p:nvSpPr>
          <p:cNvPr id="3" name="内容占位符 2"/>
          <p:cNvSpPr>
            <a:spLocks noGrp="1"/>
          </p:cNvSpPr>
          <p:nvPr>
            <p:ph sz="quarter" idx="10"/>
          </p:nvPr>
        </p:nvSpPr>
        <p:spPr>
          <a:xfrm>
            <a:off x="467545" y="1052736"/>
            <a:ext cx="8064896" cy="497957"/>
          </a:xfrm>
        </p:spPr>
        <p:txBody>
          <a:bodyPr/>
          <a:lstStyle/>
          <a:p>
            <a:r>
              <a:rPr lang="en-US" altLang="zh-CN" dirty="0" smtClean="0"/>
              <a:t>Getter</a:t>
            </a:r>
            <a:r>
              <a:rPr lang="zh-CN" altLang="en-US" dirty="0" smtClean="0"/>
              <a:t>与</a:t>
            </a:r>
            <a:r>
              <a:rPr lang="en-US" altLang="zh-CN" dirty="0" smtClean="0"/>
              <a:t>Setter</a:t>
            </a:r>
            <a:endParaRPr lang="zh-CN" altLang="en-US" dirty="0"/>
          </a:p>
        </p:txBody>
      </p:sp>
      <p:sp>
        <p:nvSpPr>
          <p:cNvPr id="4" name="Rectangle 6"/>
          <p:cNvSpPr>
            <a:spLocks noChangeArrowheads="1"/>
          </p:cNvSpPr>
          <p:nvPr/>
        </p:nvSpPr>
        <p:spPr bwMode="auto">
          <a:xfrm>
            <a:off x="750636" y="1628800"/>
            <a:ext cx="7776864" cy="4896544"/>
          </a:xfrm>
          <a:prstGeom prst="rect">
            <a:avLst/>
          </a:prstGeom>
          <a:solidFill>
            <a:srgbClr val="EAEAEA"/>
          </a:solidFill>
          <a:ln>
            <a:noFill/>
          </a:ln>
          <a:effectLst/>
          <a:extLst>
            <a:ext uri="{91240B29-F687-4f45-9708-019B960494DF}">
              <a14:hiddenLine xmlns:a14="http://schemas.microsoft.com/office/drawing/2010/main" w="25400" cap="rnd">
                <a:solidFill>
                  <a:srgbClr val="1669BC"/>
                </a:solidFill>
                <a:prstDash val="sysDot"/>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1" rIns="91423" bIns="45711" anchor="ctr"/>
          <a:lstStyle>
            <a:lvl1pPr algn="l" defTabSz="927100">
              <a:defRPr sz="2400">
                <a:solidFill>
                  <a:schemeClr val="tx1"/>
                </a:solidFill>
                <a:latin typeface="Times New Roman" pitchFamily="18" charset="0"/>
                <a:ea typeface="宋体" pitchFamily="2" charset="-122"/>
              </a:defRPr>
            </a:lvl1pPr>
            <a:lvl2pPr marL="463550" algn="l" defTabSz="927100">
              <a:defRPr sz="2400">
                <a:solidFill>
                  <a:schemeClr val="tx1"/>
                </a:solidFill>
                <a:latin typeface="Times New Roman" pitchFamily="18" charset="0"/>
                <a:ea typeface="宋体" pitchFamily="2" charset="-122"/>
              </a:defRPr>
            </a:lvl2pPr>
            <a:lvl3pPr marL="927100" algn="l" defTabSz="927100">
              <a:defRPr sz="2400">
                <a:solidFill>
                  <a:schemeClr val="tx1"/>
                </a:solidFill>
                <a:latin typeface="Times New Roman" pitchFamily="18" charset="0"/>
                <a:ea typeface="宋体" pitchFamily="2" charset="-122"/>
              </a:defRPr>
            </a:lvl3pPr>
            <a:lvl4pPr marL="1390650" algn="l" defTabSz="927100">
              <a:defRPr sz="2400">
                <a:solidFill>
                  <a:schemeClr val="tx1"/>
                </a:solidFill>
                <a:latin typeface="Times New Roman" pitchFamily="18" charset="0"/>
                <a:ea typeface="宋体" pitchFamily="2" charset="-122"/>
              </a:defRPr>
            </a:lvl4pPr>
            <a:lvl5pPr marL="1854200" algn="l" defTabSz="927100">
              <a:defRPr sz="2400">
                <a:solidFill>
                  <a:schemeClr val="tx1"/>
                </a:solidFill>
                <a:latin typeface="Times New Roman" pitchFamily="18" charset="0"/>
                <a:ea typeface="宋体" pitchFamily="2" charset="-122"/>
              </a:defRPr>
            </a:lvl5pPr>
            <a:lvl6pPr marL="2311400" defTabSz="9271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768600" defTabSz="9271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225800" defTabSz="9271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683000" defTabSz="9271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dirty="0" err="1" smtClean="0">
                <a:solidFill>
                  <a:schemeClr val="bg1"/>
                </a:solidFill>
                <a:latin typeface="微软雅黑" panose="020B0503020204020204" pitchFamily="34" charset="-122"/>
                <a:ea typeface="微软雅黑" panose="020B0503020204020204" pitchFamily="34" charset="-122"/>
                <a:cs typeface="Arial" pitchFamily="34" charset="0"/>
              </a:rPr>
              <a:t>var</a:t>
            </a:r>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 </a:t>
            </a:r>
            <a:r>
              <a:rPr lang="en-US" altLang="zh-CN" dirty="0" err="1" smtClean="0">
                <a:solidFill>
                  <a:schemeClr val="bg1"/>
                </a:solidFill>
                <a:latin typeface="微软雅黑" panose="020B0503020204020204" pitchFamily="34" charset="-122"/>
                <a:ea typeface="微软雅黑" panose="020B0503020204020204" pitchFamily="34" charset="-122"/>
                <a:cs typeface="Arial" pitchFamily="34" charset="0"/>
              </a:rPr>
              <a:t>getValue</a:t>
            </a:r>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 </a:t>
            </a:r>
            <a:r>
              <a:rPr lang="en-US" altLang="zh-CN" dirty="0" err="1" smtClean="0">
                <a:solidFill>
                  <a:schemeClr val="bg1"/>
                </a:solidFill>
                <a:latin typeface="微软雅黑" panose="020B0503020204020204" pitchFamily="34" charset="-122"/>
                <a:ea typeface="微软雅黑" panose="020B0503020204020204" pitchFamily="34" charset="-122"/>
                <a:cs typeface="Arial" pitchFamily="34" charset="0"/>
              </a:rPr>
              <a:t>setValue</a:t>
            </a:r>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a:t>
            </a:r>
          </a:p>
          <a:p>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a:t>
            </a:r>
          </a:p>
          <a:p>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	function(){</a:t>
            </a:r>
          </a:p>
          <a:p>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		</a:t>
            </a:r>
            <a:r>
              <a:rPr lang="en-US" altLang="zh-CN" dirty="0" err="1" smtClean="0">
                <a:solidFill>
                  <a:schemeClr val="bg1"/>
                </a:solidFill>
                <a:latin typeface="微软雅黑" panose="020B0503020204020204" pitchFamily="34" charset="-122"/>
                <a:ea typeface="微软雅黑" panose="020B0503020204020204" pitchFamily="34" charset="-122"/>
                <a:cs typeface="Arial" pitchFamily="34" charset="0"/>
              </a:rPr>
              <a:t>var</a:t>
            </a:r>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 secret = 0;</a:t>
            </a:r>
          </a:p>
          <a:p>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	</a:t>
            </a:r>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	</a:t>
            </a:r>
            <a:r>
              <a:rPr lang="en-US" altLang="zh-CN" dirty="0" err="1" smtClean="0">
                <a:solidFill>
                  <a:schemeClr val="bg1"/>
                </a:solidFill>
                <a:latin typeface="微软雅黑" panose="020B0503020204020204" pitchFamily="34" charset="-122"/>
                <a:ea typeface="微软雅黑" panose="020B0503020204020204" pitchFamily="34" charset="-122"/>
                <a:cs typeface="Arial" pitchFamily="34" charset="0"/>
              </a:rPr>
              <a:t>getValue</a:t>
            </a:r>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 = function(){</a:t>
            </a:r>
          </a:p>
          <a:p>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			return secret;</a:t>
            </a:r>
            <a:endParaRPr lang="en-US" altLang="zh-CN" dirty="0">
              <a:solidFill>
                <a:schemeClr val="bg1"/>
              </a:solidFill>
              <a:latin typeface="微软雅黑" panose="020B0503020204020204" pitchFamily="34" charset="-122"/>
              <a:ea typeface="微软雅黑" panose="020B0503020204020204" pitchFamily="34" charset="-122"/>
              <a:cs typeface="Arial" pitchFamily="34" charset="0"/>
            </a:endParaRPr>
          </a:p>
          <a:p>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		};</a:t>
            </a:r>
          </a:p>
          <a:p>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	</a:t>
            </a:r>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	</a:t>
            </a:r>
            <a:r>
              <a:rPr lang="en-US" altLang="zh-CN" dirty="0" err="1" smtClean="0">
                <a:solidFill>
                  <a:schemeClr val="bg1"/>
                </a:solidFill>
                <a:latin typeface="微软雅黑" panose="020B0503020204020204" pitchFamily="34" charset="-122"/>
                <a:ea typeface="微软雅黑" panose="020B0503020204020204" pitchFamily="34" charset="-122"/>
                <a:cs typeface="Arial" pitchFamily="34" charset="0"/>
              </a:rPr>
              <a:t>setValue</a:t>
            </a:r>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 = function(v){</a:t>
            </a:r>
          </a:p>
          <a:p>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			secret = v;</a:t>
            </a:r>
            <a:endParaRPr lang="en-US" altLang="zh-CN" dirty="0">
              <a:solidFill>
                <a:schemeClr val="bg1"/>
              </a:solidFill>
              <a:latin typeface="微软雅黑" panose="020B0503020204020204" pitchFamily="34" charset="-122"/>
              <a:ea typeface="微软雅黑" panose="020B0503020204020204" pitchFamily="34" charset="-122"/>
              <a:cs typeface="Arial" pitchFamily="34" charset="0"/>
            </a:endParaRPr>
          </a:p>
          <a:p>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		}</a:t>
            </a:r>
            <a:endParaRPr lang="en-US" altLang="zh-CN" dirty="0">
              <a:solidFill>
                <a:schemeClr val="bg1"/>
              </a:solidFill>
              <a:latin typeface="微软雅黑" panose="020B0503020204020204" pitchFamily="34" charset="-122"/>
              <a:ea typeface="微软雅黑" panose="020B0503020204020204" pitchFamily="34" charset="-122"/>
              <a:cs typeface="Arial" pitchFamily="34" charset="0"/>
            </a:endParaRPr>
          </a:p>
          <a:p>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	}</a:t>
            </a:r>
            <a:endParaRPr lang="en-US" altLang="zh-CN" dirty="0">
              <a:solidFill>
                <a:schemeClr val="bg1"/>
              </a:solidFill>
              <a:latin typeface="微软雅黑" panose="020B0503020204020204" pitchFamily="34" charset="-122"/>
              <a:ea typeface="微软雅黑" panose="020B0503020204020204" pitchFamily="34" charset="-122"/>
              <a:cs typeface="Arial" pitchFamily="34" charset="0"/>
            </a:endParaRPr>
          </a:p>
          <a:p>
            <a:r>
              <a:rPr lang="en-US" altLang="zh-CN" dirty="0" smtClean="0">
                <a:solidFill>
                  <a:schemeClr val="bg1"/>
                </a:solidFill>
                <a:latin typeface="微软雅黑" panose="020B0503020204020204" pitchFamily="34" charset="-122"/>
                <a:ea typeface="微软雅黑" panose="020B0503020204020204" pitchFamily="34" charset="-122"/>
                <a:cs typeface="Arial" pitchFamily="34" charset="0"/>
              </a:rPr>
              <a:t>)();</a:t>
            </a:r>
          </a:p>
        </p:txBody>
      </p:sp>
    </p:spTree>
    <p:extLst>
      <p:ext uri="{BB962C8B-B14F-4D97-AF65-F5344CB8AC3E}">
        <p14:creationId xmlns:p14="http://schemas.microsoft.com/office/powerpoint/2010/main" val="248415677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错误处理</a:t>
            </a:r>
            <a:endParaRPr lang="zh-CN" altLang="en-US" dirty="0"/>
          </a:p>
        </p:txBody>
      </p:sp>
    </p:spTree>
    <p:extLst>
      <p:ext uri="{BB962C8B-B14F-4D97-AF65-F5344CB8AC3E}">
        <p14:creationId xmlns:p14="http://schemas.microsoft.com/office/powerpoint/2010/main" val="355756667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闭包</a:t>
            </a:r>
            <a:endParaRPr lang="en-US" dirty="0"/>
          </a:p>
        </p:txBody>
      </p:sp>
      <p:sp>
        <p:nvSpPr>
          <p:cNvPr id="5" name="内容占位符 4"/>
          <p:cNvSpPr>
            <a:spLocks noGrp="1"/>
          </p:cNvSpPr>
          <p:nvPr>
            <p:ph sz="quarter" idx="10"/>
          </p:nvPr>
        </p:nvSpPr>
        <p:spPr/>
        <p:txBody>
          <a:bodyPr>
            <a:normAutofit fontScale="92500" lnSpcReduction="10000"/>
          </a:bodyPr>
          <a:lstStyle/>
          <a:p>
            <a:r>
              <a:rPr lang="en-US" altLang="zh-CN" dirty="0"/>
              <a:t>【</a:t>
            </a:r>
            <a:r>
              <a:rPr lang="zh-CN" altLang="en-US" dirty="0"/>
              <a:t>参见 </a:t>
            </a:r>
            <a:r>
              <a:rPr lang="en-US" altLang="zh-CN" dirty="0"/>
              <a:t>COOKBOOK</a:t>
            </a:r>
            <a:r>
              <a:rPr lang="en-US" altLang="zh-CN" dirty="0" smtClean="0"/>
              <a:t>】</a:t>
            </a:r>
          </a:p>
          <a:p>
            <a:endParaRPr lang="en-US" dirty="0"/>
          </a:p>
          <a:p>
            <a:r>
              <a:rPr lang="en-US" altLang="zh-CN" dirty="0"/>
              <a:t>1</a:t>
            </a:r>
            <a:r>
              <a:rPr lang="zh-CN" altLang="en-US" dirty="0"/>
              <a:t>、编写一个人民币汇率转换函数</a:t>
            </a:r>
            <a:r>
              <a:rPr lang="zh-CN" altLang="en-US" dirty="0" smtClean="0"/>
              <a:t>，可以</a:t>
            </a:r>
            <a:r>
              <a:rPr lang="zh-CN" altLang="en-US" dirty="0"/>
              <a:t>指定人民币对一揽子货币的汇率</a:t>
            </a:r>
            <a:r>
              <a:rPr lang="zh-CN" altLang="en-US" dirty="0" smtClean="0"/>
              <a:t>，然后</a:t>
            </a:r>
            <a:r>
              <a:rPr lang="zh-CN" altLang="en-US" dirty="0"/>
              <a:t>指定待转换的人民币金额</a:t>
            </a:r>
            <a:r>
              <a:rPr lang="zh-CN" altLang="en-US" dirty="0" smtClean="0"/>
              <a:t>，返回</a:t>
            </a:r>
            <a:r>
              <a:rPr lang="zh-CN" altLang="en-US" dirty="0"/>
              <a:t>可以转换的对应货币的金额。</a:t>
            </a:r>
          </a:p>
          <a:p>
            <a:r>
              <a:rPr lang="zh-CN" altLang="en-US" dirty="0"/>
              <a:t>比如</a:t>
            </a:r>
            <a:r>
              <a:rPr lang="zh-CN" altLang="en-US" dirty="0" smtClean="0"/>
              <a:t>：人民币</a:t>
            </a:r>
            <a:r>
              <a:rPr lang="zh-CN" altLang="en-US" dirty="0"/>
              <a:t>：</a:t>
            </a:r>
            <a:r>
              <a:rPr lang="en-US" altLang="zh-CN" dirty="0"/>
              <a:t>1000 </a:t>
            </a:r>
            <a:r>
              <a:rPr lang="zh-CN" altLang="en-US" dirty="0"/>
              <a:t>转换为 美元</a:t>
            </a:r>
            <a:r>
              <a:rPr lang="en-US" altLang="zh-CN" dirty="0"/>
              <a:t>:  </a:t>
            </a:r>
            <a:r>
              <a:rPr lang="en-US" altLang="zh-CN" dirty="0" smtClean="0"/>
              <a:t>163.9</a:t>
            </a:r>
          </a:p>
          <a:p>
            <a:pPr marL="0" indent="0">
              <a:buNone/>
            </a:pPr>
            <a:r>
              <a:rPr lang="en-US" altLang="zh-CN" dirty="0" smtClean="0"/>
              <a:t>	</a:t>
            </a:r>
            <a:r>
              <a:rPr lang="zh-CN" altLang="en-US" dirty="0" smtClean="0"/>
              <a:t>人民币</a:t>
            </a:r>
            <a:r>
              <a:rPr lang="zh-CN" altLang="en-US" dirty="0"/>
              <a:t>：</a:t>
            </a:r>
            <a:r>
              <a:rPr lang="en-US" altLang="zh-CN" dirty="0"/>
              <a:t>1000 </a:t>
            </a:r>
            <a:r>
              <a:rPr lang="zh-CN" altLang="en-US" dirty="0"/>
              <a:t>转换为 欧元：</a:t>
            </a:r>
            <a:r>
              <a:rPr lang="en-US" altLang="zh-CN" dirty="0"/>
              <a:t>144.9</a:t>
            </a:r>
          </a:p>
          <a:p>
            <a:pPr marL="0" indent="0">
              <a:buNone/>
            </a:pPr>
            <a:r>
              <a:rPr lang="en-US" altLang="zh-CN" dirty="0"/>
              <a:t>	</a:t>
            </a:r>
          </a:p>
          <a:p>
            <a:pPr marL="0" indent="0">
              <a:buNone/>
            </a:pPr>
            <a:r>
              <a:rPr lang="en-US" altLang="zh-CN" dirty="0"/>
              <a:t>	</a:t>
            </a:r>
            <a:r>
              <a:rPr lang="zh-CN" altLang="en-US" dirty="0"/>
              <a:t>人民币：</a:t>
            </a:r>
            <a:r>
              <a:rPr lang="en-US" altLang="zh-CN" dirty="0"/>
              <a:t>5000 </a:t>
            </a:r>
            <a:r>
              <a:rPr lang="zh-CN" altLang="en-US" dirty="0"/>
              <a:t>转换为 美元</a:t>
            </a:r>
            <a:r>
              <a:rPr lang="en-US" altLang="zh-CN" dirty="0"/>
              <a:t>:  819.67</a:t>
            </a:r>
          </a:p>
          <a:p>
            <a:pPr marL="0" indent="0">
              <a:buNone/>
            </a:pPr>
            <a:r>
              <a:rPr lang="en-US" altLang="zh-CN" dirty="0"/>
              <a:t>	</a:t>
            </a:r>
            <a:r>
              <a:rPr lang="zh-CN" altLang="en-US" dirty="0"/>
              <a:t>人民币：</a:t>
            </a:r>
            <a:r>
              <a:rPr lang="en-US" altLang="zh-CN" dirty="0"/>
              <a:t>5000 </a:t>
            </a:r>
            <a:r>
              <a:rPr lang="zh-CN" altLang="en-US" dirty="0"/>
              <a:t>转换为 欧元：</a:t>
            </a:r>
            <a:r>
              <a:rPr lang="en-US" altLang="zh-CN" dirty="0"/>
              <a:t>724.6</a:t>
            </a:r>
          </a:p>
          <a:p>
            <a:r>
              <a:rPr lang="en-US" altLang="zh-CN" dirty="0"/>
              <a:t>2</a:t>
            </a:r>
            <a:r>
              <a:rPr lang="zh-CN" altLang="en-US" dirty="0"/>
              <a:t>、为一个变量定义</a:t>
            </a:r>
            <a:r>
              <a:rPr lang="en-US" altLang="zh-CN" dirty="0"/>
              <a:t>getter/setter</a:t>
            </a:r>
            <a:r>
              <a:rPr lang="zh-CN" altLang="en-US" dirty="0"/>
              <a:t>访问器函数：</a:t>
            </a:r>
          </a:p>
          <a:p>
            <a:pPr marL="0" indent="0">
              <a:buNone/>
            </a:pPr>
            <a:r>
              <a:rPr lang="en-US" altLang="zh-CN" dirty="0"/>
              <a:t> </a:t>
            </a:r>
            <a:r>
              <a:rPr lang="en-US" altLang="zh-CN" dirty="0" smtClean="0"/>
              <a:t>   </a:t>
            </a:r>
            <a:r>
              <a:rPr lang="zh-CN" altLang="en-US" dirty="0" smtClean="0"/>
              <a:t>比如</a:t>
            </a:r>
            <a:r>
              <a:rPr lang="zh-CN" altLang="en-US" dirty="0"/>
              <a:t>：价钱存储的必须是</a:t>
            </a:r>
            <a:r>
              <a:rPr lang="en-US" altLang="zh-CN" dirty="0"/>
              <a:t>&gt;0</a:t>
            </a:r>
            <a:r>
              <a:rPr lang="zh-CN" altLang="en-US" dirty="0"/>
              <a:t>的数字，而显示时，必须带货币符号才不会</a:t>
            </a:r>
            <a:r>
              <a:rPr lang="zh-CN" altLang="en-US" dirty="0" smtClean="0"/>
              <a:t>歧义</a:t>
            </a:r>
            <a:endParaRPr lang="en-US" altLang="zh-CN" dirty="0"/>
          </a:p>
        </p:txBody>
      </p:sp>
    </p:spTree>
    <p:extLst>
      <p:ext uri="{BB962C8B-B14F-4D97-AF65-F5344CB8AC3E}">
        <p14:creationId xmlns:p14="http://schemas.microsoft.com/office/powerpoint/2010/main" val="115508519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pPr algn="ctr"/>
            <a:r>
              <a:rPr lang="zh-CN" altLang="en-US" dirty="0" smtClean="0"/>
              <a:t>总结和答疑</a:t>
            </a:r>
            <a:endParaRPr lang="zh-CN" altLang="en-US" dirty="0"/>
          </a:p>
        </p:txBody>
      </p:sp>
    </p:spTree>
    <p:extLst>
      <p:ext uri="{BB962C8B-B14F-4D97-AF65-F5344CB8AC3E}">
        <p14:creationId xmlns:p14="http://schemas.microsoft.com/office/powerpoint/2010/main" val="24969465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sz="quarter" idx="10"/>
          </p:nvPr>
        </p:nvSpPr>
        <p:spPr>
          <a:xfrm>
            <a:off x="539552" y="980728"/>
            <a:ext cx="8064896" cy="5262979"/>
          </a:xfrm>
        </p:spPr>
        <p:txBody>
          <a:bodyPr/>
          <a:lstStyle/>
          <a:p>
            <a:r>
              <a:rPr lang="zh-CN" altLang="en-US" dirty="0" smtClean="0"/>
              <a:t>错误，指程序中的非正常运行状态，在其它编程语言中称为“异常”或“错误”。解释器会为每个错误情形创建并抛出一个</a:t>
            </a:r>
            <a:r>
              <a:rPr lang="en-US" altLang="zh-CN" dirty="0" smtClean="0"/>
              <a:t>Error</a:t>
            </a:r>
            <a:r>
              <a:rPr lang="zh-CN" altLang="en-US" dirty="0" smtClean="0"/>
              <a:t>对象，其中包含错误的描述信息。</a:t>
            </a:r>
            <a:endParaRPr lang="en-US" altLang="zh-CN" dirty="0" smtClean="0"/>
          </a:p>
          <a:p>
            <a:r>
              <a:rPr lang="en-US" altLang="zh-CN" dirty="0" smtClean="0"/>
              <a:t>ECMAScript</a:t>
            </a:r>
            <a:r>
              <a:rPr lang="zh-CN" altLang="en-US" dirty="0"/>
              <a:t>定义了六种类型的</a:t>
            </a:r>
            <a:r>
              <a:rPr lang="zh-CN" altLang="en-US" dirty="0" smtClean="0"/>
              <a:t>错误。除此之外，</a:t>
            </a:r>
            <a:r>
              <a:rPr lang="zh-CN" altLang="en-US" dirty="0"/>
              <a:t>还</a:t>
            </a:r>
            <a:r>
              <a:rPr lang="zh-CN" altLang="en-US" dirty="0" smtClean="0"/>
              <a:t>可以使用</a:t>
            </a:r>
            <a:r>
              <a:rPr lang="en-US" altLang="zh-CN" dirty="0" smtClean="0"/>
              <a:t>Error</a:t>
            </a:r>
            <a:r>
              <a:rPr lang="zh-CN" altLang="en-US" dirty="0" smtClean="0"/>
              <a:t>构造方法创建自定义的</a:t>
            </a:r>
            <a:r>
              <a:rPr lang="en-US" altLang="zh-CN" dirty="0" smtClean="0"/>
              <a:t>Error</a:t>
            </a:r>
            <a:r>
              <a:rPr lang="zh-CN" altLang="en-US" dirty="0" smtClean="0"/>
              <a:t>对象，并使用</a:t>
            </a:r>
            <a:r>
              <a:rPr lang="en-US" altLang="zh-CN" dirty="0" smtClean="0"/>
              <a:t>throw</a:t>
            </a:r>
            <a:r>
              <a:rPr lang="zh-CN" altLang="en-US" dirty="0" smtClean="0"/>
              <a:t>语句抛出该对象。</a:t>
            </a:r>
            <a:r>
              <a:rPr lang="zh-CN" altLang="en-US" dirty="0"/>
              <a:t>  </a:t>
            </a:r>
            <a:endParaRPr lang="en-US" altLang="zh-CN" dirty="0" smtClean="0"/>
          </a:p>
          <a:p>
            <a:endParaRPr lang="en-US" altLang="zh-CN" dirty="0" smtClean="0"/>
          </a:p>
          <a:p>
            <a:endParaRPr lang="en-US" altLang="zh-CN" dirty="0"/>
          </a:p>
          <a:p>
            <a:r>
              <a:rPr lang="zh-CN" altLang="en-US" dirty="0" smtClean="0"/>
              <a:t>通过使用</a:t>
            </a:r>
            <a:r>
              <a:rPr lang="en-US" altLang="zh-CN" dirty="0" smtClean="0"/>
              <a:t>JS</a:t>
            </a:r>
            <a:r>
              <a:rPr lang="zh-CN" altLang="en-US" dirty="0" smtClean="0"/>
              <a:t>提供的异常处理语句，可以用</a:t>
            </a:r>
            <a:r>
              <a:rPr lang="zh-CN" altLang="en-US" dirty="0"/>
              <a:t>结构化的方式</a:t>
            </a:r>
            <a:r>
              <a:rPr lang="zh-CN" altLang="en-US" dirty="0" smtClean="0"/>
              <a:t>来捕捉发生的错误，让异常处理</a:t>
            </a:r>
            <a:r>
              <a:rPr lang="zh-CN" altLang="en-US" dirty="0"/>
              <a:t>代码</a:t>
            </a:r>
            <a:r>
              <a:rPr lang="zh-CN" altLang="en-US" dirty="0" smtClean="0"/>
              <a:t>与核心业务代码实现分</a:t>
            </a:r>
            <a:r>
              <a:rPr lang="zh-CN" altLang="en-US" dirty="0"/>
              <a:t>离，最终使我们能够集中精力</a:t>
            </a:r>
            <a:r>
              <a:rPr lang="zh-CN" altLang="en-US" dirty="0" smtClean="0"/>
              <a:t>编写主业务功能代码。</a:t>
            </a:r>
            <a:endParaRPr lang="en-US" altLang="zh-CN" b="1" dirty="0" smtClean="0"/>
          </a:p>
        </p:txBody>
      </p:sp>
      <p:sp>
        <p:nvSpPr>
          <p:cNvPr id="2" name="标题 1"/>
          <p:cNvSpPr>
            <a:spLocks noGrp="1"/>
          </p:cNvSpPr>
          <p:nvPr>
            <p:ph type="ctrTitle"/>
          </p:nvPr>
        </p:nvSpPr>
        <p:spPr/>
        <p:txBody>
          <a:bodyPr/>
          <a:lstStyle/>
          <a:p>
            <a:r>
              <a:rPr lang="zh-CN" altLang="en-US"/>
              <a:t>什么是错误处理</a:t>
            </a:r>
            <a:endParaRPr lang="zh-CN" altLang="en-US" dirty="0"/>
          </a:p>
        </p:txBody>
      </p:sp>
      <p:sp>
        <p:nvSpPr>
          <p:cNvPr id="5" name="AutoShape 5"/>
          <p:cNvSpPr>
            <a:spLocks noChangeArrowheads="1"/>
          </p:cNvSpPr>
          <p:nvPr/>
        </p:nvSpPr>
        <p:spPr bwMode="auto">
          <a:xfrm>
            <a:off x="4257858" y="4005687"/>
            <a:ext cx="4680520" cy="792089"/>
          </a:xfrm>
          <a:prstGeom prst="wedgeRoundRectCallout">
            <a:avLst>
              <a:gd name="adj1" fmla="val -45952"/>
              <a:gd name="adj2" fmla="val -127626"/>
              <a:gd name="adj3" fmla="val 16667"/>
            </a:avLst>
          </a:prstGeom>
          <a:solidFill>
            <a:srgbClr val="DC1F26"/>
          </a:solidFill>
          <a:ln w="19050">
            <a:solidFill>
              <a:srgbClr val="DC1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err="1" smtClean="0">
                <a:latin typeface="微软雅黑" panose="020B0503020204020204" pitchFamily="34" charset="-122"/>
                <a:ea typeface="微软雅黑" panose="020B0503020204020204" pitchFamily="34" charset="-122"/>
              </a:rPr>
              <a:t>EvalError</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RangeError</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ReferenceError</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en-US" altLang="zh-CN" dirty="0" err="1" smtClean="0">
                <a:solidFill>
                  <a:schemeClr val="lt1"/>
                </a:solidFill>
                <a:latin typeface="微软雅黑" panose="020B0503020204020204" pitchFamily="34" charset="-122"/>
                <a:ea typeface="微软雅黑" panose="020B0503020204020204" pitchFamily="34" charset="-122"/>
              </a:rPr>
              <a:t>SyntaxError</a:t>
            </a:r>
            <a:r>
              <a:rPr lang="zh-CN" altLang="en-US" dirty="0" smtClean="0">
                <a:solidFill>
                  <a:schemeClr val="lt1"/>
                </a:solidFill>
                <a:latin typeface="微软雅黑" panose="020B0503020204020204" pitchFamily="34" charset="-122"/>
                <a:ea typeface="微软雅黑" panose="020B0503020204020204" pitchFamily="34" charset="-122"/>
              </a:rPr>
              <a:t>、</a:t>
            </a:r>
            <a:r>
              <a:rPr lang="en-US" altLang="zh-CN" dirty="0" err="1" smtClean="0">
                <a:solidFill>
                  <a:schemeClr val="lt1"/>
                </a:solidFill>
                <a:latin typeface="微软雅黑" panose="020B0503020204020204" pitchFamily="34" charset="-122"/>
                <a:ea typeface="微软雅黑" panose="020B0503020204020204" pitchFamily="34" charset="-122"/>
              </a:rPr>
              <a:t>TypeError</a:t>
            </a:r>
            <a:r>
              <a:rPr lang="zh-CN" altLang="en-US" dirty="0" smtClean="0">
                <a:solidFill>
                  <a:schemeClr val="lt1"/>
                </a:solidFill>
                <a:latin typeface="微软雅黑" panose="020B0503020204020204" pitchFamily="34" charset="-122"/>
                <a:ea typeface="微软雅黑" panose="020B0503020204020204" pitchFamily="34" charset="-122"/>
              </a:rPr>
              <a:t>、</a:t>
            </a:r>
            <a:r>
              <a:rPr lang="en-US" altLang="zh-CN" dirty="0" err="1" smtClean="0">
                <a:solidFill>
                  <a:schemeClr val="lt1"/>
                </a:solidFill>
                <a:latin typeface="微软雅黑" panose="020B0503020204020204" pitchFamily="34" charset="-122"/>
                <a:ea typeface="微软雅黑" panose="020B0503020204020204" pitchFamily="34" charset="-122"/>
              </a:rPr>
              <a:t>URIError</a:t>
            </a:r>
            <a:endParaRPr lang="zh-CN" altLang="en-US" dirty="0">
              <a:solidFill>
                <a:schemeClr val="l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84107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0" fill="hold">
                                          <p:stCondLst>
                                            <p:cond delay="0"/>
                                          </p:stCondLst>
                                        </p:cTn>
                                        <p:tgtEl>
                                          <p:spTgt spid="5"/>
                                        </p:tgtEl>
                                        <p:attrNameLst>
                                          <p:attrName>style.visibility</p:attrName>
                                        </p:attrNameLst>
                                      </p:cBhvr>
                                      <p:to>
                                        <p:strVal val="visible"/>
                                      </p:to>
                                    </p:set>
                                    <p:animEffec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Error </a:t>
            </a:r>
            <a:r>
              <a:rPr lang="zh-CN" altLang="en-US"/>
              <a:t>对象</a:t>
            </a:r>
            <a:endParaRPr lang="zh-CN" altLang="en-US" dirty="0"/>
          </a:p>
        </p:txBody>
      </p:sp>
      <p:sp>
        <p:nvSpPr>
          <p:cNvPr id="3" name="副标题 2"/>
          <p:cNvSpPr>
            <a:spLocks noGrp="1"/>
          </p:cNvSpPr>
          <p:nvPr>
            <p:ph sz="quarter" idx="10"/>
          </p:nvPr>
        </p:nvSpPr>
        <p:spPr>
          <a:xfrm>
            <a:off x="467545" y="1052736"/>
            <a:ext cx="8064896" cy="4672048"/>
          </a:xfrm>
        </p:spPr>
        <p:txBody>
          <a:bodyPr/>
          <a:lstStyle/>
          <a:p>
            <a:r>
              <a:rPr lang="en-US" altLang="zh-CN" smtClean="0"/>
              <a:t>Error</a:t>
            </a:r>
            <a:r>
              <a:rPr lang="zh-CN" altLang="en-US" smtClean="0"/>
              <a:t>对象用于封装异常的相关描述信息</a:t>
            </a:r>
            <a:endParaRPr lang="en-US" altLang="zh-CN" smtClean="0"/>
          </a:p>
          <a:p>
            <a:endParaRPr lang="en-US" altLang="zh-CN" smtClean="0"/>
          </a:p>
          <a:p>
            <a:r>
              <a:rPr lang="en-US" altLang="zh-CN" smtClean="0"/>
              <a:t>Error</a:t>
            </a:r>
            <a:r>
              <a:rPr lang="zh-CN" altLang="en-US" smtClean="0"/>
              <a:t>对象具有如下成员属性：</a:t>
            </a:r>
            <a:endParaRPr lang="en-US" altLang="zh-CN" smtClean="0"/>
          </a:p>
          <a:p>
            <a:endParaRPr lang="en-US" altLang="zh-CN" smtClean="0"/>
          </a:p>
          <a:p>
            <a:endParaRPr lang="en-US" altLang="zh-CN"/>
          </a:p>
          <a:p>
            <a:endParaRPr lang="en-US" altLang="zh-CN"/>
          </a:p>
          <a:p>
            <a:endParaRPr lang="en-US" altLang="zh-CN" smtClean="0"/>
          </a:p>
          <a:p>
            <a:endParaRPr lang="en-US" altLang="zh-CN"/>
          </a:p>
          <a:p>
            <a:r>
              <a:rPr lang="en-US" altLang="zh-CN" smtClean="0"/>
              <a:t>Error</a:t>
            </a:r>
            <a:r>
              <a:rPr lang="zh-CN" altLang="en-US" smtClean="0"/>
              <a:t>对象具有如下成员方法：</a:t>
            </a:r>
          </a:p>
        </p:txBody>
      </p:sp>
      <p:graphicFrame>
        <p:nvGraphicFramePr>
          <p:cNvPr id="4" name="表格 3"/>
          <p:cNvGraphicFramePr>
            <a:graphicFrameLocks noGrp="1"/>
          </p:cNvGraphicFramePr>
          <p:nvPr>
            <p:extLst/>
          </p:nvPr>
        </p:nvGraphicFramePr>
        <p:xfrm>
          <a:off x="899592" y="2708920"/>
          <a:ext cx="6912768" cy="2210543"/>
        </p:xfrm>
        <a:graphic>
          <a:graphicData uri="http://schemas.openxmlformats.org/drawingml/2006/table">
            <a:tbl>
              <a:tblPr firstRow="1" bandRow="1">
                <a:tableStyleId>{5C22544A-7EE6-4342-B048-85BDC9FD1C3A}</a:tableStyleId>
              </a:tblPr>
              <a:tblGrid>
                <a:gridCol w="2041398"/>
                <a:gridCol w="4871370"/>
              </a:tblGrid>
              <a:tr h="432048">
                <a:tc>
                  <a:txBody>
                    <a:bodyPr/>
                    <a:lstStyle/>
                    <a:p>
                      <a:pPr algn="ctr"/>
                      <a:r>
                        <a:rPr lang="zh-CN" altLang="en-US" smtClean="0">
                          <a:latin typeface="微软雅黑" panose="020B0503020204020204" pitchFamily="34" charset="-122"/>
                          <a:ea typeface="微软雅黑" panose="020B0503020204020204" pitchFamily="34" charset="-122"/>
                        </a:rPr>
                        <a:t>属性名</a:t>
                      </a:r>
                      <a:endParaRPr lang="en-US">
                        <a:latin typeface="微软雅黑" panose="020B0503020204020204" pitchFamily="34" charset="-122"/>
                        <a:ea typeface="微软雅黑" panose="020B0503020204020204" pitchFamily="34" charset="-122"/>
                      </a:endParaRPr>
                    </a:p>
                  </a:txBody>
                  <a:tcPr/>
                </a:tc>
                <a:tc>
                  <a:txBody>
                    <a:bodyPr/>
                    <a:lstStyle/>
                    <a:p>
                      <a:pPr algn="ctr"/>
                      <a:r>
                        <a:rPr lang="zh-CN" altLang="en-US" smtClean="0">
                          <a:latin typeface="微软雅黑" panose="020B0503020204020204" pitchFamily="34" charset="-122"/>
                          <a:ea typeface="微软雅黑" panose="020B0503020204020204" pitchFamily="34" charset="-122"/>
                        </a:rPr>
                        <a:t>描述</a:t>
                      </a:r>
                      <a:endParaRPr lang="en-US">
                        <a:latin typeface="微软雅黑" panose="020B0503020204020204" pitchFamily="34" charset="-122"/>
                        <a:ea typeface="微软雅黑" panose="020B0503020204020204" pitchFamily="34" charset="-122"/>
                      </a:endParaRPr>
                    </a:p>
                  </a:txBody>
                  <a:tcPr/>
                </a:tc>
              </a:tr>
              <a:tr h="432048">
                <a:tc>
                  <a:txBody>
                    <a:bodyPr/>
                    <a:lstStyle/>
                    <a:p>
                      <a:r>
                        <a:rPr lang="en-US" altLang="zh-CN" smtClean="0">
                          <a:latin typeface="微软雅黑" panose="020B0503020204020204" pitchFamily="34" charset="-122"/>
                          <a:ea typeface="微软雅黑" panose="020B0503020204020204" pitchFamily="34" charset="-122"/>
                        </a:rPr>
                        <a:t>message</a:t>
                      </a:r>
                      <a:endParaRPr lang="en-US">
                        <a:latin typeface="微软雅黑" panose="020B0503020204020204" pitchFamily="34" charset="-122"/>
                        <a:ea typeface="微软雅黑" panose="020B0503020204020204" pitchFamily="34" charset="-122"/>
                      </a:endParaRPr>
                    </a:p>
                  </a:txBody>
                  <a:tcPr/>
                </a:tc>
                <a:tc>
                  <a:txBody>
                    <a:bodyPr/>
                    <a:lstStyle/>
                    <a:p>
                      <a:r>
                        <a:rPr lang="zh-CN" altLang="en-US" smtClean="0">
                          <a:latin typeface="微软雅黑" panose="020B0503020204020204" pitchFamily="34" charset="-122"/>
                          <a:ea typeface="微软雅黑" panose="020B0503020204020204" pitchFamily="34" charset="-122"/>
                        </a:rPr>
                        <a:t>封装异常的的描述信息</a:t>
                      </a:r>
                      <a:endParaRPr lang="en-US">
                        <a:latin typeface="微软雅黑" panose="020B0503020204020204" pitchFamily="34" charset="-122"/>
                        <a:ea typeface="微软雅黑" panose="020B0503020204020204" pitchFamily="34" charset="-122"/>
                      </a:endParaRPr>
                    </a:p>
                  </a:txBody>
                  <a:tcPr/>
                </a:tc>
              </a:tr>
              <a:tr h="432048">
                <a:tc>
                  <a:txBody>
                    <a:bodyPr/>
                    <a:lstStyle/>
                    <a:p>
                      <a:r>
                        <a:rPr lang="en-US" altLang="zh-CN" smtClean="0">
                          <a:latin typeface="微软雅黑" panose="020B0503020204020204" pitchFamily="34" charset="-122"/>
                          <a:ea typeface="微软雅黑" panose="020B0503020204020204" pitchFamily="34" charset="-122"/>
                        </a:rPr>
                        <a:t>name</a:t>
                      </a:r>
                      <a:endParaRPr lang="en-US">
                        <a:latin typeface="微软雅黑" panose="020B0503020204020204" pitchFamily="34" charset="-122"/>
                        <a:ea typeface="微软雅黑" panose="020B0503020204020204" pitchFamily="34" charset="-122"/>
                      </a:endParaRPr>
                    </a:p>
                  </a:txBody>
                  <a:tcPr/>
                </a:tc>
                <a:tc>
                  <a:txBody>
                    <a:bodyPr/>
                    <a:lstStyle/>
                    <a:p>
                      <a:r>
                        <a:rPr lang="zh-CN" altLang="en-US" smtClean="0">
                          <a:latin typeface="微软雅黑" panose="020B0503020204020204" pitchFamily="34" charset="-122"/>
                          <a:ea typeface="微软雅黑" panose="020B0503020204020204" pitchFamily="34" charset="-122"/>
                        </a:rPr>
                        <a:t>封装异常的类型名称</a:t>
                      </a:r>
                      <a:endParaRPr lang="en-US">
                        <a:latin typeface="微软雅黑" panose="020B0503020204020204" pitchFamily="34" charset="-122"/>
                        <a:ea typeface="微软雅黑" panose="020B0503020204020204" pitchFamily="34" charset="-122"/>
                      </a:endParaRPr>
                    </a:p>
                  </a:txBody>
                  <a:tcPr/>
                </a:tc>
              </a:tr>
              <a:tr h="432048">
                <a:tc>
                  <a:txBody>
                    <a:bodyPr/>
                    <a:lstStyle/>
                    <a:p>
                      <a:r>
                        <a:rPr lang="en-US" smtClean="0">
                          <a:latin typeface="微软雅黑" panose="020B0503020204020204" pitchFamily="34" charset="-122"/>
                          <a:ea typeface="微软雅黑" panose="020B0503020204020204" pitchFamily="34" charset="-122"/>
                        </a:rPr>
                        <a:t>stack</a:t>
                      </a:r>
                      <a:endParaRPr lang="en-US">
                        <a:latin typeface="微软雅黑" panose="020B0503020204020204" pitchFamily="34" charset="-122"/>
                        <a:ea typeface="微软雅黑" panose="020B0503020204020204" pitchFamily="34" charset="-122"/>
                      </a:endParaRPr>
                    </a:p>
                  </a:txBody>
                  <a:tcPr/>
                </a:tc>
                <a:tc>
                  <a:txBody>
                    <a:bodyPr/>
                    <a:lstStyle/>
                    <a:p>
                      <a:r>
                        <a:rPr lang="zh-CN" altLang="en-US" smtClean="0">
                          <a:latin typeface="微软雅黑" panose="020B0503020204020204" pitchFamily="34" charset="-122"/>
                          <a:ea typeface="微软雅黑" panose="020B0503020204020204" pitchFamily="34" charset="-122"/>
                        </a:rPr>
                        <a:t>非标准属性，</a:t>
                      </a:r>
                      <a:r>
                        <a:rPr lang="en-US" altLang="zh-CN" smtClean="0">
                          <a:latin typeface="微软雅黑" panose="020B0503020204020204" pitchFamily="34" charset="-122"/>
                          <a:ea typeface="微软雅黑" panose="020B0503020204020204" pitchFamily="34" charset="-122"/>
                        </a:rPr>
                        <a:t>Firefox/Chrome/IE10+</a:t>
                      </a:r>
                      <a:r>
                        <a:rPr lang="zh-CN" altLang="en-US" smtClean="0">
                          <a:latin typeface="微软雅黑" panose="020B0503020204020204" pitchFamily="34" charset="-122"/>
                          <a:ea typeface="微软雅黑" panose="020B0503020204020204" pitchFamily="34" charset="-122"/>
                        </a:rPr>
                        <a:t>支持。返回错误或异常的代码跟踪信息，例如</a:t>
                      </a:r>
                      <a:r>
                        <a:rPr lang="en-US" altLang="zh-CN" smtClean="0">
                          <a:latin typeface="微软雅黑" panose="020B0503020204020204" pitchFamily="34" charset="-122"/>
                          <a:ea typeface="微软雅黑" panose="020B0503020204020204" pitchFamily="34" charset="-122"/>
                        </a:rPr>
                        <a:t>"@http://127.0.0.1/login.html:10:15"</a:t>
                      </a:r>
                      <a:endParaRPr lang="en-US">
                        <a:latin typeface="微软雅黑" panose="020B0503020204020204" pitchFamily="34" charset="-122"/>
                        <a:ea typeface="微软雅黑" panose="020B0503020204020204" pitchFamily="34" charset="-122"/>
                      </a:endParaRPr>
                    </a:p>
                  </a:txBody>
                  <a:tcPr/>
                </a:tc>
              </a:tr>
            </a:tbl>
          </a:graphicData>
        </a:graphic>
      </p:graphicFrame>
      <p:graphicFrame>
        <p:nvGraphicFramePr>
          <p:cNvPr id="5" name="表格 4"/>
          <p:cNvGraphicFramePr>
            <a:graphicFrameLocks noGrp="1"/>
          </p:cNvGraphicFramePr>
          <p:nvPr>
            <p:extLst/>
          </p:nvPr>
        </p:nvGraphicFramePr>
        <p:xfrm>
          <a:off x="899592" y="5661248"/>
          <a:ext cx="6912768" cy="864096"/>
        </p:xfrm>
        <a:graphic>
          <a:graphicData uri="http://schemas.openxmlformats.org/drawingml/2006/table">
            <a:tbl>
              <a:tblPr firstRow="1" bandRow="1">
                <a:tableStyleId>{5C22544A-7EE6-4342-B048-85BDC9FD1C3A}</a:tableStyleId>
              </a:tblPr>
              <a:tblGrid>
                <a:gridCol w="2041398"/>
                <a:gridCol w="4871370"/>
              </a:tblGrid>
              <a:tr h="432048">
                <a:tc>
                  <a:txBody>
                    <a:bodyPr/>
                    <a:lstStyle/>
                    <a:p>
                      <a:pPr algn="ctr"/>
                      <a:r>
                        <a:rPr lang="zh-CN" altLang="en-US" smtClean="0">
                          <a:latin typeface="微软雅黑" panose="020B0503020204020204" pitchFamily="34" charset="-122"/>
                          <a:ea typeface="微软雅黑" panose="020B0503020204020204" pitchFamily="34" charset="-122"/>
                        </a:rPr>
                        <a:t>方法名</a:t>
                      </a:r>
                      <a:endParaRPr lang="en-US">
                        <a:latin typeface="微软雅黑" panose="020B0503020204020204" pitchFamily="34" charset="-122"/>
                        <a:ea typeface="微软雅黑" panose="020B0503020204020204" pitchFamily="34" charset="-122"/>
                      </a:endParaRPr>
                    </a:p>
                  </a:txBody>
                  <a:tcPr/>
                </a:tc>
                <a:tc>
                  <a:txBody>
                    <a:bodyPr/>
                    <a:lstStyle/>
                    <a:p>
                      <a:pPr algn="ctr"/>
                      <a:r>
                        <a:rPr lang="zh-CN" altLang="en-US" smtClean="0">
                          <a:latin typeface="微软雅黑" panose="020B0503020204020204" pitchFamily="34" charset="-122"/>
                          <a:ea typeface="微软雅黑" panose="020B0503020204020204" pitchFamily="34" charset="-122"/>
                        </a:rPr>
                        <a:t>描述</a:t>
                      </a:r>
                      <a:endParaRPr lang="en-US">
                        <a:latin typeface="微软雅黑" panose="020B0503020204020204" pitchFamily="34" charset="-122"/>
                        <a:ea typeface="微软雅黑" panose="020B0503020204020204" pitchFamily="34" charset="-122"/>
                      </a:endParaRPr>
                    </a:p>
                  </a:txBody>
                  <a:tcPr/>
                </a:tc>
              </a:tr>
              <a:tr h="432048">
                <a:tc>
                  <a:txBody>
                    <a:bodyPr/>
                    <a:lstStyle/>
                    <a:p>
                      <a:r>
                        <a:rPr lang="en-US" altLang="zh-CN" smtClean="0">
                          <a:latin typeface="微软雅黑" panose="020B0503020204020204" pitchFamily="34" charset="-122"/>
                          <a:ea typeface="微软雅黑" panose="020B0503020204020204" pitchFamily="34" charset="-122"/>
                        </a:rPr>
                        <a:t>toString()</a:t>
                      </a:r>
                      <a:endParaRPr lang="en-US">
                        <a:latin typeface="微软雅黑" panose="020B0503020204020204" pitchFamily="34" charset="-122"/>
                        <a:ea typeface="微软雅黑" panose="020B0503020204020204" pitchFamily="34" charset="-122"/>
                      </a:endParaRPr>
                    </a:p>
                  </a:txBody>
                  <a:tcPr/>
                </a:tc>
                <a:tc>
                  <a:txBody>
                    <a:bodyPr/>
                    <a:lstStyle/>
                    <a:p>
                      <a:r>
                        <a:rPr lang="zh-CN" altLang="en-US" smtClean="0">
                          <a:latin typeface="微软雅黑" panose="020B0503020204020204" pitchFamily="34" charset="-122"/>
                          <a:ea typeface="微软雅黑" panose="020B0503020204020204" pitchFamily="34" charset="-122"/>
                        </a:rPr>
                        <a:t>返回包含相关错误信息的字符串</a:t>
                      </a:r>
                      <a:endParaRPr lang="en-US">
                        <a:latin typeface="微软雅黑" panose="020B0503020204020204" pitchFamily="34" charset="-122"/>
                        <a:ea typeface="微软雅黑" panose="020B0503020204020204" pitchFamily="34" charset="-122"/>
                      </a:endParaRPr>
                    </a:p>
                  </a:txBody>
                  <a:tcPr/>
                </a:tc>
              </a:tr>
            </a:tbl>
          </a:graphicData>
        </a:graphic>
      </p:graphicFrame>
    </p:spTree>
    <p:extLst>
      <p:ext uri="{BB962C8B-B14F-4D97-AF65-F5344CB8AC3E}">
        <p14:creationId xmlns:p14="http://schemas.microsoft.com/office/powerpoint/2010/main" val="169994825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try/catch</a:t>
            </a:r>
            <a:endParaRPr lang="zh-CN" altLang="en-US" dirty="0"/>
          </a:p>
        </p:txBody>
      </p:sp>
      <p:sp>
        <p:nvSpPr>
          <p:cNvPr id="3" name="副标题 2"/>
          <p:cNvSpPr>
            <a:spLocks noGrp="1"/>
          </p:cNvSpPr>
          <p:nvPr>
            <p:ph sz="quarter" idx="10"/>
          </p:nvPr>
        </p:nvSpPr>
        <p:spPr>
          <a:xfrm>
            <a:off x="467545" y="1052736"/>
            <a:ext cx="8064896" cy="1421928"/>
          </a:xfrm>
        </p:spPr>
        <p:txBody>
          <a:bodyPr/>
          <a:lstStyle/>
          <a:p>
            <a:r>
              <a:rPr lang="en-US" altLang="zh-CN" smtClean="0"/>
              <a:t>ECMAScript</a:t>
            </a:r>
            <a:r>
              <a:rPr lang="zh-CN" altLang="en-US" smtClean="0"/>
              <a:t>中使用</a:t>
            </a:r>
            <a:r>
              <a:rPr lang="en-US" altLang="zh-CN" smtClean="0"/>
              <a:t>try…catch…finally...</a:t>
            </a:r>
            <a:r>
              <a:rPr lang="zh-CN" altLang="en-US" smtClean="0"/>
              <a:t>结构来执行异常处理功能，捕捉由系统生成或程序创建并抛出的</a:t>
            </a:r>
            <a:r>
              <a:rPr lang="en-US" altLang="zh-CN" smtClean="0"/>
              <a:t>Error</a:t>
            </a:r>
            <a:r>
              <a:rPr lang="zh-CN" altLang="en-US" smtClean="0"/>
              <a:t>对象，对错误情形加以处理。</a:t>
            </a:r>
            <a:r>
              <a:rPr lang="zh-CN" altLang="en-US"/>
              <a:t>它的基本语法如下：</a:t>
            </a:r>
            <a:endParaRPr lang="zh-CN" altLang="en-US" smtClean="0"/>
          </a:p>
        </p:txBody>
      </p:sp>
      <p:sp>
        <p:nvSpPr>
          <p:cNvPr id="5" name="Rectangle 6"/>
          <p:cNvSpPr>
            <a:spLocks noChangeArrowheads="1"/>
          </p:cNvSpPr>
          <p:nvPr/>
        </p:nvSpPr>
        <p:spPr bwMode="auto">
          <a:xfrm>
            <a:off x="899592" y="2492896"/>
            <a:ext cx="7704856" cy="3312368"/>
          </a:xfrm>
          <a:prstGeom prst="rect">
            <a:avLst/>
          </a:prstGeom>
          <a:solidFill>
            <a:srgbClr val="EAEAEA"/>
          </a:solidFill>
          <a:ln>
            <a:noFill/>
          </a:ln>
          <a:effectLst/>
          <a:extLst>
            <a:ext uri="{91240B29-F687-4f45-9708-019B960494DF}">
              <a14:hiddenLine xmlns:a14="http://schemas.microsoft.com/office/drawing/2010/main" w="25400" cap="rnd">
                <a:solidFill>
                  <a:srgbClr val="1669BC"/>
                </a:solidFill>
                <a:prstDash val="sysDot"/>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1" rIns="91423" bIns="45711" anchor="ctr"/>
          <a:lstStyle>
            <a:lvl1pPr algn="l" defTabSz="927100">
              <a:defRPr sz="2400">
                <a:solidFill>
                  <a:schemeClr val="tx1"/>
                </a:solidFill>
                <a:latin typeface="Times New Roman" pitchFamily="18" charset="0"/>
                <a:ea typeface="宋体" pitchFamily="2" charset="-122"/>
              </a:defRPr>
            </a:lvl1pPr>
            <a:lvl2pPr marL="463550" algn="l" defTabSz="927100">
              <a:defRPr sz="2400">
                <a:solidFill>
                  <a:schemeClr val="tx1"/>
                </a:solidFill>
                <a:latin typeface="Times New Roman" pitchFamily="18" charset="0"/>
                <a:ea typeface="宋体" pitchFamily="2" charset="-122"/>
              </a:defRPr>
            </a:lvl2pPr>
            <a:lvl3pPr marL="927100" algn="l" defTabSz="927100">
              <a:defRPr sz="2400">
                <a:solidFill>
                  <a:schemeClr val="tx1"/>
                </a:solidFill>
                <a:latin typeface="Times New Roman" pitchFamily="18" charset="0"/>
                <a:ea typeface="宋体" pitchFamily="2" charset="-122"/>
              </a:defRPr>
            </a:lvl3pPr>
            <a:lvl4pPr marL="1390650" algn="l" defTabSz="927100">
              <a:defRPr sz="2400">
                <a:solidFill>
                  <a:schemeClr val="tx1"/>
                </a:solidFill>
                <a:latin typeface="Times New Roman" pitchFamily="18" charset="0"/>
                <a:ea typeface="宋体" pitchFamily="2" charset="-122"/>
              </a:defRPr>
            </a:lvl4pPr>
            <a:lvl5pPr marL="1854200" algn="l" defTabSz="927100">
              <a:defRPr sz="2400">
                <a:solidFill>
                  <a:schemeClr val="tx1"/>
                </a:solidFill>
                <a:latin typeface="Times New Roman" pitchFamily="18" charset="0"/>
                <a:ea typeface="宋体" pitchFamily="2" charset="-122"/>
              </a:defRPr>
            </a:lvl5pPr>
            <a:lvl6pPr marL="2311400" defTabSz="9271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768600" defTabSz="9271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225800" defTabSz="9271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683000" defTabSz="9271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dirty="0">
                <a:solidFill>
                  <a:srgbClr val="FF0000"/>
                </a:solidFill>
                <a:latin typeface="微软雅黑" pitchFamily="34" charset="-122"/>
                <a:ea typeface="微软雅黑" pitchFamily="34" charset="-122"/>
                <a:cs typeface="Arial" pitchFamily="34" charset="0"/>
              </a:rPr>
              <a:t>try {  </a:t>
            </a:r>
            <a:r>
              <a:rPr lang="en-US" altLang="zh-CN" dirty="0">
                <a:solidFill>
                  <a:schemeClr val="bg1"/>
                </a:solidFill>
                <a:latin typeface="微软雅黑" pitchFamily="34" charset="-122"/>
                <a:ea typeface="微软雅黑" pitchFamily="34" charset="-122"/>
                <a:cs typeface="Arial" pitchFamily="34" charset="0"/>
              </a:rPr>
              <a:t>  </a:t>
            </a:r>
            <a:endParaRPr lang="en-US" altLang="zh-CN" dirty="0" smtClean="0">
              <a:solidFill>
                <a:schemeClr val="bg1"/>
              </a:solidFill>
              <a:latin typeface="微软雅黑" pitchFamily="34" charset="-122"/>
              <a:ea typeface="微软雅黑" pitchFamily="34" charset="-122"/>
              <a:cs typeface="Arial" pitchFamily="34" charset="0"/>
            </a:endParaRPr>
          </a:p>
          <a:p>
            <a:r>
              <a:rPr lang="en-US" altLang="zh-CN" dirty="0">
                <a:solidFill>
                  <a:schemeClr val="bg1"/>
                </a:solidFill>
                <a:latin typeface="微软雅黑" pitchFamily="34" charset="-122"/>
                <a:ea typeface="微软雅黑" pitchFamily="34" charset="-122"/>
                <a:cs typeface="Arial" pitchFamily="34" charset="0"/>
              </a:rPr>
              <a:t>	</a:t>
            </a:r>
            <a:r>
              <a:rPr lang="en-US" altLang="zh-CN" dirty="0" smtClean="0">
                <a:solidFill>
                  <a:schemeClr val="bg1"/>
                </a:solidFill>
                <a:latin typeface="微软雅黑" pitchFamily="34" charset="-122"/>
                <a:ea typeface="微软雅黑" pitchFamily="34" charset="-122"/>
                <a:cs typeface="Arial" pitchFamily="34" charset="0"/>
              </a:rPr>
              <a:t>//</a:t>
            </a:r>
            <a:r>
              <a:rPr lang="en-US" altLang="zh-CN" dirty="0">
                <a:solidFill>
                  <a:schemeClr val="bg1"/>
                </a:solidFill>
                <a:latin typeface="微软雅黑" pitchFamily="34" charset="-122"/>
                <a:ea typeface="微软雅黑" pitchFamily="34" charset="-122"/>
                <a:cs typeface="Arial" pitchFamily="34" charset="0"/>
              </a:rPr>
              <a:t> </a:t>
            </a:r>
            <a:r>
              <a:rPr lang="zh-CN" altLang="en-US" dirty="0">
                <a:solidFill>
                  <a:schemeClr val="bg1"/>
                </a:solidFill>
                <a:latin typeface="微软雅黑" pitchFamily="34" charset="-122"/>
                <a:ea typeface="微软雅黑" pitchFamily="34" charset="-122"/>
                <a:cs typeface="Arial" pitchFamily="34" charset="0"/>
              </a:rPr>
              <a:t>此处</a:t>
            </a:r>
            <a:r>
              <a:rPr lang="zh-CN" altLang="en-US" dirty="0" smtClean="0">
                <a:solidFill>
                  <a:schemeClr val="bg1"/>
                </a:solidFill>
                <a:latin typeface="微软雅黑" pitchFamily="34" charset="-122"/>
                <a:ea typeface="微软雅黑" pitchFamily="34" charset="-122"/>
                <a:cs typeface="Arial" pitchFamily="34" charset="0"/>
              </a:rPr>
              <a:t>是主业务功能代码</a:t>
            </a:r>
            <a:endParaRPr lang="en-US" altLang="zh-CN" dirty="0" smtClean="0">
              <a:solidFill>
                <a:schemeClr val="bg1"/>
              </a:solidFill>
              <a:latin typeface="微软雅黑" pitchFamily="34" charset="-122"/>
              <a:ea typeface="微软雅黑" pitchFamily="34" charset="-122"/>
              <a:cs typeface="Arial" pitchFamily="34" charset="0"/>
            </a:endParaRPr>
          </a:p>
          <a:p>
            <a:r>
              <a:rPr lang="en-US" altLang="zh-CN" dirty="0">
                <a:solidFill>
                  <a:schemeClr val="bg1"/>
                </a:solidFill>
                <a:latin typeface="微软雅黑" pitchFamily="34" charset="-122"/>
                <a:ea typeface="微软雅黑" pitchFamily="34" charset="-122"/>
                <a:cs typeface="Arial" pitchFamily="34" charset="0"/>
              </a:rPr>
              <a:t>	</a:t>
            </a:r>
            <a:r>
              <a:rPr lang="en-US" altLang="zh-CN" dirty="0" smtClean="0">
                <a:solidFill>
                  <a:schemeClr val="bg1"/>
                </a:solidFill>
                <a:latin typeface="微软雅黑" pitchFamily="34" charset="-122"/>
                <a:ea typeface="微软雅黑" pitchFamily="34" charset="-122"/>
                <a:cs typeface="Arial" pitchFamily="34" charset="0"/>
              </a:rPr>
              <a:t>//</a:t>
            </a:r>
            <a:r>
              <a:rPr lang="zh-CN" altLang="en-US" dirty="0" smtClean="0">
                <a:solidFill>
                  <a:schemeClr val="bg1"/>
                </a:solidFill>
                <a:latin typeface="微软雅黑" pitchFamily="34" charset="-122"/>
                <a:ea typeface="微软雅黑" pitchFamily="34" charset="-122"/>
                <a:cs typeface="Arial" pitchFamily="34" charset="0"/>
              </a:rPr>
              <a:t>主业务功能代码中可能产生并抛出错误</a:t>
            </a:r>
            <a:r>
              <a:rPr lang="zh-CN" altLang="en-US" dirty="0">
                <a:solidFill>
                  <a:schemeClr val="bg1"/>
                </a:solidFill>
                <a:latin typeface="微软雅黑" pitchFamily="34" charset="-122"/>
                <a:ea typeface="微软雅黑" pitchFamily="34" charset="-122"/>
                <a:cs typeface="Arial" pitchFamily="34" charset="0"/>
              </a:rPr>
              <a:t> </a:t>
            </a:r>
            <a:endParaRPr lang="en-US" altLang="zh-CN" dirty="0" smtClean="0">
              <a:solidFill>
                <a:schemeClr val="bg1"/>
              </a:solidFill>
              <a:latin typeface="微软雅黑" pitchFamily="34" charset="-122"/>
              <a:ea typeface="微软雅黑" pitchFamily="34" charset="-122"/>
              <a:cs typeface="Arial" pitchFamily="34" charset="0"/>
            </a:endParaRPr>
          </a:p>
          <a:p>
            <a:r>
              <a:rPr lang="en-US" altLang="zh-CN" smtClean="0">
                <a:solidFill>
                  <a:srgbClr val="FF0000"/>
                </a:solidFill>
                <a:latin typeface="微软雅黑" pitchFamily="34" charset="-122"/>
                <a:ea typeface="微软雅黑" pitchFamily="34" charset="-122"/>
                <a:cs typeface="Arial" pitchFamily="34" charset="0"/>
              </a:rPr>
              <a:t>}</a:t>
            </a:r>
            <a:r>
              <a:rPr lang="en-US" altLang="zh-CN">
                <a:solidFill>
                  <a:srgbClr val="FF0000"/>
                </a:solidFill>
                <a:latin typeface="微软雅黑" pitchFamily="34" charset="-122"/>
                <a:ea typeface="微软雅黑" pitchFamily="34" charset="-122"/>
                <a:cs typeface="Arial" pitchFamily="34" charset="0"/>
              </a:rPr>
              <a:t> </a:t>
            </a:r>
            <a:r>
              <a:rPr lang="en-US" altLang="zh-CN" smtClean="0">
                <a:solidFill>
                  <a:srgbClr val="FF0000"/>
                </a:solidFill>
                <a:latin typeface="微软雅黑" pitchFamily="34" charset="-122"/>
                <a:ea typeface="微软雅黑" pitchFamily="34" charset="-122"/>
                <a:cs typeface="Arial" pitchFamily="34" charset="0"/>
              </a:rPr>
              <a:t>catch(error)</a:t>
            </a:r>
            <a:r>
              <a:rPr lang="en-US" altLang="zh-CN">
                <a:solidFill>
                  <a:srgbClr val="FF0000"/>
                </a:solidFill>
                <a:latin typeface="微软雅黑" pitchFamily="34" charset="-122"/>
                <a:ea typeface="微软雅黑" pitchFamily="34" charset="-122"/>
                <a:cs typeface="Arial" pitchFamily="34" charset="0"/>
              </a:rPr>
              <a:t> {  </a:t>
            </a:r>
            <a:r>
              <a:rPr lang="en-US" altLang="zh-CN">
                <a:solidFill>
                  <a:schemeClr val="bg1"/>
                </a:solidFill>
                <a:latin typeface="微软雅黑" pitchFamily="34" charset="-122"/>
                <a:ea typeface="微软雅黑" pitchFamily="34" charset="-122"/>
                <a:cs typeface="Arial" pitchFamily="34" charset="0"/>
              </a:rPr>
              <a:t>  </a:t>
            </a:r>
            <a:endParaRPr lang="en-US" altLang="zh-CN" smtClean="0">
              <a:solidFill>
                <a:schemeClr val="bg1"/>
              </a:solidFill>
              <a:latin typeface="微软雅黑" pitchFamily="34" charset="-122"/>
              <a:ea typeface="微软雅黑" pitchFamily="34" charset="-122"/>
              <a:cs typeface="Arial" pitchFamily="34" charset="0"/>
            </a:endParaRPr>
          </a:p>
          <a:p>
            <a:r>
              <a:rPr lang="en-US" altLang="zh-CN" dirty="0">
                <a:solidFill>
                  <a:schemeClr val="bg1"/>
                </a:solidFill>
                <a:latin typeface="微软雅黑" pitchFamily="34" charset="-122"/>
                <a:ea typeface="微软雅黑" pitchFamily="34" charset="-122"/>
                <a:cs typeface="Arial" pitchFamily="34" charset="0"/>
              </a:rPr>
              <a:t>	</a:t>
            </a:r>
            <a:r>
              <a:rPr lang="en-US" altLang="zh-CN" dirty="0" smtClean="0">
                <a:solidFill>
                  <a:schemeClr val="bg1"/>
                </a:solidFill>
                <a:latin typeface="微软雅黑" pitchFamily="34" charset="-122"/>
                <a:ea typeface="微软雅黑" pitchFamily="34" charset="-122"/>
                <a:cs typeface="Arial" pitchFamily="34" charset="0"/>
              </a:rPr>
              <a:t>//</a:t>
            </a:r>
            <a:r>
              <a:rPr lang="en-US" altLang="zh-CN" dirty="0">
                <a:solidFill>
                  <a:schemeClr val="bg1"/>
                </a:solidFill>
                <a:latin typeface="微软雅黑" pitchFamily="34" charset="-122"/>
                <a:ea typeface="微软雅黑" pitchFamily="34" charset="-122"/>
                <a:cs typeface="Arial" pitchFamily="34" charset="0"/>
              </a:rPr>
              <a:t> </a:t>
            </a:r>
            <a:r>
              <a:rPr lang="zh-CN" altLang="en-US" dirty="0">
                <a:solidFill>
                  <a:schemeClr val="bg1"/>
                </a:solidFill>
                <a:latin typeface="微软雅黑" pitchFamily="34" charset="-122"/>
                <a:ea typeface="微软雅黑" pitchFamily="34" charset="-122"/>
                <a:cs typeface="Arial" pitchFamily="34" charset="0"/>
              </a:rPr>
              <a:t>此处是</a:t>
            </a:r>
            <a:r>
              <a:rPr lang="zh-CN" altLang="en-US" dirty="0" smtClean="0">
                <a:solidFill>
                  <a:schemeClr val="bg1"/>
                </a:solidFill>
                <a:latin typeface="微软雅黑" pitchFamily="34" charset="-122"/>
                <a:ea typeface="微软雅黑" pitchFamily="34" charset="-122"/>
                <a:cs typeface="Arial" pitchFamily="34" charset="0"/>
              </a:rPr>
              <a:t>负责错误处理的代码</a:t>
            </a:r>
            <a:r>
              <a:rPr lang="zh-CN" altLang="en-US" dirty="0">
                <a:solidFill>
                  <a:schemeClr val="bg1"/>
                </a:solidFill>
                <a:latin typeface="微软雅黑" pitchFamily="34" charset="-122"/>
                <a:ea typeface="微软雅黑" pitchFamily="34" charset="-122"/>
                <a:cs typeface="Arial" pitchFamily="34" charset="0"/>
              </a:rPr>
              <a:t> </a:t>
            </a:r>
            <a:endParaRPr lang="en-US" altLang="zh-CN" dirty="0" smtClean="0">
              <a:solidFill>
                <a:schemeClr val="bg1"/>
              </a:solidFill>
              <a:latin typeface="微软雅黑" pitchFamily="34" charset="-122"/>
              <a:ea typeface="微软雅黑" pitchFamily="34" charset="-122"/>
              <a:cs typeface="Arial" pitchFamily="34" charset="0"/>
            </a:endParaRPr>
          </a:p>
          <a:p>
            <a:r>
              <a:rPr lang="en-US" altLang="zh-CN" dirty="0" smtClean="0">
                <a:solidFill>
                  <a:srgbClr val="FF0000"/>
                </a:solidFill>
                <a:latin typeface="微软雅黑" pitchFamily="34" charset="-122"/>
                <a:ea typeface="微软雅黑" pitchFamily="34" charset="-122"/>
                <a:cs typeface="Arial" pitchFamily="34" charset="0"/>
              </a:rPr>
              <a:t>}</a:t>
            </a:r>
            <a:r>
              <a:rPr lang="en-US" altLang="zh-CN" dirty="0">
                <a:solidFill>
                  <a:srgbClr val="FF0000"/>
                </a:solidFill>
                <a:latin typeface="微软雅黑" pitchFamily="34" charset="-122"/>
                <a:ea typeface="微软雅黑" pitchFamily="34" charset="-122"/>
                <a:cs typeface="Arial" pitchFamily="34" charset="0"/>
              </a:rPr>
              <a:t> </a:t>
            </a:r>
            <a:r>
              <a:rPr lang="en-US" altLang="zh-CN" dirty="0" smtClean="0">
                <a:solidFill>
                  <a:srgbClr val="FF0000"/>
                </a:solidFill>
                <a:latin typeface="微软雅黑" pitchFamily="34" charset="-122"/>
                <a:ea typeface="微软雅黑" pitchFamily="34" charset="-122"/>
                <a:cs typeface="Arial" pitchFamily="34" charset="0"/>
              </a:rPr>
              <a:t>[finally</a:t>
            </a:r>
            <a:r>
              <a:rPr lang="en-US" altLang="zh-CN" dirty="0">
                <a:solidFill>
                  <a:srgbClr val="FF0000"/>
                </a:solidFill>
                <a:latin typeface="微软雅黑" pitchFamily="34" charset="-122"/>
                <a:ea typeface="微软雅黑" pitchFamily="34" charset="-122"/>
                <a:cs typeface="Arial" pitchFamily="34" charset="0"/>
              </a:rPr>
              <a:t> {   </a:t>
            </a:r>
            <a:endParaRPr lang="en-US" altLang="zh-CN" dirty="0" smtClean="0">
              <a:solidFill>
                <a:srgbClr val="FF0000"/>
              </a:solidFill>
              <a:latin typeface="微软雅黑" pitchFamily="34" charset="-122"/>
              <a:ea typeface="微软雅黑" pitchFamily="34" charset="-122"/>
              <a:cs typeface="Arial" pitchFamily="34" charset="0"/>
            </a:endParaRPr>
          </a:p>
          <a:p>
            <a:r>
              <a:rPr lang="en-US" altLang="zh-CN" dirty="0">
                <a:solidFill>
                  <a:schemeClr val="bg1"/>
                </a:solidFill>
                <a:latin typeface="微软雅黑" pitchFamily="34" charset="-122"/>
                <a:ea typeface="微软雅黑" pitchFamily="34" charset="-122"/>
                <a:cs typeface="Arial" pitchFamily="34" charset="0"/>
              </a:rPr>
              <a:t> </a:t>
            </a:r>
            <a:r>
              <a:rPr lang="en-US" altLang="zh-CN" dirty="0" smtClean="0">
                <a:solidFill>
                  <a:schemeClr val="bg1"/>
                </a:solidFill>
                <a:latin typeface="微软雅黑" pitchFamily="34" charset="-122"/>
                <a:ea typeface="微软雅黑" pitchFamily="34" charset="-122"/>
                <a:cs typeface="Arial" pitchFamily="34" charset="0"/>
              </a:rPr>
              <a:t>	//</a:t>
            </a:r>
            <a:r>
              <a:rPr lang="en-US" altLang="zh-CN" dirty="0">
                <a:solidFill>
                  <a:schemeClr val="bg1"/>
                </a:solidFill>
                <a:latin typeface="微软雅黑" pitchFamily="34" charset="-122"/>
                <a:ea typeface="微软雅黑" pitchFamily="34" charset="-122"/>
                <a:cs typeface="Arial" pitchFamily="34" charset="0"/>
              </a:rPr>
              <a:t> </a:t>
            </a:r>
            <a:r>
              <a:rPr lang="zh-CN" altLang="en-US" dirty="0">
                <a:solidFill>
                  <a:schemeClr val="bg1"/>
                </a:solidFill>
                <a:latin typeface="微软雅黑" pitchFamily="34" charset="-122"/>
                <a:ea typeface="微软雅黑" pitchFamily="34" charset="-122"/>
                <a:cs typeface="Arial" pitchFamily="34" charset="0"/>
              </a:rPr>
              <a:t>此处是出口</a:t>
            </a:r>
            <a:r>
              <a:rPr lang="zh-CN" altLang="en-US" dirty="0" smtClean="0">
                <a:solidFill>
                  <a:schemeClr val="bg1"/>
                </a:solidFill>
                <a:latin typeface="微软雅黑" pitchFamily="34" charset="-122"/>
                <a:ea typeface="微软雅黑" pitchFamily="34" charset="-122"/>
                <a:cs typeface="Arial" pitchFamily="34" charset="0"/>
              </a:rPr>
              <a:t>语句，不论错误发生与否都要执行</a:t>
            </a:r>
            <a:r>
              <a:rPr lang="zh-CN" altLang="en-US" dirty="0">
                <a:solidFill>
                  <a:schemeClr val="bg1"/>
                </a:solidFill>
                <a:latin typeface="微软雅黑" pitchFamily="34" charset="-122"/>
                <a:ea typeface="微软雅黑" pitchFamily="34" charset="-122"/>
                <a:cs typeface="Arial" pitchFamily="34" charset="0"/>
              </a:rPr>
              <a:t> </a:t>
            </a:r>
            <a:endParaRPr lang="en-US" altLang="zh-CN" dirty="0" smtClean="0">
              <a:solidFill>
                <a:schemeClr val="bg1"/>
              </a:solidFill>
              <a:latin typeface="微软雅黑" pitchFamily="34" charset="-122"/>
              <a:ea typeface="微软雅黑" pitchFamily="34" charset="-122"/>
              <a:cs typeface="Arial" pitchFamily="34" charset="0"/>
            </a:endParaRPr>
          </a:p>
          <a:p>
            <a:r>
              <a:rPr lang="en-US" altLang="zh-CN" dirty="0" smtClean="0">
                <a:solidFill>
                  <a:srgbClr val="FF0000"/>
                </a:solidFill>
                <a:latin typeface="微软雅黑" pitchFamily="34" charset="-122"/>
                <a:ea typeface="微软雅黑" pitchFamily="34" charset="-122"/>
                <a:cs typeface="Arial" pitchFamily="34" charset="0"/>
              </a:rPr>
              <a:t>}]</a:t>
            </a:r>
            <a:endParaRPr lang="en-US" altLang="zh-CN" dirty="0">
              <a:solidFill>
                <a:srgbClr val="FF0000"/>
              </a:solidFill>
              <a:latin typeface="微软雅黑" pitchFamily="34" charset="-122"/>
              <a:ea typeface="微软雅黑" pitchFamily="34" charset="-122"/>
              <a:cs typeface="Arial" pitchFamily="34" charset="0"/>
            </a:endParaRPr>
          </a:p>
        </p:txBody>
      </p:sp>
    </p:spTree>
    <p:extLst>
      <p:ext uri="{BB962C8B-B14F-4D97-AF65-F5344CB8AC3E}">
        <p14:creationId xmlns:p14="http://schemas.microsoft.com/office/powerpoint/2010/main" val="10173786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错误处理</a:t>
            </a:r>
            <a:endParaRPr lang="zh-CN" altLang="en-US" dirty="0"/>
          </a:p>
        </p:txBody>
      </p:sp>
      <p:sp>
        <p:nvSpPr>
          <p:cNvPr id="5" name="内容占位符 4"/>
          <p:cNvSpPr>
            <a:spLocks noGrp="1"/>
          </p:cNvSpPr>
          <p:nvPr>
            <p:ph sz="quarter" idx="10"/>
          </p:nvPr>
        </p:nvSpPr>
        <p:spPr/>
        <p:txBody>
          <a:bodyPr/>
          <a:lstStyle/>
          <a:p>
            <a:r>
              <a:rPr lang="en-US" altLang="zh-CN" dirty="0" smtClean="0"/>
              <a:t>【</a:t>
            </a:r>
            <a:r>
              <a:rPr lang="zh-CN" altLang="en-US" dirty="0" smtClean="0"/>
              <a:t>参见 </a:t>
            </a:r>
            <a:r>
              <a:rPr lang="en-US" altLang="zh-CN" dirty="0" smtClean="0"/>
              <a:t>COOKBOOK】</a:t>
            </a:r>
          </a:p>
          <a:p>
            <a:pPr lvl="1"/>
            <a:endParaRPr lang="en-US" altLang="zh-CN" dirty="0" smtClean="0"/>
          </a:p>
          <a:p>
            <a:pPr marL="457200" lvl="1" indent="0">
              <a:buNone/>
            </a:pPr>
            <a:r>
              <a:rPr lang="en-US" altLang="zh-CN" dirty="0"/>
              <a:t>1</a:t>
            </a:r>
            <a:r>
              <a:rPr lang="zh-CN" altLang="en-US" dirty="0" smtClean="0"/>
              <a:t>、使用</a:t>
            </a:r>
            <a:r>
              <a:rPr lang="en-US" altLang="zh-CN" dirty="0" smtClean="0"/>
              <a:t>try...catch...</a:t>
            </a:r>
            <a:r>
              <a:rPr lang="zh-CN" altLang="en-US" dirty="0"/>
              <a:t>实</a:t>
            </a:r>
            <a:r>
              <a:rPr lang="zh-CN" altLang="en-US" dirty="0" smtClean="0"/>
              <a:t>现浏览器兼容性检验。</a:t>
            </a:r>
            <a:endParaRPr lang="en-US" altLang="zh-CN" dirty="0" smtClean="0"/>
          </a:p>
          <a:p>
            <a:pPr marL="457200" lvl="1" indent="0">
              <a:buNone/>
            </a:pPr>
            <a:r>
              <a:rPr lang="en-US" altLang="zh-CN" dirty="0" smtClean="0"/>
              <a:t>2</a:t>
            </a:r>
            <a:r>
              <a:rPr lang="zh-CN" altLang="en-US" dirty="0" smtClean="0"/>
              <a:t>、程序员甲：实现了一个</a:t>
            </a:r>
            <a:r>
              <a:rPr lang="en-US" altLang="zh-CN" dirty="0" smtClean="0"/>
              <a:t>round</a:t>
            </a:r>
            <a:r>
              <a:rPr lang="zh-CN" altLang="en-US" dirty="0" smtClean="0"/>
              <a:t>函数，可按任意小数位数四舍五入。但如果传入的数据不是数字或不能被隐式转为数字，则会抛出异常。</a:t>
            </a:r>
            <a:endParaRPr lang="en-US" altLang="zh-CN" dirty="0" smtClean="0"/>
          </a:p>
          <a:p>
            <a:pPr marL="457200" lvl="1" indent="0">
              <a:buNone/>
            </a:pPr>
            <a:r>
              <a:rPr lang="en-US" altLang="zh-CN" dirty="0"/>
              <a:t> </a:t>
            </a:r>
            <a:r>
              <a:rPr lang="en-US" altLang="zh-CN" dirty="0" smtClean="0"/>
              <a:t>    </a:t>
            </a:r>
            <a:r>
              <a:rPr lang="zh-CN" altLang="en-US" dirty="0" smtClean="0"/>
              <a:t>程序员乙：实现了一个结账函数</a:t>
            </a:r>
            <a:r>
              <a:rPr lang="en-US" altLang="zh-CN" dirty="0" smtClean="0"/>
              <a:t>checkout</a:t>
            </a:r>
            <a:r>
              <a:rPr lang="zh-CN" altLang="en-US" dirty="0" smtClean="0"/>
              <a:t>。可输入总价，收款金额，计算找零。其中，为了处理舍入误差，调用了程序员甲的</a:t>
            </a:r>
            <a:r>
              <a:rPr lang="en-US" altLang="zh-CN" dirty="0" smtClean="0"/>
              <a:t>round</a:t>
            </a:r>
            <a:r>
              <a:rPr lang="zh-CN" altLang="en-US" dirty="0" smtClean="0"/>
              <a:t>函数。乙如何进行异常处理？</a:t>
            </a:r>
            <a:endParaRPr lang="en-US" altLang="zh-CN" dirty="0" smtClean="0"/>
          </a:p>
          <a:p>
            <a:pPr marL="457200" lvl="1" indent="0">
              <a:buNone/>
            </a:pPr>
            <a:r>
              <a:rPr lang="en-US" altLang="zh-CN" dirty="0"/>
              <a:t> </a:t>
            </a:r>
            <a:r>
              <a:rPr lang="en-US" altLang="zh-CN" dirty="0" smtClean="0"/>
              <a:t>    </a:t>
            </a:r>
            <a:r>
              <a:rPr lang="zh-CN" altLang="en-US" dirty="0" smtClean="0"/>
              <a:t>分别实现</a:t>
            </a:r>
            <a:r>
              <a:rPr lang="en-US" altLang="zh-CN" dirty="0" smtClean="0"/>
              <a:t>round</a:t>
            </a:r>
            <a:r>
              <a:rPr lang="zh-CN" altLang="en-US" dirty="0" smtClean="0"/>
              <a:t>函数和</a:t>
            </a:r>
            <a:r>
              <a:rPr lang="en-US" altLang="zh-CN" dirty="0" smtClean="0"/>
              <a:t>checkout</a:t>
            </a:r>
            <a:r>
              <a:rPr lang="zh-CN" altLang="en-US" dirty="0"/>
              <a:t>函数</a:t>
            </a:r>
            <a:r>
              <a:rPr lang="zh-CN" altLang="en-US" dirty="0" smtClean="0"/>
              <a:t>。</a:t>
            </a:r>
            <a:endParaRPr lang="en-US" altLang="zh-CN" dirty="0" smtClean="0"/>
          </a:p>
        </p:txBody>
      </p:sp>
    </p:spTree>
    <p:extLst>
      <p:ext uri="{BB962C8B-B14F-4D97-AF65-F5344CB8AC3E}">
        <p14:creationId xmlns:p14="http://schemas.microsoft.com/office/powerpoint/2010/main" val="366579002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395536" y="2432844"/>
            <a:ext cx="2210354" cy="564108"/>
          </a:xfrm>
          <a:prstGeom prst="roundRect">
            <a:avLst/>
          </a:prstGeom>
          <a:solidFill>
            <a:srgbClr val="DC1F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latin typeface="微软雅黑" panose="020B0503020204020204" pitchFamily="34" charset="-122"/>
                <a:ea typeface="微软雅黑" panose="020B0503020204020204" pitchFamily="34" charset="-122"/>
              </a:rPr>
              <a:t>Functions</a:t>
            </a:r>
            <a:endParaRPr lang="zh-CN" altLang="en-US" sz="1600" b="1" dirty="0">
              <a:latin typeface="微软雅黑" panose="020B0503020204020204" pitchFamily="34" charset="-122"/>
              <a:ea typeface="微软雅黑" panose="020B0503020204020204" pitchFamily="34" charset="-122"/>
            </a:endParaRPr>
          </a:p>
        </p:txBody>
      </p:sp>
      <p:grpSp>
        <p:nvGrpSpPr>
          <p:cNvPr id="79" name="组合 78"/>
          <p:cNvGrpSpPr/>
          <p:nvPr/>
        </p:nvGrpSpPr>
        <p:grpSpPr>
          <a:xfrm>
            <a:off x="-180528" y="548680"/>
            <a:ext cx="3312368" cy="695586"/>
            <a:chOff x="-252536" y="-57376"/>
            <a:chExt cx="3312368" cy="695586"/>
          </a:xfrm>
        </p:grpSpPr>
        <p:sp>
          <p:nvSpPr>
            <p:cNvPr id="88" name="标题 1"/>
            <p:cNvSpPr txBox="1">
              <a:spLocks/>
            </p:cNvSpPr>
            <p:nvPr/>
          </p:nvSpPr>
          <p:spPr>
            <a:xfrm>
              <a:off x="-252536" y="-57376"/>
              <a:ext cx="3312368" cy="647856"/>
            </a:xfrm>
            <a:prstGeom prst="rect">
              <a:avLst/>
            </a:prstGeom>
          </p:spPr>
          <p:txBody>
            <a:bodyPr/>
            <a:lst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a:lstStyle>
            <a:p>
              <a:r>
                <a:rPr lang="en-US" altLang="zh-CN" sz="2400" b="1" dirty="0" smtClean="0"/>
                <a:t>Functions</a:t>
              </a:r>
              <a:endParaRPr lang="zh-CN" altLang="en-US" sz="2400" b="1" dirty="0"/>
            </a:p>
          </p:txBody>
        </p:sp>
        <p:sp>
          <p:nvSpPr>
            <p:cNvPr id="89" name="圆角矩形 88"/>
            <p:cNvSpPr/>
            <p:nvPr/>
          </p:nvSpPr>
          <p:spPr>
            <a:xfrm>
              <a:off x="323528" y="518688"/>
              <a:ext cx="2304256" cy="119522"/>
            </a:xfrm>
            <a:prstGeom prst="roundRect">
              <a:avLst/>
            </a:prstGeom>
            <a:solidFill>
              <a:srgbClr val="DC1F26"/>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dirty="0" smtClean="0">
                <a:solidFill>
                  <a:schemeClr val="tx1"/>
                </a:solidFill>
                <a:latin typeface="微软雅黑" pitchFamily="34" charset="-122"/>
                <a:ea typeface="微软雅黑" pitchFamily="34" charset="-122"/>
              </a:endParaRPr>
            </a:p>
          </p:txBody>
        </p:sp>
      </p:grpSp>
      <p:sp>
        <p:nvSpPr>
          <p:cNvPr id="22" name="圆角矩形 21"/>
          <p:cNvSpPr/>
          <p:nvPr/>
        </p:nvSpPr>
        <p:spPr>
          <a:xfrm>
            <a:off x="5286380" y="2252170"/>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微软雅黑" panose="020B0503020204020204" pitchFamily="34" charset="-122"/>
                <a:ea typeface="微软雅黑" panose="020B0503020204020204" pitchFamily="34" charset="-122"/>
              </a:rPr>
              <a:t>arguments </a:t>
            </a:r>
            <a:r>
              <a:rPr lang="zh-CN" altLang="en-US" sz="1400">
                <a:latin typeface="微软雅黑" panose="020B0503020204020204" pitchFamily="34" charset="-122"/>
                <a:ea typeface="微软雅黑" panose="020B0503020204020204" pitchFamily="34" charset="-122"/>
              </a:rPr>
              <a:t>对象</a:t>
            </a:r>
            <a:endParaRPr lang="zh-CN" altLang="en-US" sz="1400" dirty="0">
              <a:latin typeface="微软雅黑" panose="020B0503020204020204" pitchFamily="34" charset="-122"/>
              <a:ea typeface="微软雅黑" panose="020B0503020204020204" pitchFamily="34" charset="-122"/>
            </a:endParaRPr>
          </a:p>
        </p:txBody>
      </p:sp>
      <p:sp>
        <p:nvSpPr>
          <p:cNvPr id="23" name="圆角矩形 22"/>
          <p:cNvSpPr/>
          <p:nvPr/>
        </p:nvSpPr>
        <p:spPr>
          <a:xfrm>
            <a:off x="5286380" y="1820122"/>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微软雅黑" panose="020B0503020204020204" pitchFamily="34" charset="-122"/>
                <a:ea typeface="微软雅黑" panose="020B0503020204020204" pitchFamily="34" charset="-122"/>
              </a:rPr>
              <a:t>函数与 </a:t>
            </a:r>
            <a:r>
              <a:rPr lang="en-US" altLang="zh-CN" sz="1400">
                <a:latin typeface="微软雅黑" panose="020B0503020204020204" pitchFamily="34" charset="-122"/>
                <a:ea typeface="微软雅黑" panose="020B0503020204020204" pitchFamily="34" charset="-122"/>
              </a:rPr>
              <a:t>Function </a:t>
            </a:r>
            <a:r>
              <a:rPr lang="zh-CN" altLang="en-US" sz="1400">
                <a:latin typeface="微软雅黑" panose="020B0503020204020204" pitchFamily="34" charset="-122"/>
                <a:ea typeface="微软雅黑" panose="020B0503020204020204" pitchFamily="34" charset="-122"/>
              </a:rPr>
              <a:t>对象</a:t>
            </a:r>
            <a:endParaRPr lang="zh-CN" altLang="en-US" sz="1400" dirty="0">
              <a:latin typeface="微软雅黑" panose="020B0503020204020204" pitchFamily="34" charset="-122"/>
              <a:ea typeface="微软雅黑" panose="020B0503020204020204" pitchFamily="34" charset="-122"/>
            </a:endParaRPr>
          </a:p>
        </p:txBody>
      </p:sp>
      <p:sp>
        <p:nvSpPr>
          <p:cNvPr id="16" name="圆角矩形 15"/>
          <p:cNvSpPr/>
          <p:nvPr/>
        </p:nvSpPr>
        <p:spPr>
          <a:xfrm>
            <a:off x="3167046" y="1820122"/>
            <a:ext cx="2046434"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Function </a:t>
            </a:r>
            <a:r>
              <a:rPr lang="zh-CN" altLang="en-US" sz="1400" dirty="0">
                <a:latin typeface="微软雅黑" panose="020B0503020204020204" pitchFamily="34" charset="-122"/>
                <a:ea typeface="微软雅黑" panose="020B0503020204020204" pitchFamily="34" charset="-122"/>
              </a:rPr>
              <a:t>对象</a:t>
            </a:r>
          </a:p>
        </p:txBody>
      </p:sp>
      <p:cxnSp>
        <p:nvCxnSpPr>
          <p:cNvPr id="34" name="直接箭头连接符 33"/>
          <p:cNvCxnSpPr>
            <a:stCxn id="11" idx="3"/>
            <a:endCxn id="16" idx="1"/>
          </p:cNvCxnSpPr>
          <p:nvPr/>
        </p:nvCxnSpPr>
        <p:spPr>
          <a:xfrm flipV="1">
            <a:off x="2605890" y="2000122"/>
            <a:ext cx="561156" cy="7147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3167046" y="2924984"/>
            <a:ext cx="2046434"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创建函数</a:t>
            </a:r>
            <a:endParaRPr lang="zh-CN" altLang="en-US" sz="1400" dirty="0">
              <a:latin typeface="微软雅黑" panose="020B0503020204020204" pitchFamily="34" charset="-122"/>
              <a:ea typeface="微软雅黑" panose="020B0503020204020204" pitchFamily="34" charset="-122"/>
            </a:endParaRPr>
          </a:p>
        </p:txBody>
      </p:sp>
      <p:cxnSp>
        <p:nvCxnSpPr>
          <p:cNvPr id="13" name="直接箭头连接符 12"/>
          <p:cNvCxnSpPr>
            <a:stCxn id="11" idx="3"/>
            <a:endCxn id="12" idx="1"/>
          </p:cNvCxnSpPr>
          <p:nvPr/>
        </p:nvCxnSpPr>
        <p:spPr>
          <a:xfrm>
            <a:off x="2605890" y="2714898"/>
            <a:ext cx="561156" cy="3900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3156605" y="6093336"/>
            <a:ext cx="2046434"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闭包</a:t>
            </a:r>
            <a:endParaRPr lang="zh-CN" altLang="en-US" sz="1400" dirty="0">
              <a:latin typeface="微软雅黑" panose="020B0503020204020204" pitchFamily="34" charset="-122"/>
              <a:ea typeface="微软雅黑" panose="020B0503020204020204" pitchFamily="34" charset="-122"/>
            </a:endParaRPr>
          </a:p>
        </p:txBody>
      </p:sp>
      <p:cxnSp>
        <p:nvCxnSpPr>
          <p:cNvPr id="21" name="直接箭头连接符 20"/>
          <p:cNvCxnSpPr>
            <a:stCxn id="11" idx="3"/>
            <a:endCxn id="20" idx="1"/>
          </p:cNvCxnSpPr>
          <p:nvPr/>
        </p:nvCxnSpPr>
        <p:spPr>
          <a:xfrm>
            <a:off x="2605890" y="2714898"/>
            <a:ext cx="550715" cy="35584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3156605" y="5157232"/>
            <a:ext cx="2046434"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匿名函数</a:t>
            </a:r>
            <a:endParaRPr lang="zh-CN" altLang="en-US" sz="1400" dirty="0">
              <a:latin typeface="微软雅黑" panose="020B0503020204020204" pitchFamily="34" charset="-122"/>
              <a:ea typeface="微软雅黑" panose="020B0503020204020204" pitchFamily="34" charset="-122"/>
            </a:endParaRPr>
          </a:p>
        </p:txBody>
      </p:sp>
      <p:cxnSp>
        <p:nvCxnSpPr>
          <p:cNvPr id="33" name="直接箭头连接符 32"/>
          <p:cNvCxnSpPr>
            <a:stCxn id="11" idx="3"/>
            <a:endCxn id="31" idx="1"/>
          </p:cNvCxnSpPr>
          <p:nvPr/>
        </p:nvCxnSpPr>
        <p:spPr>
          <a:xfrm>
            <a:off x="2605890" y="2714898"/>
            <a:ext cx="550715" cy="26223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5286380" y="3358817"/>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使用直接量方式创建函数</a:t>
            </a:r>
          </a:p>
        </p:txBody>
      </p:sp>
      <p:sp>
        <p:nvSpPr>
          <p:cNvPr id="18" name="圆角矩形 17"/>
          <p:cNvSpPr/>
          <p:nvPr/>
        </p:nvSpPr>
        <p:spPr>
          <a:xfrm>
            <a:off x="5286380" y="3787786"/>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使用 </a:t>
            </a:r>
            <a:r>
              <a:rPr lang="en-US" altLang="zh-CN" sz="1400" dirty="0">
                <a:latin typeface="微软雅黑" panose="020B0503020204020204" pitchFamily="34" charset="-122"/>
                <a:ea typeface="微软雅黑" panose="020B0503020204020204" pitchFamily="34" charset="-122"/>
              </a:rPr>
              <a:t>Function </a:t>
            </a:r>
            <a:r>
              <a:rPr lang="zh-CN" altLang="en-US" sz="1400" dirty="0">
                <a:latin typeface="微软雅黑" panose="020B0503020204020204" pitchFamily="34" charset="-122"/>
                <a:ea typeface="微软雅黑" panose="020B0503020204020204" pitchFamily="34" charset="-122"/>
              </a:rPr>
              <a:t>对象创建函数</a:t>
            </a:r>
          </a:p>
        </p:txBody>
      </p:sp>
      <p:sp>
        <p:nvSpPr>
          <p:cNvPr id="19" name="圆角矩形 18"/>
          <p:cNvSpPr/>
          <p:nvPr/>
        </p:nvSpPr>
        <p:spPr>
          <a:xfrm>
            <a:off x="5286380" y="2924944"/>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创建</a:t>
            </a:r>
            <a:r>
              <a:rPr lang="zh-CN" altLang="en-US" sz="1400" dirty="0">
                <a:latin typeface="微软雅黑" panose="020B0503020204020204" pitchFamily="34" charset="-122"/>
                <a:ea typeface="微软雅黑" panose="020B0503020204020204" pitchFamily="34" charset="-122"/>
              </a:rPr>
              <a:t>函数</a:t>
            </a:r>
          </a:p>
        </p:txBody>
      </p:sp>
      <p:sp>
        <p:nvSpPr>
          <p:cNvPr id="24" name="圆角矩形 23"/>
          <p:cNvSpPr/>
          <p:nvPr/>
        </p:nvSpPr>
        <p:spPr>
          <a:xfrm>
            <a:off x="5275939" y="4202364"/>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三种定义方式的对比</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123851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15597</TotalTime>
  <Words>1750</Words>
  <Application>Microsoft Macintosh PowerPoint</Application>
  <PresentationFormat>全屏显示(4:3)</PresentationFormat>
  <Paragraphs>455</Paragraphs>
  <Slides>41</Slides>
  <Notes>36</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Office 主题</vt:lpstr>
      <vt:lpstr>前端核心 JavaScript</vt:lpstr>
      <vt:lpstr>PowerPoint 演示文稿</vt:lpstr>
      <vt:lpstr>PowerPoint 演示文稿</vt:lpstr>
      <vt:lpstr>错误处理</vt:lpstr>
      <vt:lpstr>什么是错误处理</vt:lpstr>
      <vt:lpstr>Error 对象</vt:lpstr>
      <vt:lpstr>try/catch</vt:lpstr>
      <vt:lpstr>错误处理</vt:lpstr>
      <vt:lpstr>PowerPoint 演示文稿</vt:lpstr>
      <vt:lpstr>PowerPoint 演示文稿</vt:lpstr>
      <vt:lpstr>Function 对象</vt:lpstr>
      <vt:lpstr>函数与 Function 对象</vt:lpstr>
      <vt:lpstr>arguments 对象</vt:lpstr>
      <vt:lpstr>使用 arguments 对象</vt:lpstr>
      <vt:lpstr>创建函数</vt:lpstr>
      <vt:lpstr>创建函数</vt:lpstr>
      <vt:lpstr>使用直接量方式创建函数</vt:lpstr>
      <vt:lpstr>使用 Function 对象创建函数</vt:lpstr>
      <vt:lpstr>三种定义方式的对比</vt:lpstr>
      <vt:lpstr>创建函数</vt:lpstr>
      <vt:lpstr>匿名函数</vt:lpstr>
      <vt:lpstr>匿名函数</vt:lpstr>
      <vt:lpstr>匿名函数应用</vt:lpstr>
      <vt:lpstr>匿名函数</vt:lpstr>
      <vt:lpstr>闭包</vt:lpstr>
      <vt:lpstr>变量作用域</vt:lpstr>
      <vt:lpstr>作用域链</vt:lpstr>
      <vt:lpstr>作用域链（续1）</vt:lpstr>
      <vt:lpstr>作用域链（续2）</vt:lpstr>
      <vt:lpstr>作用域链（续3）</vt:lpstr>
      <vt:lpstr>匿名函数的优点</vt:lpstr>
      <vt:lpstr>闭包</vt:lpstr>
      <vt:lpstr>闭包（续1）</vt:lpstr>
      <vt:lpstr>闭包（续2）</vt:lpstr>
      <vt:lpstr>闭包（续3）</vt:lpstr>
      <vt:lpstr>闭包（续4）</vt:lpstr>
      <vt:lpstr>闭包应用特征</vt:lpstr>
      <vt:lpstr>闭包的作用</vt:lpstr>
      <vt:lpstr>闭包的作用(续1)</vt:lpstr>
      <vt:lpstr>闭包</vt:lpstr>
      <vt:lpstr>总结和答疑</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王春梅 merita</cp:lastModifiedBy>
  <cp:revision>3178</cp:revision>
  <dcterms:modified xsi:type="dcterms:W3CDTF">2017-06-22T05:55:39Z</dcterms:modified>
</cp:coreProperties>
</file>