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8"/>
  </p:notesMasterIdLst>
  <p:handoutMasterIdLst>
    <p:handoutMasterId r:id="rId59"/>
  </p:handoutMasterIdLst>
  <p:sldIdLst>
    <p:sldId id="1012" r:id="rId2"/>
    <p:sldId id="453" r:id="rId3"/>
    <p:sldId id="1184" r:id="rId4"/>
    <p:sldId id="1185" r:id="rId5"/>
    <p:sldId id="1186" r:id="rId6"/>
    <p:sldId id="1187" r:id="rId7"/>
    <p:sldId id="1188" r:id="rId8"/>
    <p:sldId id="1189" r:id="rId9"/>
    <p:sldId id="1190" r:id="rId10"/>
    <p:sldId id="1191" r:id="rId11"/>
    <p:sldId id="1192" r:id="rId12"/>
    <p:sldId id="1193" r:id="rId13"/>
    <p:sldId id="1194" r:id="rId14"/>
    <p:sldId id="1195" r:id="rId15"/>
    <p:sldId id="1196" r:id="rId16"/>
    <p:sldId id="1197" r:id="rId17"/>
    <p:sldId id="1198" r:id="rId18"/>
    <p:sldId id="1199" r:id="rId19"/>
    <p:sldId id="1200" r:id="rId20"/>
    <p:sldId id="1201" r:id="rId21"/>
    <p:sldId id="1202" r:id="rId22"/>
    <p:sldId id="1203" r:id="rId23"/>
    <p:sldId id="1204" r:id="rId24"/>
    <p:sldId id="1205" r:id="rId25"/>
    <p:sldId id="644" r:id="rId26"/>
    <p:sldId id="1046" r:id="rId27"/>
    <p:sldId id="1045" r:id="rId28"/>
    <p:sldId id="1017" r:id="rId29"/>
    <p:sldId id="1018" r:id="rId30"/>
    <p:sldId id="1047" r:id="rId31"/>
    <p:sldId id="761" r:id="rId32"/>
    <p:sldId id="1019" r:id="rId33"/>
    <p:sldId id="1020" r:id="rId34"/>
    <p:sldId id="1021" r:id="rId35"/>
    <p:sldId id="1178" r:id="rId36"/>
    <p:sldId id="1048" r:id="rId37"/>
    <p:sldId id="1060" r:id="rId38"/>
    <p:sldId id="944" r:id="rId39"/>
    <p:sldId id="1078" r:id="rId40"/>
    <p:sldId id="1061" r:id="rId41"/>
    <p:sldId id="1062" r:id="rId42"/>
    <p:sldId id="1159" r:id="rId43"/>
    <p:sldId id="1081" r:id="rId44"/>
    <p:sldId id="1079" r:id="rId45"/>
    <p:sldId id="1080" r:id="rId46"/>
    <p:sldId id="1085" r:id="rId47"/>
    <p:sldId id="1071" r:id="rId48"/>
    <p:sldId id="1074" r:id="rId49"/>
    <p:sldId id="1082" r:id="rId50"/>
    <p:sldId id="1155" r:id="rId51"/>
    <p:sldId id="1161" r:id="rId52"/>
    <p:sldId id="1158" r:id="rId53"/>
    <p:sldId id="1064" r:id="rId54"/>
    <p:sldId id="1181" r:id="rId55"/>
    <p:sldId id="1182" r:id="rId56"/>
    <p:sldId id="475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7869" autoAdjust="0"/>
  </p:normalViewPr>
  <p:slideViewPr>
    <p:cSldViewPr>
      <p:cViewPr varScale="1">
        <p:scale>
          <a:sx n="79" d="100"/>
          <a:sy n="79" d="100"/>
        </p:scale>
        <p:origin x="-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6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 </a:t>
            </a:r>
            <a:r>
              <a:rPr lang="en-US" smtClean="0"/>
              <a:t>new </a:t>
            </a:r>
            <a:r>
              <a:rPr lang="zh-CN" altLang="en-US" smtClean="0"/>
              <a:t>创建对象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 </a:t>
            </a:r>
            <a:r>
              <a:rPr lang="en-US" dirty="0" smtClean="0"/>
              <a:t>new </a:t>
            </a:r>
            <a:r>
              <a:rPr lang="zh-CN" altLang="en-US" dirty="0" smtClean="0"/>
              <a:t>创建对象（续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2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70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属性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27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访问属性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0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遍历（枚举）属性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0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属性访问错误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91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检测属性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8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对象概述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18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1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调用方法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4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 OOP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OOP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6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98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6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27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82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function</a:t>
            </a:r>
            <a:r>
              <a:rPr lang="zh-CN" altLang="en-US" smtClean="0"/>
              <a:t>模板创建对象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57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利用模板定义对象的属性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7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利用模板定义对象的方法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80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48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原型与继承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2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什么是原型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06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为对象扩展属性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06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为对象扩展属性（续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0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对象概述（续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9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为对象扩展属性（续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1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47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自有属性与原型属性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88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自有属性与原型属性（续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06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自有属性与原型属性（续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88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对象的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064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获取原型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04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获取原型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9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09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原型链（续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1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中对象分类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730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检查对象的原型 </a:t>
            </a:r>
            <a:r>
              <a:rPr lang="en-US" dirty="0" err="1" smtClean="0"/>
              <a:t>isPrototypeOf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18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重写方法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286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中对象分类（续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中对象分类（续</a:t>
            </a:r>
            <a:r>
              <a:rPr lang="en-US" altLang="zh-CN" dirty="0" smtClean="0"/>
              <a:t>2</a:t>
            </a:r>
            <a:r>
              <a:rPr lang="zh-CN" altLang="en-US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0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9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对象直接量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5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核心</a:t>
            </a:r>
            <a:r>
              <a:rPr lang="zh-CN" altLang="en-US" dirty="0" smtClean="0"/>
              <a:t> </a:t>
            </a:r>
            <a:r>
              <a:rPr kumimoji="1" lang="en-US" altLang="zh-CN" sz="5400" dirty="0" smtClean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Front-End </a:t>
            </a:r>
            <a:r>
              <a:rPr lang="en-US" altLang="zh-CN" sz="2400" dirty="0" err="1" smtClean="0"/>
              <a:t>JavaScriptCore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1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</a:t>
            </a:r>
            <a:r>
              <a:rPr lang="zh-CN" altLang="en-US" smtClean="0"/>
              <a:t>建对象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对象直接量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3568" y="2924944"/>
            <a:ext cx="7272808" cy="316835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创建一个不含任何成员的对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obj1 = { };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创建包含成员的对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象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obj2 = { x:0, y:0 }; 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obj3 =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{ name: 'mary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age:18 };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zh-CN" altLang="en-US" dirty="0" smtClean="0"/>
              <a:t>由名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值对组成的映射表</a:t>
            </a:r>
            <a:endParaRPr lang="en-US" altLang="zh-CN" dirty="0" smtClean="0"/>
          </a:p>
          <a:p>
            <a:r>
              <a:rPr lang="zh-CN" altLang="en-US" dirty="0" smtClean="0"/>
              <a:t>名和值之间用冒号分隔</a:t>
            </a:r>
            <a:endParaRPr lang="en-US" altLang="zh-CN" dirty="0" smtClean="0"/>
          </a:p>
          <a:p>
            <a:r>
              <a:rPr lang="zh-CN" altLang="en-US" dirty="0" smtClean="0"/>
              <a:t>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值对之间用逗号分隔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2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通过 </a:t>
            </a:r>
            <a:r>
              <a:rPr lang="en-US"/>
              <a:t>new </a:t>
            </a:r>
            <a:r>
              <a:rPr lang="zh-CN" altLang="en-US"/>
              <a:t>创建对象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25717"/>
          </a:xfrm>
        </p:spPr>
        <p:txBody>
          <a:bodyPr/>
          <a:lstStyle/>
          <a:p>
            <a:r>
              <a:rPr lang="zh-CN" altLang="en-US" dirty="0" smtClean="0"/>
              <a:t>直接使用 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关键字创建对象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创建系统对象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创建通用对象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创建自定义对象（自定义构造函数）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9592" y="3212976"/>
            <a:ext cx="7272808" cy="19442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关键字构建对象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obj1 = new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Array(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obj2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3722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dirty="0"/>
              <a:t>new </a:t>
            </a:r>
            <a:r>
              <a:rPr lang="zh-CN" altLang="en-US" dirty="0"/>
              <a:t>创建</a:t>
            </a:r>
            <a:r>
              <a:rPr lang="zh-CN" altLang="en-US" dirty="0" smtClean="0"/>
              <a:t>对象（续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zh-CN" altLang="en-US" dirty="0" smtClean="0"/>
              <a:t>可以通过 </a:t>
            </a:r>
            <a:r>
              <a:rPr lang="en-US" altLang="zh-CN" dirty="0" smtClean="0"/>
              <a:t>Object </a:t>
            </a:r>
            <a:r>
              <a:rPr lang="zh-CN" altLang="en-US" dirty="0" smtClean="0"/>
              <a:t>创建通用对象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36744" y="1700808"/>
            <a:ext cx="7272808" cy="41764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关键字构建对象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obj1 = new Object( );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添加属性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obj1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.name </a:t>
            </a:r>
            <a:r>
              <a:rPr lang="en-US" altLang="zh-CN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"John";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obj1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.age </a:t>
            </a:r>
            <a:r>
              <a:rPr lang="en-US" altLang="zh-CN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50;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若构造方法没有参数，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可以省略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obj2 = new Object;	</a:t>
            </a:r>
          </a:p>
        </p:txBody>
      </p:sp>
    </p:spTree>
    <p:extLst>
      <p:ext uri="{BB962C8B-B14F-4D97-AF65-F5344CB8AC3E}">
        <p14:creationId xmlns:p14="http://schemas.microsoft.com/office/powerpoint/2010/main" val="233893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使用直接量方式创建</a:t>
            </a:r>
            <a:r>
              <a:rPr lang="en-US" altLang="zh-CN" dirty="0"/>
              <a:t>2</a:t>
            </a:r>
            <a:r>
              <a:rPr lang="zh-CN" altLang="en-US" dirty="0"/>
              <a:t>个对象：李雷，韩梅梅</a:t>
            </a:r>
          </a:p>
          <a:p>
            <a:pPr lvl="1"/>
            <a:r>
              <a:rPr lang="zh-CN" altLang="en-US" dirty="0"/>
              <a:t>    其中：李雷 </a:t>
            </a:r>
            <a:r>
              <a:rPr lang="en-US" altLang="zh-CN" dirty="0"/>
              <a:t>18</a:t>
            </a:r>
            <a:r>
              <a:rPr lang="zh-CN" altLang="en-US" dirty="0"/>
              <a:t>岁，韩梅梅 </a:t>
            </a:r>
            <a:r>
              <a:rPr lang="en-US" altLang="zh-CN" dirty="0"/>
              <a:t>19</a:t>
            </a:r>
            <a:r>
              <a:rPr lang="zh-CN" altLang="en-US" dirty="0"/>
              <a:t>岁</a:t>
            </a:r>
          </a:p>
          <a:p>
            <a:pPr lvl="1"/>
            <a:r>
              <a:rPr lang="zh-CN" altLang="en-US" dirty="0"/>
              <a:t>   两人都有一个自我介绍的方法：</a:t>
            </a:r>
          </a:p>
          <a:p>
            <a:pPr lvl="1"/>
            <a:r>
              <a:rPr lang="zh-CN" altLang="en-US" dirty="0"/>
              <a:t>    输出，比如：</a:t>
            </a:r>
            <a:r>
              <a:rPr lang="en-US" altLang="zh-CN" dirty="0"/>
              <a:t>I'm Li Lei , I'm 18.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909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属性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842811"/>
            <a:ext cx="8064896" cy="497957"/>
          </a:xfrm>
        </p:spPr>
        <p:txBody>
          <a:bodyPr/>
          <a:lstStyle/>
          <a:p>
            <a:r>
              <a:rPr lang="zh-CN" altLang="en-US" smtClean="0"/>
              <a:t>对象中可以声明若干个属性</a:t>
            </a:r>
            <a:r>
              <a:rPr lang="en-US" altLang="zh-CN" smtClean="0"/>
              <a:t>(property)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584" y="1296144"/>
            <a:ext cx="7272808" cy="55172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直接量方式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声明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对象属性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emp1 = { ename: 'Tom',  salary:3500};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book1 = {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"book name" :  'Java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高级编程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',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'sub-title' :  '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深入掌握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Java',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"for" : "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有一定编程基础的人员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author: {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firstname :  '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大卫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',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lastname : '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科波菲尔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}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创建的对象声明属性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emp2 = new Object();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emp2.ename = 'Mary';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emp2["salary"] = 3800;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44208" y="3550704"/>
            <a:ext cx="2376264" cy="1534480"/>
          </a:xfrm>
          <a:prstGeom prst="wedgeRoundRectCallout">
            <a:avLst>
              <a:gd name="adj1" fmla="val -66750"/>
              <a:gd name="adj2" fmla="val -9127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属性名若是普通的标识符，则无需引号；若包含空格、减号或是关键字，必需引号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79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访问属性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/>
              <a:t>通过</a:t>
            </a:r>
            <a:r>
              <a:rPr lang="zh-CN" altLang="en-US" smtClean="0"/>
              <a:t>对象的引用，使用</a:t>
            </a:r>
            <a:r>
              <a:rPr lang="en-US" altLang="zh-CN"/>
              <a:t> </a:t>
            </a:r>
            <a:r>
              <a:rPr lang="en-US" altLang="zh-CN" smtClean="0"/>
              <a:t>. </a:t>
            </a:r>
            <a:r>
              <a:rPr lang="zh-CN" altLang="en-US" smtClean="0"/>
              <a:t>或 </a:t>
            </a:r>
            <a:r>
              <a:rPr lang="en-US" altLang="zh-CN" smtClean="0"/>
              <a:t>[] </a:t>
            </a:r>
            <a:r>
              <a:rPr lang="zh-CN" altLang="en-US" smtClean="0"/>
              <a:t>运算符访问对象的属性</a:t>
            </a:r>
            <a:endParaRPr lang="en-US" altLang="zh-CN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27584" y="1772816"/>
            <a:ext cx="7272808" cy="29523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emp1 = { ename: 'Tom',  salary:3500};</a:t>
            </a:r>
          </a:p>
          <a:p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'Tommy';		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修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改属性的值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获取属性的值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emp1[ 'ename' ]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 'Tony';	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修改属性的值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emp1[ "ename" ]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获取属性的值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83933" y="5361350"/>
            <a:ext cx="7216460" cy="1308010"/>
          </a:xfrm>
          <a:prstGeom prst="wedgeRoundRectCallout">
            <a:avLst>
              <a:gd name="adj1" fmla="val -47150"/>
              <a:gd name="adj2" fmla="val 3399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类似下列属性名只能使用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运算符来访问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book1</a:t>
            </a:r>
            <a:r>
              <a:rPr lang="en-US" altLang="zh-CN" sz="24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["book name"] = "Java</a:t>
            </a:r>
            <a:r>
              <a:rPr lang="zh-CN" altLang="en-US" sz="24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sz="24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book1["for"] = "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所有人员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580112" y="4581128"/>
            <a:ext cx="2376264" cy="576064"/>
          </a:xfrm>
          <a:prstGeom prst="wedgeRoundRectCallout">
            <a:avLst>
              <a:gd name="adj1" fmla="val -81592"/>
              <a:gd name="adj2" fmla="val -59524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内的表达式必须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42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遍历（枚举）属性 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for/in</a:t>
            </a:r>
            <a:r>
              <a:rPr lang="zh-CN" altLang="en-US" smtClean="0"/>
              <a:t>循环遍历对象的所有属性</a:t>
            </a:r>
            <a:endParaRPr lang="en-US" altLang="zh-CN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584" y="1772816"/>
            <a:ext cx="7920880" cy="201622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emp1 = { ename: 'Tom',  salary:3500};</a:t>
            </a:r>
          </a:p>
          <a:p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for(var attrName in emp1){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console.log(attrName + ':' + emp1[attrName]);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	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7584" y="4077072"/>
            <a:ext cx="7272808" cy="1152128"/>
          </a:xfrm>
          <a:prstGeom prst="wedgeRoundRectCallout">
            <a:avLst>
              <a:gd name="adj1" fmla="val -33825"/>
              <a:gd name="adj2" fmla="val -41906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(1)for..in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遍历对象的属性并没有特定的顺序；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只能遍历出用户自定义的属性，不能枚举出预定义的属性和方法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1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属性访问错误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41155"/>
          </a:xfrm>
        </p:spPr>
        <p:txBody>
          <a:bodyPr/>
          <a:lstStyle/>
          <a:p>
            <a:r>
              <a:rPr lang="zh-CN" altLang="en-US"/>
              <a:t>如果要读取一个不存在的属性</a:t>
            </a:r>
            <a:r>
              <a:rPr lang="zh-CN" altLang="en-US" smtClean="0"/>
              <a:t>或属性值本</a:t>
            </a:r>
            <a:r>
              <a:rPr lang="zh-CN" altLang="en-US"/>
              <a:t>身就是</a:t>
            </a:r>
            <a:r>
              <a:rPr lang="en-US" altLang="zh-CN" smtClean="0"/>
              <a:t>undefined</a:t>
            </a:r>
            <a:r>
              <a:rPr lang="zh-CN" altLang="en-US" smtClean="0"/>
              <a:t>，</a:t>
            </a:r>
            <a:r>
              <a:rPr lang="zh-CN" altLang="en-US"/>
              <a:t>那得到</a:t>
            </a:r>
            <a:r>
              <a:rPr lang="zh-CN" altLang="en-US" smtClean="0"/>
              <a:t>的结果是</a:t>
            </a:r>
            <a:r>
              <a:rPr lang="en-US" altLang="zh-CN" smtClean="0"/>
              <a:t>undefined</a:t>
            </a: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4230" y="2132856"/>
            <a:ext cx="7666202" cy="37444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访问未声明的变量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emp0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);		//ReferenceEerror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访问未声明的属性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emp1 = { };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);		//undefined		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访问未声明的属性的成员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emp1.ename.length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);	//TypeError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94230" y="6021288"/>
            <a:ext cx="7666202" cy="720080"/>
          </a:xfrm>
          <a:prstGeom prst="wedgeRoundRectCallout">
            <a:avLst>
              <a:gd name="adj1" fmla="val -48706"/>
              <a:gd name="adj2" fmla="val -19614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当不确定对象是否存在、对象的属性是否存在时，可以使用错误处理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try...catch...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语句块来捕捉抛出的错误，避免程序异常终止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0145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OOP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原型与继承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检测属性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0427"/>
          </a:xfrm>
        </p:spPr>
        <p:txBody>
          <a:bodyPr/>
          <a:lstStyle/>
          <a:p>
            <a:r>
              <a:rPr lang="zh-CN" altLang="en-US"/>
              <a:t>可</a:t>
            </a:r>
            <a:r>
              <a:rPr lang="zh-CN" altLang="en-US" smtClean="0"/>
              <a:t>以使用如下四种方法检测对象中是否存在指定属性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smtClean="0"/>
              <a:t>(1)</a:t>
            </a:r>
            <a:r>
              <a:rPr lang="zh-CN" altLang="en-US" smtClean="0"/>
              <a:t>使用</a:t>
            </a:r>
            <a:r>
              <a:rPr lang="en-US" altLang="zh-CN" smtClean="0"/>
              <a:t>in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mtClean="0"/>
              <a:t>(2)</a:t>
            </a:r>
            <a:r>
              <a:rPr lang="zh-CN" altLang="en-US" smtClean="0"/>
              <a:t>使用对象的</a:t>
            </a:r>
            <a:r>
              <a:rPr lang="en-US" altLang="zh-CN" smtClean="0"/>
              <a:t>hasOwnProperty()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mtClean="0"/>
              <a:t>(3)</a:t>
            </a:r>
            <a:r>
              <a:rPr lang="zh-CN" altLang="en-US" smtClean="0"/>
              <a:t>使用</a:t>
            </a:r>
            <a:r>
              <a:rPr lang="en-US" altLang="zh-CN" smtClean="0"/>
              <a:t>undefined</a:t>
            </a:r>
            <a:r>
              <a:rPr lang="zh-CN" altLang="en-US" smtClean="0"/>
              <a:t>判断</a:t>
            </a:r>
            <a:endParaRPr lang="en-US" altLang="zh-CN" smtClean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mtClean="0"/>
              <a:t>(4)</a:t>
            </a:r>
            <a:r>
              <a:rPr lang="zh-CN" altLang="en-US" smtClean="0"/>
              <a:t>在条件语句中直接判断</a:t>
            </a:r>
            <a:endParaRPr lang="en-US"/>
          </a:p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03648" y="1988840"/>
            <a:ext cx="7200800" cy="50405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'ename'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emp1 );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03648" y="2924944"/>
            <a:ext cx="7200800" cy="50405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hasOwnProperty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('ename'));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03648" y="3861048"/>
            <a:ext cx="7200800" cy="50405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console.log(emp1.ename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=== undefined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2051" y="4797152"/>
            <a:ext cx="7200800" cy="12241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if(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){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console.log('ename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属性存在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645052" y="6093296"/>
            <a:ext cx="3312368" cy="675456"/>
          </a:xfrm>
          <a:prstGeom prst="wedgeRoundRectCallout">
            <a:avLst>
              <a:gd name="adj1" fmla="val -40574"/>
              <a:gd name="adj2" fmla="val -173582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undefined/null/0/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空字符串都会自动转换为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6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/>
          </a:p>
          <a:p>
            <a:r>
              <a:rPr lang="zh-CN" altLang="en-US" dirty="0" smtClean="0"/>
              <a:t>分别使用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检测</a:t>
            </a:r>
            <a:r>
              <a:rPr lang="zh-CN" altLang="en-US" dirty="0"/>
              <a:t>对象的浏览器兼容性问题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检查当前浏览器是否支持数组对象的</a:t>
            </a:r>
            <a:r>
              <a:rPr lang="en-US" altLang="zh-CN" dirty="0"/>
              <a:t>.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检查当前浏览器是否支持字符串对象的</a:t>
            </a:r>
            <a:r>
              <a:rPr lang="en-US" altLang="zh-CN" dirty="0"/>
              <a:t>.trim()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检查当前浏览器是否支持</a:t>
            </a:r>
            <a:r>
              <a:rPr lang="en-US" altLang="zh-CN" dirty="0"/>
              <a:t>Array</a:t>
            </a:r>
            <a:r>
              <a:rPr lang="zh-CN" altLang="en-US" dirty="0"/>
              <a:t>对象的</a:t>
            </a:r>
            <a:r>
              <a:rPr lang="en-US" altLang="zh-CN" dirty="0" err="1" smtClean="0"/>
              <a:t>isArray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6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zh-CN" altLang="en-US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1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 smtClean="0"/>
              <a:t>指对象可以实施的行为或者可以完成的功能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如订单可以计算总价、图形可以计算面积等</a:t>
            </a:r>
            <a:endParaRPr lang="en-US" altLang="zh-CN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9592" y="2060848"/>
            <a:ext cx="7416824" cy="44644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rect1=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width: 20,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height:10, 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getSize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: function(){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return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this.width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this.height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getPerimeter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: perimeter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perimeter(){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return 2*(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this.width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+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this.height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76256" y="4401108"/>
            <a:ext cx="2051720" cy="828092"/>
          </a:xfrm>
          <a:prstGeom prst="wedgeRoundRectCallout">
            <a:avLst>
              <a:gd name="adj1" fmla="val -111245"/>
              <a:gd name="adj2" fmla="val -2687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注意：不能错写为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perimeter()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23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调用方法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/>
              <a:t>通</a:t>
            </a:r>
            <a:r>
              <a:rPr lang="zh-CN" altLang="en-US" smtClean="0"/>
              <a:t>过对象的引用调用对象的方法</a:t>
            </a: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85029" y="1700808"/>
            <a:ext cx="7416824" cy="4608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circle1= {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radius: undefined,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setRadius: function(radius){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this.radius = radius;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},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getSize: function(){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return Math.PI*radius*radius;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circle1.setRadius(2);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circle1.getSize()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651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 OOP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Javascript  OOP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01630" y="206031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OOP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 flipV="1">
            <a:off x="2605890" y="2240312"/>
            <a:ext cx="495740" cy="906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49855" y="24928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49855" y="29249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47005" y="20603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OOP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101630" y="4005064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对象模板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49855" y="40050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模板创建对象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249855" y="44371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利用模板定义对象的属性</a:t>
            </a:r>
          </a:p>
        </p:txBody>
      </p:sp>
      <p:cxnSp>
        <p:nvCxnSpPr>
          <p:cNvPr id="46" name="直接箭头连接符 45"/>
          <p:cNvCxnSpPr>
            <a:stCxn id="11" idx="3"/>
            <a:endCxn id="41" idx="1"/>
          </p:cNvCxnSpPr>
          <p:nvPr/>
        </p:nvCxnSpPr>
        <p:spPr>
          <a:xfrm>
            <a:off x="2605890" y="3146946"/>
            <a:ext cx="495740" cy="1038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47004" y="48691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利用模板定义对象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249855" y="53012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427034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en-US" altLang="zh-CN" dirty="0" smtClean="0"/>
              <a:t>OOP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86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OOP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68916"/>
          </a:xfrm>
        </p:spPr>
        <p:txBody>
          <a:bodyPr/>
          <a:lstStyle/>
          <a:p>
            <a:r>
              <a:rPr lang="zh-CN" altLang="en-US" dirty="0" smtClean="0"/>
              <a:t>面向对象的语言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封装 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把相关的信息（无论数据或方法）存储在对象中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继承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从其它对象获得属性和方法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多态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能以多种不同的形式运行函数或方法</a:t>
            </a:r>
          </a:p>
          <a:p>
            <a:r>
              <a:rPr lang="en-US" altLang="zh-CN" dirty="0" smtClean="0"/>
              <a:t>ECMAScript </a:t>
            </a:r>
            <a:r>
              <a:rPr lang="zh-CN" altLang="en-US" dirty="0" smtClean="0"/>
              <a:t>支持这些要求，因此可被是看做面向对象的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475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/>
              <a:t>回顾直接量创建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700808"/>
            <a:ext cx="7560840" cy="45091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emp1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{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ename: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"Tom",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salary: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3500,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hiredate: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 Date(2014, 0, 15),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getInfo:function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(){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return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this.ename+this.salary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  }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        };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emp1.ename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emp1['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']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emp1.getInfo() 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new</a:t>
            </a:r>
            <a:r>
              <a:rPr lang="zh-CN" altLang="en-US" smtClean="0"/>
              <a:t>调用</a:t>
            </a:r>
            <a:r>
              <a:rPr lang="en-US" altLang="zh-CN" smtClean="0"/>
              <a:t>Object</a:t>
            </a:r>
            <a:r>
              <a:rPr lang="zh-CN" altLang="en-US" smtClean="0"/>
              <a:t>构造函数创建对象语法</a:t>
            </a: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56184"/>
            <a:ext cx="7632848" cy="45091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emp1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Object( );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emp1.ename = "Tom";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emp1.salary = 3500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emp1.hiredate = new Date(2014, 0, 15);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emp1.getInfo = function(){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return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this.ename+this.salary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      };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emp1.ename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emp1['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']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emp1.getInfo() 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smtClean="0"/>
                <a:t>Object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062182" y="2313021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 flipV="1">
            <a:off x="2605890" y="2493021"/>
            <a:ext cx="456292" cy="653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15999" y="119701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对象概述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246932" y="228742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对象直接量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246932" y="273256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066250" y="3272409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62182" y="5703802"/>
            <a:ext cx="2046434" cy="3666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>
            <a:off x="2605890" y="3146946"/>
            <a:ext cx="460360" cy="305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5" idx="1"/>
          </p:cNvCxnSpPr>
          <p:nvPr/>
        </p:nvCxnSpPr>
        <p:spPr>
          <a:xfrm>
            <a:off x="2605890" y="3146946"/>
            <a:ext cx="456292" cy="2740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092392" y="1196536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1" idx="3"/>
            <a:endCxn id="29" idx="1"/>
          </p:cNvCxnSpPr>
          <p:nvPr/>
        </p:nvCxnSpPr>
        <p:spPr>
          <a:xfrm flipV="1">
            <a:off x="2605890" y="1376536"/>
            <a:ext cx="486502" cy="1770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50043" y="165244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中对象分类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61312" y="373645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访问属性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61312" y="418603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遍历（枚举）属性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61312" y="46356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属性访问错误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61312" y="328688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64423" y="50851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检测属性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46932" y="57157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246932" y="61653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57459"/>
          </a:xfrm>
        </p:spPr>
        <p:txBody>
          <a:bodyPr/>
          <a:lstStyle/>
          <a:p>
            <a:r>
              <a:rPr lang="zh-CN" altLang="en-US" dirty="0" smtClean="0"/>
              <a:t>对象方法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toLocaleString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valueOf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584" y="3212976"/>
            <a:ext cx="7560840" cy="30243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emp1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{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ename: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Tom"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        };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emp1.ename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emp1.toString()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emp1.toLocaleString()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emp1.valueOf() 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7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对象模板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6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dirty="0" smtClean="0"/>
              <a:t>function </a:t>
            </a:r>
            <a:r>
              <a:rPr lang="zh-CN" altLang="en-US" dirty="0" smtClean="0"/>
              <a:t>模板</a:t>
            </a:r>
            <a:r>
              <a:rPr lang="zh-CN" altLang="en-US" dirty="0"/>
              <a:t>创建对象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模板</a:t>
            </a:r>
            <a:r>
              <a:rPr lang="zh-CN" altLang="en-US" smtClean="0"/>
              <a:t>批量的创建某种</a:t>
            </a:r>
            <a:r>
              <a:rPr lang="zh-CN" altLang="en-US" dirty="0" smtClean="0"/>
              <a:t>类型的多个实例，且这些实例具备相同的基础属性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43770" y="2348880"/>
            <a:ext cx="7272808" cy="150354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创建对象模板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——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也称为对象的构造方法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Emp(){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76056" y="3068960"/>
            <a:ext cx="2880320" cy="1129953"/>
          </a:xfrm>
          <a:prstGeom prst="wedgeRoundRectCallout">
            <a:avLst>
              <a:gd name="adj1" fmla="val -112754"/>
              <a:gd name="adj2" fmla="val -32385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作为对象实例的模板，可以多次调用以构造多个同类型的实例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584" y="4365104"/>
            <a:ext cx="7272808" cy="20882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使用模板创建对象的多个实例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e1 =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 </a:t>
            </a:r>
            <a:r>
              <a:rPr lang="en-US" altLang="zh-CN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	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e2 =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typeof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e1 );		  	//object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e1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instanceof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	//true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64088" y="4653136"/>
            <a:ext cx="2088232" cy="702875"/>
          </a:xfrm>
          <a:prstGeom prst="wedgeRoundRectCallout">
            <a:avLst>
              <a:gd name="adj1" fmla="val -106982"/>
              <a:gd name="adj2" fmla="val 21214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此处若省略了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关键字会怎样呢？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70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利用模板定义对象的属性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对象模板中使用</a:t>
            </a:r>
            <a:r>
              <a:rPr lang="en-US" altLang="zh-CN" smtClean="0">
                <a:solidFill>
                  <a:srgbClr val="FFFF00"/>
                </a:solidFill>
              </a:rPr>
              <a:t>this</a:t>
            </a:r>
            <a:r>
              <a:rPr lang="zh-CN" altLang="en-US" smtClean="0"/>
              <a:t>关键字声明对象的属性</a:t>
            </a: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556792"/>
            <a:ext cx="7272808" cy="309634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"Tom";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salary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3500;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new Date();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 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e1 = new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e1.ename );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e1["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"] 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68143" y="2861283"/>
            <a:ext cx="2788385" cy="1648623"/>
          </a:xfrm>
          <a:prstGeom prst="wedgeRoundRectCallout">
            <a:avLst>
              <a:gd name="adj1" fmla="val -168480"/>
              <a:gd name="adj2" fmla="val -3574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引用始终指向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解释器当前正在处理的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或把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表示什么含义呢？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584" y="4725144"/>
            <a:ext cx="7272808" cy="201622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salary,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salary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salary;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753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利用模板定义对象的方法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/>
              <a:t>对</a:t>
            </a:r>
            <a:r>
              <a:rPr lang="zh-CN" altLang="en-US" smtClean="0"/>
              <a:t>象模板中使用</a:t>
            </a:r>
            <a:r>
              <a:rPr lang="en-US" altLang="zh-CN" smtClean="0">
                <a:solidFill>
                  <a:srgbClr val="FFFF00"/>
                </a:solidFill>
              </a:rPr>
              <a:t>this</a:t>
            </a:r>
            <a:r>
              <a:rPr lang="zh-CN" altLang="en-US" smtClean="0"/>
              <a:t>关键字声明对象方法：</a:t>
            </a:r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556792"/>
            <a:ext cx="7920880" cy="51845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Circle( r ){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this.r = r;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this.getSize = function( ){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return Math.PI * this.r * this.r;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}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this.getPerimeter = perimeter;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perimeter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(){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return  2 * Math.PI * this.r;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c1 = new Circle( 5 );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c1.getSize() 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c1.getPerimeter() 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372200" y="1544247"/>
            <a:ext cx="2160241" cy="1236682"/>
          </a:xfrm>
          <a:prstGeom prst="wedgeRoundRectCallout">
            <a:avLst>
              <a:gd name="adj1" fmla="val -74294"/>
              <a:gd name="adj2" fmla="val 3900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方法声明在构造方法内，则每创建一个实例，都会创建一个函数对象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28184" y="4293096"/>
            <a:ext cx="2160241" cy="1236682"/>
          </a:xfrm>
          <a:prstGeom prst="wedgeRoundRectCallout">
            <a:avLst>
              <a:gd name="adj1" fmla="val -50106"/>
              <a:gd name="adj2" fmla="val -7191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方法声明在构造方法外，则所有的实例共用同一个函数对象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55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利用模板</a:t>
            </a:r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使用构造函数方式创建学生对象公共模板：</a:t>
            </a:r>
          </a:p>
          <a:p>
            <a:pPr lvl="1"/>
            <a:r>
              <a:rPr lang="zh-CN" altLang="en-US" dirty="0"/>
              <a:t>    包括</a:t>
            </a:r>
            <a:r>
              <a:rPr lang="en-US" altLang="zh-CN" dirty="0" err="1"/>
              <a:t>sname</a:t>
            </a:r>
            <a:r>
              <a:rPr lang="zh-CN" altLang="en-US" dirty="0"/>
              <a:t>属性，</a:t>
            </a:r>
            <a:r>
              <a:rPr lang="en-US" altLang="zh-CN" dirty="0"/>
              <a:t>age</a:t>
            </a:r>
            <a:r>
              <a:rPr lang="zh-CN" altLang="en-US" dirty="0"/>
              <a:t>属性和自我介绍方法</a:t>
            </a:r>
          </a:p>
          <a:p>
            <a:pPr lvl="1"/>
            <a:r>
              <a:rPr lang="zh-CN" altLang="en-US" dirty="0"/>
              <a:t>   再利用构造函数创建</a:t>
            </a:r>
            <a:r>
              <a:rPr lang="en-US" altLang="zh-CN" dirty="0"/>
              <a:t>2</a:t>
            </a:r>
            <a:r>
              <a:rPr lang="zh-CN" altLang="en-US" dirty="0"/>
              <a:t>个对象学生对象表示李雷和</a:t>
            </a:r>
            <a:r>
              <a:rPr lang="zh-CN" altLang="en-US" dirty="0" smtClean="0"/>
              <a:t>韩梅梅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51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22585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关键字用在方法内。专门引用正在被调用的方法当前所在的对象。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函数中，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为当前对象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构造函数中，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引用新创建的对象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42948" y="2420888"/>
            <a:ext cx="7560840" cy="19442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hero = {};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hero.sayName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function(){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return "hello " +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.name;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};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2948" y="4788433"/>
            <a:ext cx="7560840" cy="19442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"Tom";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salary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3500;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new Date();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30393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360836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原型与继承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原型与继承</a:t>
              </a:r>
              <a:r>
                <a:rPr lang="en-US" altLang="zh-CN" sz="2400" b="1" dirty="0" smtClean="0"/>
                <a:t>-1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222392" y="105339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为对象扩展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2392" y="28529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获取原型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84862" y="620688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84862" y="4891616"/>
            <a:ext cx="2046434" cy="3666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20072" y="37050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检查对象的原型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isPrototypeOf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22392" y="14966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222392" y="241321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__proto__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248640" y="19511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自有属性与原型属性</a:t>
            </a: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 flipV="1">
            <a:off x="2605890" y="800688"/>
            <a:ext cx="478972" cy="1842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5" idx="1"/>
          </p:cNvCxnSpPr>
          <p:nvPr/>
        </p:nvCxnSpPr>
        <p:spPr>
          <a:xfrm>
            <a:off x="2605890" y="2642890"/>
            <a:ext cx="478972" cy="2432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234809" y="6206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什么是原型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18198" y="32730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34809" y="41491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0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什么是原型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7312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</a:t>
            </a:r>
            <a:r>
              <a:rPr lang="zh-CN" altLang="zh-CN" dirty="0" smtClean="0"/>
              <a:t>函数</a:t>
            </a:r>
            <a:r>
              <a:rPr lang="zh-CN" altLang="zh-CN" dirty="0"/>
              <a:t>本身也是一个包含了方法和属性的对象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每个函数中都有一个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属性，该属性</a:t>
            </a:r>
            <a:r>
              <a:rPr lang="zh-CN" altLang="en-US" dirty="0"/>
              <a:t>引用</a:t>
            </a:r>
            <a:r>
              <a:rPr lang="zh-CN" altLang="en-US" dirty="0" smtClean="0"/>
              <a:t>的就是原型对象</a:t>
            </a:r>
            <a:endParaRPr lang="en-US" altLang="zh-CN" dirty="0" smtClean="0"/>
          </a:p>
          <a:p>
            <a:r>
              <a:rPr lang="zh-CN" altLang="en-US" dirty="0" smtClean="0"/>
              <a:t>原型对象是保存共享属性</a:t>
            </a:r>
            <a:r>
              <a:rPr lang="zh-CN" altLang="en-US" dirty="0"/>
              <a:t>值</a:t>
            </a:r>
            <a:r>
              <a:rPr lang="zh-CN" altLang="en-US" dirty="0" smtClean="0"/>
              <a:t>和共享方法的对象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9592" y="4221088"/>
            <a:ext cx="7560840" cy="144016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 marL="0" lvl="1" indent="-285750">
              <a:spcBef>
                <a:spcPct val="20000"/>
              </a:spcBef>
              <a:buClr>
                <a:srgbClr val="233DA9"/>
              </a:buClr>
              <a:buSzPct val="80000"/>
              <a:defRPr sz="20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spcBef>
                <a:spcPts val="0"/>
              </a:spcBef>
              <a:buClrTx/>
              <a:buSzTx/>
            </a:pPr>
            <a:r>
              <a:rPr lang="en-US" altLang="zh-CN" sz="2400" dirty="0"/>
              <a:t>JavaScript</a:t>
            </a:r>
            <a:r>
              <a:rPr lang="zh-CN" altLang="en-US" sz="2400" dirty="0"/>
              <a:t>并没有规定一个函数的原型类型，因此原型可以是任何类型。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543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对象概述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23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为对象扩展属性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扩展单个对象的成员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28800"/>
            <a:ext cx="7560840" cy="396044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/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 salary) {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this.salary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salary;</a:t>
            </a:r>
          </a:p>
          <a:p>
            <a:pPr defTabSz="927100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emp1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("mary",3500);</a:t>
            </a: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emp2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("john",5500);</a:t>
            </a:r>
          </a:p>
          <a:p>
            <a:pPr defTabSz="927100"/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emp1.hireDate = "2015/05/01";</a:t>
            </a: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console.log(emp1.toString() + ":"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 emp1.hireDate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console.log(emp2.toString() + ":" + emp2.hireDate);</a:t>
            </a:r>
          </a:p>
        </p:txBody>
      </p:sp>
    </p:spTree>
    <p:extLst>
      <p:ext uri="{BB962C8B-B14F-4D97-AF65-F5344CB8AC3E}">
        <p14:creationId xmlns:p14="http://schemas.microsoft.com/office/powerpoint/2010/main" val="33386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为对象扩展属性（续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扩展共享的属性值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28800"/>
            <a:ext cx="7560840" cy="367240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/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 salary) {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this.salary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salary;</a:t>
            </a:r>
          </a:p>
          <a:p>
            <a:pPr defTabSz="927100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emp1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("mary",3500);</a:t>
            </a: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emp2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("john",5500);</a:t>
            </a:r>
          </a:p>
          <a:p>
            <a:pPr defTabSz="927100"/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Emp.prototype.hireDate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 "2015/05/01";</a:t>
            </a: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console.log(emp1.toString() + ":"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 emp1.hireDate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console.log(emp2.toString() + ":" + emp2.hireDate);</a:t>
            </a:r>
          </a:p>
        </p:txBody>
      </p:sp>
    </p:spTree>
    <p:extLst>
      <p:ext uri="{BB962C8B-B14F-4D97-AF65-F5344CB8AC3E}">
        <p14:creationId xmlns:p14="http://schemas.microsoft.com/office/powerpoint/2010/main" val="213563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为对象扩展属性（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内存图描述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275855" y="2564904"/>
            <a:ext cx="280497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275856" y="3068960"/>
            <a:ext cx="2804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93659" y="26190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Emp.prototype</a:t>
            </a:r>
            <a:endParaRPr lang="en-US" altLang="zh-CN" b="1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911149" y="2249977"/>
            <a:ext cx="1440160" cy="1081573"/>
            <a:chOff x="1403648" y="1988840"/>
            <a:chExt cx="1440160" cy="1081573"/>
          </a:xfrm>
        </p:grpSpPr>
        <p:sp>
          <p:nvSpPr>
            <p:cNvPr id="4" name="矩形 3"/>
            <p:cNvSpPr/>
            <p:nvPr/>
          </p:nvSpPr>
          <p:spPr>
            <a:xfrm>
              <a:off x="1403648" y="1988840"/>
              <a:ext cx="1440160" cy="1081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35696" y="205474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Emp</a:t>
              </a:r>
              <a:endParaRPr lang="en-US" altLang="zh-CN" b="1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78106" y="2560259"/>
              <a:ext cx="129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prototype</a:t>
              </a:r>
            </a:p>
          </p:txBody>
        </p:sp>
      </p:grpSp>
      <p:cxnSp>
        <p:nvCxnSpPr>
          <p:cNvPr id="32" name="肘形连接符 31"/>
          <p:cNvCxnSpPr>
            <a:stCxn id="11" idx="3"/>
            <a:endCxn id="15" idx="1"/>
          </p:cNvCxnSpPr>
          <p:nvPr/>
        </p:nvCxnSpPr>
        <p:spPr>
          <a:xfrm flipV="1">
            <a:off x="2276851" y="2803736"/>
            <a:ext cx="1616808" cy="20232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491880" y="3068960"/>
            <a:ext cx="20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- constructor</a:t>
            </a:r>
          </a:p>
        </p:txBody>
      </p:sp>
      <p:cxnSp>
        <p:nvCxnSpPr>
          <p:cNvPr id="41" name="肘形连接符 40"/>
          <p:cNvCxnSpPr>
            <a:stCxn id="36" idx="3"/>
            <a:endCxn id="4" idx="0"/>
          </p:cNvCxnSpPr>
          <p:nvPr/>
        </p:nvCxnSpPr>
        <p:spPr>
          <a:xfrm flipH="1" flipV="1">
            <a:off x="1631229" y="2249977"/>
            <a:ext cx="3918614" cy="1003649"/>
          </a:xfrm>
          <a:prstGeom prst="bentConnector4">
            <a:avLst>
              <a:gd name="adj1" fmla="val -5834"/>
              <a:gd name="adj2" fmla="val 122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08319" y="3505654"/>
            <a:ext cx="2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-hireDate: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"2015/05/01"</a:t>
            </a:r>
            <a:endParaRPr lang="en-US" altLang="zh-CN" dirty="0" smtClean="0"/>
          </a:p>
        </p:txBody>
      </p:sp>
      <p:grpSp>
        <p:nvGrpSpPr>
          <p:cNvPr id="60" name="组合 59"/>
          <p:cNvGrpSpPr/>
          <p:nvPr/>
        </p:nvGrpSpPr>
        <p:grpSpPr>
          <a:xfrm>
            <a:off x="971600" y="4452231"/>
            <a:ext cx="2016224" cy="1509262"/>
            <a:chOff x="1403648" y="1988840"/>
            <a:chExt cx="1440160" cy="1509262"/>
          </a:xfrm>
        </p:grpSpPr>
        <p:sp>
          <p:nvSpPr>
            <p:cNvPr id="61" name="矩形 60"/>
            <p:cNvSpPr/>
            <p:nvPr/>
          </p:nvSpPr>
          <p:spPr>
            <a:xfrm>
              <a:off x="1403648" y="1988840"/>
              <a:ext cx="1440160" cy="1509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870533" y="2051842"/>
              <a:ext cx="56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emp1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76328" y="3113651"/>
              <a:ext cx="96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__proto__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76328" y="2488536"/>
              <a:ext cx="129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 err="1" smtClean="0"/>
                <a:t>ename</a:t>
              </a:r>
              <a:r>
                <a:rPr lang="en-US" altLang="zh-CN" dirty="0" smtClean="0"/>
                <a:t> : </a:t>
              </a:r>
              <a:r>
                <a:rPr lang="en-US" altLang="zh-CN" dirty="0" err="1" smtClean="0"/>
                <a:t>mary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- salary : 3500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16216" y="4437112"/>
            <a:ext cx="1800200" cy="1509262"/>
            <a:chOff x="1403648" y="1988840"/>
            <a:chExt cx="1440160" cy="1509262"/>
          </a:xfrm>
        </p:grpSpPr>
        <p:sp>
          <p:nvSpPr>
            <p:cNvPr id="67" name="矩形 66"/>
            <p:cNvSpPr/>
            <p:nvPr/>
          </p:nvSpPr>
          <p:spPr>
            <a:xfrm>
              <a:off x="1403648" y="1988840"/>
              <a:ext cx="1440160" cy="1509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820481" y="2051842"/>
              <a:ext cx="602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emp2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76328" y="3113651"/>
              <a:ext cx="136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/>
                <a:t>__proto__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76328" y="2488536"/>
              <a:ext cx="129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 err="1" smtClean="0"/>
                <a:t>ename</a:t>
              </a:r>
              <a:r>
                <a:rPr lang="en-US" altLang="zh-CN" dirty="0" smtClean="0"/>
                <a:t> : john - salary : 5500</a:t>
              </a:r>
            </a:p>
          </p:txBody>
        </p:sp>
      </p:grpSp>
      <p:cxnSp>
        <p:nvCxnSpPr>
          <p:cNvPr id="74" name="肘形连接符 73"/>
          <p:cNvCxnSpPr>
            <a:stCxn id="64" idx="3"/>
            <a:endCxn id="12" idx="2"/>
          </p:cNvCxnSpPr>
          <p:nvPr/>
        </p:nvCxnSpPr>
        <p:spPr>
          <a:xfrm flipV="1">
            <a:off x="2420761" y="4077072"/>
            <a:ext cx="2257582" cy="16846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1"/>
            <a:endCxn id="12" idx="2"/>
          </p:cNvCxnSpPr>
          <p:nvPr/>
        </p:nvCxnSpPr>
        <p:spPr>
          <a:xfrm rot="10800000">
            <a:off x="4678344" y="4077073"/>
            <a:ext cx="1928723" cy="16695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56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删除属性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关键字删除对象的属性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584" y="1556792"/>
            <a:ext cx="7848872" cy="50405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/>
          <a:p>
            <a:pPr defTabSz="927100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 salary) {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this.salary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salary;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this.toString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function(){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return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this.ename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+ ":" +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this.salary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pPr defTabSz="927100"/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emp1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("mary",3500);</a:t>
            </a: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emp2 = 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("john", 5500);</a:t>
            </a:r>
          </a:p>
          <a:p>
            <a:pPr defTabSz="927100"/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Emp.prototype.hireDate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"2015/05/01";</a:t>
            </a:r>
          </a:p>
          <a:p>
            <a:pPr defTabSz="927100"/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delete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emp1.ename;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delete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Emp.prototype.hireDate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console.log(emp1.toString() + ":"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 emp1.hireDate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defTabSz="927100"/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console.log(emp2.toString() + ":" + emp2.hireDate);</a:t>
            </a:r>
          </a:p>
        </p:txBody>
      </p:sp>
    </p:spTree>
    <p:extLst>
      <p:ext uri="{BB962C8B-B14F-4D97-AF65-F5344CB8AC3E}">
        <p14:creationId xmlns:p14="http://schemas.microsoft.com/office/powerpoint/2010/main" val="383609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自有属性与原型属性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08720"/>
            <a:ext cx="8064896" cy="29300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自有属性</a:t>
            </a:r>
            <a:r>
              <a:rPr lang="zh-CN" altLang="en-US" dirty="0" smtClean="0"/>
              <a:t>：通过对象的引用添加的属性；其它对象可能无此属性；即使有，也是彼此独立的属性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    </a:t>
            </a:r>
            <a:r>
              <a:rPr lang="en-US" altLang="zh-CN" dirty="0" smtClean="0">
                <a:solidFill>
                  <a:srgbClr val="FFFF00"/>
                </a:solidFill>
              </a:rPr>
              <a:t>emp1.job = 'Coder';</a:t>
            </a:r>
            <a:endParaRPr lang="en-US" dirty="0" smtClean="0"/>
          </a:p>
          <a:p>
            <a:r>
              <a:rPr lang="zh-CN" altLang="en-US" dirty="0">
                <a:solidFill>
                  <a:srgbClr val="FFFF00"/>
                </a:solidFill>
              </a:rPr>
              <a:t>原</a:t>
            </a:r>
            <a:r>
              <a:rPr lang="zh-CN" altLang="en-US" dirty="0" smtClean="0">
                <a:solidFill>
                  <a:srgbClr val="FFFF00"/>
                </a:solidFill>
              </a:rPr>
              <a:t>型属性</a:t>
            </a:r>
            <a:r>
              <a:rPr lang="zh-CN" altLang="en-US" dirty="0" smtClean="0"/>
              <a:t>：从原型对象中继承来的属性，一旦原型对象中属性值改变，所有继承自该原型的对象属性均改变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altLang="zh-CN" dirty="0" err="1" smtClean="0">
                <a:solidFill>
                  <a:srgbClr val="FFFF00"/>
                </a:solidFill>
              </a:rPr>
              <a:t>Emp.prototype.dept</a:t>
            </a:r>
            <a:r>
              <a:rPr lang="en-US" altLang="zh-CN" dirty="0" smtClean="0">
                <a:solidFill>
                  <a:srgbClr val="FFFF00"/>
                </a:solidFill>
              </a:rPr>
              <a:t> = '</a:t>
            </a:r>
            <a:r>
              <a:rPr lang="zh-CN" altLang="en-US" dirty="0" smtClean="0">
                <a:solidFill>
                  <a:srgbClr val="FFFF00"/>
                </a:solidFill>
              </a:rPr>
              <a:t>研发部</a:t>
            </a:r>
            <a:r>
              <a:rPr lang="en-US" altLang="zh-CN" dirty="0" smtClean="0">
                <a:solidFill>
                  <a:srgbClr val="FFFF00"/>
                </a:solidFill>
              </a:rPr>
              <a:t>';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3861048"/>
            <a:ext cx="7704856" cy="2952328"/>
            <a:chOff x="899592" y="3645024"/>
            <a:chExt cx="7704856" cy="2952328"/>
          </a:xfrm>
        </p:grpSpPr>
        <p:sp>
          <p:nvSpPr>
            <p:cNvPr id="4" name="矩形 3"/>
            <p:cNvSpPr/>
            <p:nvPr/>
          </p:nvSpPr>
          <p:spPr>
            <a:xfrm>
              <a:off x="899592" y="3645024"/>
              <a:ext cx="7704856" cy="29523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3737268"/>
              <a:ext cx="3723101" cy="2788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7164288" y="3861048"/>
              <a:ext cx="1183178" cy="360040"/>
            </a:xfrm>
            <a:prstGeom prst="wedgeRoundRectCallout">
              <a:avLst>
                <a:gd name="adj1" fmla="val -117942"/>
                <a:gd name="adj2" fmla="val 81466"/>
                <a:gd name="adj3" fmla="val 16667"/>
              </a:avLst>
            </a:prstGeom>
            <a:solidFill>
              <a:srgbClr val="DC1F26"/>
            </a:solidFill>
            <a:ln w="1905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有属性</a:t>
              </a: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7141922" y="5169765"/>
              <a:ext cx="1183178" cy="360040"/>
            </a:xfrm>
            <a:prstGeom prst="wedgeRoundRectCallout">
              <a:avLst>
                <a:gd name="adj1" fmla="val -117942"/>
                <a:gd name="adj2" fmla="val 81466"/>
                <a:gd name="adj3" fmla="val 16667"/>
              </a:avLst>
            </a:prstGeom>
            <a:solidFill>
              <a:srgbClr val="DC1F26"/>
            </a:solidFill>
            <a:ln w="1905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有属性</a:t>
              </a: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187624" y="4427597"/>
              <a:ext cx="1183178" cy="360040"/>
            </a:xfrm>
            <a:prstGeom prst="wedgeRoundRectCallout">
              <a:avLst>
                <a:gd name="adj1" fmla="val 73799"/>
                <a:gd name="adj2" fmla="val 136118"/>
                <a:gd name="adj3" fmla="val 16667"/>
              </a:avLst>
            </a:prstGeom>
            <a:solidFill>
              <a:srgbClr val="DC1F26"/>
            </a:solidFill>
            <a:ln w="19050">
              <a:solidFill>
                <a:srgbClr val="DC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原型属性</a:t>
              </a: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自有属性与原型属性（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自有属性重写原型属性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28800"/>
            <a:ext cx="7560840" cy="47525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 Hero(){</a:t>
            </a:r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this.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 "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jscript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";</a:t>
            </a:r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  <a:p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Hero.prototype.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"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javascript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";</a:t>
            </a:r>
          </a:p>
          <a:p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var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hero = new Hero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hero.age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18;</a:t>
            </a:r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(hero.name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	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	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jscript</a:t>
            </a:r>
            <a:endParaRPr lang="zh-CN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delete 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hero.name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console.log(hero.name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	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	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javascript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delete H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ero.prototype.name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console.log(hero.name);	//output	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undefined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80919" cy="2603790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hasOwnProperty()</a:t>
            </a:r>
            <a:r>
              <a:rPr lang="zh-CN" altLang="en-US" smtClean="0"/>
              <a:t>检测对象是否具备指定自有属性：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 </a:t>
            </a:r>
            <a:r>
              <a:rPr lang="en-US" altLang="zh-CN" smtClean="0"/>
              <a:t>in </a:t>
            </a:r>
            <a:r>
              <a:rPr lang="zh-CN" altLang="en-US" smtClean="0"/>
              <a:t>检测对象及其原型链中是否具备指定属性：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自有属性与原型属</a:t>
            </a:r>
            <a:r>
              <a:rPr lang="zh-CN" altLang="en-US" dirty="0" smtClean="0"/>
              <a:t>性（续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2838" y="1556792"/>
            <a:ext cx="7848872" cy="10801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hero.hasOwnProperty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('name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')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hero.hasOwnProperty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('age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')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7299" y="3789040"/>
            <a:ext cx="7848872" cy="10801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'name'  in  hero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'age'  in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hero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1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对象的</a:t>
            </a:r>
            <a:r>
              <a:rPr lang="en-US" altLang="zh-CN" dirty="0" smtClean="0"/>
              <a:t>__</a:t>
            </a:r>
            <a:r>
              <a:rPr lang="en-US" dirty="0" smtClean="0"/>
              <a:t>proto__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44403"/>
          </a:xfrm>
        </p:spPr>
        <p:txBody>
          <a:bodyPr/>
          <a:lstStyle/>
          <a:p>
            <a:r>
              <a:rPr lang="zh-CN" altLang="en-US" dirty="0" smtClean="0"/>
              <a:t>自定义对象的</a:t>
            </a:r>
            <a:r>
              <a:rPr lang="en-US" altLang="zh-CN" dirty="0"/>
              <a:t>__proto__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/>
              <a:t>new </a:t>
            </a:r>
            <a:r>
              <a:rPr lang="zh-CN" altLang="en-US" dirty="0"/>
              <a:t>创建的对象使用构造函数的 </a:t>
            </a:r>
            <a:r>
              <a:rPr lang="en-US" altLang="zh-CN" dirty="0"/>
              <a:t>prototype </a:t>
            </a:r>
            <a:r>
              <a:rPr lang="zh-CN" altLang="en-US" dirty="0"/>
              <a:t>作为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pPr lvl="1"/>
            <a:r>
              <a:rPr lang="zh-CN" altLang="en-US" dirty="0"/>
              <a:t>对象直接量的原型为 </a:t>
            </a:r>
            <a:r>
              <a:rPr lang="en-US" altLang="zh-CN" dirty="0" err="1" smtClean="0"/>
              <a:t>Object.prototype</a:t>
            </a:r>
            <a:endParaRPr lang="en-US" altLang="zh-CN" dirty="0"/>
          </a:p>
          <a:p>
            <a:r>
              <a:rPr lang="zh-CN" altLang="en-US" dirty="0" smtClean="0"/>
              <a:t>内置对象的</a:t>
            </a:r>
            <a:r>
              <a:rPr lang="en-US" altLang="zh-CN" dirty="0"/>
              <a:t>__proto__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Boolean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19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扩展内置对象的方法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、判断</a:t>
            </a:r>
            <a:r>
              <a:rPr lang="zh-CN" altLang="en-US" dirty="0"/>
              <a:t>并扩展数组对象的</a:t>
            </a:r>
            <a:r>
              <a:rPr lang="en-US" altLang="zh-CN" dirty="0" err="1"/>
              <a:t>indexOf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、判断</a:t>
            </a:r>
            <a:r>
              <a:rPr lang="zh-CN" altLang="en-US" dirty="0"/>
              <a:t>并扩展字符串对象的</a:t>
            </a:r>
            <a:r>
              <a:rPr lang="en-US" altLang="zh-CN" dirty="0"/>
              <a:t>trim()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1754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31435"/>
          </a:xfrm>
        </p:spPr>
        <p:txBody>
          <a:bodyPr/>
          <a:lstStyle/>
          <a:p>
            <a:r>
              <a:rPr lang="zh-CN" altLang="en-US" dirty="0"/>
              <a:t>可</a:t>
            </a:r>
            <a:r>
              <a:rPr lang="zh-CN" altLang="en-US" smtClean="0"/>
              <a:t>通过</a:t>
            </a:r>
            <a:r>
              <a:rPr lang="zh-CN" altLang="en-US" dirty="0" smtClean="0"/>
              <a:t>两种方式获得对象的原型，进而设置共享属性：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使用构造函数的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比如：</a:t>
            </a:r>
            <a:r>
              <a:rPr lang="en-US" altLang="zh-CN" dirty="0" err="1" smtClean="0"/>
              <a:t>Emp.prototype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使用专门的</a:t>
            </a:r>
            <a:r>
              <a:rPr lang="en-US" altLang="zh-CN" dirty="0" err="1" smtClean="0"/>
              <a:t>getPrototypeOf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Object.getPrototypeOf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5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对象概述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12885"/>
          </a:xfrm>
        </p:spPr>
        <p:txBody>
          <a:bodyPr/>
          <a:lstStyle/>
          <a:p>
            <a:r>
              <a:rPr lang="zh-CN" altLang="en-US" dirty="0" smtClean="0"/>
              <a:t>通用定义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对象是需求场景中的名词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如人、事、物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在程序中的表示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 </a:t>
            </a:r>
            <a:r>
              <a:rPr lang="zh-CN" altLang="en-US" dirty="0" smtClean="0"/>
              <a:t>中，除了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err="1" smtClean="0"/>
              <a:t>boolean</a:t>
            </a:r>
            <a:r>
              <a:rPr lang="zh-CN" altLang="en-US" smtClean="0"/>
              <a:t>、</a:t>
            </a:r>
            <a:r>
              <a:rPr lang="en-US" altLang="zh-CN" smtClean="0"/>
              <a:t>null</a:t>
            </a:r>
            <a:r>
              <a:rPr lang="zh-CN" altLang="en-US" smtClean="0"/>
              <a:t>、</a:t>
            </a:r>
            <a:r>
              <a:rPr lang="en-US" altLang="zh-CN" smtClean="0"/>
              <a:t>undefined</a:t>
            </a:r>
            <a:r>
              <a:rPr lang="zh-CN" altLang="en-US" dirty="0" smtClean="0"/>
              <a:t>之外，其它的数据都是对象，如数组、日期甚至函数等</a:t>
            </a:r>
            <a:endParaRPr lang="en-US" altLang="zh-CN" dirty="0" smtClean="0"/>
          </a:p>
          <a:p>
            <a:r>
              <a:rPr lang="en-US" altLang="zh-CN" dirty="0"/>
              <a:t>ECMA-262 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属性</a:t>
            </a:r>
            <a:r>
              <a:rPr lang="zh-CN" altLang="en-US" dirty="0">
                <a:solidFill>
                  <a:srgbClr val="FFFF00"/>
                </a:solidFill>
              </a:rPr>
              <a:t>的无序集合，每个属性存放一个原始值、对象或</a:t>
            </a:r>
            <a:r>
              <a:rPr lang="zh-CN" altLang="en-US" dirty="0" smtClean="0">
                <a:solidFill>
                  <a:srgbClr val="FFFF00"/>
                </a:solidFill>
              </a:rPr>
              <a:t>函数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对象</a:t>
            </a:r>
            <a:r>
              <a:rPr lang="zh-CN" altLang="en-US" dirty="0"/>
              <a:t>是无特定顺序的值的数组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385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获取原型（续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 smtClean="0"/>
              <a:t>例如：为两个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对象指定相同的部门属性值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628800"/>
            <a:ext cx="7560840" cy="47525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(name){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this.name=name;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emp1=new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eric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");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emp2=new 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("rose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利用构造函数的原型属性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Emp.prototype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.dept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="SALES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利用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Object.getPrototypeOf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函数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Object.getPrototypeOf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(emp1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dept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="SALES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";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console.log(emp1.dept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 //SALES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console.log(emp2.dept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 //SALES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8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93647"/>
          </a:xfrm>
        </p:spPr>
        <p:txBody>
          <a:bodyPr/>
          <a:lstStyle/>
          <a:p>
            <a:r>
              <a:rPr lang="zh-CN" altLang="en-US" dirty="0" smtClean="0"/>
              <a:t>其实，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中，原型对象本身也有原型。</a:t>
            </a:r>
            <a:endParaRPr lang="en-US" altLang="zh-CN" dirty="0" smtClean="0"/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函数的原型对象中也有一个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r>
              <a:rPr lang="zh-CN" altLang="en-US" dirty="0" smtClean="0"/>
              <a:t>原型对象中的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属性，默认</a:t>
            </a:r>
            <a:r>
              <a:rPr lang="zh-CN" altLang="en-US" dirty="0"/>
              <a:t>指向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类型的原型对象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Object.prototype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Object.prototype</a:t>
            </a:r>
            <a:r>
              <a:rPr lang="zh-CN" altLang="en-US" dirty="0" smtClean="0"/>
              <a:t>是所有对象的原型。其中包含了所有对象所共有的属性和方法。比如：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事实上，所有对象通过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属性的引用关系，都可以直接或间接的引用到</a:t>
            </a:r>
            <a:r>
              <a:rPr lang="en-US" altLang="zh-CN" dirty="0" err="1" smtClean="0"/>
              <a:t>Object.prototype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我们将使用对象的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属性，形成的逐级引用的关系，称为原型链。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50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原型链（续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内存图描述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275856" y="2564904"/>
            <a:ext cx="187220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275856" y="3068960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27276" y="26322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Emp.prototype</a:t>
            </a:r>
            <a:endParaRPr lang="en-US" altLang="zh-CN" b="1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911149" y="2249977"/>
            <a:ext cx="1440160" cy="1081573"/>
            <a:chOff x="1403648" y="1988840"/>
            <a:chExt cx="1440160" cy="1081573"/>
          </a:xfrm>
        </p:grpSpPr>
        <p:sp>
          <p:nvSpPr>
            <p:cNvPr id="4" name="矩形 3"/>
            <p:cNvSpPr/>
            <p:nvPr/>
          </p:nvSpPr>
          <p:spPr>
            <a:xfrm>
              <a:off x="1403648" y="1988840"/>
              <a:ext cx="1440160" cy="1081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35696" y="205474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Emp</a:t>
              </a:r>
              <a:endParaRPr lang="en-US" altLang="zh-CN" b="1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78106" y="2560259"/>
              <a:ext cx="129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prototype</a:t>
              </a:r>
            </a:p>
          </p:txBody>
        </p:sp>
      </p:grpSp>
      <p:cxnSp>
        <p:nvCxnSpPr>
          <p:cNvPr id="32" name="肘形连接符 31"/>
          <p:cNvCxnSpPr>
            <a:stCxn id="11" idx="3"/>
            <a:endCxn id="15" idx="1"/>
          </p:cNvCxnSpPr>
          <p:nvPr/>
        </p:nvCxnSpPr>
        <p:spPr>
          <a:xfrm flipV="1">
            <a:off x="2276851" y="2816932"/>
            <a:ext cx="1150425" cy="1891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491880" y="3068960"/>
            <a:ext cx="15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- constructor</a:t>
            </a:r>
          </a:p>
        </p:txBody>
      </p:sp>
      <p:cxnSp>
        <p:nvCxnSpPr>
          <p:cNvPr id="41" name="肘形连接符 40"/>
          <p:cNvCxnSpPr>
            <a:stCxn id="36" idx="3"/>
            <a:endCxn id="4" idx="0"/>
          </p:cNvCxnSpPr>
          <p:nvPr/>
        </p:nvCxnSpPr>
        <p:spPr>
          <a:xfrm flipH="1" flipV="1">
            <a:off x="1631229" y="2249977"/>
            <a:ext cx="3387627" cy="1003649"/>
          </a:xfrm>
          <a:prstGeom prst="bentConnector4">
            <a:avLst>
              <a:gd name="adj1" fmla="val -6748"/>
              <a:gd name="adj2" fmla="val 122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00100" y="3352203"/>
            <a:ext cx="173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-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教研部</a:t>
            </a:r>
            <a:endParaRPr lang="en-US" altLang="zh-CN" dirty="0" smtClean="0"/>
          </a:p>
          <a:p>
            <a:r>
              <a:rPr lang="en-US" altLang="zh-CN" dirty="0" smtClean="0"/>
              <a:t> - city: </a:t>
            </a:r>
            <a:r>
              <a:rPr lang="zh-CN" altLang="en-US" dirty="0" smtClean="0"/>
              <a:t>北京</a:t>
            </a:r>
            <a:endParaRPr lang="en-US" altLang="zh-CN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3491880" y="39527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- __proto__</a:t>
            </a:r>
          </a:p>
        </p:txBody>
      </p:sp>
      <p:sp>
        <p:nvSpPr>
          <p:cNvPr id="47" name="矩形 46"/>
          <p:cNvSpPr/>
          <p:nvPr/>
        </p:nvSpPr>
        <p:spPr>
          <a:xfrm>
            <a:off x="6732240" y="1997240"/>
            <a:ext cx="1966085" cy="819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6732240" y="2501296"/>
            <a:ext cx="1966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732240" y="2063149"/>
            <a:ext cx="196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Object.prototype</a:t>
            </a:r>
            <a:endParaRPr lang="en-US" altLang="zh-CN" b="1" dirty="0" smtClean="0"/>
          </a:p>
        </p:txBody>
      </p:sp>
      <p:cxnSp>
        <p:nvCxnSpPr>
          <p:cNvPr id="53" name="肘形连接符 52"/>
          <p:cNvCxnSpPr>
            <a:stCxn id="45" idx="3"/>
            <a:endCxn id="49" idx="1"/>
          </p:cNvCxnSpPr>
          <p:nvPr/>
        </p:nvCxnSpPr>
        <p:spPr>
          <a:xfrm flipV="1">
            <a:off x="4932040" y="2247815"/>
            <a:ext cx="1800200" cy="18895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971600" y="4725144"/>
            <a:ext cx="2016224" cy="1509262"/>
            <a:chOff x="1403648" y="1988840"/>
            <a:chExt cx="1440160" cy="1509262"/>
          </a:xfrm>
        </p:grpSpPr>
        <p:sp>
          <p:nvSpPr>
            <p:cNvPr id="61" name="矩形 60"/>
            <p:cNvSpPr/>
            <p:nvPr/>
          </p:nvSpPr>
          <p:spPr>
            <a:xfrm>
              <a:off x="1403648" y="1988840"/>
              <a:ext cx="1440160" cy="1509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977934" y="2051842"/>
              <a:ext cx="35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e1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76328" y="3113651"/>
              <a:ext cx="96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__proto__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76328" y="2488536"/>
              <a:ext cx="129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 err="1" smtClean="0"/>
                <a:t>ename</a:t>
              </a:r>
              <a:r>
                <a:rPr lang="en-US" altLang="zh-CN" dirty="0" smtClean="0"/>
                <a:t> : Mary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- salary : 3800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452719" y="4710025"/>
            <a:ext cx="1800200" cy="1509262"/>
            <a:chOff x="1403648" y="1988840"/>
            <a:chExt cx="1440160" cy="1509262"/>
          </a:xfrm>
        </p:grpSpPr>
        <p:sp>
          <p:nvSpPr>
            <p:cNvPr id="67" name="矩形 66"/>
            <p:cNvSpPr/>
            <p:nvPr/>
          </p:nvSpPr>
          <p:spPr>
            <a:xfrm>
              <a:off x="1403648" y="1988840"/>
              <a:ext cx="1440160" cy="1509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403648" y="249289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981209" y="2051842"/>
              <a:ext cx="35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e2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76328" y="3113651"/>
              <a:ext cx="136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/>
                <a:t>__proto__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76328" y="2488536"/>
              <a:ext cx="129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- </a:t>
              </a:r>
              <a:r>
                <a:rPr lang="en-US" altLang="zh-CN" dirty="0" err="1" smtClean="0"/>
                <a:t>ename</a:t>
              </a:r>
              <a:r>
                <a:rPr lang="en-US" altLang="zh-CN" dirty="0" smtClean="0"/>
                <a:t> : Tom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- salary : 3500</a:t>
              </a:r>
            </a:p>
          </p:txBody>
        </p:sp>
      </p:grpSp>
      <p:cxnSp>
        <p:nvCxnSpPr>
          <p:cNvPr id="74" name="肘形连接符 73"/>
          <p:cNvCxnSpPr>
            <a:stCxn id="64" idx="3"/>
            <a:endCxn id="12" idx="2"/>
          </p:cNvCxnSpPr>
          <p:nvPr/>
        </p:nvCxnSpPr>
        <p:spPr>
          <a:xfrm flipV="1">
            <a:off x="2420761" y="4365104"/>
            <a:ext cx="1791199" cy="16695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1"/>
            <a:endCxn id="12" idx="2"/>
          </p:cNvCxnSpPr>
          <p:nvPr/>
        </p:nvCxnSpPr>
        <p:spPr>
          <a:xfrm rot="10800000">
            <a:off x="4211961" y="4365104"/>
            <a:ext cx="1331609" cy="16543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12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检查对象的原型 </a:t>
            </a:r>
            <a:r>
              <a:rPr lang="en-US"/>
              <a:t>isPrototypeOf()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21928"/>
          </a:xfrm>
        </p:spPr>
        <p:txBody>
          <a:bodyPr/>
          <a:lstStyle/>
          <a:p>
            <a:r>
              <a:rPr lang="en-US"/>
              <a:t>isPrototypeOf</a:t>
            </a:r>
            <a:r>
              <a:rPr lang="en-US" smtClean="0"/>
              <a:t>()</a:t>
            </a:r>
            <a:r>
              <a:rPr lang="zh-CN" altLang="en-US"/>
              <a:t>方法</a:t>
            </a:r>
            <a:r>
              <a:rPr lang="zh-CN" altLang="en-US" smtClean="0"/>
              <a:t>用于</a:t>
            </a:r>
            <a:r>
              <a:rPr lang="zh-CN" altLang="en-US"/>
              <a:t>判</a:t>
            </a:r>
            <a:r>
              <a:rPr lang="zh-CN" altLang="en-US" smtClean="0"/>
              <a:t>定一个</a:t>
            </a:r>
            <a:r>
              <a:rPr lang="en-US" altLang="zh-CN" smtClean="0"/>
              <a:t>prototype</a:t>
            </a:r>
            <a:r>
              <a:rPr lang="zh-CN" altLang="en-US" smtClean="0"/>
              <a:t>对</a:t>
            </a:r>
            <a:r>
              <a:rPr lang="zh-CN" altLang="en-US"/>
              <a:t>象是否存在于另一个对象的原型链中。</a:t>
            </a:r>
            <a:r>
              <a:rPr lang="zh-CN" altLang="en-US" smtClean="0"/>
              <a:t>如果</a:t>
            </a:r>
            <a:r>
              <a:rPr lang="zh-CN" altLang="en-US"/>
              <a:t>是</a:t>
            </a:r>
            <a:r>
              <a:rPr lang="zh-CN" altLang="en-US" smtClean="0"/>
              <a:t>，</a:t>
            </a:r>
            <a:r>
              <a:rPr lang="zh-CN" altLang="en-US"/>
              <a:t>返回</a:t>
            </a:r>
            <a:r>
              <a:rPr lang="en-US"/>
              <a:t>true，</a:t>
            </a:r>
            <a:r>
              <a:rPr lang="zh-CN" altLang="en-US"/>
              <a:t>否则返回</a:t>
            </a:r>
            <a:r>
              <a:rPr lang="en-US"/>
              <a:t>false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2564904"/>
            <a:ext cx="8136904" cy="410445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monkey = {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hair : true,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feeds : ‘bananas’,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breathes : ‘air’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function Human(name){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this.name = name;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geoge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= new Human(‘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Geoge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’);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monkey.isPrototypeOf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geoge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);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false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43808" y="6212910"/>
            <a:ext cx="3380371" cy="504056"/>
          </a:xfrm>
          <a:prstGeom prst="wedgeRoundRectCallout">
            <a:avLst>
              <a:gd name="adj1" fmla="val -6580"/>
              <a:gd name="adj2" fmla="val 44446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prototype chain )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74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isArray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Array</a:t>
            </a:r>
            <a:r>
              <a:rPr lang="zh-CN" altLang="en-US" dirty="0"/>
              <a:t>类型的</a:t>
            </a:r>
            <a:r>
              <a:rPr lang="en-US" altLang="zh-CN" dirty="0" err="1"/>
              <a:t>isArray</a:t>
            </a:r>
            <a:r>
              <a:rPr lang="zh-CN" altLang="en-US" dirty="0" smtClean="0"/>
              <a:t>方法，检查任意类型对象是否是数组类型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要求：使用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提示：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方法无法区分数组对象和普通对象的类型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96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重写方法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默认的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方法返回的信息量很少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584" y="1700808"/>
            <a:ext cx="7560840" cy="45091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emp1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{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"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ename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": "Tom",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  "salary": 3500,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  "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": new Date(2014, 0, 15),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"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toString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":function(){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return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this.ename+this.salary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}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        };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emp1.ename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emp1['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hiredate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']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emp1.toString() );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49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对象概述（续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88894"/>
          </a:xfrm>
        </p:spPr>
        <p:txBody>
          <a:bodyPr/>
          <a:lstStyle/>
          <a:p>
            <a:r>
              <a:rPr lang="zh-CN" altLang="en-US" dirty="0" smtClean="0"/>
              <a:t>对象是一种特殊的数据类型，可以包含多个成员</a:t>
            </a:r>
            <a:endParaRPr lang="en-US" altLang="zh-CN" dirty="0" smtClean="0"/>
          </a:p>
          <a:p>
            <a:r>
              <a:rPr lang="zh-CN" altLang="en-US" dirty="0" smtClean="0"/>
              <a:t>对象的成员分为两种：属性和方法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en-US" altLang="zh-CN" dirty="0" smtClean="0"/>
              <a:t>(Property)</a:t>
            </a:r>
          </a:p>
          <a:p>
            <a:pPr lvl="1"/>
            <a:r>
              <a:rPr lang="zh-CN" altLang="en-US" dirty="0" smtClean="0"/>
              <a:t>封装对象的数据，表示与对象有关的值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 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(Method)</a:t>
            </a:r>
          </a:p>
          <a:p>
            <a:pPr lvl="1"/>
            <a:r>
              <a:rPr lang="zh-CN" altLang="en-US" dirty="0" smtClean="0"/>
              <a:t>封装对象的行为，表示对象可以执行的行为或可以完成的功能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 ) 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1864" y="5445224"/>
            <a:ext cx="7427567" cy="792088"/>
          </a:xfrm>
          <a:prstGeom prst="wedgeRoundRectCallout">
            <a:avLst>
              <a:gd name="adj1" fmla="val -47150"/>
              <a:gd name="adj2" fmla="val 3399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= Property + Method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4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中对象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82191"/>
          </a:xfrm>
        </p:spPr>
        <p:txBody>
          <a:bodyPr/>
          <a:lstStyle/>
          <a:p>
            <a:r>
              <a:rPr lang="zh-CN" altLang="en-US" dirty="0"/>
              <a:t>内置对象（</a:t>
            </a:r>
            <a:r>
              <a:rPr lang="en-US" altLang="zh-CN" dirty="0"/>
              <a:t>native object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原生对象指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语言本身预定义的对象，在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标准定义，由所有的浏览器厂家来提供具体实现</a:t>
            </a:r>
            <a:endParaRPr lang="en-US" altLang="zh-CN" dirty="0" smtClean="0"/>
          </a:p>
          <a:p>
            <a:r>
              <a:rPr lang="zh-CN" altLang="en-US" dirty="0" smtClean="0"/>
              <a:t>由于标准的统一，故这些对象的浏览器兼容性问题“不太大”</a:t>
            </a:r>
            <a:endParaRPr lang="en-US" altLang="zh-CN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3573016"/>
            <a:ext cx="8064896" cy="316835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EvalError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RangeError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ReferenceError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SyntaxError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TypeError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URIError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Global</a:t>
            </a:r>
            <a:endParaRPr 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5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中对象</a:t>
            </a:r>
            <a:r>
              <a:rPr lang="zh-CN" altLang="en-US" dirty="0" smtClean="0"/>
              <a:t>分类（续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04118"/>
          </a:xfrm>
        </p:spPr>
        <p:txBody>
          <a:bodyPr/>
          <a:lstStyle/>
          <a:p>
            <a:r>
              <a:rPr lang="zh-CN" altLang="en-US" dirty="0"/>
              <a:t>宿主对象（</a:t>
            </a:r>
            <a:r>
              <a:rPr lang="en-US" altLang="zh-CN" dirty="0"/>
              <a:t>host object）</a:t>
            </a:r>
            <a:r>
              <a:rPr lang="zh-CN" altLang="en-US" dirty="0" smtClean="0"/>
              <a:t>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运行环境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提供的对象，由浏览器厂家自定义提供实现，早期存在较大的兼容性问题，当前其中一些主要的对象已经被大部分浏览器兼容</a:t>
            </a:r>
            <a:endParaRPr lang="en-US" altLang="zh-CN" dirty="0" smtClean="0"/>
          </a:p>
          <a:p>
            <a:r>
              <a:rPr lang="zh-CN" altLang="en-US" dirty="0" smtClean="0"/>
              <a:t>具体又分为如下两类：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(1)</a:t>
            </a:r>
            <a:r>
              <a:rPr lang="en-US" dirty="0" smtClean="0">
                <a:solidFill>
                  <a:srgbClr val="FFFF00"/>
                </a:solidFill>
              </a:rPr>
              <a:t>BOM</a:t>
            </a:r>
            <a:r>
              <a:rPr lang="zh-CN" altLang="en-US" dirty="0" smtClean="0">
                <a:solidFill>
                  <a:srgbClr val="FFFF00"/>
                </a:solidFill>
              </a:rPr>
              <a:t>对象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Browser Object Model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(2)</a:t>
            </a:r>
            <a:r>
              <a:rPr lang="en-US" dirty="0" smtClean="0">
                <a:solidFill>
                  <a:srgbClr val="FFFF00"/>
                </a:solidFill>
              </a:rPr>
              <a:t>DOM</a:t>
            </a:r>
            <a:r>
              <a:rPr lang="zh-CN" altLang="en-US" dirty="0" smtClean="0">
                <a:solidFill>
                  <a:srgbClr val="FFFF00"/>
                </a:solidFill>
              </a:rPr>
              <a:t>对象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Document Object Model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42216" y="3861048"/>
            <a:ext cx="7374200" cy="43204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Navigator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42215" y="4750852"/>
            <a:ext cx="7374201" cy="19905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t" latinLnBrk="1"/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t" latinLnBrk="1"/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Frameset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t" latinLnBrk="1"/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Button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Checkbox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File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t" latinLnBrk="1"/>
            <a:r>
              <a:rPr 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Hidden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Password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Radio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Reset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t" latinLnBrk="1"/>
            <a:r>
              <a:rPr 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Submit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 Text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Option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Textarea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t" latinLnBrk="1"/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TableCell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TableRow</a:t>
            </a:r>
            <a:endParaRPr 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78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416824" cy="713088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中对象分类（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17722"/>
          </a:xfrm>
        </p:spPr>
        <p:txBody>
          <a:bodyPr/>
          <a:lstStyle/>
          <a:p>
            <a:r>
              <a:rPr lang="zh-CN" altLang="en-US" dirty="0"/>
              <a:t>自定义对象（</a:t>
            </a:r>
            <a:r>
              <a:rPr lang="en-US" altLang="zh-CN" dirty="0"/>
              <a:t>user-defined object</a:t>
            </a:r>
            <a:r>
              <a:rPr lang="en-US" altLang="zh-CN" dirty="0" smtClean="0"/>
              <a:t>）</a:t>
            </a:r>
            <a:r>
              <a:rPr lang="zh-CN" altLang="en-US" dirty="0" smtClean="0"/>
              <a:t>指由用户创建的对象，兼容性问题需要由编写者注意</a:t>
            </a:r>
            <a:endParaRPr lang="en-US" altLang="zh-CN" dirty="0" smtClean="0"/>
          </a:p>
          <a:p>
            <a:r>
              <a:rPr lang="zh-CN" altLang="en-US" dirty="0"/>
              <a:t>创建自定义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(1</a:t>
            </a:r>
            <a:r>
              <a:rPr lang="en-US" altLang="zh-CN" dirty="0">
                <a:solidFill>
                  <a:srgbClr val="FFFF00"/>
                </a:solidFill>
              </a:rPr>
              <a:t>) </a:t>
            </a:r>
            <a:r>
              <a:rPr lang="zh-CN" altLang="en-US" dirty="0">
                <a:solidFill>
                  <a:srgbClr val="FFFF00"/>
                </a:solidFill>
              </a:rPr>
              <a:t>对象</a:t>
            </a:r>
            <a:r>
              <a:rPr lang="zh-CN" altLang="en-US" dirty="0" smtClean="0">
                <a:solidFill>
                  <a:srgbClr val="FFFF00"/>
                </a:solidFill>
              </a:rPr>
              <a:t>直接量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(2) </a:t>
            </a:r>
            <a:r>
              <a:rPr lang="en-US" altLang="zh-CN" dirty="0" smtClean="0">
                <a:solidFill>
                  <a:srgbClr val="FFFF00"/>
                </a:solidFill>
              </a:rPr>
              <a:t>new </a:t>
            </a:r>
            <a:r>
              <a:rPr lang="en-US" altLang="zh-CN" dirty="0">
                <a:solidFill>
                  <a:srgbClr val="FFFF00"/>
                </a:solidFill>
              </a:rPr>
              <a:t>Object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(3) </a:t>
            </a:r>
            <a:r>
              <a:rPr lang="en-US" altLang="zh-CN" dirty="0">
                <a:solidFill>
                  <a:srgbClr val="FFFF00"/>
                </a:solidFill>
              </a:rPr>
              <a:t>function </a:t>
            </a:r>
            <a:r>
              <a:rPr lang="zh-CN" altLang="en-US" dirty="0">
                <a:solidFill>
                  <a:srgbClr val="FFFF00"/>
                </a:solidFill>
              </a:rPr>
              <a:t>对象</a:t>
            </a:r>
            <a:r>
              <a:rPr lang="zh-CN" altLang="en-US" dirty="0" smtClean="0">
                <a:solidFill>
                  <a:srgbClr val="FFFF00"/>
                </a:solidFill>
              </a:rPr>
              <a:t>模板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9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15482</TotalTime>
  <Words>2563</Words>
  <Application>Microsoft Macintosh PowerPoint</Application>
  <PresentationFormat>全屏显示(4:3)</PresentationFormat>
  <Paragraphs>675</Paragraphs>
  <Slides>56</Slides>
  <Notes>52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前端核心 JavaScript</vt:lpstr>
      <vt:lpstr>PowerPoint 演示文稿</vt:lpstr>
      <vt:lpstr>PowerPoint 演示文稿</vt:lpstr>
      <vt:lpstr>对象概述</vt:lpstr>
      <vt:lpstr>对象概述</vt:lpstr>
      <vt:lpstr>对象概述（续1）</vt:lpstr>
      <vt:lpstr>JS中对象分类</vt:lpstr>
      <vt:lpstr>JS中对象分类（续1）</vt:lpstr>
      <vt:lpstr>JS中对象分类（续2）</vt:lpstr>
      <vt:lpstr>创建对象</vt:lpstr>
      <vt:lpstr>对象直接量</vt:lpstr>
      <vt:lpstr>通过 new 创建对象</vt:lpstr>
      <vt:lpstr>通过 new 创建对象（续1）</vt:lpstr>
      <vt:lpstr>创建对象</vt:lpstr>
      <vt:lpstr>属性</vt:lpstr>
      <vt:lpstr>定义属性</vt:lpstr>
      <vt:lpstr>访问属性</vt:lpstr>
      <vt:lpstr>遍历（枚举）属性 </vt:lpstr>
      <vt:lpstr>属性访问错误</vt:lpstr>
      <vt:lpstr>检测属性</vt:lpstr>
      <vt:lpstr>使用属性</vt:lpstr>
      <vt:lpstr>方法</vt:lpstr>
      <vt:lpstr>定义方法</vt:lpstr>
      <vt:lpstr>调用方法</vt:lpstr>
      <vt:lpstr>PowerPoint 演示文稿</vt:lpstr>
      <vt:lpstr>OOP 概述</vt:lpstr>
      <vt:lpstr>OOP 概述</vt:lpstr>
      <vt:lpstr>封装</vt:lpstr>
      <vt:lpstr>封装（续1）</vt:lpstr>
      <vt:lpstr>继承</vt:lpstr>
      <vt:lpstr>对象模板</vt:lpstr>
      <vt:lpstr>使用 function 模板创建对象</vt:lpstr>
      <vt:lpstr>利用模板定义对象的属性</vt:lpstr>
      <vt:lpstr>利用模板定义对象的方法</vt:lpstr>
      <vt:lpstr>利用模板创建对象</vt:lpstr>
      <vt:lpstr>this关键字</vt:lpstr>
      <vt:lpstr>PowerPoint 演示文稿</vt:lpstr>
      <vt:lpstr>原型</vt:lpstr>
      <vt:lpstr>什么是原型</vt:lpstr>
      <vt:lpstr>为对象扩展属性</vt:lpstr>
      <vt:lpstr>为对象扩展属性（续1）</vt:lpstr>
      <vt:lpstr>为对象扩展属性（续2）</vt:lpstr>
      <vt:lpstr>删除属性</vt:lpstr>
      <vt:lpstr>自有属性与原型属性</vt:lpstr>
      <vt:lpstr>自有属性与原型属性（续1）</vt:lpstr>
      <vt:lpstr>自有属性与原型属性（续2）</vt:lpstr>
      <vt:lpstr>对象的__proto__属性</vt:lpstr>
      <vt:lpstr>扩展内置对象的方法</vt:lpstr>
      <vt:lpstr>获取原型</vt:lpstr>
      <vt:lpstr>获取原型（续1）</vt:lpstr>
      <vt:lpstr>原型链</vt:lpstr>
      <vt:lpstr>原型链（续1）</vt:lpstr>
      <vt:lpstr>检查对象的原型 isPrototypeOf()</vt:lpstr>
      <vt:lpstr>实现Array类型的isArray方法</vt:lpstr>
      <vt:lpstr>重写方法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王春梅 merita</cp:lastModifiedBy>
  <cp:revision>3175</cp:revision>
  <dcterms:modified xsi:type="dcterms:W3CDTF">2017-06-22T05:58:36Z</dcterms:modified>
</cp:coreProperties>
</file>