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handoutMasterIdLst>
    <p:handoutMasterId r:id="rId60"/>
  </p:handoutMasterIdLst>
  <p:sldIdLst>
    <p:sldId id="1012" r:id="rId2"/>
    <p:sldId id="453" r:id="rId3"/>
    <p:sldId id="1239" r:id="rId4"/>
    <p:sldId id="1258" r:id="rId5"/>
    <p:sldId id="1259" r:id="rId6"/>
    <p:sldId id="1260" r:id="rId7"/>
    <p:sldId id="1261" r:id="rId8"/>
    <p:sldId id="1262" r:id="rId9"/>
    <p:sldId id="1263" r:id="rId10"/>
    <p:sldId id="1264" r:id="rId11"/>
    <p:sldId id="1265" r:id="rId12"/>
    <p:sldId id="1266" r:id="rId13"/>
    <p:sldId id="1267" r:id="rId14"/>
    <p:sldId id="1143" r:id="rId15"/>
    <p:sldId id="1177" r:id="rId16"/>
    <p:sldId id="1144" r:id="rId17"/>
    <p:sldId id="1145" r:id="rId18"/>
    <p:sldId id="1223" r:id="rId19"/>
    <p:sldId id="1209" r:id="rId20"/>
    <p:sldId id="1210" r:id="rId21"/>
    <p:sldId id="1213" r:id="rId22"/>
    <p:sldId id="1214" r:id="rId23"/>
    <p:sldId id="1216" r:id="rId24"/>
    <p:sldId id="1217" r:id="rId25"/>
    <p:sldId id="1218" r:id="rId26"/>
    <p:sldId id="1219" r:id="rId27"/>
    <p:sldId id="1220" r:id="rId28"/>
    <p:sldId id="1155" r:id="rId29"/>
    <p:sldId id="1146" r:id="rId30"/>
    <p:sldId id="1147" r:id="rId31"/>
    <p:sldId id="1148" r:id="rId32"/>
    <p:sldId id="1165" r:id="rId33"/>
    <p:sldId id="1149" r:id="rId34"/>
    <p:sldId id="1156" r:id="rId35"/>
    <p:sldId id="1157" r:id="rId36"/>
    <p:sldId id="1158" r:id="rId37"/>
    <p:sldId id="1160" r:id="rId38"/>
    <p:sldId id="1161" r:id="rId39"/>
    <p:sldId id="1162" r:id="rId40"/>
    <p:sldId id="1164" r:id="rId41"/>
    <p:sldId id="1151" r:id="rId42"/>
    <p:sldId id="1152" r:id="rId43"/>
    <p:sldId id="1153" r:id="rId44"/>
    <p:sldId id="1173" r:id="rId45"/>
    <p:sldId id="1176" r:id="rId46"/>
    <p:sldId id="1175" r:id="rId47"/>
    <p:sldId id="1166" r:id="rId48"/>
    <p:sldId id="1174" r:id="rId49"/>
    <p:sldId id="1168" r:id="rId50"/>
    <p:sldId id="1169" r:id="rId51"/>
    <p:sldId id="1170" r:id="rId52"/>
    <p:sldId id="1179" r:id="rId53"/>
    <p:sldId id="1182" r:id="rId54"/>
    <p:sldId id="1206" r:id="rId55"/>
    <p:sldId id="1207" r:id="rId56"/>
    <p:sldId id="1224" r:id="rId57"/>
    <p:sldId id="47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3" autoAdjust="0"/>
    <p:restoredTop sz="85252" autoAdjust="0"/>
  </p:normalViewPr>
  <p:slideViewPr>
    <p:cSldViewPr>
      <p:cViewPr varScale="1">
        <p:scale>
          <a:sx n="76" d="100"/>
          <a:sy n="76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原型与继承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继承与扩展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6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ECMAScript 5 </a:t>
            </a:r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26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 smtClean="0"/>
              <a:t>发展历程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7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5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7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什么是严格模式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6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元素开启严格模式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2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为函数开启严格模式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42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严格模式的不同（续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02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严格模式的不同（续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13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严格模式的不同（续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4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严格模式的不同（续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对象的属性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10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9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96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属性的特性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3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如何实现继承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8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获取属性的特性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29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设置属性的特性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67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访问器属性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57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访问器属性的特性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7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1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定义多个属性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7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851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51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9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如何实现继承（续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11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208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类型的新方法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96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56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95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19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防篡改对象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34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什么是防篡改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896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禁止为对象扩展新属性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16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密封对象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7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冻结对象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1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如何实现继承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07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新增 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41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2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156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74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80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如何实现继承（续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5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如何实现继承（续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8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1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只继承于原型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1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核心</a:t>
            </a:r>
            <a:r>
              <a:rPr lang="zh-CN" altLang="en-US" dirty="0" smtClean="0"/>
              <a:t> </a:t>
            </a:r>
            <a:r>
              <a:rPr kumimoji="1" lang="en-US" altLang="zh-CN" sz="5400" dirty="0" smtClean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Front-End </a:t>
            </a:r>
            <a:r>
              <a:rPr lang="en-US" altLang="zh-CN" sz="2400" dirty="0" err="1" smtClean="0"/>
              <a:t>JavaScriptCore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1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实现自定义员工对象集合类型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使用构造函数定义一个员工对象的集合类型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让集合类型继承一个空数组对象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调用父对象的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方法向员工对象集合中添加员工对象。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问题：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入集合的元素，保存在原型中的数组对象里？还是保存在当前实例对象中？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通过原型对象扩展集合对象实例的公共方法</a:t>
            </a:r>
            <a:r>
              <a:rPr lang="en-US" altLang="zh-CN" dirty="0" err="1" smtClean="0"/>
              <a:t>sortByAalary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问题：方法定义在当前实例对象中？还是定义在原型数组对象中？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942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只继承于原型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6681"/>
          </a:xfrm>
        </p:spPr>
        <p:txBody>
          <a:bodyPr/>
          <a:lstStyle/>
          <a:p>
            <a:r>
              <a:rPr lang="zh-CN" altLang="en-US" dirty="0" smtClean="0"/>
              <a:t>出于效率考虑，尽可能地将可重用的属性和方法添加到原型中去。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不要单独为继承关系创建新对象。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尽量减少运行时方法搜索，例如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2924944"/>
            <a:ext cx="8136904" cy="37444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A(){}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A.prototype.name = "a";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A.prototype.toString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function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(){return this.name};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B(){}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B.prototype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A.prototype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  <a:endParaRPr lang="zh-CN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B.prototype.name = "b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";</a:t>
            </a:r>
          </a:p>
          <a:p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b = new B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b.name 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b.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toString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  <a:endParaRPr lang="zh-CN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继承与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dirty="0">
                <a:solidFill>
                  <a:schemeClr val="lt1"/>
                </a:solidFill>
              </a:rPr>
              <a:t>JavaScript</a:t>
            </a:r>
            <a:r>
              <a:rPr lang="zh-CN" altLang="en-US" dirty="0">
                <a:solidFill>
                  <a:schemeClr val="lt1"/>
                </a:solidFill>
              </a:rPr>
              <a:t>是面向对象的语言，但与</a:t>
            </a:r>
            <a:r>
              <a:rPr lang="en-US" altLang="zh-CN" dirty="0">
                <a:solidFill>
                  <a:schemeClr val="lt1"/>
                </a:solidFill>
              </a:rPr>
              <a:t>Java</a:t>
            </a:r>
            <a:r>
              <a:rPr lang="zh-CN" altLang="en-US" dirty="0">
                <a:solidFill>
                  <a:schemeClr val="lt1"/>
                </a:solidFill>
              </a:rPr>
              <a:t>、</a:t>
            </a:r>
            <a:r>
              <a:rPr lang="en-US" altLang="zh-CN" dirty="0">
                <a:solidFill>
                  <a:schemeClr val="lt1"/>
                </a:solidFill>
              </a:rPr>
              <a:t>C#</a:t>
            </a:r>
            <a:r>
              <a:rPr lang="zh-CN" altLang="en-US" dirty="0">
                <a:solidFill>
                  <a:schemeClr val="lt1"/>
                </a:solidFill>
              </a:rPr>
              <a:t>等面向对象的语言不同，</a:t>
            </a:r>
            <a:r>
              <a:rPr lang="en-US" altLang="zh-CN" dirty="0"/>
              <a:t>ECMAScript5</a:t>
            </a:r>
            <a:r>
              <a:rPr lang="zh-CN" altLang="en-US" dirty="0">
                <a:solidFill>
                  <a:schemeClr val="lt1"/>
                </a:solidFill>
              </a:rPr>
              <a:t>中没有定义类</a:t>
            </a:r>
            <a:r>
              <a:rPr lang="en-US" altLang="zh-CN" dirty="0">
                <a:solidFill>
                  <a:schemeClr val="lt1"/>
                </a:solidFill>
              </a:rPr>
              <a:t>(class)</a:t>
            </a:r>
            <a:r>
              <a:rPr lang="zh-CN" altLang="en-US" dirty="0">
                <a:solidFill>
                  <a:schemeClr val="lt1"/>
                </a:solidFill>
              </a:rPr>
              <a:t>的语法，也不会通过类来创建</a:t>
            </a:r>
            <a:r>
              <a:rPr lang="zh-CN" altLang="en-US" dirty="0" smtClean="0">
                <a:solidFill>
                  <a:schemeClr val="lt1"/>
                </a:solidFill>
              </a:rPr>
              <a:t>对象</a:t>
            </a:r>
            <a:endParaRPr lang="en-US" altLang="zh-CN" dirty="0" smtClean="0">
              <a:solidFill>
                <a:schemeClr val="lt1"/>
              </a:solidFill>
            </a:endParaRPr>
          </a:p>
          <a:p>
            <a:r>
              <a:rPr lang="en-US" altLang="zh-CN" dirty="0" smtClean="0">
                <a:solidFill>
                  <a:schemeClr val="lt1"/>
                </a:solidFill>
              </a:rPr>
              <a:t>JavaScript</a:t>
            </a:r>
            <a:r>
              <a:rPr lang="zh-CN" altLang="en-US" dirty="0" smtClean="0">
                <a:solidFill>
                  <a:schemeClr val="lt1"/>
                </a:solidFill>
              </a:rPr>
              <a:t>中的继承基于</a:t>
            </a:r>
            <a:r>
              <a:rPr lang="en-US" altLang="zh-CN" dirty="0">
                <a:solidFill>
                  <a:schemeClr val="lt1"/>
                </a:solidFill>
              </a:rPr>
              <a:t>prototype</a:t>
            </a:r>
            <a:r>
              <a:rPr lang="zh-CN" altLang="en-US" dirty="0">
                <a:solidFill>
                  <a:schemeClr val="lt1"/>
                </a:solidFill>
              </a:rPr>
              <a:t>，而不是基于</a:t>
            </a:r>
            <a:r>
              <a:rPr lang="zh-CN" altLang="en-US" dirty="0" smtClean="0">
                <a:solidFill>
                  <a:schemeClr val="lt1"/>
                </a:solidFill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50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继承与扩展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创建对象模板，</a:t>
            </a:r>
            <a:r>
              <a:rPr lang="zh-CN" altLang="en-US" dirty="0" smtClean="0"/>
              <a:t>描述</a:t>
            </a:r>
            <a:r>
              <a:rPr lang="zh-CN" altLang="en-US" dirty="0"/>
              <a:t>所有</a:t>
            </a:r>
            <a:r>
              <a:rPr lang="zh-CN" altLang="en-US" dirty="0" smtClean="0"/>
              <a:t>飞行物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-US" altLang="zh-CN" dirty="0" smtClean="0"/>
              <a:t>Flying)</a:t>
            </a:r>
            <a:r>
              <a:rPr lang="zh-CN" altLang="en-US" dirty="0"/>
              <a:t>，包含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en-US" dirty="0"/>
              <a:t>飞行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(speed)</a:t>
            </a:r>
            <a:r>
              <a:rPr lang="zh-CN" altLang="en-US" dirty="0" smtClean="0"/>
              <a:t>两</a:t>
            </a:r>
            <a:r>
              <a:rPr lang="zh-CN" altLang="en-US" dirty="0"/>
              <a:t>个属性；包含一个</a:t>
            </a:r>
            <a:r>
              <a:rPr lang="zh-CN" altLang="en-US" dirty="0" smtClean="0"/>
              <a:t>飞行</a:t>
            </a:r>
            <a:r>
              <a:rPr lang="en-US" altLang="zh-CN" dirty="0" smtClean="0"/>
              <a:t>(fly)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扩展</a:t>
            </a:r>
            <a:r>
              <a:rPr lang="zh-CN" altLang="en-US" dirty="0"/>
              <a:t>一</a:t>
            </a:r>
            <a:r>
              <a:rPr lang="zh-CN" altLang="en-US" dirty="0" smtClean="0"/>
              <a:t>个飞机对象。扩展一个乘员数</a:t>
            </a:r>
            <a:r>
              <a:rPr lang="en-US" altLang="zh-CN" dirty="0" smtClean="0"/>
              <a:t>(</a:t>
            </a:r>
            <a:r>
              <a:rPr lang="en-US" altLang="zh-CN" dirty="0"/>
              <a:t>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属性。再重写父对象中的</a:t>
            </a:r>
            <a:r>
              <a:rPr lang="en-US" altLang="zh-CN" dirty="0" smtClean="0"/>
              <a:t>fly</a:t>
            </a:r>
            <a:r>
              <a:rPr lang="zh-CN" altLang="en-US" dirty="0" smtClean="0"/>
              <a:t>方法，同时输出名称，速度和乘员数。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要求：分别使用原型方式和借用构造函数方式实现继承和扩展。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837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332656"/>
            <a:ext cx="3312368" cy="911610"/>
            <a:chOff x="-252536" y="-273400"/>
            <a:chExt cx="3312368" cy="911610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273400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ECMAScript5</a:t>
              </a:r>
              <a:r>
                <a:rPr lang="zh-CN" altLang="en-US" sz="2400" b="1" dirty="0"/>
                <a:t> </a:t>
              </a:r>
              <a:r>
                <a:rPr lang="zh-CN" altLang="en-US" sz="2400" b="1" dirty="0" smtClean="0"/>
                <a:t>的</a:t>
              </a:r>
              <a:endParaRPr lang="en-US" altLang="zh-CN" sz="2400" b="1" dirty="0" smtClean="0"/>
            </a:p>
            <a:p>
              <a:r>
                <a:rPr lang="zh-CN" altLang="en-US" sz="2400" b="1" dirty="0" smtClean="0"/>
                <a:t>新</a:t>
              </a:r>
              <a:r>
                <a:rPr lang="zh-CN" altLang="en-US" sz="2400" b="1" dirty="0"/>
                <a:t>特性</a:t>
              </a:r>
              <a:endParaRPr lang="en-US" altLang="zh-CN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172926" y="188640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 5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1" idx="3"/>
            <a:endCxn id="29" idx="1"/>
          </p:cNvCxnSpPr>
          <p:nvPr/>
        </p:nvCxnSpPr>
        <p:spPr>
          <a:xfrm flipV="1">
            <a:off x="2605890" y="368640"/>
            <a:ext cx="567036" cy="2778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342426" y="1886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94033" y="6214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172926" y="117246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严格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11" idx="3"/>
            <a:endCxn id="37" idx="1"/>
          </p:cNvCxnSpPr>
          <p:nvPr/>
        </p:nvCxnSpPr>
        <p:spPr>
          <a:xfrm flipV="1">
            <a:off x="2605890" y="1352462"/>
            <a:ext cx="567036" cy="1794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392505" y="11724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是严格模式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392505" y="160666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元素开启严格模式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392505" y="204086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为函数开启严格模式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392505" y="24750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严格模式的不同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172926" y="299695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11" idx="3"/>
            <a:endCxn id="44" idx="1"/>
          </p:cNvCxnSpPr>
          <p:nvPr/>
        </p:nvCxnSpPr>
        <p:spPr>
          <a:xfrm>
            <a:off x="2605890" y="3146946"/>
            <a:ext cx="567036" cy="30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302713" y="64533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302713" y="602231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定义多个属性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350051" y="300520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42426" y="34362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8922" y="386723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属性的特性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328922" y="429825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属性的特性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313014" y="472926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属性的特性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313013" y="516028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313013" y="559130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属性的特性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52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120638" y="155679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27" idx="3"/>
            <a:endCxn id="18" idx="1"/>
          </p:cNvCxnSpPr>
          <p:nvPr/>
        </p:nvCxnSpPr>
        <p:spPr>
          <a:xfrm flipV="1">
            <a:off x="2605890" y="1736792"/>
            <a:ext cx="514748" cy="126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284799" y="42511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禁止为对象扩展新属性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84799" y="38015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是防篡改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20638" y="227687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34" name="直接箭头连接符 33"/>
          <p:cNvCxnSpPr>
            <a:stCxn id="27" idx="3"/>
            <a:endCxn id="16" idx="1"/>
          </p:cNvCxnSpPr>
          <p:nvPr/>
        </p:nvCxnSpPr>
        <p:spPr>
          <a:xfrm flipV="1">
            <a:off x="2605890" y="2456872"/>
            <a:ext cx="514748" cy="546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120638" y="47667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 5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 flipV="1">
            <a:off x="2605890" y="656672"/>
            <a:ext cx="514748" cy="2346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20638" y="3772807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防篡改对象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27" idx="3"/>
            <a:endCxn id="17" idx="1"/>
          </p:cNvCxnSpPr>
          <p:nvPr/>
        </p:nvCxnSpPr>
        <p:spPr>
          <a:xfrm>
            <a:off x="2605890" y="3002930"/>
            <a:ext cx="514748" cy="949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84799" y="229423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284799" y="27438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类型的新方法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84799" y="318388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Object.create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84799" y="516938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冻结对象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284799" y="471981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密封对象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20638" y="980728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严格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27" idx="3"/>
            <a:endCxn id="25" idx="1"/>
          </p:cNvCxnSpPr>
          <p:nvPr/>
        </p:nvCxnSpPr>
        <p:spPr>
          <a:xfrm flipV="1">
            <a:off x="2605890" y="1160728"/>
            <a:ext cx="514748" cy="1842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95536" y="2720876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180528" y="332656"/>
            <a:ext cx="3312368" cy="911610"/>
            <a:chOff x="-252536" y="-273400"/>
            <a:chExt cx="3312368" cy="911610"/>
          </a:xfrm>
        </p:grpSpPr>
        <p:sp>
          <p:nvSpPr>
            <p:cNvPr id="31" name="标题 1"/>
            <p:cNvSpPr txBox="1">
              <a:spLocks/>
            </p:cNvSpPr>
            <p:nvPr/>
          </p:nvSpPr>
          <p:spPr>
            <a:xfrm>
              <a:off x="-252536" y="-273400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ECMAScript5</a:t>
              </a:r>
              <a:r>
                <a:rPr lang="zh-CN" altLang="en-US" sz="2400" b="1" dirty="0"/>
                <a:t> </a:t>
              </a:r>
              <a:r>
                <a:rPr lang="zh-CN" altLang="en-US" sz="2400" b="1" dirty="0" smtClean="0"/>
                <a:t>的</a:t>
              </a:r>
              <a:endParaRPr lang="en-US" altLang="zh-CN" sz="2400" b="1" dirty="0" smtClean="0"/>
            </a:p>
            <a:p>
              <a:r>
                <a:rPr lang="zh-CN" altLang="en-US" sz="2400" b="1" dirty="0" smtClean="0"/>
                <a:t>新</a:t>
              </a:r>
              <a:r>
                <a:rPr lang="zh-CN" altLang="en-US" sz="2400" b="1" dirty="0"/>
                <a:t>特性</a:t>
              </a:r>
              <a:endParaRPr lang="en-US" altLang="zh-CN" sz="2400" b="1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5284799" y="627432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84799" y="582475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120638" y="5795960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27" idx="3"/>
            <a:endCxn id="41" idx="1"/>
          </p:cNvCxnSpPr>
          <p:nvPr/>
        </p:nvCxnSpPr>
        <p:spPr>
          <a:xfrm>
            <a:off x="2605890" y="3002930"/>
            <a:ext cx="514748" cy="297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ECMAScript 5 </a:t>
            </a:r>
            <a:r>
              <a:rPr lang="zh-CN" altLang="en-US" dirty="0" smtClean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1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 smtClean="0"/>
              <a:t>发展历程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93647"/>
          </a:xfrm>
        </p:spPr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ECMAScript 3 </a:t>
            </a:r>
            <a:r>
              <a:rPr lang="zh-CN" altLang="en-US" dirty="0" smtClean="0"/>
              <a:t>发布，成为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通用标准，得到广泛支持。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ECMAScript 4 </a:t>
            </a:r>
            <a:r>
              <a:rPr lang="zh-CN" altLang="en-US" dirty="0" smtClean="0"/>
              <a:t>发布，但由于修改幅度过于激进，导致各方产生较大分歧。仅保留少量更改，降级为</a:t>
            </a:r>
            <a:r>
              <a:rPr lang="en-US" altLang="zh-CN" dirty="0" smtClean="0"/>
              <a:t>ECMAScript 3.1</a:t>
            </a:r>
            <a:r>
              <a:rPr lang="zh-CN" altLang="en-US" dirty="0" smtClean="0"/>
              <a:t>版本。后改为</a:t>
            </a:r>
            <a:r>
              <a:rPr lang="en-US" altLang="zh-CN" dirty="0" smtClean="0"/>
              <a:t>ECMAScript 5.</a:t>
            </a:r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ECMAScript 5.0</a:t>
            </a:r>
            <a:r>
              <a:rPr lang="zh-CN" altLang="en-US" dirty="0" smtClean="0"/>
              <a:t>发布。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ECMAScript 5.1</a:t>
            </a:r>
            <a:r>
              <a:rPr lang="zh-CN" altLang="en-US" dirty="0" smtClean="0"/>
              <a:t>发布，形成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国际标准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ECMAScript 6 </a:t>
            </a:r>
            <a:r>
              <a:rPr lang="zh-CN" altLang="en-US" dirty="0" smtClean="0"/>
              <a:t>正式发布。也称</a:t>
            </a:r>
            <a:r>
              <a:rPr lang="en-US" altLang="zh-CN" dirty="0" smtClean="0"/>
              <a:t>ECMAScript 2015</a:t>
            </a:r>
          </a:p>
          <a:p>
            <a:r>
              <a:rPr lang="zh-CN" altLang="en-US" dirty="0" smtClean="0"/>
              <a:t>目前来说，受到广泛支持的仍然是</a:t>
            </a:r>
            <a:r>
              <a:rPr lang="en-US" altLang="zh-CN" dirty="0" smtClean="0"/>
              <a:t>ECMAScript 3 </a:t>
            </a:r>
            <a:r>
              <a:rPr lang="zh-CN" altLang="en-US" dirty="0" smtClean="0"/>
              <a:t>版本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0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zh-CN" altLang="en-US" dirty="0" smtClean="0"/>
              <a:t>严格模式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的数组 </a:t>
            </a:r>
            <a:r>
              <a:rPr lang="en-US" altLang="zh-CN" dirty="0" smtClean="0"/>
              <a:t>API</a:t>
            </a:r>
          </a:p>
          <a:p>
            <a:r>
              <a:rPr lang="zh-CN" altLang="en-US" dirty="0"/>
              <a:t>新</a:t>
            </a:r>
            <a:r>
              <a:rPr lang="zh-CN" altLang="en-US" dirty="0" smtClean="0"/>
              <a:t>的函数 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增强的 </a:t>
            </a:r>
            <a:r>
              <a:rPr lang="en-US" altLang="zh-CN" dirty="0" smtClean="0"/>
              <a:t>Object </a:t>
            </a:r>
          </a:p>
          <a:p>
            <a:r>
              <a:rPr lang="zh-CN" altLang="en-US" dirty="0" smtClean="0"/>
              <a:t>新的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严格模式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8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26384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8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原型与继承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ECMAScript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的新特性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是严格模式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81555"/>
          </a:xfrm>
        </p:spPr>
        <p:txBody>
          <a:bodyPr/>
          <a:lstStyle/>
          <a:p>
            <a:r>
              <a:rPr lang="en-US" altLang="zh-CN" dirty="0" smtClean="0"/>
              <a:t>ECMAScript5</a:t>
            </a:r>
            <a:r>
              <a:rPr lang="zh-CN" altLang="en-US" dirty="0" smtClean="0"/>
              <a:t>中定义了一种限制性更强到严格模式</a:t>
            </a:r>
            <a:endParaRPr lang="en-US" altLang="zh-CN" dirty="0" smtClean="0"/>
          </a:p>
          <a:p>
            <a:r>
              <a:rPr lang="zh-CN" altLang="en-US" dirty="0" smtClean="0"/>
              <a:t>严格模式不是正常代码的子集，而是具有完全不同的语义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使用严格模式的代码必须经过严格的特性检测</a:t>
            </a:r>
            <a:endParaRPr lang="en-US" altLang="zh-CN" dirty="0" smtClean="0"/>
          </a:p>
          <a:p>
            <a:r>
              <a:rPr lang="zh-CN" altLang="en-US" dirty="0" smtClean="0"/>
              <a:t>严格模式可以与非严格模式并存，建议逐渐将代码纳入严格模式</a:t>
            </a:r>
            <a:endParaRPr lang="en-US" altLang="zh-CN" dirty="0" smtClean="0"/>
          </a:p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/>
              <a:t>消除</a:t>
            </a:r>
            <a:r>
              <a:rPr lang="en-US" altLang="zh-CN" dirty="0" err="1"/>
              <a:t>JavaScirpt</a:t>
            </a:r>
            <a:r>
              <a:rPr lang="zh-CN" altLang="en-US" dirty="0"/>
              <a:t>陷阱：将不合理的行为直接变为错误</a:t>
            </a:r>
            <a:endParaRPr lang="en-US" altLang="zh-CN" dirty="0"/>
          </a:p>
          <a:p>
            <a:pPr lvl="1"/>
            <a:r>
              <a:rPr lang="zh-CN" altLang="en-US" dirty="0"/>
              <a:t>提高效率，增加运行速度：严格模式修正了一些引擎难以优化的</a:t>
            </a:r>
            <a:r>
              <a:rPr lang="zh-CN" altLang="en-US" dirty="0" smtClean="0"/>
              <a:t>错误</a:t>
            </a:r>
            <a:endParaRPr lang="en-US" altLang="zh-CN" dirty="0"/>
          </a:p>
          <a:p>
            <a:pPr lvl="1"/>
            <a:r>
              <a:rPr lang="zh-CN" altLang="en-US" dirty="0"/>
              <a:t>为未来新版本</a:t>
            </a:r>
            <a:r>
              <a:rPr lang="en-US" altLang="zh-CN" dirty="0"/>
              <a:t>JavaScript</a:t>
            </a:r>
            <a:r>
              <a:rPr lang="zh-CN" altLang="en-US" dirty="0"/>
              <a:t>做铺垫：严格模式禁用了一些可能在未来新版本中使用的语法和</a:t>
            </a:r>
            <a:r>
              <a:rPr lang="zh-CN" altLang="en-US" dirty="0" smtClean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880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元素开启严格模式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41155"/>
          </a:xfrm>
        </p:spPr>
        <p:txBody>
          <a:bodyPr/>
          <a:lstStyle/>
          <a:p>
            <a:r>
              <a:rPr lang="zh-CN" altLang="en-US" dirty="0"/>
              <a:t>为整个</a:t>
            </a:r>
            <a:r>
              <a:rPr lang="en-US" dirty="0"/>
              <a:t>script</a:t>
            </a:r>
            <a:r>
              <a:rPr lang="zh-CN" altLang="en-US" dirty="0"/>
              <a:t>标签开启严格模式</a:t>
            </a:r>
            <a:r>
              <a:rPr lang="en-US" dirty="0"/>
              <a:t>, </a:t>
            </a:r>
            <a:r>
              <a:rPr lang="zh-CN" altLang="en-US" dirty="0"/>
              <a:t>需要在所有语句之前放一个特定语句</a:t>
            </a:r>
            <a:r>
              <a:rPr lang="en-US" dirty="0"/>
              <a:t> "use strict";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54304" y="2072891"/>
            <a:ext cx="7757537" cy="3526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&lt;script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&gt;&lt;!—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采用严格模式的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&lt;script&gt;--&gt;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"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m=100;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严格模式下不允许为未声明的变量赋值！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console.log(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报错！找不到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&lt;/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script&gt;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&lt;script&gt;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&lt;!—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非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严格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模式的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&lt;script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&gt;--&gt;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n=90;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非严格模式下自动在全局创建变量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console.log(n);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//90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&lt;/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script&gt;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95778" y="5678641"/>
            <a:ext cx="7274587" cy="1037767"/>
          </a:xfrm>
          <a:prstGeom prst="wedgeRoundRectCallout">
            <a:avLst>
              <a:gd name="adj1" fmla="val 1920"/>
              <a:gd name="adj2" fmla="val -133245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注意：盲目拼合严格模式和非严格模式可能会有陷阱！不建议像上面这样使用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解决：用函数包裹要采用严格模式的代码段。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79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为函数开启严格模式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dirty="0"/>
              <a:t>要给某个函数开启严格模式，得把</a:t>
            </a:r>
            <a:r>
              <a:rPr lang="en-US" dirty="0"/>
              <a:t> </a:t>
            </a:r>
            <a:r>
              <a:rPr lang="en-US" dirty="0" smtClean="0"/>
              <a:t>“use strict”;</a:t>
            </a:r>
            <a:r>
              <a:rPr lang="en-US" dirty="0"/>
              <a:t> </a:t>
            </a:r>
            <a:r>
              <a:rPr lang="zh-CN" altLang="en-US" dirty="0" smtClean="0"/>
              <a:t>加在函数体之前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74904" y="2072891"/>
            <a:ext cx="7757537" cy="3526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(function(){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非严格模式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n=90;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非严格模式下自动在全局创建变量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console.log(n);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//90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(function(){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采用严格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模式的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m=100;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严格模式下不允许为未声明的变量赋值！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console.log(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报错！找不到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16378" y="5678641"/>
            <a:ext cx="7274587" cy="556247"/>
          </a:xfrm>
          <a:prstGeom prst="wedgeRoundRectCallout">
            <a:avLst>
              <a:gd name="adj1" fmla="val 2548"/>
              <a:gd name="adj2" fmla="val -125961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注意：匿名函数可作为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开启严格模式的变通实现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2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严格模式的不同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/>
              <a:t>在严格模式下</a:t>
            </a:r>
            <a:r>
              <a:rPr lang="en-US" dirty="0"/>
              <a:t>, </a:t>
            </a:r>
            <a:r>
              <a:rPr lang="zh-CN" altLang="en-US" dirty="0"/>
              <a:t>先前被接受的拼写错误将会被认为是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好处是无法再擅自创建全局变量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74904" y="2197783"/>
            <a:ext cx="7757537" cy="428201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salary=10000;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采用非严格模式的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salry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=9000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console.log(salary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//90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采用严格模式的函数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salry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=100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console.log(salary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74218" y="3095420"/>
            <a:ext cx="3312368" cy="556247"/>
          </a:xfrm>
          <a:prstGeom prst="wedgeRoundRectCallout">
            <a:avLst>
              <a:gd name="adj1" fmla="val -110381"/>
              <a:gd name="adj2" fmla="val -18167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注意：拼写错误可以被容忍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292339" y="4967628"/>
            <a:ext cx="4104456" cy="1080120"/>
          </a:xfrm>
          <a:prstGeom prst="wedgeRoundRectCallout">
            <a:avLst>
              <a:gd name="adj1" fmla="val -86197"/>
              <a:gd name="adj2" fmla="val -13306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错：严格模式下不允许为未声明的变量赋值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拼写错误不再被容忍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7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严格模式的</a:t>
            </a:r>
            <a:r>
              <a:rPr lang="zh-CN" altLang="en-US" dirty="0" smtClean="0"/>
              <a:t>不同（续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静默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(</a:t>
            </a:r>
            <a:r>
              <a:rPr lang="en-US" dirty="0"/>
              <a:t>silently fail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不报错也没有任何</a:t>
            </a:r>
            <a:r>
              <a:rPr lang="zh-CN" altLang="en-US" dirty="0" smtClean="0"/>
              <a:t>效果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2904" y="1629693"/>
            <a:ext cx="7516061" cy="427850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采用非严格模式的函数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PI=3.14;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PI=1.14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静默失败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console.log(PI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//3.14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采用严格模式的函数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PI=3.14;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PI=1.14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报错！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console.log(PI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2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严格模式的不同（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2904" y="1629693"/>
            <a:ext cx="7516061" cy="427850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采用非严格模式的函数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delete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Object.prototype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静默失败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Object.prototype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function(){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采用严格模式的函数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delete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Object.prototype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报错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Object.prototype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禁止删除不允许删除的属性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0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严格模式的不同（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3587793"/>
            <a:ext cx="7516061" cy="128136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x = 17;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eval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 = 42; console.log(x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)"); //42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console.log(x);//42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43746"/>
          </a:xfrm>
        </p:spPr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 err="1"/>
              <a:t>eval</a:t>
            </a:r>
            <a:r>
              <a:rPr lang="zh-CN" altLang="en-US" dirty="0"/>
              <a:t>作用域</a:t>
            </a:r>
          </a:p>
          <a:p>
            <a:pPr lvl="1"/>
            <a:r>
              <a:rPr lang="zh-CN" altLang="en-US" dirty="0" smtClean="0"/>
              <a:t>正常代码中只有两级作用域：全局作用域和函数作用域</a:t>
            </a:r>
            <a:endParaRPr lang="en-US" altLang="zh-CN" dirty="0" smtClean="0"/>
          </a:p>
          <a:p>
            <a:pPr lvl="1"/>
            <a:r>
              <a:rPr lang="zh-CN" altLang="en-US" dirty="0"/>
              <a:t>正常</a:t>
            </a:r>
            <a:r>
              <a:rPr lang="zh-CN" altLang="en-US" dirty="0" smtClean="0"/>
              <a:t>代码中执行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时创建的变量属于包含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的作用域</a:t>
            </a:r>
            <a:endParaRPr lang="en-US" altLang="zh-CN" dirty="0" smtClean="0"/>
          </a:p>
          <a:p>
            <a:r>
              <a:rPr lang="zh-CN" altLang="en-US" dirty="0" smtClean="0"/>
              <a:t>严格模式下，多了一个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作用域，专门保存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中创建的变量。一旦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执行结束，变量随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作用域释放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9079" y="5157192"/>
            <a:ext cx="7516061" cy="128136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x = 17;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eval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("'use strict';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x = 42; console.log(x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)"); //42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console.log(x);//17</a:t>
            </a:r>
          </a:p>
        </p:txBody>
      </p:sp>
    </p:spTree>
    <p:extLst>
      <p:ext uri="{BB962C8B-B14F-4D97-AF65-F5344CB8AC3E}">
        <p14:creationId xmlns:p14="http://schemas.microsoft.com/office/powerpoint/2010/main" val="34443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62896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中的值，不再随参数变量的值改变而改变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允许在函数内调用</a:t>
            </a:r>
            <a:r>
              <a:rPr lang="en-US" altLang="zh-CN" dirty="0" err="1" smtClean="0"/>
              <a:t>arguments.callee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这意为着，无法在匿名函数内实现递归调用</a:t>
            </a:r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严格模式的不同（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41962" y="1617850"/>
            <a:ext cx="7516061" cy="276135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(function(a){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++;     console.log(arguments[0]); //11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10);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function(a){ "use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++;     console.log(arguments[0]); //10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9079" y="5157192"/>
            <a:ext cx="7516061" cy="15841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(function(a){ "use strict";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++;     console.log(arguments[0]); //10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arguments.callee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(a);//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报错！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对象的属性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5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属性分类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54765"/>
          </a:xfrm>
        </p:spPr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中的对象，就是属性的集合</a:t>
            </a:r>
            <a:endParaRPr lang="en-US" altLang="zh-CN" dirty="0" smtClean="0"/>
          </a:p>
          <a:p>
            <a:r>
              <a:rPr lang="zh-CN" altLang="en-US" dirty="0" smtClean="0"/>
              <a:t>属性（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）又分两种：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</a:t>
            </a:r>
            <a:r>
              <a:rPr lang="zh-CN" altLang="en-US" dirty="0"/>
              <a:t>属性：</a:t>
            </a:r>
            <a:r>
              <a:rPr lang="en-US" altLang="zh-CN" dirty="0"/>
              <a:t>——</a:t>
            </a:r>
            <a:r>
              <a:rPr lang="zh-CN" altLang="en-US" dirty="0"/>
              <a:t>代码中可直接</a:t>
            </a:r>
            <a:r>
              <a:rPr lang="zh-CN" altLang="en-US" dirty="0" smtClean="0"/>
              <a:t>使用，又可分为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数据属性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访问</a:t>
            </a:r>
            <a:r>
              <a:rPr lang="zh-CN" altLang="en-US" dirty="0"/>
              <a:t>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</a:t>
            </a:r>
            <a:r>
              <a:rPr lang="zh-CN" altLang="en-US" dirty="0"/>
              <a:t>属性</a:t>
            </a:r>
            <a:r>
              <a:rPr lang="en-US" altLang="zh-CN" dirty="0"/>
              <a:t>——ES</a:t>
            </a:r>
            <a:r>
              <a:rPr lang="zh-CN" altLang="en-US" dirty="0"/>
              <a:t>内部定义，用于</a:t>
            </a:r>
            <a:r>
              <a:rPr lang="zh-CN" altLang="en-US" dirty="0" smtClean="0"/>
              <a:t>描述对象特定情况下的行为。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67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360836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原型与继承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原型与继承</a:t>
              </a:r>
              <a:r>
                <a:rPr lang="en-US" altLang="zh-CN" sz="2400" b="1" dirty="0" smtClean="0"/>
                <a:t>-2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3084862" y="1484824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84862" y="3595472"/>
            <a:ext cx="2046434" cy="3666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 flipV="1">
            <a:off x="2605890" y="1664824"/>
            <a:ext cx="478972" cy="978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5" idx="1"/>
          </p:cNvCxnSpPr>
          <p:nvPr/>
        </p:nvCxnSpPr>
        <p:spPr>
          <a:xfrm>
            <a:off x="2605890" y="2642890"/>
            <a:ext cx="478972" cy="1135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215376" y="403321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只继承于原型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210752" y="446270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继承与扩展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34808" y="35730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10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84578"/>
          </a:xfrm>
        </p:spPr>
        <p:txBody>
          <a:bodyPr/>
          <a:lstStyle/>
          <a:p>
            <a:r>
              <a:rPr lang="zh-CN" altLang="en-US" dirty="0" smtClean="0"/>
              <a:t>数据属性就是</a:t>
            </a:r>
            <a:r>
              <a:rPr lang="zh-CN" altLang="en-US" dirty="0"/>
              <a:t>专门存储对象的一个属性</a:t>
            </a:r>
            <a:r>
              <a:rPr lang="zh-CN" altLang="en-US" dirty="0" smtClean="0"/>
              <a:t>值的属性。</a:t>
            </a:r>
            <a:endParaRPr lang="en-US" altLang="zh-CN" dirty="0" smtClean="0"/>
          </a:p>
          <a:p>
            <a:r>
              <a:rPr lang="zh-CN" altLang="en-US" dirty="0" smtClean="0"/>
              <a:t>今后只要存储一个属性值，就用数据属性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：数据属性可以在创建对象时就定义好，也可以在创建完对象后，采用赋值方式增加新数据属性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ES5</a:t>
            </a:r>
            <a:r>
              <a:rPr lang="zh-CN" altLang="en-US" dirty="0"/>
              <a:t>之前，程序员都是通过赋值方式，添加新的</a:t>
            </a:r>
            <a:r>
              <a:rPr lang="zh-CN" altLang="en-US" dirty="0" smtClean="0"/>
              <a:t>属性</a:t>
            </a:r>
            <a:r>
              <a:rPr lang="zh-CN" altLang="en-US" dirty="0"/>
              <a:t>，</a:t>
            </a:r>
            <a:r>
              <a:rPr lang="zh-CN" altLang="en-US" dirty="0" smtClean="0"/>
              <a:t>而添加的属性随时可修改，可遍历。</a:t>
            </a:r>
            <a:endParaRPr lang="zh-CN" altLang="en-US" dirty="0"/>
          </a:p>
          <a:p>
            <a:r>
              <a:rPr lang="zh-CN" altLang="en-US" dirty="0" smtClean="0"/>
              <a:t>但是</a:t>
            </a:r>
            <a:r>
              <a:rPr lang="zh-CN" altLang="en-US" dirty="0"/>
              <a:t>，有时需要对对象的属性做必要的保护。不允许随意修改对象的属性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66239" y="2996952"/>
            <a:ext cx="7666202" cy="15841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创建对象时定义数据属性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person={ name :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创建对象后，通过赋值方式添加新属性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person.age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=19;</a:t>
            </a:r>
          </a:p>
        </p:txBody>
      </p:sp>
    </p:spTree>
    <p:extLst>
      <p:ext uri="{BB962C8B-B14F-4D97-AF65-F5344CB8AC3E}">
        <p14:creationId xmlns:p14="http://schemas.microsoft.com/office/powerpoint/2010/main" val="19965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属性的特性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438686"/>
          </a:xfrm>
        </p:spPr>
        <p:txBody>
          <a:bodyPr/>
          <a:lstStyle/>
          <a:p>
            <a:r>
              <a:rPr lang="zh-CN" altLang="en-US" dirty="0" smtClean="0"/>
              <a:t>实际上，每个数据属性都有四个特性</a:t>
            </a:r>
            <a:r>
              <a:rPr lang="en-US" altLang="zh-CN" dirty="0" smtClean="0"/>
              <a:t>(Attribute)</a:t>
            </a:r>
            <a:r>
              <a:rPr lang="zh-CN" altLang="en-US" dirty="0" smtClean="0"/>
              <a:t>来保护数据属性：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[[Value]] : </a:t>
            </a:r>
            <a:r>
              <a:rPr lang="zh-CN" altLang="en-US" dirty="0" smtClean="0"/>
              <a:t>实际存储属性值的特性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[[Writable]] : </a:t>
            </a:r>
            <a:r>
              <a:rPr lang="zh-CN" altLang="en-US" dirty="0" smtClean="0"/>
              <a:t>表示能否修改属性的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值。默认为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，则该属性为</a:t>
            </a:r>
            <a:r>
              <a:rPr lang="zh-CN" altLang="en-US" dirty="0" smtClean="0"/>
              <a:t>只读。</a:t>
            </a:r>
            <a:endParaRPr lang="en-US" altLang="zh-CN" dirty="0"/>
          </a:p>
          <a:p>
            <a:pPr lvl="1"/>
            <a:r>
              <a:rPr lang="en-US" altLang="zh-CN" dirty="0" smtClean="0"/>
              <a:t>[[Enumerable]] : </a:t>
            </a:r>
            <a:r>
              <a:rPr lang="zh-CN" altLang="en-US" dirty="0" smtClean="0"/>
              <a:t>表示能否通过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循环遍历到该属性。默认为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，则使用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无法遍历到。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[[Configurable]] : </a:t>
            </a:r>
            <a:r>
              <a:rPr lang="zh-CN" altLang="en-US" dirty="0" smtClean="0"/>
              <a:t>表示能否通过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删除该属性或能否修改其它属性的特性。默认为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，则属性的其它特性一旦定义，不可修改。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属性的特性无法直接访问到，只能通过特定的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8144" y="5085184"/>
            <a:ext cx="3024336" cy="828092"/>
          </a:xfrm>
          <a:prstGeom prst="wedgeRoundRectCallout">
            <a:avLst>
              <a:gd name="adj1" fmla="val -125619"/>
              <a:gd name="adj2" fmla="val -11195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注意：该属性一旦改为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，不能再改回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48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获取属性的特性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568952" cy="1495794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Object.getOwnPropertyDescriptor</a:t>
            </a:r>
            <a:r>
              <a:rPr lang="zh-CN" altLang="en-US" dirty="0" smtClean="0"/>
              <a:t>方法可以查看指定对象，指定属性的特性。</a:t>
            </a:r>
            <a:endParaRPr lang="en-US" altLang="zh-CN" dirty="0" smtClean="0"/>
          </a:p>
          <a:p>
            <a:r>
              <a:rPr lang="zh-CN" altLang="en-US" dirty="0" smtClean="0"/>
              <a:t>返回值是一个封装了指定属性四大特性的对象</a:t>
            </a:r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8919" y="2708920"/>
            <a:ext cx="7666202" cy="252028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查看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name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属性和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属性的特性：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descriptor=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Object.getOwnPropertyDescriptor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person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,"name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key in descriptor){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console.log(key +”: ”+descriptor[key]);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75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设置属性的特性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290953"/>
          </a:xfrm>
        </p:spPr>
        <p:txBody>
          <a:bodyPr/>
          <a:lstStyle/>
          <a:p>
            <a:r>
              <a:rPr lang="zh-CN" altLang="en-US" dirty="0"/>
              <a:t>要修改属性的特性，必须用</a:t>
            </a:r>
            <a:r>
              <a:rPr lang="en-US" altLang="zh-CN" dirty="0" err="1"/>
              <a:t>Object.defineProperty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增加数据属性，并定义属性的特性：</a:t>
            </a:r>
            <a:endParaRPr lang="en-US" altLang="zh-CN" dirty="0" smtClean="0"/>
          </a:p>
          <a:p>
            <a:pPr lvl="1"/>
            <a:r>
              <a:rPr lang="zh-CN" altLang="en-US" dirty="0"/>
              <a:t>语法：</a:t>
            </a:r>
            <a:endParaRPr lang="en-US" altLang="zh-CN" dirty="0"/>
          </a:p>
          <a:p>
            <a:pPr lvl="1"/>
            <a:r>
              <a:rPr lang="en-US" altLang="zh-CN" dirty="0" err="1"/>
              <a:t>Object.defineProperty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,</a:t>
            </a:r>
            <a:r>
              <a:rPr lang="zh-CN" altLang="en-US" dirty="0"/>
              <a:t>“属性名”，</a:t>
            </a: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 </a:t>
            </a:r>
            <a:r>
              <a:rPr lang="en-US" altLang="zh-CN" dirty="0"/>
              <a:t>: </a:t>
            </a:r>
            <a:r>
              <a:rPr lang="zh-CN" altLang="en-US" dirty="0"/>
              <a:t>属性值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	writable </a:t>
            </a:r>
            <a:r>
              <a:rPr lang="en-US" altLang="zh-CN" dirty="0"/>
              <a:t>: true/false</a:t>
            </a:r>
            <a:r>
              <a:rPr lang="en-US" altLang="zh-CN" dirty="0" smtClean="0"/>
              <a:t>,     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	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</a:t>
            </a:r>
            <a:endParaRPr lang="en-US" altLang="zh-CN" dirty="0"/>
          </a:p>
          <a:p>
            <a:r>
              <a:rPr lang="zh-CN" altLang="en-US" dirty="0" smtClean="0"/>
              <a:t>意义：在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对象中添加指定“属性名”的数据属性，同时设置该属性的特性。</a:t>
            </a:r>
            <a:endParaRPr lang="en-US" altLang="zh-CN" dirty="0" smtClean="0"/>
          </a:p>
          <a:p>
            <a:r>
              <a:rPr lang="zh-CN" altLang="en-US" dirty="0" smtClean="0"/>
              <a:t>如果指定“属性名”已存在于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对象中，则直接修改原属性的特性。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48064" y="3068960"/>
            <a:ext cx="3816424" cy="1620180"/>
          </a:xfrm>
          <a:prstGeom prst="wedgeRoundRectCallout">
            <a:avLst>
              <a:gd name="adj1" fmla="val -74161"/>
              <a:gd name="adj2" fmla="val -57331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一次只能添加或设置一个属性。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外，其余特性，不写默认为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7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数据属性及其特性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使用对象直接量创建一个员工对象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，包含员工的编号</a:t>
            </a:r>
            <a:r>
              <a:rPr lang="en-US" altLang="zh-CN" dirty="0" smtClean="0"/>
              <a:t>(id)</a:t>
            </a:r>
            <a:r>
              <a:rPr lang="zh-CN" altLang="en-US" dirty="0" smtClean="0"/>
              <a:t>，姓名</a:t>
            </a:r>
            <a:r>
              <a:rPr lang="en-US" altLang="zh-CN" dirty="0" smtClean="0"/>
              <a:t>(name)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属性的特性为只读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增加工资</a:t>
            </a:r>
            <a:r>
              <a:rPr lang="en-US" altLang="zh-CN" dirty="0" smtClean="0"/>
              <a:t>(salary)</a:t>
            </a:r>
            <a:r>
              <a:rPr lang="zh-CN" altLang="en-US" dirty="0" smtClean="0"/>
              <a:t>属性，设置不能在遍历时访问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循环遍历员工对象的所有属性和属性值。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904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访问器属性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56057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器属性是专门控制对一个数据属性读写操作的特殊属性。它不包含具体属性值。而是包含一对儿</a:t>
            </a:r>
            <a:r>
              <a:rPr lang="en-US" altLang="zh-CN" dirty="0" smtClean="0"/>
              <a:t>get/set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今后只要保护一个数据属性的读写操作，就用访问器属性</a:t>
            </a:r>
            <a:endParaRPr lang="en-US" altLang="zh-CN" dirty="0" smtClean="0"/>
          </a:p>
          <a:p>
            <a:r>
              <a:rPr lang="zh-CN" altLang="en-US" dirty="0" smtClean="0"/>
              <a:t>访问器属性不能直接定义，只能通过</a:t>
            </a:r>
            <a:r>
              <a:rPr lang="en-US" altLang="zh-CN" dirty="0" err="1" smtClean="0"/>
              <a:t>Object.defineProperty</a:t>
            </a:r>
            <a:r>
              <a:rPr lang="zh-CN" altLang="en-US" dirty="0" smtClean="0"/>
              <a:t>方法：</a:t>
            </a:r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584" y="3502996"/>
            <a:ext cx="7666202" cy="31663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创建对象时定义数据属性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person={ name :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”, _age: 20}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**创建对象后，通过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definedProperty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 添加对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属性的保护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*/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Object.defineProperty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(person,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get: function(){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return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this._age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set: function(value){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this._age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=value; }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41701" y="2780928"/>
            <a:ext cx="2916831" cy="1057114"/>
          </a:xfrm>
          <a:prstGeom prst="wedgeRoundRectCallout">
            <a:avLst>
              <a:gd name="adj1" fmla="val -34142"/>
              <a:gd name="adj2" fmla="val 229023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注意：如果强行访问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属性，就等于绕过访问器属性。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8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访问器</a:t>
            </a:r>
            <a:r>
              <a:rPr lang="zh-CN" altLang="en-US" dirty="0" smtClean="0"/>
              <a:t>属性的特性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78094"/>
          </a:xfrm>
        </p:spPr>
        <p:txBody>
          <a:bodyPr/>
          <a:lstStyle/>
          <a:p>
            <a:r>
              <a:rPr lang="zh-CN" altLang="en-US" dirty="0" smtClean="0"/>
              <a:t>访问器属性没有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writable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访问器属性的特性：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[[Get]] : </a:t>
            </a:r>
            <a:r>
              <a:rPr lang="zh-CN" altLang="en-US" dirty="0" smtClean="0"/>
              <a:t>读取属性时自动调用的函数。不是必须。如果不提供，表示不可读取受保护的属性值。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[[Set]] : </a:t>
            </a:r>
            <a:r>
              <a:rPr lang="zh-CN" altLang="en-US" dirty="0" smtClean="0"/>
              <a:t>写入属性值时自动调用的函数。不是必须。如果不提供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方法，表示受保护的属性值为只读。</a:t>
            </a:r>
            <a:endParaRPr lang="en-US" altLang="zh-CN" dirty="0"/>
          </a:p>
          <a:p>
            <a:pPr lvl="1"/>
            <a:r>
              <a:rPr lang="en-US" altLang="zh-CN" dirty="0" smtClean="0"/>
              <a:t>[[Enumerable]] : </a:t>
            </a:r>
            <a:r>
              <a:rPr lang="zh-CN" altLang="en-US" dirty="0" smtClean="0"/>
              <a:t>同数据属性的特性。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[[Configurable]] : </a:t>
            </a:r>
            <a:r>
              <a:rPr lang="zh-CN" altLang="en-US" dirty="0" smtClean="0"/>
              <a:t>同数据属性的特性。</a:t>
            </a:r>
            <a:endParaRPr lang="en-US" altLang="zh-CN" dirty="0" smtClean="0"/>
          </a:p>
          <a:p>
            <a:r>
              <a:rPr lang="zh-CN" altLang="en-US" dirty="0" smtClean="0"/>
              <a:t>以上四个特性，都可以使用</a:t>
            </a:r>
            <a:r>
              <a:rPr lang="en-US" altLang="zh-CN" dirty="0" err="1" smtClean="0"/>
              <a:t>defineProperty</a:t>
            </a:r>
            <a:r>
              <a:rPr lang="zh-CN" altLang="en-US" dirty="0" smtClean="0"/>
              <a:t>方法设置。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3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访问器</a:t>
            </a:r>
            <a:r>
              <a:rPr lang="zh-CN" altLang="en-US" dirty="0" smtClean="0"/>
              <a:t>属性及其特性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使用对象直接量创建一个员工对象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，包含员工的编号</a:t>
            </a:r>
            <a:r>
              <a:rPr lang="en-US" altLang="zh-CN" dirty="0" smtClean="0"/>
              <a:t>(_id)</a:t>
            </a:r>
            <a:r>
              <a:rPr lang="zh-CN" altLang="en-US" dirty="0" smtClean="0"/>
              <a:t>，姓名</a:t>
            </a:r>
            <a:r>
              <a:rPr lang="en-US" altLang="zh-CN" dirty="0" smtClean="0"/>
              <a:t>(name)</a:t>
            </a:r>
            <a:r>
              <a:rPr lang="zh-CN" altLang="en-US" dirty="0" smtClean="0"/>
              <a:t>，年龄</a:t>
            </a:r>
            <a:r>
              <a:rPr lang="en-US" altLang="zh-CN" dirty="0" smtClean="0"/>
              <a:t>(_age)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添加保护</a:t>
            </a:r>
            <a:r>
              <a:rPr lang="en-US" altLang="zh-CN" dirty="0" smtClean="0"/>
              <a:t>_id</a:t>
            </a:r>
            <a:r>
              <a:rPr lang="zh-CN" altLang="en-US" dirty="0" smtClean="0"/>
              <a:t>属性的访问器属性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属性只读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添加保护</a:t>
            </a:r>
            <a:r>
              <a:rPr lang="en-US" altLang="zh-CN" dirty="0" smtClean="0"/>
              <a:t>_age</a:t>
            </a:r>
            <a:r>
              <a:rPr lang="zh-CN" altLang="en-US" dirty="0" smtClean="0"/>
              <a:t>属性的访问器属性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，确保设置到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的值必须在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岁至</a:t>
            </a:r>
            <a:r>
              <a:rPr lang="en-US" altLang="zh-CN" dirty="0" smtClean="0"/>
              <a:t>65</a:t>
            </a:r>
            <a:r>
              <a:rPr lang="zh-CN" altLang="en-US" dirty="0" smtClean="0"/>
              <a:t>岁之间。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尝试修改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尝试修改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尝试将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，查看结果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1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定义多个属性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568952" cy="1495794"/>
          </a:xfrm>
        </p:spPr>
        <p:txBody>
          <a:bodyPr/>
          <a:lstStyle/>
          <a:p>
            <a:r>
              <a:rPr lang="en-US" altLang="zh-CN" dirty="0" err="1" smtClean="0"/>
              <a:t>Object.defineProperty</a:t>
            </a:r>
            <a:r>
              <a:rPr lang="zh-CN" altLang="en-US" dirty="0" smtClean="0"/>
              <a:t>方法一次只能添加或设置一个属性。</a:t>
            </a:r>
            <a:endParaRPr lang="en-US" altLang="zh-CN" dirty="0" smtClean="0"/>
          </a:p>
          <a:p>
            <a:r>
              <a:rPr lang="en-US" altLang="zh-CN" dirty="0" err="1" smtClean="0"/>
              <a:t>Object.defineProperties</a:t>
            </a:r>
            <a:r>
              <a:rPr lang="zh-CN" altLang="en-US" dirty="0" smtClean="0"/>
              <a:t>方法，一次可设置多个属性：</a:t>
            </a:r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584" y="2132856"/>
            <a:ext cx="7666202" cy="4608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创建空对象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person={}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**创建对象后，通过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definedProperties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 添加多个属性并设置其特性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*/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Object.defineProperties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(person,{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 name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{value:“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writable:true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},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 _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age: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{value: 20,writable:true},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age:{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		get: function(){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return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this._age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 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		set: function(value){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this._age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=value;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67944" y="5877272"/>
            <a:ext cx="3960947" cy="746589"/>
          </a:xfrm>
          <a:prstGeom prst="wedgeRoundRectCallout">
            <a:avLst>
              <a:gd name="adj1" fmla="val 4403"/>
              <a:gd name="adj2" fmla="val -236391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注意：数据属性，不写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特性，默认为只读！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71753" y="3244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定义多个属性：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定义多个属性：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使用一个</a:t>
            </a:r>
            <a:r>
              <a:rPr lang="en-US" altLang="zh-CN" dirty="0" err="1" smtClean="0"/>
              <a:t>defineProperties</a:t>
            </a:r>
            <a:r>
              <a:rPr lang="zh-CN" altLang="en-US" dirty="0" smtClean="0"/>
              <a:t>方法集中定义上例中员工对象的所有属性及其特性。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54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12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内部属性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678204"/>
          </a:xfrm>
        </p:spPr>
        <p:txBody>
          <a:bodyPr/>
          <a:lstStyle/>
          <a:p>
            <a:r>
              <a:rPr lang="zh-CN" altLang="en-US" dirty="0" smtClean="0"/>
              <a:t>内部属性是</a:t>
            </a:r>
            <a:r>
              <a:rPr lang="en-US" altLang="zh-CN" dirty="0"/>
              <a:t>ES</a:t>
            </a:r>
            <a:r>
              <a:rPr lang="zh-CN" altLang="en-US" dirty="0"/>
              <a:t>内部定义，用于描述对象特定情况下的</a:t>
            </a:r>
            <a:r>
              <a:rPr lang="zh-CN" altLang="en-US" dirty="0" smtClean="0"/>
              <a:t>行为。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继承：</a:t>
            </a:r>
            <a:r>
              <a:rPr lang="en-US" altLang="zh-CN" dirty="0" smtClean="0"/>
              <a:t>__proto__:</a:t>
            </a:r>
            <a:r>
              <a:rPr lang="zh-CN" altLang="en-US" dirty="0" smtClean="0"/>
              <a:t>引用当前对象继承的原型对象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可扩展：</a:t>
            </a:r>
            <a:r>
              <a:rPr lang="en-US" altLang="zh-CN" dirty="0" smtClean="0"/>
              <a:t>Extensible</a:t>
            </a:r>
            <a:r>
              <a:rPr lang="zh-CN" altLang="en-US" dirty="0" smtClean="0"/>
              <a:t>：表示是否能为对象扩展新属性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: </a:t>
            </a:r>
            <a:r>
              <a:rPr lang="zh-CN" altLang="en-US" dirty="0"/>
              <a:t>对象的类型名。不能直接访问，而是通过强行调用</a:t>
            </a:r>
            <a:r>
              <a:rPr lang="en-US" altLang="zh-CN" dirty="0" err="1"/>
              <a:t>Object.prototype.toString</a:t>
            </a:r>
            <a:r>
              <a:rPr lang="en-US" altLang="zh-CN" dirty="0"/>
              <a:t>()</a:t>
            </a:r>
            <a:r>
              <a:rPr lang="zh-CN" altLang="en-US" dirty="0"/>
              <a:t>方法打印出来。打印结果的第二部分就是类名</a:t>
            </a:r>
            <a:r>
              <a:rPr lang="zh-CN" altLang="en-US" dirty="0" smtClean="0"/>
              <a:t>：比如：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[</a:t>
            </a:r>
            <a:r>
              <a:rPr lang="en-US" altLang="zh-CN" dirty="0"/>
              <a:t>object Array]  [object Date] [object Object]</a:t>
            </a:r>
            <a:r>
              <a:rPr lang="zh-CN" altLang="en-US" dirty="0"/>
              <a:t>等。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03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90405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是</a:t>
            </a:r>
            <a:r>
              <a:rPr lang="en-US" altLang="zh-CN" dirty="0"/>
              <a:t>Object</a:t>
            </a:r>
            <a:r>
              <a:rPr lang="zh-CN" altLang="en-US" dirty="0"/>
              <a:t>类型的构造函数，所以</a:t>
            </a:r>
            <a:r>
              <a:rPr lang="en-US" altLang="zh-CN" dirty="0" err="1"/>
              <a:t>typeof</a:t>
            </a:r>
            <a:r>
              <a:rPr lang="en-US" altLang="zh-CN" dirty="0"/>
              <a:t> Object</a:t>
            </a:r>
            <a:r>
              <a:rPr lang="zh-CN" altLang="en-US" dirty="0"/>
              <a:t>返回的是</a:t>
            </a:r>
            <a:r>
              <a:rPr lang="en-US" altLang="zh-CN" dirty="0"/>
              <a:t>function</a:t>
            </a:r>
          </a:p>
          <a:p>
            <a:r>
              <a:rPr lang="zh-CN" altLang="en-US" dirty="0" smtClean="0"/>
              <a:t>而</a:t>
            </a:r>
            <a:r>
              <a:rPr lang="en-US" altLang="zh-CN" dirty="0" err="1"/>
              <a:t>Object.prototype</a:t>
            </a:r>
            <a:r>
              <a:rPr lang="zh-CN" altLang="en-US" dirty="0"/>
              <a:t>对象才是所有对象的父对象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Object</a:t>
            </a:r>
            <a:r>
              <a:rPr lang="zh-CN" altLang="en-US" dirty="0"/>
              <a:t>作为构造函数，有三种情况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 Object()</a:t>
            </a:r>
            <a:r>
              <a:rPr lang="zh-CN" altLang="en-US" dirty="0"/>
              <a:t>：如果传入参数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undefined</a:t>
            </a:r>
            <a:r>
              <a:rPr lang="zh-CN" altLang="en-US" dirty="0"/>
              <a:t>，或者不传入，则相当于</a:t>
            </a:r>
            <a:r>
              <a:rPr lang="en-US" altLang="zh-CN" dirty="0"/>
              <a:t>new Object()</a:t>
            </a:r>
            <a:r>
              <a:rPr lang="zh-CN" altLang="en-US" dirty="0"/>
              <a:t>，创建空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Object(</a:t>
            </a:r>
            <a:r>
              <a:rPr lang="zh-CN" altLang="en-US" dirty="0"/>
              <a:t>原始类型值</a:t>
            </a:r>
            <a:r>
              <a:rPr lang="en-US" altLang="zh-CN" dirty="0"/>
              <a:t>)</a:t>
            </a:r>
            <a:r>
              <a:rPr lang="zh-CN" altLang="en-US" dirty="0"/>
              <a:t>：将原始类型的值转换为</a:t>
            </a:r>
            <a:r>
              <a:rPr lang="en-US" altLang="zh-CN" dirty="0"/>
              <a:t>Object</a:t>
            </a:r>
            <a:r>
              <a:rPr lang="zh-CN" altLang="en-US" dirty="0"/>
              <a:t>类型，也等效于</a:t>
            </a:r>
            <a:r>
              <a:rPr lang="en-US" altLang="zh-CN" dirty="0"/>
              <a:t>new Object(</a:t>
            </a:r>
            <a:r>
              <a:rPr lang="zh-CN" altLang="en-US" dirty="0"/>
              <a:t>原始类型值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 Object(</a:t>
            </a:r>
            <a:r>
              <a:rPr lang="zh-CN" altLang="en-US" dirty="0"/>
              <a:t>引用类型的对象</a:t>
            </a:r>
            <a:r>
              <a:rPr lang="en-US" altLang="zh-CN" dirty="0"/>
              <a:t>)</a:t>
            </a:r>
            <a:r>
              <a:rPr lang="zh-CN" altLang="en-US" dirty="0"/>
              <a:t>：什么也不做，还返回原对象。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126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类型的新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46988"/>
          </a:xfrm>
        </p:spPr>
        <p:txBody>
          <a:bodyPr/>
          <a:lstStyle/>
          <a:p>
            <a:r>
              <a:rPr lang="en-US" dirty="0" err="1"/>
              <a:t>Object.getPrototypeOf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  <a:r>
              <a:rPr lang="zh-CN" altLang="en-US" dirty="0"/>
              <a:t>已</a:t>
            </a:r>
            <a:r>
              <a:rPr lang="zh-CN" altLang="en-US" dirty="0" smtClean="0"/>
              <a:t>学</a:t>
            </a:r>
            <a:endParaRPr lang="en-US" altLang="zh-CN" dirty="0" smtClean="0"/>
          </a:p>
          <a:p>
            <a:r>
              <a:rPr lang="en-US" dirty="0" err="1"/>
              <a:t>Object.getOwnPropertyDescriptor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,'</a:t>
            </a:r>
            <a:r>
              <a:rPr lang="zh-CN" altLang="en-US" dirty="0"/>
              <a:t>属性名</a:t>
            </a:r>
            <a:r>
              <a:rPr lang="en-US" altLang="zh-CN" dirty="0"/>
              <a:t>'):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返回对象中指定属性的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en-US" dirty="0" err="1"/>
              <a:t>Object.getOwnPropertyNames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):</a:t>
            </a:r>
            <a:r>
              <a:rPr lang="zh-CN" altLang="en-US" dirty="0"/>
              <a:t>获得对象中所有属性名的数组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Object.keys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):</a:t>
            </a:r>
            <a:r>
              <a:rPr lang="zh-CN" altLang="en-US" dirty="0"/>
              <a:t>仅返回可被枚举的属性名组成的数组。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38467"/>
          </a:xfrm>
        </p:spPr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方法用于创建一个新对象：</a:t>
            </a:r>
            <a:endParaRPr lang="en-US" altLang="zh-CN" dirty="0" smtClean="0"/>
          </a:p>
          <a:p>
            <a:pPr lvl="1"/>
            <a:r>
              <a:rPr lang="zh-CN" altLang="en-US" dirty="0"/>
              <a:t>新对象</a:t>
            </a:r>
            <a:r>
              <a:rPr lang="zh-CN" altLang="en-US" dirty="0" smtClean="0"/>
              <a:t>继承自指定的父级原型对象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同时又扩展出多个自有属性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newObj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(proto,{</a:t>
            </a:r>
            <a:r>
              <a:rPr lang="zh-CN" altLang="en-US" dirty="0" smtClean="0"/>
              <a:t>扩展属性对象</a:t>
            </a:r>
            <a:r>
              <a:rPr lang="en-US" altLang="zh-CN" dirty="0" smtClean="0"/>
              <a:t>})</a:t>
            </a:r>
          </a:p>
          <a:p>
            <a:pPr lvl="1"/>
            <a:r>
              <a:rPr lang="zh-CN" altLang="en-US" dirty="0" smtClean="0"/>
              <a:t>其中：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扩展属性对象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defineProperties</a:t>
            </a:r>
            <a:r>
              <a:rPr lang="zh-CN" altLang="en-US" dirty="0" smtClean="0"/>
              <a:t>方法第二个参数完全一样。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强调：和</a:t>
            </a:r>
            <a:r>
              <a:rPr lang="en-US" altLang="zh-CN" dirty="0" err="1" smtClean="0"/>
              <a:t>defineProperties</a:t>
            </a:r>
            <a:r>
              <a:rPr lang="zh-CN" altLang="en-US" dirty="0" smtClean="0"/>
              <a:t>方法第二个参数一样，除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特性外的其余三特性，默认都为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何时使用：今后只要基于一个已有的父对象，创建新对象，同时还</a:t>
            </a:r>
            <a:r>
              <a:rPr lang="zh-CN" altLang="en-US" dirty="0"/>
              <a:t>可能</a:t>
            </a:r>
            <a:r>
              <a:rPr lang="zh-CN" altLang="en-US" dirty="0" smtClean="0"/>
              <a:t>扩展新对象的自有属性时，就要用</a:t>
            </a:r>
            <a:r>
              <a:rPr lang="en-US" altLang="zh-CN" dirty="0" err="1" smtClean="0"/>
              <a:t>Object.create</a:t>
            </a:r>
            <a:r>
              <a:rPr lang="zh-CN" altLang="en-US" dirty="0" smtClean="0"/>
              <a:t>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en-US" altLang="zh-CN" dirty="0" err="1" smtClean="0"/>
              <a:t>Object.create</a:t>
            </a:r>
            <a:r>
              <a:rPr lang="zh-CN" altLang="en-US" dirty="0" smtClean="0"/>
              <a:t>方法的特殊用法：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创建一个原型为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的空对象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o=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(null)</a:t>
            </a:r>
          </a:p>
          <a:p>
            <a:pPr lvl="1"/>
            <a:r>
              <a:rPr lang="zh-CN" altLang="en-US" dirty="0" smtClean="0"/>
              <a:t>实现子类型构造函数的原型继承父类型构造函数的原型：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Sub.prototype</a:t>
            </a:r>
            <a:r>
              <a:rPr lang="en-US" dirty="0" smtClean="0"/>
              <a:t>=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Super.prototype</a:t>
            </a:r>
            <a:r>
              <a:rPr lang="en-US" dirty="0" smtClean="0"/>
              <a:t>);</a:t>
            </a:r>
          </a:p>
          <a:p>
            <a:pPr lvl="1"/>
            <a:r>
              <a:rPr lang="zh-CN" altLang="en-US" dirty="0"/>
              <a:t>创建普通空对象</a:t>
            </a:r>
            <a:r>
              <a:rPr lang="zh-CN" altLang="en-US" dirty="0" smtClean="0"/>
              <a:t>：</a:t>
            </a:r>
            <a:r>
              <a:rPr lang="zh-CN" altLang="en-US" dirty="0"/>
              <a:t>等效于</a:t>
            </a:r>
            <a:r>
              <a:rPr lang="en-US" altLang="zh-CN" dirty="0" err="1"/>
              <a:t>var</a:t>
            </a:r>
            <a:r>
              <a:rPr lang="en-US" altLang="zh-CN" dirty="0"/>
              <a:t> o</a:t>
            </a:r>
            <a:r>
              <a:rPr lang="en-US" altLang="zh-CN" dirty="0" smtClean="0"/>
              <a:t>={}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o=</a:t>
            </a:r>
            <a:r>
              <a:rPr lang="en-US" altLang="zh-CN" dirty="0" err="1"/>
              <a:t>Object.create</a:t>
            </a:r>
            <a:r>
              <a:rPr lang="en-US" altLang="zh-CN" dirty="0"/>
              <a:t>(</a:t>
            </a:r>
            <a:r>
              <a:rPr lang="en-US" altLang="zh-CN" dirty="0" err="1"/>
              <a:t>Object.prototype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创建对象同时扩展自有属性：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5020" y="4365104"/>
            <a:ext cx="7666202" cy="23762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flyer={name:”A380”,speed: 1000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plane=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Object.create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(flyer,{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capacity:{ value: 555,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                 writable: true,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enumerable:true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2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Object.create</a:t>
            </a:r>
            <a:r>
              <a:rPr lang="zh-CN" altLang="en-US" dirty="0" smtClean="0"/>
              <a:t>实现类式继承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定义飞行物类型</a:t>
            </a:r>
            <a:r>
              <a:rPr lang="en-US" altLang="zh-CN" dirty="0" smtClean="0"/>
              <a:t>Flyer</a:t>
            </a:r>
            <a:r>
              <a:rPr lang="zh-CN" altLang="en-US" dirty="0" smtClean="0"/>
              <a:t>的构造函数，包含属性</a:t>
            </a:r>
            <a:r>
              <a:rPr lang="en-US" altLang="zh-CN" dirty="0" err="1" smtClean="0"/>
              <a:t>name,speed</a:t>
            </a:r>
            <a:r>
              <a:rPr lang="zh-CN" altLang="en-US" dirty="0" smtClean="0"/>
              <a:t>和方法</a:t>
            </a:r>
            <a:r>
              <a:rPr lang="en-US" altLang="zh-CN" dirty="0" smtClean="0"/>
              <a:t>fly</a:t>
            </a:r>
          </a:p>
          <a:p>
            <a:pPr lvl="1"/>
            <a:r>
              <a:rPr lang="zh-CN" altLang="en-US" dirty="0" smtClean="0"/>
              <a:t>定义飞机类型</a:t>
            </a:r>
            <a:r>
              <a:rPr lang="en-US" altLang="zh-CN" dirty="0" smtClean="0"/>
              <a:t>Plane</a:t>
            </a:r>
            <a:r>
              <a:rPr lang="zh-CN" altLang="en-US" dirty="0" smtClean="0"/>
              <a:t>的构造函数，继承父类型</a:t>
            </a:r>
            <a:r>
              <a:rPr lang="en-US" altLang="zh-CN" dirty="0" smtClean="0"/>
              <a:t>Flyer</a:t>
            </a:r>
            <a:r>
              <a:rPr lang="zh-CN" altLang="en-US" dirty="0" smtClean="0"/>
              <a:t>，同时扩展自己的</a:t>
            </a:r>
            <a:r>
              <a:rPr lang="en-US" altLang="zh-CN" dirty="0" smtClean="0"/>
              <a:t>capacity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实例化</a:t>
            </a:r>
            <a:r>
              <a:rPr lang="en-US" altLang="zh-CN" dirty="0" smtClean="0"/>
              <a:t>Plane</a:t>
            </a:r>
            <a:r>
              <a:rPr lang="zh-CN" altLang="en-US" dirty="0" smtClean="0"/>
              <a:t>类型的对象，可直接使用父类型的</a:t>
            </a:r>
            <a:r>
              <a:rPr lang="en-US" altLang="zh-CN" dirty="0" smtClean="0"/>
              <a:t>fly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Plane</a:t>
            </a:r>
            <a:r>
              <a:rPr lang="zh-CN" altLang="en-US" dirty="0" smtClean="0"/>
              <a:t>类型的原型对象中重写父类型的</a:t>
            </a:r>
            <a:r>
              <a:rPr lang="en-US" altLang="zh-CN" dirty="0" smtClean="0"/>
              <a:t>fly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Flyer</a:t>
            </a:r>
            <a:r>
              <a:rPr lang="zh-CN" altLang="en-US" dirty="0" smtClean="0"/>
              <a:t>实例化一个飞行物对象，调用父类型的</a:t>
            </a:r>
            <a:r>
              <a:rPr lang="en-US" altLang="zh-CN" dirty="0" smtClean="0"/>
              <a:t>fly</a:t>
            </a:r>
            <a:r>
              <a:rPr lang="zh-CN" altLang="en-US" dirty="0" smtClean="0"/>
              <a:t>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433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zh-CN" altLang="en-US" dirty="0"/>
              <a:t>防</a:t>
            </a:r>
            <a:r>
              <a:rPr lang="zh-CN" altLang="en-US" dirty="0" smtClean="0"/>
              <a:t>篡改对象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6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是防篡改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95159"/>
          </a:xfrm>
        </p:spPr>
        <p:txBody>
          <a:bodyPr/>
          <a:lstStyle/>
          <a:p>
            <a:r>
              <a:rPr lang="en-US" altLang="zh-CN" dirty="0" smtClean="0"/>
              <a:t>ES3</a:t>
            </a:r>
            <a:r>
              <a:rPr lang="zh-CN" altLang="en-US" dirty="0"/>
              <a:t>标准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中，程序员可以在任何时候，任何位置，无论有意还是无意的修改任何对象的属性。</a:t>
            </a:r>
            <a:endParaRPr lang="en-US" altLang="zh-CN" dirty="0" smtClean="0"/>
          </a:p>
          <a:p>
            <a:r>
              <a:rPr lang="zh-CN" altLang="en-US" dirty="0" smtClean="0"/>
              <a:t>这些篡改可能会影响内置对象的内置属性和方法，从而造成对内置对象的篡改，导致正常的功能无法正常执行。</a:t>
            </a:r>
            <a:endParaRPr lang="en-US" altLang="zh-CN" dirty="0" smtClean="0"/>
          </a:p>
          <a:p>
            <a:r>
              <a:rPr lang="en-US" altLang="zh-CN" dirty="0" smtClean="0"/>
              <a:t>ES5</a:t>
            </a:r>
            <a:r>
              <a:rPr lang="zh-CN" altLang="en-US" dirty="0" smtClean="0"/>
              <a:t>标准为了防止程序员篡改关键对象的属性和方法，提供了三级保护方式：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防扩展：禁止为对象扩展新属性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密封对象：禁止扩展新属性，禁止配置现有属性的特性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仅允许读写属性的值。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冻结对象：禁止对对象执行任何修改操作。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591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禁止为对象扩展新属性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17722"/>
          </a:xfrm>
        </p:spPr>
        <p:txBody>
          <a:bodyPr/>
          <a:lstStyle/>
          <a:p>
            <a:r>
              <a:rPr lang="zh-CN" altLang="en-US" dirty="0" smtClean="0"/>
              <a:t>如果希望禁止为对象扩展新属性，就要修改内部属性</a:t>
            </a:r>
            <a:r>
              <a:rPr lang="en-US" altLang="zh-CN" dirty="0" smtClean="0"/>
              <a:t>Extensible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获取或设置</a:t>
            </a:r>
            <a:r>
              <a:rPr lang="en-US" altLang="zh-CN" dirty="0" smtClean="0"/>
              <a:t>Extensible</a:t>
            </a:r>
            <a:r>
              <a:rPr lang="zh-CN" altLang="en-US" dirty="0" smtClean="0"/>
              <a:t>属性，只能通过专门的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来访问：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Object.isExtensible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 </a:t>
            </a:r>
            <a:r>
              <a:rPr lang="zh-CN" altLang="en-US" dirty="0" smtClean="0"/>
              <a:t>获取对象是否可扩展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Object.preventExtensions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：修改</a:t>
            </a:r>
            <a:r>
              <a:rPr lang="en-US" altLang="zh-CN" dirty="0" smtClean="0"/>
              <a:t>Extensible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一旦改为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，就不可能再改回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66239" y="3859871"/>
            <a:ext cx="7666202" cy="299812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={};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Object.isExtensible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//true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obj.id=1001;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console.log(obj.id);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Object.preventExtensions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Object.isExtensible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//false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obj.name=“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console.log(obj.name); //undefined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0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如何实现继承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5476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lt1"/>
                </a:solidFill>
              </a:rPr>
              <a:t>JavaScript</a:t>
            </a:r>
            <a:r>
              <a:rPr lang="zh-CN" altLang="en-US" dirty="0" smtClean="0">
                <a:solidFill>
                  <a:schemeClr val="lt1"/>
                </a:solidFill>
              </a:rPr>
              <a:t>中主要通过原型实现继承。</a:t>
            </a:r>
            <a:endParaRPr lang="en-US" altLang="zh-CN" dirty="0" smtClean="0">
              <a:solidFill>
                <a:schemeClr val="lt1"/>
              </a:solidFill>
            </a:endParaRPr>
          </a:p>
          <a:p>
            <a:r>
              <a:rPr lang="zh-CN" altLang="en-US" dirty="0" smtClean="0">
                <a:solidFill>
                  <a:schemeClr val="lt1"/>
                </a:solidFill>
              </a:rPr>
              <a:t>通过原型实现继承主要有以下两种方式：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lt1"/>
                </a:solidFill>
              </a:rPr>
              <a:t>1. </a:t>
            </a:r>
            <a:r>
              <a:rPr lang="zh-CN" altLang="en-US" dirty="0" smtClean="0">
                <a:solidFill>
                  <a:schemeClr val="lt1"/>
                </a:solidFill>
              </a:rPr>
              <a:t>修改构造函数的原型，为该构造函数创建的对象指定统一的父级对象。</a:t>
            </a:r>
            <a:endParaRPr lang="en-US" altLang="zh-CN" dirty="0">
              <a:solidFill>
                <a:schemeClr val="l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lt1"/>
                </a:solidFill>
              </a:rPr>
              <a:t>语法：</a:t>
            </a:r>
            <a:r>
              <a:rPr lang="zh-CN" altLang="en-US" dirty="0">
                <a:solidFill>
                  <a:schemeClr val="lt1"/>
                </a:solidFill>
              </a:rPr>
              <a:t>构造</a:t>
            </a:r>
            <a:r>
              <a:rPr lang="zh-CN" altLang="en-US" dirty="0" smtClean="0">
                <a:solidFill>
                  <a:schemeClr val="lt1"/>
                </a:solidFill>
              </a:rPr>
              <a:t>函数</a:t>
            </a:r>
            <a:r>
              <a:rPr lang="en-US" altLang="zh-CN" dirty="0" smtClean="0">
                <a:solidFill>
                  <a:schemeClr val="lt1"/>
                </a:solidFill>
              </a:rPr>
              <a:t>.prototype=</a:t>
            </a:r>
            <a:r>
              <a:rPr lang="zh-CN" altLang="en-US" dirty="0" smtClean="0">
                <a:solidFill>
                  <a:schemeClr val="lt1"/>
                </a:solidFill>
              </a:rPr>
              <a:t>父级对象</a:t>
            </a:r>
            <a:r>
              <a:rPr lang="en-US" altLang="zh-CN" dirty="0" smtClean="0">
                <a:solidFill>
                  <a:schemeClr val="lt1"/>
                </a:solidFill>
              </a:rPr>
              <a:t>;</a:t>
            </a:r>
          </a:p>
          <a:p>
            <a:pPr lvl="1"/>
            <a:r>
              <a:rPr lang="en-US" altLang="zh-CN" dirty="0" smtClean="0">
                <a:solidFill>
                  <a:schemeClr val="lt1"/>
                </a:solidFill>
              </a:rPr>
              <a:t>2. </a:t>
            </a:r>
            <a:r>
              <a:rPr lang="zh-CN" altLang="en-US" dirty="0" smtClean="0">
                <a:solidFill>
                  <a:schemeClr val="lt1"/>
                </a:solidFill>
              </a:rPr>
              <a:t>单独修改一个对象的原型，而不影响其他对象的原型。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lt1"/>
                </a:solidFill>
              </a:rPr>
              <a:t>语法：</a:t>
            </a:r>
            <a:r>
              <a:rPr lang="en-US" altLang="zh-CN" dirty="0" err="1" smtClean="0">
                <a:solidFill>
                  <a:schemeClr val="lt1"/>
                </a:solidFill>
              </a:rPr>
              <a:t>Object.setPrototypeOf</a:t>
            </a:r>
            <a:r>
              <a:rPr lang="en-US" altLang="zh-CN" dirty="0" smtClean="0">
                <a:solidFill>
                  <a:schemeClr val="lt1"/>
                </a:solidFill>
              </a:rPr>
              <a:t>(</a:t>
            </a:r>
            <a:r>
              <a:rPr lang="zh-CN" altLang="en-US" dirty="0" smtClean="0">
                <a:solidFill>
                  <a:schemeClr val="lt1"/>
                </a:solidFill>
              </a:rPr>
              <a:t>子对象，父级对象</a:t>
            </a:r>
            <a:r>
              <a:rPr lang="en-US" altLang="zh-CN" dirty="0" smtClean="0">
                <a:solidFill>
                  <a:schemeClr val="l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5663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密封对象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41161"/>
          </a:xfrm>
        </p:spPr>
        <p:txBody>
          <a:bodyPr/>
          <a:lstStyle/>
          <a:p>
            <a:r>
              <a:rPr lang="zh-CN" altLang="en-US" dirty="0"/>
              <a:t>密封对象</a:t>
            </a:r>
            <a:r>
              <a:rPr lang="zh-CN" altLang="en-US" dirty="0" smtClean="0"/>
              <a:t>：禁止添加</a:t>
            </a:r>
            <a:r>
              <a:rPr lang="zh-CN" altLang="en-US" dirty="0"/>
              <a:t>新属性</a:t>
            </a:r>
            <a:r>
              <a:rPr lang="zh-CN" altLang="en-US" dirty="0" smtClean="0"/>
              <a:t>，禁止修改</a:t>
            </a:r>
            <a:r>
              <a:rPr lang="zh-CN" altLang="en-US" dirty="0"/>
              <a:t>现有属性的特性。仅可以修改属性值。</a:t>
            </a:r>
            <a:endParaRPr lang="en-US" altLang="zh-CN" dirty="0"/>
          </a:p>
          <a:p>
            <a:r>
              <a:rPr lang="zh-CN" altLang="en-US" dirty="0" smtClean="0"/>
              <a:t>密封对象就要修改</a:t>
            </a:r>
            <a:r>
              <a:rPr lang="en-US" altLang="zh-CN" dirty="0" smtClean="0"/>
              <a:t>Extensible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，同时修改所有属性的</a:t>
            </a:r>
            <a:r>
              <a:rPr lang="en-US" altLang="zh-CN" dirty="0" smtClean="0"/>
              <a:t>configurable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Object.isSealed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：判断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对象是否为密封对象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Object.seal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: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对象的内部属性和属性的特性，使其密封。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1600" y="4221089"/>
            <a:ext cx="7666202" cy="26369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={id:1001,name: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Object.isSealed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//false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Object.seal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Object.isSealed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//true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Object.isExtensible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//false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Object.getOwnPropertyDescriptor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,"id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"));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5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冻结对象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568952" cy="2443746"/>
          </a:xfrm>
        </p:spPr>
        <p:txBody>
          <a:bodyPr/>
          <a:lstStyle/>
          <a:p>
            <a:r>
              <a:rPr lang="zh-CN" altLang="en-US" dirty="0" smtClean="0"/>
              <a:t>冻结对象：不允许对对象的现有属性及其</a:t>
            </a:r>
            <a:r>
              <a:rPr lang="zh-CN" altLang="en-US" dirty="0"/>
              <a:t>属性值做任何</a:t>
            </a:r>
            <a:r>
              <a:rPr lang="zh-CN" altLang="en-US" dirty="0" smtClean="0"/>
              <a:t>修改；</a:t>
            </a:r>
            <a:r>
              <a:rPr lang="zh-CN" altLang="en-US" dirty="0"/>
              <a:t>也不</a:t>
            </a:r>
            <a:r>
              <a:rPr lang="zh-CN" altLang="en-US" dirty="0" smtClean="0"/>
              <a:t>允许增加新属性。</a:t>
            </a:r>
            <a:endParaRPr lang="en-US" altLang="zh-CN" dirty="0" smtClean="0"/>
          </a:p>
          <a:p>
            <a:r>
              <a:rPr lang="zh-CN" altLang="en-US" dirty="0" smtClean="0"/>
              <a:t>冻结对象：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Object.isFrozen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：判断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是否被冻结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Object.freeze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: </a:t>
            </a:r>
            <a:r>
              <a:rPr lang="zh-CN" altLang="en-US" dirty="0" smtClean="0"/>
              <a:t>冻结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8919" y="3575482"/>
            <a:ext cx="7666202" cy="29498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={id:1001,name: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scott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Object.isFrozen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//false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Object.freeze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Object.isFrozen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)); //true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obj.age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=18;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obj.name=“Tom”;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01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新增 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568952" cy="5336846"/>
          </a:xfrm>
        </p:spPr>
        <p:txBody>
          <a:bodyPr/>
          <a:lstStyle/>
          <a:p>
            <a:r>
              <a:rPr lang="en-US" altLang="zh-CN" dirty="0" smtClean="0"/>
              <a:t>every(</a:t>
            </a:r>
            <a:r>
              <a:rPr lang="en-US" altLang="zh-CN" dirty="0"/>
              <a:t>fun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判断数组中每个元素是否都满足</a:t>
            </a:r>
            <a:r>
              <a:rPr lang="en-US" altLang="zh-CN" dirty="0" smtClean="0"/>
              <a:t>fun</a:t>
            </a:r>
            <a:r>
              <a:rPr lang="zh-CN" altLang="en-US" dirty="0" smtClean="0"/>
              <a:t>函数定义的条件。只有都满足才返回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/>
              <a:t>false</a:t>
            </a:r>
            <a:endParaRPr lang="en-US" altLang="zh-CN" dirty="0" smtClean="0"/>
          </a:p>
          <a:p>
            <a:r>
              <a:rPr lang="en-US" altLang="zh-CN" dirty="0"/>
              <a:t>some(fun) </a:t>
            </a:r>
            <a:r>
              <a:rPr lang="zh-CN" altLang="en-US" dirty="0"/>
              <a:t>判断数组中是否包含满足</a:t>
            </a:r>
            <a:r>
              <a:rPr lang="en-US" altLang="zh-CN" dirty="0"/>
              <a:t>fun</a:t>
            </a:r>
            <a:r>
              <a:rPr lang="zh-CN" altLang="en-US" dirty="0"/>
              <a:t>函数定义的条件的元素。只要包含就返回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err="1"/>
              <a:t>forEach</a:t>
            </a:r>
            <a:r>
              <a:rPr lang="en-US" altLang="zh-CN" dirty="0"/>
              <a:t>(fun) </a:t>
            </a:r>
            <a:r>
              <a:rPr lang="zh-CN" altLang="en-US" dirty="0"/>
              <a:t>专门用于对原数组中每个元素执行相同的</a:t>
            </a:r>
            <a:r>
              <a:rPr lang="en-US" altLang="zh-CN" dirty="0"/>
              <a:t>fun</a:t>
            </a:r>
            <a:r>
              <a:rPr lang="zh-CN" altLang="en-US" dirty="0"/>
              <a:t>函数对象规定的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/>
              <a:t>map(fun) </a:t>
            </a:r>
            <a:r>
              <a:rPr lang="zh-CN" altLang="en-US" dirty="0"/>
              <a:t>专门用于基于原数组创建新数组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filter(fun) </a:t>
            </a:r>
            <a:r>
              <a:rPr lang="zh-CN" altLang="en-US" dirty="0"/>
              <a:t>专门用于筛选出数组中符合</a:t>
            </a:r>
            <a:r>
              <a:rPr lang="en-US" altLang="zh-CN" dirty="0"/>
              <a:t>fun</a:t>
            </a:r>
            <a:r>
              <a:rPr lang="zh-CN" altLang="en-US" dirty="0"/>
              <a:t>函数判断条件的元素组成的新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/>
              <a:t>reduce()</a:t>
            </a:r>
            <a:r>
              <a:rPr lang="zh-CN" altLang="en-US" dirty="0"/>
              <a:t>和</a:t>
            </a:r>
            <a:r>
              <a:rPr lang="en-US" altLang="zh-CN" dirty="0" err="1"/>
              <a:t>reduceRight</a:t>
            </a:r>
            <a:r>
              <a:rPr lang="en-US" altLang="zh-CN" dirty="0"/>
              <a:t>()</a:t>
            </a:r>
            <a:r>
              <a:rPr lang="zh-CN" altLang="en-US" dirty="0"/>
              <a:t>方法会迭代数组中每一个元素，汇总出一个最终结果值</a:t>
            </a:r>
            <a:r>
              <a:rPr lang="zh-CN" altLang="en-US" dirty="0" smtClean="0"/>
              <a:t>返回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0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9518"/>
          </a:xfrm>
        </p:spPr>
        <p:txBody>
          <a:bodyPr/>
          <a:lstStyle/>
          <a:p>
            <a:r>
              <a:rPr lang="zh-CN" altLang="en-US" dirty="0" smtClean="0"/>
              <a:t>调用函数前的</a:t>
            </a:r>
            <a:r>
              <a:rPr lang="zh-CN" altLang="en-US" dirty="0"/>
              <a:t>一个常见需求是希望可以预先绑定</a:t>
            </a:r>
            <a:r>
              <a:rPr lang="en-US" dirty="0"/>
              <a:t> this </a:t>
            </a:r>
            <a:r>
              <a:rPr lang="zh-CN" altLang="en-US" dirty="0"/>
              <a:t>的值，或是预先为部分形式参数指定实际值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ECMAScript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中</a:t>
            </a:r>
            <a:r>
              <a:rPr lang="zh-CN" altLang="en-US" dirty="0"/>
              <a:t>定义了一个新的函数</a:t>
            </a:r>
            <a:r>
              <a:rPr lang="en-US" dirty="0"/>
              <a:t> bind</a:t>
            </a:r>
            <a:r>
              <a:rPr lang="zh-CN" altLang="en-US" dirty="0"/>
              <a:t>，可以实现这样的需求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bind</a:t>
            </a:r>
            <a:r>
              <a:rPr lang="zh-CN" altLang="en-US" dirty="0" smtClean="0"/>
              <a:t>函数用于基于现有函数创建一个新函数对象。同时为新函数对象提前绑定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值或设置参数值。</a:t>
            </a:r>
            <a:endParaRPr lang="en-US" altLang="zh-CN" dirty="0" smtClean="0"/>
          </a:p>
          <a:p>
            <a:r>
              <a:rPr lang="en-US" dirty="0"/>
              <a:t>bind </a:t>
            </a:r>
            <a:r>
              <a:rPr lang="zh-CN" altLang="en-US" dirty="0"/>
              <a:t>函数在调用时，需要指定</a:t>
            </a:r>
            <a:r>
              <a:rPr lang="en-US" dirty="0"/>
              <a:t> this </a:t>
            </a:r>
            <a:r>
              <a:rPr lang="zh-CN" altLang="en-US" dirty="0"/>
              <a:t>的值，同时还可以指定若干个形式参数的实际值。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2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API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904" y="1196752"/>
            <a:ext cx="7757537" cy="53125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定义两个员工对象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eric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={salary:10000,bonus:3000};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smith={salary:5000,bonus:20000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定义工资计算方法，接收一个个税值作为参数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(tax){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console.log(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this.salary+this.bonus-tax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基于函数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eric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对象专用的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方法，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同时绑定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tax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参数值为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800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ericCalc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calc.bind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(eric,800);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smithCalc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calc.bind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(smith,1000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同上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直接调用方法，就已经自带对象和参数值了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ericCalc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 //12200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smithCalc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 //24000</a:t>
            </a:r>
          </a:p>
        </p:txBody>
      </p:sp>
    </p:spTree>
    <p:extLst>
      <p:ext uri="{BB962C8B-B14F-4D97-AF65-F5344CB8AC3E}">
        <p14:creationId xmlns:p14="http://schemas.microsoft.com/office/powerpoint/2010/main" val="422108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使用新的函数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5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如何实现继承（续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56276"/>
          </a:xfrm>
        </p:spPr>
        <p:txBody>
          <a:bodyPr/>
          <a:lstStyle/>
          <a:p>
            <a:r>
              <a:rPr lang="zh-CN" altLang="en-US" dirty="0">
                <a:solidFill>
                  <a:schemeClr val="lt1"/>
                </a:solidFill>
              </a:rPr>
              <a:t>修改构造函数的原型，为该构造函数创建的对象指定统一的父级对象。 </a:t>
            </a:r>
            <a:endParaRPr lang="en-US" altLang="zh-CN" dirty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凡修改原型后，用此构造函数创建的新对象，均引用新原型。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修改原型之前，用此构造函数创建的对象，将无法使用新的原型，而依然使用旧的原型。因此被孤立。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34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如何实现继承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lt1"/>
                </a:solidFill>
              </a:rPr>
              <a:t>单独</a:t>
            </a:r>
            <a:r>
              <a:rPr lang="zh-CN" altLang="en-US" dirty="0">
                <a:solidFill>
                  <a:schemeClr val="lt1"/>
                </a:solidFill>
              </a:rPr>
              <a:t>修改一个对象的</a:t>
            </a:r>
            <a:r>
              <a:rPr lang="zh-CN" altLang="en-US" dirty="0" smtClean="0">
                <a:solidFill>
                  <a:schemeClr val="lt1"/>
                </a:solidFill>
              </a:rPr>
              <a:t>原型：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lt1"/>
                </a:solidFill>
              </a:rPr>
              <a:t>优点：对象之间不会篡改各自原型中继承来的属性和方法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3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如何实现继承（续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lt1"/>
                </a:solidFill>
              </a:rPr>
              <a:t>比如： </a:t>
            </a:r>
            <a:endParaRPr lang="en-US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29693"/>
            <a:ext cx="7704857" cy="47525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A(){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this.name = "a";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this.toString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function(){return this.name};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B(){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this.name = "b";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B.prototype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new A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</a:t>
            </a:r>
          </a:p>
          <a:p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b = new B();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b.name );  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b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toString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 );</a:t>
            </a:r>
            <a:endParaRPr lang="zh-CN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2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zh-CN" altLang="en-US" dirty="0" smtClean="0"/>
              <a:t>继承（续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可以修改单个对象的原型，而不影响其他对象的原型</a:t>
            </a:r>
            <a:endParaRPr lang="en-US" altLang="zh-CN" dirty="0" smtClean="0"/>
          </a:p>
          <a:p>
            <a:r>
              <a:rPr lang="zh-CN" altLang="en-US" dirty="0" smtClean="0"/>
              <a:t>仅影响当前对象的继承关系。不影响其它对象。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2204864"/>
            <a:ext cx="8136904" cy="44644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A(){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this.name = "a";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this.toString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function(){return this.name};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B(){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this.name = "b";</a:t>
            </a:r>
            <a:endParaRPr lang="zh-CN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a1 = new A();</a:t>
            </a: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a2 = new A();</a:t>
            </a:r>
          </a:p>
          <a:p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Object.setPrototypeOf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a2, new B());</a:t>
            </a:r>
          </a:p>
          <a:p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a1.toString() 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a2.name );</a:t>
            </a:r>
            <a:endParaRPr lang="zh-CN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7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16553</TotalTime>
  <Words>3244</Words>
  <Application>Microsoft Macintosh PowerPoint</Application>
  <PresentationFormat>全屏显示(4:3)</PresentationFormat>
  <Paragraphs>606</Paragraphs>
  <Slides>57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</vt:lpstr>
      <vt:lpstr>前端核心 JavaScript</vt:lpstr>
      <vt:lpstr>PowerPoint 演示文稿</vt:lpstr>
      <vt:lpstr>PowerPoint 演示文稿</vt:lpstr>
      <vt:lpstr>继承</vt:lpstr>
      <vt:lpstr>如何实现继承</vt:lpstr>
      <vt:lpstr>如何实现继承（续1）</vt:lpstr>
      <vt:lpstr>如何实现继承(续2)</vt:lpstr>
      <vt:lpstr>如何实现继承（续3）</vt:lpstr>
      <vt:lpstr>如何实现继承（续4）</vt:lpstr>
      <vt:lpstr>实现自定义员工对象集合类型</vt:lpstr>
      <vt:lpstr>只继承于原型</vt:lpstr>
      <vt:lpstr>继承与扩展</vt:lpstr>
      <vt:lpstr>继承与扩展</vt:lpstr>
      <vt:lpstr>PowerPoint 演示文稿</vt:lpstr>
      <vt:lpstr>PowerPoint 演示文稿</vt:lpstr>
      <vt:lpstr>ECMAScript 5 概述</vt:lpstr>
      <vt:lpstr>ECMAScript发展历程</vt:lpstr>
      <vt:lpstr>ECMAScript 5的新特性</vt:lpstr>
      <vt:lpstr>严格模式</vt:lpstr>
      <vt:lpstr>什么是严格模式</vt:lpstr>
      <vt:lpstr>为&lt;script&gt;元素开启严格模式</vt:lpstr>
      <vt:lpstr>为函数开启严格模式</vt:lpstr>
      <vt:lpstr>严格模式的不同</vt:lpstr>
      <vt:lpstr>严格模式的不同（续1）</vt:lpstr>
      <vt:lpstr>严格模式的不同（续2）</vt:lpstr>
      <vt:lpstr>严格模式的不同（续3）</vt:lpstr>
      <vt:lpstr>严格模式的不同（续4）</vt:lpstr>
      <vt:lpstr>对象的属性</vt:lpstr>
      <vt:lpstr>属性分类</vt:lpstr>
      <vt:lpstr>数据属性</vt:lpstr>
      <vt:lpstr>属性的特性</vt:lpstr>
      <vt:lpstr>获取属性的特性</vt:lpstr>
      <vt:lpstr>设置属性的特性</vt:lpstr>
      <vt:lpstr>数据属性及其特性</vt:lpstr>
      <vt:lpstr>访问器属性</vt:lpstr>
      <vt:lpstr>访问器属性的特性</vt:lpstr>
      <vt:lpstr>访问器属性及其特性</vt:lpstr>
      <vt:lpstr>定义多个属性</vt:lpstr>
      <vt:lpstr>定义多个属性：</vt:lpstr>
      <vt:lpstr>内部属性</vt:lpstr>
      <vt:lpstr>Object类型</vt:lpstr>
      <vt:lpstr>关于Object类型</vt:lpstr>
      <vt:lpstr>Object类型的新方法</vt:lpstr>
      <vt:lpstr>Object.create方法</vt:lpstr>
      <vt:lpstr>Object.create方法（续1）</vt:lpstr>
      <vt:lpstr>使用Object.create实现类式继承</vt:lpstr>
      <vt:lpstr>防篡改对象</vt:lpstr>
      <vt:lpstr>什么是防篡改</vt:lpstr>
      <vt:lpstr>禁止为对象扩展新属性</vt:lpstr>
      <vt:lpstr>密封对象</vt:lpstr>
      <vt:lpstr>冻结对象</vt:lpstr>
      <vt:lpstr>新增 API</vt:lpstr>
      <vt:lpstr>数组 API</vt:lpstr>
      <vt:lpstr>函数API</vt:lpstr>
      <vt:lpstr>函数API（续1）</vt:lpstr>
      <vt:lpstr>使用新的函数 API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王春梅 merita</cp:lastModifiedBy>
  <cp:revision>3547</cp:revision>
  <dcterms:modified xsi:type="dcterms:W3CDTF">2017-06-22T06:02:12Z</dcterms:modified>
</cp:coreProperties>
</file>