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8"/>
  </p:notesMasterIdLst>
  <p:handoutMasterIdLst>
    <p:handoutMasterId r:id="rId39"/>
  </p:handoutMasterIdLst>
  <p:sldIdLst>
    <p:sldId id="1012" r:id="rId2"/>
    <p:sldId id="453" r:id="rId3"/>
    <p:sldId id="1225" r:id="rId4"/>
    <p:sldId id="1226" r:id="rId5"/>
    <p:sldId id="1227" r:id="rId6"/>
    <p:sldId id="1229" r:id="rId7"/>
    <p:sldId id="1232" r:id="rId8"/>
    <p:sldId id="1242" r:id="rId9"/>
    <p:sldId id="1260" r:id="rId10"/>
    <p:sldId id="1233" r:id="rId11"/>
    <p:sldId id="1243" r:id="rId12"/>
    <p:sldId id="1256" r:id="rId13"/>
    <p:sldId id="1239" r:id="rId14"/>
    <p:sldId id="1240" r:id="rId15"/>
    <p:sldId id="1241" r:id="rId16"/>
    <p:sldId id="1257" r:id="rId17"/>
    <p:sldId id="1230" r:id="rId18"/>
    <p:sldId id="1231" r:id="rId19"/>
    <p:sldId id="1244" r:id="rId20"/>
    <p:sldId id="1245" r:id="rId21"/>
    <p:sldId id="1246" r:id="rId22"/>
    <p:sldId id="1247" r:id="rId23"/>
    <p:sldId id="1248" r:id="rId24"/>
    <p:sldId id="1235" r:id="rId25"/>
    <p:sldId id="1236" r:id="rId26"/>
    <p:sldId id="1237" r:id="rId27"/>
    <p:sldId id="1249" r:id="rId28"/>
    <p:sldId id="1250" r:id="rId29"/>
    <p:sldId id="1251" r:id="rId30"/>
    <p:sldId id="1258" r:id="rId31"/>
    <p:sldId id="1252" r:id="rId32"/>
    <p:sldId id="1238" r:id="rId33"/>
    <p:sldId id="1263" r:id="rId34"/>
    <p:sldId id="1264" r:id="rId35"/>
    <p:sldId id="1265" r:id="rId36"/>
    <p:sldId id="475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C1F26"/>
    <a:srgbClr val="231F20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83" autoAdjust="0"/>
    <p:restoredTop sz="90051" autoAdjust="0"/>
  </p:normalViewPr>
  <p:slideViewPr>
    <p:cSldViewPr>
      <p:cViewPr varScale="1">
        <p:scale>
          <a:sx n="69" d="100"/>
          <a:sy n="69" d="100"/>
        </p:scale>
        <p:origin x="88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2017/08/22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2017/08/22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68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箭头函数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095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752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箭头函数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67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箭头函数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833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箭头函数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546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481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模板字符串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720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模板字符串（续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659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模板字符串（续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11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… of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88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ECMAScript6</a:t>
            </a:r>
            <a:r>
              <a:rPr lang="zh-CN" altLang="en-US" b="1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的新特性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93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… of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909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… of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118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90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597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373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（续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565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0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904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581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552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6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1049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… of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032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029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… of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8266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… of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342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563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总结和答疑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80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6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559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6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常用新特性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684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块作用域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646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块作用域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12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211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箭头函数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58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本节内容</a:t>
            </a:r>
            <a:endParaRPr lang="en-US" altLang="zh-CN" dirty="0"/>
          </a:p>
          <a:p>
            <a:r>
              <a:rPr lang="zh-CN" altLang="en-US" dirty="0"/>
              <a:t>本节内容</a:t>
            </a:r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案例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6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导入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5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5" name="十字形 14"/>
          <p:cNvSpPr/>
          <p:nvPr userDrawn="1"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/>
          <p:cNvSpPr/>
          <p:nvPr userDrawn="1"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 userDrawn="1"/>
        </p:nvSpPr>
        <p:spPr>
          <a:xfrm>
            <a:off x="-47499" y="696689"/>
            <a:ext cx="486590" cy="19950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讲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解</a:t>
            </a:r>
          </a:p>
        </p:txBody>
      </p:sp>
      <p:sp>
        <p:nvSpPr>
          <p:cNvPr id="1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003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329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/>
              <a:t>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课程英文副标题</a:t>
            </a:r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/>
              <a:t>DAY01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知识讲解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练习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课堂练习标题</a:t>
            </a: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代码实践标题</a:t>
            </a:r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知识案例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知识案例标题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知识案例内容</a:t>
            </a:r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  <p:sldLayoutId id="2147483737" r:id="rId12"/>
    <p:sldLayoutId id="2147483738" r:id="rId13"/>
    <p:sldLayoutId id="2147483739" r:id="rId14"/>
    <p:sldLayoutId id="214748374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88879"/>
            <a:ext cx="8935074" cy="1470025"/>
          </a:xfrm>
        </p:spPr>
        <p:txBody>
          <a:bodyPr/>
          <a:lstStyle/>
          <a:p>
            <a:r>
              <a:rPr lang="zh-CN" altLang="en-US" dirty="0"/>
              <a:t>前端核心 </a:t>
            </a:r>
            <a:r>
              <a:rPr kumimoji="1" lang="en-US" altLang="zh-CN" sz="5400" dirty="0">
                <a:solidFill>
                  <a:srgbClr val="DC1F26"/>
                </a:solidFill>
              </a:rPr>
              <a:t>JavaScript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Front-End </a:t>
            </a:r>
            <a:r>
              <a:rPr lang="en-US" altLang="zh-CN" sz="2400" dirty="0" err="1"/>
              <a:t>JavaScriptCore</a:t>
            </a: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Unit06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71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箭头函数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41155"/>
          </a:xfrm>
        </p:spPr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中，为了简化匿名回调函数的编写，引入了箭头函数语法</a:t>
            </a:r>
            <a:endParaRPr lang="en-US" altLang="zh-CN" dirty="0"/>
          </a:p>
        </p:txBody>
      </p:sp>
      <p:sp>
        <p:nvSpPr>
          <p:cNvPr id="8" name="Shape 33"/>
          <p:cNvSpPr/>
          <p:nvPr/>
        </p:nvSpPr>
        <p:spPr>
          <a:xfrm>
            <a:off x="1052590" y="2348880"/>
            <a:ext cx="6805192" cy="119071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23" tIns="45711" rIns="91423" bIns="45711" anchor="ctr"/>
          <a:lstStyle/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setInterval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 )=&gt;{</a:t>
            </a:r>
          </a:p>
          <a:p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console.log('timer...');</a:t>
            </a:r>
          </a:p>
          <a:p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},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1000)</a:t>
            </a:r>
          </a:p>
        </p:txBody>
      </p:sp>
      <p:sp>
        <p:nvSpPr>
          <p:cNvPr id="9" name="Shape 33"/>
          <p:cNvSpPr/>
          <p:nvPr/>
        </p:nvSpPr>
        <p:spPr>
          <a:xfrm>
            <a:off x="1052590" y="3861048"/>
            <a:ext cx="6805192" cy="66516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23" tIns="45711" rIns="91423" bIns="45711" anchor="ctr"/>
          <a:lstStyle/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arr.sort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(a,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b)=&gt;a-b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1407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箭头函数（续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箭头函数内外共用统一的</a:t>
            </a:r>
            <a:r>
              <a:rPr lang="en-US" altLang="zh-CN" dirty="0"/>
              <a:t>this</a:t>
            </a:r>
          </a:p>
        </p:txBody>
      </p:sp>
      <p:sp>
        <p:nvSpPr>
          <p:cNvPr id="8" name="Shape 33"/>
          <p:cNvSpPr/>
          <p:nvPr/>
        </p:nvSpPr>
        <p:spPr>
          <a:xfrm>
            <a:off x="971600" y="1916832"/>
            <a:ext cx="6805192" cy="302433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23" tIns="45711" rIns="91423" bIns="45711" anchor="ctr"/>
          <a:lstStyle/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&lt;button id="btn1"&gt;click me&lt;/button&gt;    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&lt;script type="text/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"&gt;      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btn1.addEventListener(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//this-&gt;window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"click",()=&gt;alert(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this.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innerHTML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//undefined 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   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82629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箭头函数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参见 </a:t>
            </a:r>
            <a:r>
              <a:rPr lang="en-US" altLang="zh-CN" dirty="0"/>
              <a:t>COOKBOOK】</a:t>
            </a:r>
          </a:p>
          <a:p>
            <a:endParaRPr lang="en-US" altLang="zh-CN" dirty="0"/>
          </a:p>
          <a:p>
            <a:pPr lvl="1"/>
            <a:r>
              <a:rPr lang="zh-CN" altLang="en-US" dirty="0"/>
              <a:t>将一个数字组成的数组中每个元素值乘</a:t>
            </a:r>
            <a:r>
              <a:rPr lang="en-US" altLang="zh-CN" dirty="0"/>
              <a:t>2</a:t>
            </a:r>
            <a:r>
              <a:rPr lang="zh-CN" altLang="en-US" dirty="0"/>
              <a:t>，用数组</a:t>
            </a:r>
            <a:r>
              <a:rPr lang="en-US" altLang="zh-CN" dirty="0"/>
              <a:t>API</a:t>
            </a:r>
            <a:r>
              <a:rPr lang="zh-CN" altLang="en-US" dirty="0"/>
              <a:t>和箭头函数实现</a:t>
            </a:r>
            <a:endParaRPr lang="en-US" altLang="zh-CN" dirty="0"/>
          </a:p>
          <a:p>
            <a:pPr lvl="1"/>
            <a:r>
              <a:rPr lang="zh-CN" altLang="en-US" dirty="0"/>
              <a:t>使用箭头函数添加事件监听，记录一个按钮的单击次数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354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参数增强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8729"/>
          </a:xfrm>
        </p:spPr>
        <p:txBody>
          <a:bodyPr/>
          <a:lstStyle/>
          <a:p>
            <a:r>
              <a:rPr lang="zh-CN" altLang="en-US" dirty="0"/>
              <a:t>默认值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ES6</a:t>
            </a:r>
            <a:r>
              <a:rPr lang="zh-CN" altLang="en-US" dirty="0"/>
              <a:t>中，允许为函数的参数列表末尾的几个参数变量，预先定义默认值</a:t>
            </a:r>
            <a:endParaRPr lang="en-US" altLang="zh-CN" dirty="0"/>
          </a:p>
        </p:txBody>
      </p:sp>
      <p:sp>
        <p:nvSpPr>
          <p:cNvPr id="8" name="Shape 33"/>
          <p:cNvSpPr/>
          <p:nvPr/>
        </p:nvSpPr>
        <p:spPr>
          <a:xfrm>
            <a:off x="1052590" y="2348880"/>
            <a:ext cx="6805192" cy="119071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23" tIns="45711" rIns="91423" bIns="45711" anchor="ctr"/>
          <a:lstStyle/>
          <a:p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Array.prototype.indexOf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=function(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val,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fromi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=0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){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mr-I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9" name="Shape 33"/>
          <p:cNvSpPr/>
          <p:nvPr/>
        </p:nvSpPr>
        <p:spPr>
          <a:xfrm>
            <a:off x="1052590" y="4077072"/>
            <a:ext cx="6805192" cy="1529264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23" tIns="45711" rIns="91423" bIns="45711" anchor="ctr"/>
          <a:lstStyle/>
          <a:p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=[1,2,3,4,3,2,1];</a:t>
            </a:r>
          </a:p>
          <a:p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arr.indexOf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(2);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//1</a:t>
            </a:r>
          </a:p>
          <a:p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arr.indexOf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(2,2);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//5</a:t>
            </a:r>
          </a:p>
        </p:txBody>
      </p:sp>
    </p:spTree>
    <p:extLst>
      <p:ext uri="{BB962C8B-B14F-4D97-AF65-F5344CB8AC3E}">
        <p14:creationId xmlns:p14="http://schemas.microsoft.com/office/powerpoint/2010/main" val="1503302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参数增强（续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8729"/>
          </a:xfrm>
        </p:spPr>
        <p:txBody>
          <a:bodyPr/>
          <a:lstStyle/>
          <a:p>
            <a:r>
              <a:rPr lang="zh-CN" altLang="en-US" dirty="0"/>
              <a:t>剩余参数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ES6</a:t>
            </a:r>
            <a:r>
              <a:rPr lang="zh-CN" altLang="en-US" dirty="0"/>
              <a:t>中，为了代替</a:t>
            </a:r>
            <a:r>
              <a:rPr lang="en-US" altLang="zh-CN" dirty="0"/>
              <a:t>arguments</a:t>
            </a:r>
            <a:r>
              <a:rPr lang="zh-CN" altLang="en-US" dirty="0"/>
              <a:t>类数组对象来接收不确定个数的参数值，新增了剩余参数</a:t>
            </a:r>
            <a:r>
              <a:rPr lang="en-US" altLang="zh-CN" dirty="0"/>
              <a:t>(rest)</a:t>
            </a:r>
            <a:r>
              <a:rPr lang="zh-CN" altLang="en-US" dirty="0"/>
              <a:t>的特性</a:t>
            </a:r>
            <a:endParaRPr lang="en-US" altLang="zh-CN" dirty="0"/>
          </a:p>
        </p:txBody>
      </p:sp>
      <p:sp>
        <p:nvSpPr>
          <p:cNvPr id="8" name="Shape 33"/>
          <p:cNvSpPr/>
          <p:nvPr/>
        </p:nvSpPr>
        <p:spPr>
          <a:xfrm>
            <a:off x="1052590" y="2348880"/>
            <a:ext cx="6805192" cy="187220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23" tIns="45711" rIns="91423" bIns="45711" anchor="ctr"/>
          <a:lstStyle/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function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calc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(base,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mr-I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bonus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){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bonus.reduce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prev,val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)=&gt;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prev+val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9" name="Shape 33"/>
          <p:cNvSpPr/>
          <p:nvPr/>
        </p:nvSpPr>
        <p:spPr>
          <a:xfrm>
            <a:off x="1052590" y="4941167"/>
            <a:ext cx="6805192" cy="8907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23" tIns="45711" rIns="91423" bIns="45711" anchor="ctr"/>
          <a:lstStyle/>
          <a:p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calc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(10000,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1000,2000,3000);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//16000</a:t>
            </a:r>
          </a:p>
        </p:txBody>
      </p:sp>
    </p:spTree>
    <p:extLst>
      <p:ext uri="{BB962C8B-B14F-4D97-AF65-F5344CB8AC3E}">
        <p14:creationId xmlns:p14="http://schemas.microsoft.com/office/powerpoint/2010/main" val="1913383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参数增强（续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8729"/>
          </a:xfrm>
        </p:spPr>
        <p:txBody>
          <a:bodyPr/>
          <a:lstStyle/>
          <a:p>
            <a:r>
              <a:rPr lang="zh-CN" altLang="en-US" dirty="0"/>
              <a:t>散播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ES6</a:t>
            </a:r>
            <a:r>
              <a:rPr lang="zh-CN" altLang="en-US" dirty="0"/>
              <a:t>中，为了代替</a:t>
            </a:r>
            <a:r>
              <a:rPr lang="en-US" altLang="zh-CN" dirty="0"/>
              <a:t>apply</a:t>
            </a:r>
            <a:r>
              <a:rPr lang="zh-CN" altLang="en-US" dirty="0"/>
              <a:t>，实现更灵活的打散数组类型参数的目的，提供了散播</a:t>
            </a:r>
            <a:r>
              <a:rPr lang="en-US" altLang="zh-CN" dirty="0"/>
              <a:t>(spread)</a:t>
            </a:r>
            <a:r>
              <a:rPr lang="zh-CN" altLang="en-US" dirty="0"/>
              <a:t>的新特性</a:t>
            </a:r>
            <a:endParaRPr lang="en-US" altLang="zh-CN" dirty="0"/>
          </a:p>
        </p:txBody>
      </p:sp>
      <p:sp>
        <p:nvSpPr>
          <p:cNvPr id="8" name="Shape 33"/>
          <p:cNvSpPr/>
          <p:nvPr/>
        </p:nvSpPr>
        <p:spPr>
          <a:xfrm>
            <a:off x="1052590" y="2348880"/>
            <a:ext cx="6805192" cy="187220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23" tIns="45711" rIns="91423" bIns="45711" anchor="ctr"/>
          <a:lstStyle/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function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calc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(base,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b1,b2,b2</a:t>
            </a:r>
            <a:r>
              <a:rPr lang="en-US" altLang="zh-CN"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){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bonus.reduce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prev,val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)=&gt;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prev+val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9" name="Shape 33"/>
          <p:cNvSpPr/>
          <p:nvPr/>
        </p:nvSpPr>
        <p:spPr>
          <a:xfrm>
            <a:off x="1052590" y="4725143"/>
            <a:ext cx="6805192" cy="1106819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23" tIns="45711" rIns="91423" bIns="45711" anchor="ctr"/>
          <a:lstStyle/>
          <a:p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bonus=[1000,2000,3000];</a:t>
            </a:r>
          </a:p>
          <a:p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calc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(10000,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mr-I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bonus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//16000</a:t>
            </a:r>
          </a:p>
        </p:txBody>
      </p:sp>
    </p:spTree>
    <p:extLst>
      <p:ext uri="{BB962C8B-B14F-4D97-AF65-F5344CB8AC3E}">
        <p14:creationId xmlns:p14="http://schemas.microsoft.com/office/powerpoint/2010/main" val="312147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参数增强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参见 </a:t>
            </a:r>
            <a:r>
              <a:rPr lang="en-US" altLang="zh-CN" dirty="0"/>
              <a:t>COOKBOOK】</a:t>
            </a:r>
          </a:p>
          <a:p>
            <a:endParaRPr lang="en-US" altLang="zh-CN" dirty="0"/>
          </a:p>
          <a:p>
            <a:pPr lvl="1"/>
            <a:r>
              <a:rPr lang="zh-CN" altLang="en-US" dirty="0"/>
              <a:t>定义函数</a:t>
            </a:r>
            <a:r>
              <a:rPr lang="en-US" altLang="zh-CN" dirty="0"/>
              <a:t>add</a:t>
            </a:r>
            <a:r>
              <a:rPr lang="zh-CN" altLang="en-US" dirty="0"/>
              <a:t>，计算任意个数字相加的和</a:t>
            </a:r>
            <a:endParaRPr lang="en-US" altLang="zh-CN" dirty="0"/>
          </a:p>
          <a:p>
            <a:pPr lvl="1"/>
            <a:r>
              <a:rPr lang="zh-CN" altLang="en-US" dirty="0"/>
              <a:t>定义一个函数，将二维数组降维成一维数组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707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模板字符串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569660"/>
          </a:xfrm>
        </p:spPr>
        <p:txBody>
          <a:bodyPr/>
          <a:lstStyle/>
          <a:p>
            <a:r>
              <a:rPr lang="zh-CN" altLang="en-US" dirty="0"/>
              <a:t>单行语句，使用一对单引号或者双引号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多行语句</a:t>
            </a:r>
            <a:r>
              <a:rPr lang="zh-CN" altLang="en-US" dirty="0"/>
              <a:t>：可以使用一对 </a:t>
            </a:r>
            <a:r>
              <a:rPr lang="en-US" altLang="zh-CN" dirty="0"/>
              <a:t>`</a:t>
            </a:r>
            <a:r>
              <a:rPr lang="zh-CN" altLang="en-US" dirty="0"/>
              <a:t>（反引号）来指示多行语句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Shape 33"/>
          <p:cNvSpPr/>
          <p:nvPr/>
        </p:nvSpPr>
        <p:spPr>
          <a:xfrm>
            <a:off x="1118347" y="2276872"/>
            <a:ext cx="6477989" cy="324036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23" tIns="45711" rIns="91423" bIns="45711" anchor="ctr"/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str1 = '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单行语句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';</a:t>
            </a:r>
          </a:p>
          <a:p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str2 =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multi-line 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strings!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多行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console.log(str1);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console.log(str2);</a:t>
            </a:r>
          </a:p>
        </p:txBody>
      </p:sp>
    </p:spTree>
    <p:extLst>
      <p:ext uri="{BB962C8B-B14F-4D97-AF65-F5344CB8AC3E}">
        <p14:creationId xmlns:p14="http://schemas.microsoft.com/office/powerpoint/2010/main" val="2655132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模板字符串（续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52705"/>
          </a:xfrm>
        </p:spPr>
        <p:txBody>
          <a:bodyPr/>
          <a:lstStyle/>
          <a:p>
            <a:r>
              <a:rPr lang="zh-CN" altLang="en-US" dirty="0"/>
              <a:t>可以使用 </a:t>
            </a:r>
            <a:r>
              <a:rPr lang="en-US" altLang="zh-CN" b="1" dirty="0">
                <a:solidFill>
                  <a:srgbClr val="FF0000"/>
                </a:solidFill>
              </a:rPr>
              <a:t>${}</a:t>
            </a:r>
            <a:r>
              <a:rPr lang="en-US" altLang="zh-CN" dirty="0"/>
              <a:t> </a:t>
            </a:r>
            <a:r>
              <a:rPr lang="zh-CN" altLang="en-US" dirty="0"/>
              <a:t>在字符串中内嵌 </a:t>
            </a:r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变量，并使用一对 </a:t>
            </a:r>
            <a:r>
              <a:rPr lang="en-US" altLang="zh-CN" dirty="0"/>
              <a:t>`</a:t>
            </a:r>
            <a:r>
              <a:rPr lang="zh-CN" altLang="en-US" dirty="0"/>
              <a:t>（反引号）来指示字符串</a:t>
            </a:r>
            <a:endParaRPr lang="en-US" altLang="zh-CN" dirty="0"/>
          </a:p>
          <a:p>
            <a:pPr lvl="1"/>
            <a:r>
              <a:rPr lang="zh-CN" altLang="en-US" dirty="0"/>
              <a:t>方便的实现字符串的拼接</a:t>
            </a:r>
            <a:endParaRPr lang="en-US" altLang="zh-CN" dirty="0"/>
          </a:p>
        </p:txBody>
      </p:sp>
      <p:sp>
        <p:nvSpPr>
          <p:cNvPr id="10" name="Shape 33"/>
          <p:cNvSpPr/>
          <p:nvPr/>
        </p:nvSpPr>
        <p:spPr>
          <a:xfrm>
            <a:off x="974331" y="2564904"/>
            <a:ext cx="6477989" cy="3096344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23" tIns="45711" rIns="91423" bIns="45711" anchor="ctr"/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price = 3.5,count= 3 ;</a:t>
            </a:r>
          </a:p>
          <a:p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info = ` 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单价：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${price},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数量：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${count} 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小计：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${ price*count } ` ;</a:t>
            </a:r>
          </a:p>
          <a:p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console.log(info);</a:t>
            </a:r>
          </a:p>
        </p:txBody>
      </p:sp>
    </p:spTree>
    <p:extLst>
      <p:ext uri="{BB962C8B-B14F-4D97-AF65-F5344CB8AC3E}">
        <p14:creationId xmlns:p14="http://schemas.microsoft.com/office/powerpoint/2010/main" val="2462700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模板字符串（续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21928"/>
          </a:xfrm>
        </p:spPr>
        <p:txBody>
          <a:bodyPr/>
          <a:lstStyle/>
          <a:p>
            <a:r>
              <a:rPr lang="zh-CN" altLang="en-US" dirty="0"/>
              <a:t>原始字符串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ES6</a:t>
            </a:r>
            <a:r>
              <a:rPr lang="zh-CN" altLang="en-US" dirty="0"/>
              <a:t>中为了避免字符串中的转义字符与路径，正则等规则出现歧义，特别引入了原始字符串，用于代替之前手工修改的</a:t>
            </a:r>
            <a:r>
              <a:rPr lang="en-US" altLang="zh-CN" dirty="0"/>
              <a:t>\\</a:t>
            </a:r>
          </a:p>
        </p:txBody>
      </p:sp>
      <p:sp>
        <p:nvSpPr>
          <p:cNvPr id="5" name="Shape 33"/>
          <p:cNvSpPr/>
          <p:nvPr/>
        </p:nvSpPr>
        <p:spPr>
          <a:xfrm>
            <a:off x="899593" y="2474665"/>
            <a:ext cx="6477988" cy="160240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3" tIns="45711" rIns="91423" bIns="45711" anchor="ctr"/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console.log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  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String.raw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`c:\windows\temp\new folder\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index.html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</p:txBody>
      </p:sp>
      <p:sp>
        <p:nvSpPr>
          <p:cNvPr id="8" name="Shape 33"/>
          <p:cNvSpPr/>
          <p:nvPr/>
        </p:nvSpPr>
        <p:spPr>
          <a:xfrm>
            <a:off x="899591" y="4293096"/>
            <a:ext cx="6477989" cy="2274784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23" tIns="45711" rIns="91423" bIns="45711" anchor="ctr"/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reg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=new 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RegExp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String.raw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`^\d{6}$`);</a:t>
            </a:r>
          </a:p>
          <a:p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console.log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  </a:t>
            </a:r>
          </a:p>
          <a:p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reg.test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('123456'),//true  </a:t>
            </a:r>
          </a:p>
          <a:p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reg.test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('12345'), //false  </a:t>
            </a:r>
          </a:p>
          <a:p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reg.test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('1234567')//false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2343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84784"/>
            <a:ext cx="9144000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12709"/>
              </p:ext>
            </p:extLst>
          </p:nvPr>
        </p:nvGraphicFramePr>
        <p:xfrm>
          <a:off x="1115616" y="2060848"/>
          <a:ext cx="7200801" cy="3867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8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48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上午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09:00 ~ 09:30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作业讲解和回顾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09:30 ~ 10:20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ECMAScript6</a:t>
                      </a:r>
                      <a:r>
                        <a:rPr lang="zh-CN" altLang="en-US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的新特性</a:t>
                      </a:r>
                      <a:endPara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10:30 ~ 11:20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482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11:30</a:t>
                      </a:r>
                      <a:r>
                        <a:rPr lang="en-US" altLang="zh-CN" b="1" baseline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~ 12:00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48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14:00 ~ 14:50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15:00 ~ 15:50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16:00 ~ 16:50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482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17:00 ~ 17:30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总结和答疑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34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解构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95794"/>
          </a:xfrm>
        </p:spPr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中，为了将一个复杂解构中的成员值，分解打散到多个变量中，批量赋值，提供了解构的新特性</a:t>
            </a:r>
            <a:endParaRPr lang="en-US" altLang="zh-CN" dirty="0"/>
          </a:p>
          <a:p>
            <a:r>
              <a:rPr lang="zh-CN" altLang="en-US" dirty="0"/>
              <a:t>数组解构</a:t>
            </a:r>
            <a:r>
              <a:rPr lang="en-US" altLang="zh-CN" dirty="0"/>
              <a:t>:</a:t>
            </a:r>
            <a:r>
              <a:rPr lang="zh-CN" altLang="en-US" dirty="0"/>
              <a:t> 按数组下标匹配每个变量和对应位置的值</a:t>
            </a:r>
            <a:endParaRPr lang="en-US" altLang="zh-CN" dirty="0"/>
          </a:p>
        </p:txBody>
      </p:sp>
      <p:sp>
        <p:nvSpPr>
          <p:cNvPr id="10" name="Shape 33"/>
          <p:cNvSpPr/>
          <p:nvPr/>
        </p:nvSpPr>
        <p:spPr>
          <a:xfrm>
            <a:off x="899592" y="2852936"/>
            <a:ext cx="6477989" cy="242088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23" tIns="45711" rIns="91423" bIns="45711" anchor="ctr"/>
          <a:lstStyle/>
          <a:p>
            <a:r>
              <a:rPr lang="mr-IN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mr-I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mr-IN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mr-I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[ 1, 2, 3 ]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mr-IN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mr-I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mr-I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mr-IN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a,b,c</a:t>
            </a:r>
            <a:r>
              <a:rPr lang="mr-I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] </a:t>
            </a:r>
            <a:r>
              <a:rPr lang="mr-I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mr-IN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mr-IN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console.log</a:t>
            </a:r>
            <a:r>
              <a:rPr lang="mr-I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mr-IN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a,b,c</a:t>
            </a:r>
            <a:r>
              <a:rPr lang="mr-I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);//1,2,3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mr-I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mr-IN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mr-I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mr-IN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mr-I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 </a:t>
            </a:r>
            <a:r>
              <a:rPr lang="mr-I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[ </a:t>
            </a:r>
            <a:r>
              <a:rPr lang="mr-IN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mr-I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mr-IN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mr-I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];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交换两变量的值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mr-IN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console.log</a:t>
            </a:r>
            <a:r>
              <a:rPr lang="mr-I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mr-IN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a,c</a:t>
            </a:r>
            <a:r>
              <a:rPr lang="mr-I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);//3,1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338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解构（续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35531"/>
          </a:xfrm>
        </p:spPr>
        <p:txBody>
          <a:bodyPr/>
          <a:lstStyle/>
          <a:p>
            <a:r>
              <a:rPr lang="zh-CN" altLang="en-US" dirty="0"/>
              <a:t>对象解构</a:t>
            </a:r>
            <a:r>
              <a:rPr lang="en-US" altLang="zh-CN" dirty="0"/>
              <a:t>:</a:t>
            </a:r>
            <a:r>
              <a:rPr lang="zh-CN" altLang="en-US" dirty="0"/>
              <a:t> 按对象属性名，匹配每个变量和对应属性的值</a:t>
            </a:r>
            <a:endParaRPr lang="en-US" altLang="zh-CN" dirty="0"/>
          </a:p>
        </p:txBody>
      </p:sp>
      <p:sp>
        <p:nvSpPr>
          <p:cNvPr id="10" name="Shape 33"/>
          <p:cNvSpPr/>
          <p:nvPr/>
        </p:nvSpPr>
        <p:spPr>
          <a:xfrm>
            <a:off x="899592" y="1844824"/>
            <a:ext cx="6477989" cy="151216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23" tIns="45711" rIns="91423" bIns="45711" anchor="ctr"/>
          <a:lstStyle/>
          <a:p>
            <a:r>
              <a:rPr lang="mr-IN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mr-I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mr-I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{x: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y: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2,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z: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3};</a:t>
            </a:r>
          </a:p>
          <a:p>
            <a:r>
              <a:rPr lang="mr-IN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mr-I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x:a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y:b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z:c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mr-I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mr-I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mr-IN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console.log</a:t>
            </a:r>
            <a:r>
              <a:rPr lang="mr-I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mr-IN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a,b,c</a:t>
            </a:r>
            <a:r>
              <a:rPr lang="mr-I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);//1,2,3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775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解构（续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21928"/>
          </a:xfrm>
        </p:spPr>
        <p:txBody>
          <a:bodyPr/>
          <a:lstStyle/>
          <a:p>
            <a:r>
              <a:rPr lang="zh-CN" altLang="en-US" dirty="0"/>
              <a:t>参数解构</a:t>
            </a:r>
            <a:r>
              <a:rPr lang="en-US" altLang="zh-CN" dirty="0"/>
              <a:t>:</a:t>
            </a:r>
            <a:r>
              <a:rPr lang="zh-CN" altLang="en-US" dirty="0"/>
              <a:t> 定义函数的参数列表时，也可用解构语法，可代替</a:t>
            </a:r>
            <a:r>
              <a:rPr lang="en-US" altLang="zh-CN" dirty="0"/>
              <a:t>apply</a:t>
            </a:r>
            <a:r>
              <a:rPr lang="zh-CN" altLang="en-US" dirty="0"/>
              <a:t>打散数组或对象中的成员值为单个值，再分别传入</a:t>
            </a:r>
            <a:endParaRPr lang="en-US" altLang="zh-CN" dirty="0"/>
          </a:p>
        </p:txBody>
      </p:sp>
      <p:sp>
        <p:nvSpPr>
          <p:cNvPr id="10" name="Shape 33"/>
          <p:cNvSpPr/>
          <p:nvPr/>
        </p:nvSpPr>
        <p:spPr>
          <a:xfrm>
            <a:off x="899592" y="2474664"/>
            <a:ext cx="6477989" cy="433405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23" tIns="45711" rIns="91423" bIns="45711" anchor="ctr"/>
          <a:lstStyle/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function f (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 name, 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{    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console.log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(name,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function g (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 name: n, 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 v }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{    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console.log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(n, v)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function h (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 name, 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}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{    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console.log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(name,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f(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 “bar”, 42 ]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g(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 name: “foo”, 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  7 }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h(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 name: “bar”, 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 42 }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0103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57459"/>
          </a:xfrm>
        </p:spPr>
        <p:txBody>
          <a:bodyPr/>
          <a:lstStyle/>
          <a:p>
            <a:r>
              <a:rPr lang="zh-CN" altLang="en-US" dirty="0"/>
              <a:t>增强的对象直接量</a:t>
            </a:r>
            <a:endParaRPr lang="en-US" altLang="zh-CN" dirty="0"/>
          </a:p>
          <a:p>
            <a:pPr lvl="1"/>
            <a:r>
              <a:rPr lang="zh-CN" altLang="en-US" dirty="0"/>
              <a:t>简化的属性定义</a:t>
            </a:r>
            <a:endParaRPr lang="en-US" altLang="zh-CN" dirty="0"/>
          </a:p>
          <a:p>
            <a:pPr lvl="1"/>
            <a:r>
              <a:rPr lang="zh-CN" altLang="en-US" dirty="0"/>
              <a:t>简化的方法定义</a:t>
            </a:r>
            <a:endParaRPr lang="en-US" altLang="zh-CN" dirty="0"/>
          </a:p>
          <a:p>
            <a:pPr lvl="1"/>
            <a:r>
              <a:rPr lang="zh-CN" altLang="en-US" dirty="0"/>
              <a:t>可动态生成的成员名</a:t>
            </a:r>
            <a:endParaRPr lang="en-US" altLang="zh-CN" dirty="0"/>
          </a:p>
        </p:txBody>
      </p:sp>
      <p:sp>
        <p:nvSpPr>
          <p:cNvPr id="11" name="Shape 33"/>
          <p:cNvSpPr/>
          <p:nvPr/>
        </p:nvSpPr>
        <p:spPr>
          <a:xfrm>
            <a:off x="827584" y="3010195"/>
            <a:ext cx="8064896" cy="376880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23" tIns="45711" rIns="91423" bIns="45711" anchor="ctr"/>
          <a:lstStyle/>
          <a:p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id=1001,ename="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eric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", age=19;</a:t>
            </a:r>
          </a:p>
          <a:p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eric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={  </a:t>
            </a:r>
          </a:p>
          <a:p>
            <a:pPr lvl="1"/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ename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age,  </a:t>
            </a:r>
          </a:p>
          <a:p>
            <a:pPr lvl="1"/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["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"+id]: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id,  </a:t>
            </a:r>
          </a:p>
          <a:p>
            <a:pPr lvl="1"/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intr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{ </a:t>
            </a:r>
          </a:p>
          <a:p>
            <a:pPr lvl="1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console.log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("I'm "+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this.ename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/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lvl="1"/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console.dir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eric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2400" dirty="0">
                <a:solidFill>
                  <a:schemeClr val="bg1"/>
                </a:solidFill>
              </a:rPr>
              <a:t>{ </a:t>
            </a:r>
            <a:r>
              <a:rPr lang="en-US" altLang="zh-CN" sz="2400" dirty="0" err="1">
                <a:solidFill>
                  <a:schemeClr val="bg1"/>
                </a:solidFill>
              </a:rPr>
              <a:t>ename</a:t>
            </a:r>
            <a:r>
              <a:rPr lang="en-US" altLang="zh-CN" sz="2400" dirty="0">
                <a:solidFill>
                  <a:schemeClr val="bg1"/>
                </a:solidFill>
              </a:rPr>
              <a:t>: '</a:t>
            </a:r>
            <a:r>
              <a:rPr lang="en-US" altLang="zh-CN" sz="2400" dirty="0" err="1">
                <a:solidFill>
                  <a:schemeClr val="bg1"/>
                </a:solidFill>
              </a:rPr>
              <a:t>eric</a:t>
            </a:r>
            <a:r>
              <a:rPr lang="en-US" altLang="zh-CN" sz="2400" dirty="0">
                <a:solidFill>
                  <a:schemeClr val="bg1"/>
                </a:solidFill>
              </a:rPr>
              <a:t>', age: 19, emp1001: 1001, </a:t>
            </a:r>
            <a:r>
              <a:rPr lang="en-US" altLang="zh-CN" sz="2400" dirty="0" err="1">
                <a:solidFill>
                  <a:schemeClr val="bg1"/>
                </a:solidFill>
              </a:rPr>
              <a:t>intr</a:t>
            </a:r>
            <a:r>
              <a:rPr lang="en-US" altLang="zh-CN" sz="2400" dirty="0">
                <a:solidFill>
                  <a:schemeClr val="bg1"/>
                </a:solidFill>
              </a:rPr>
              <a:t>: [Function: </a:t>
            </a:r>
            <a:r>
              <a:rPr lang="en-US" altLang="zh-CN" sz="2400" dirty="0" err="1">
                <a:solidFill>
                  <a:schemeClr val="bg1"/>
                </a:solidFill>
              </a:rPr>
              <a:t>intr</a:t>
            </a:r>
            <a:r>
              <a:rPr lang="en-US" altLang="zh-CN" sz="2400" dirty="0">
                <a:solidFill>
                  <a:schemeClr val="bg1"/>
                </a:solidFill>
              </a:rPr>
              <a:t>] }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eric.intr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3535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OOP</a:t>
            </a:r>
            <a:r>
              <a:rPr lang="zh-CN" altLang="en-US" dirty="0"/>
              <a:t>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381340"/>
          </a:xfrm>
        </p:spPr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方式 </a:t>
            </a:r>
            <a:r>
              <a:rPr lang="en-US" altLang="zh-CN" dirty="0"/>
              <a:t>—— ES6 </a:t>
            </a:r>
            <a:r>
              <a:rPr lang="zh-CN" altLang="en-US" dirty="0"/>
              <a:t>新特性</a:t>
            </a:r>
            <a:endParaRPr lang="en-US" altLang="zh-CN" dirty="0"/>
          </a:p>
          <a:p>
            <a:pPr lvl="1"/>
            <a:r>
              <a:rPr lang="en-US" altLang="zh-CN" dirty="0"/>
              <a:t>ES6 </a:t>
            </a:r>
            <a:r>
              <a:rPr lang="zh-CN" altLang="en-US" dirty="0"/>
              <a:t>借鉴了其它编程语言中声明对象的方式，正式启用了 </a:t>
            </a:r>
            <a:r>
              <a:rPr lang="en-US" altLang="zh-CN" dirty="0"/>
              <a:t>class </a:t>
            </a:r>
            <a:r>
              <a:rPr lang="zh-CN" altLang="en-US" dirty="0"/>
              <a:t>关键字来创建“类”，再创建“类”的实例：“对象”</a:t>
            </a:r>
            <a:endParaRPr lang="en-US" altLang="zh-CN" dirty="0"/>
          </a:p>
        </p:txBody>
      </p:sp>
      <p:sp>
        <p:nvSpPr>
          <p:cNvPr id="11" name="Shape 33"/>
          <p:cNvSpPr/>
          <p:nvPr/>
        </p:nvSpPr>
        <p:spPr>
          <a:xfrm>
            <a:off x="827584" y="2564904"/>
            <a:ext cx="8064896" cy="401828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23" tIns="45711" rIns="91423" bIns="45711" anchor="ctr"/>
          <a:lstStyle/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"use strict";       //class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关键字必须用于严格模式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CN" sz="22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{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//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声明一个类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constructor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ename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){  //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构造方法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this.ename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ename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work() {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console.log(`ENAME: ${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this.ename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}`);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e3 = new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('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岳寒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');  	//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创建类的实例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e3.work();</a:t>
            </a:r>
          </a:p>
        </p:txBody>
      </p:sp>
    </p:spTree>
    <p:extLst>
      <p:ext uri="{BB962C8B-B14F-4D97-AF65-F5344CB8AC3E}">
        <p14:creationId xmlns:p14="http://schemas.microsoft.com/office/powerpoint/2010/main" val="2616428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OOP</a:t>
            </a:r>
            <a:r>
              <a:rPr lang="zh-CN" altLang="en-US" dirty="0"/>
              <a:t>（续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8729"/>
          </a:xfrm>
        </p:spPr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中的继承通过使用</a:t>
            </a:r>
            <a:r>
              <a:rPr lang="en-US" altLang="zh-CN" dirty="0"/>
              <a:t> class </a:t>
            </a:r>
            <a:r>
              <a:rPr lang="zh-CN" altLang="en-US" dirty="0"/>
              <a:t>配合 </a:t>
            </a:r>
            <a:r>
              <a:rPr lang="en-US" altLang="zh-CN" dirty="0"/>
              <a:t>extends </a:t>
            </a:r>
            <a:r>
              <a:rPr lang="zh-CN" altLang="en-US" dirty="0"/>
              <a:t>关键字来实现</a:t>
            </a:r>
            <a:endParaRPr lang="en-US" altLang="zh-CN" dirty="0"/>
          </a:p>
        </p:txBody>
      </p:sp>
      <p:sp>
        <p:nvSpPr>
          <p:cNvPr id="7" name="Shape 33"/>
          <p:cNvSpPr/>
          <p:nvPr/>
        </p:nvSpPr>
        <p:spPr>
          <a:xfrm>
            <a:off x="1331640" y="2204864"/>
            <a:ext cx="5688632" cy="324036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23" tIns="45711" rIns="91423" bIns="45711" anchor="ctr"/>
          <a:lstStyle/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声明父类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{                         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constructor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ename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){     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this.ename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ename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work() {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return `ENAME: ${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this.ename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}`;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5716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OOP</a:t>
            </a:r>
            <a:r>
              <a:rPr lang="zh-CN" altLang="en-US" dirty="0"/>
              <a:t>（续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9" name="Shape 33"/>
          <p:cNvSpPr/>
          <p:nvPr/>
        </p:nvSpPr>
        <p:spPr>
          <a:xfrm>
            <a:off x="908150" y="1124744"/>
            <a:ext cx="7115889" cy="532859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23" tIns="45711" rIns="91423" bIns="45711" anchor="ctr"/>
          <a:lstStyle/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声明子类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class Programmer 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extends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{		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constructor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ename,skills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){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//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调用父类构造方法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super(</a:t>
            </a:r>
            <a:r>
              <a:rPr lang="en-US" altLang="zh-CN" sz="22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ename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this.skills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skills;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work(){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return </a:t>
            </a:r>
            <a:r>
              <a:rPr lang="en-US" altLang="zh-CN" sz="22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super.work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+` SKILLS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${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this.skills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}`;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p1 = new Programmer('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唐牧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','JS');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console.log( p1.work() );</a:t>
            </a:r>
          </a:p>
        </p:txBody>
      </p:sp>
    </p:spTree>
    <p:extLst>
      <p:ext uri="{BB962C8B-B14F-4D97-AF65-F5344CB8AC3E}">
        <p14:creationId xmlns:p14="http://schemas.microsoft.com/office/powerpoint/2010/main" val="2455895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OOP</a:t>
            </a:r>
            <a:r>
              <a:rPr lang="zh-CN" altLang="en-US" dirty="0"/>
              <a:t>（续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2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424935" cy="978729"/>
          </a:xfrm>
        </p:spPr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的</a:t>
            </a:r>
            <a:r>
              <a:rPr lang="en-US" altLang="zh-CN" dirty="0"/>
              <a:t>class</a:t>
            </a:r>
            <a:r>
              <a:rPr lang="zh-CN" altLang="en-US" dirty="0"/>
              <a:t>中也可用</a:t>
            </a:r>
            <a:r>
              <a:rPr lang="en-US" altLang="zh-CN" dirty="0"/>
              <a:t>get/set</a:t>
            </a:r>
            <a:r>
              <a:rPr lang="zh-CN" altLang="en-US" dirty="0"/>
              <a:t>访问器属性实现虚拟扩展属性</a:t>
            </a:r>
            <a:r>
              <a:rPr lang="en-US" altLang="zh-CN" dirty="0"/>
              <a:t>:</a:t>
            </a:r>
          </a:p>
        </p:txBody>
      </p:sp>
      <p:sp>
        <p:nvSpPr>
          <p:cNvPr id="7" name="Shape 33"/>
          <p:cNvSpPr/>
          <p:nvPr/>
        </p:nvSpPr>
        <p:spPr>
          <a:xfrm>
            <a:off x="779015" y="1542100"/>
            <a:ext cx="8136904" cy="52292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23" tIns="45711" rIns="91423" bIns="45711" anchor="ctr"/>
          <a:lstStyle/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{  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constructor(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firstName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lastName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){     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this.firstName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firstName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this.lastName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lastName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;  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  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get 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fullName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(){    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return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this.firstName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+" "+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this.lastName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  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set 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fullName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(v){    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this.firstName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v.split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(" ")[0]; 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this.lastName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v.split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(" ")[1];  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lilei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=new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Li","Lei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console.log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lilei.fullName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lilei.fullName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="Han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Meimei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console.log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lilei.firstName,lilei.lastName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5029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OOP</a:t>
            </a:r>
            <a:r>
              <a:rPr lang="zh-CN" altLang="en-US" dirty="0"/>
              <a:t>（续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2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424935" cy="535531"/>
          </a:xfrm>
        </p:spPr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的</a:t>
            </a:r>
            <a:r>
              <a:rPr lang="en-US" altLang="zh-CN" dirty="0"/>
              <a:t>class</a:t>
            </a:r>
            <a:r>
              <a:rPr lang="zh-CN" altLang="en-US" dirty="0"/>
              <a:t>中也可用</a:t>
            </a:r>
            <a:r>
              <a:rPr lang="en-US" altLang="zh-CN" dirty="0"/>
              <a:t>get/set</a:t>
            </a:r>
            <a:r>
              <a:rPr lang="zh-CN" altLang="en-US" dirty="0"/>
              <a:t>访问器属性实现属性值验证</a:t>
            </a:r>
            <a:r>
              <a:rPr lang="en-US" altLang="zh-CN" dirty="0"/>
              <a:t>:</a:t>
            </a:r>
          </a:p>
        </p:txBody>
      </p:sp>
      <p:sp>
        <p:nvSpPr>
          <p:cNvPr id="7" name="Shape 33"/>
          <p:cNvSpPr/>
          <p:nvPr/>
        </p:nvSpPr>
        <p:spPr>
          <a:xfrm>
            <a:off x="755575" y="1640428"/>
            <a:ext cx="8136904" cy="492647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23" tIns="45711" rIns="91423" bIns="45711" anchor="ctr"/>
          <a:lstStyle/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{  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constructor(age){     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this._age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=age 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  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get age()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{    return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this._age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  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set age(v)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{    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if(v&gt;=18&amp;&amp;v&lt;=65)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this._age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=v;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else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throw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RangeError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年龄必须介于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18~65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”);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lilei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=new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(25);</a:t>
            </a:r>
          </a:p>
          <a:p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lilei.age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=26;</a:t>
            </a:r>
          </a:p>
          <a:p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lilei.age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=15;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报错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5388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OOP</a:t>
            </a:r>
            <a:r>
              <a:rPr lang="zh-CN" altLang="en-US" dirty="0"/>
              <a:t>（续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2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424935" cy="535531"/>
          </a:xfrm>
        </p:spPr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的</a:t>
            </a:r>
            <a:r>
              <a:rPr lang="en-US" altLang="zh-CN" dirty="0"/>
              <a:t>class</a:t>
            </a:r>
            <a:r>
              <a:rPr lang="zh-CN" altLang="en-US" dirty="0"/>
              <a:t>中也可添加静态成员</a:t>
            </a:r>
            <a:endParaRPr lang="en-US" altLang="zh-CN" dirty="0"/>
          </a:p>
        </p:txBody>
      </p:sp>
      <p:sp>
        <p:nvSpPr>
          <p:cNvPr id="7" name="Shape 33"/>
          <p:cNvSpPr/>
          <p:nvPr/>
        </p:nvSpPr>
        <p:spPr>
          <a:xfrm>
            <a:off x="755575" y="1640428"/>
            <a:ext cx="8136904" cy="492647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23" tIns="45711" rIns="91423" bIns="45711" anchor="ctr"/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class</a:t>
            </a:r>
            <a:r>
              <a:rPr lang="en-US" altLang="zh-CN" sz="2400" dirty="0">
                <a:solidFill>
                  <a:schemeClr val="bg1"/>
                </a:solidFill>
              </a:rPr>
              <a:t> Rectangle </a:t>
            </a:r>
            <a:r>
              <a:rPr lang="en-US" altLang="zh-CN" sz="2400" b="1" dirty="0">
                <a:solidFill>
                  <a:schemeClr val="bg1"/>
                </a:solidFill>
              </a:rPr>
              <a:t>extends</a:t>
            </a:r>
            <a:r>
              <a:rPr lang="en-US" altLang="zh-CN" sz="2400" dirty="0">
                <a:solidFill>
                  <a:schemeClr val="bg1"/>
                </a:solidFill>
              </a:rPr>
              <a:t> Shape </a:t>
            </a:r>
            <a:r>
              <a:rPr lang="en-US" altLang="zh-CN" sz="2400" b="1" dirty="0">
                <a:solidFill>
                  <a:schemeClr val="bg1"/>
                </a:solidFill>
              </a:rPr>
              <a:t>{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chemeClr val="bg1"/>
                </a:solidFill>
              </a:rPr>
              <a:t> … 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</a:rPr>
              <a:t>static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defaultRectangle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()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{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     </a:t>
            </a:r>
            <a:r>
              <a:rPr lang="en-US" altLang="zh-CN" sz="2400" b="1" dirty="0">
                <a:solidFill>
                  <a:schemeClr val="bg1"/>
                </a:solidFill>
              </a:rPr>
              <a:t>return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new</a:t>
            </a:r>
            <a:r>
              <a:rPr lang="en-US" altLang="zh-CN" sz="2400" dirty="0">
                <a:solidFill>
                  <a:schemeClr val="bg1"/>
                </a:solidFill>
              </a:rPr>
              <a:t> Rectangle</a:t>
            </a:r>
            <a:r>
              <a:rPr lang="en-US" altLang="zh-CN" sz="2400" b="1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chemeClr val="bg1"/>
                </a:solidFill>
              </a:rPr>
              <a:t>"default"</a:t>
            </a:r>
            <a:r>
              <a:rPr lang="en-US" altLang="zh-CN" sz="2400" b="1" dirty="0">
                <a:solidFill>
                  <a:schemeClr val="bg1"/>
                </a:solidFill>
              </a:rPr>
              <a:t>,</a:t>
            </a:r>
            <a:r>
              <a:rPr lang="en-US" altLang="zh-CN" sz="2400" dirty="0">
                <a:solidFill>
                  <a:schemeClr val="bg1"/>
                </a:solidFill>
              </a:rPr>
              <a:t> 0</a:t>
            </a:r>
            <a:r>
              <a:rPr lang="en-US" altLang="zh-CN" sz="2400" b="1" dirty="0">
                <a:solidFill>
                  <a:schemeClr val="bg1"/>
                </a:solidFill>
              </a:rPr>
              <a:t>,</a:t>
            </a:r>
            <a:r>
              <a:rPr lang="en-US" altLang="zh-CN" sz="2400" dirty="0">
                <a:solidFill>
                  <a:schemeClr val="bg1"/>
                </a:solidFill>
              </a:rPr>
              <a:t> 0</a:t>
            </a:r>
            <a:r>
              <a:rPr lang="en-US" altLang="zh-CN" sz="2400" b="1" dirty="0">
                <a:solidFill>
                  <a:schemeClr val="bg1"/>
                </a:solidFill>
              </a:rPr>
              <a:t>,</a:t>
            </a:r>
            <a:r>
              <a:rPr lang="en-US" altLang="zh-CN" sz="2400" dirty="0">
                <a:solidFill>
                  <a:schemeClr val="bg1"/>
                </a:solidFill>
              </a:rPr>
              <a:t> 100</a:t>
            </a:r>
            <a:r>
              <a:rPr lang="en-US" altLang="zh-CN" sz="2400" b="1" dirty="0">
                <a:solidFill>
                  <a:schemeClr val="bg1"/>
                </a:solidFill>
              </a:rPr>
              <a:t>,</a:t>
            </a:r>
            <a:r>
              <a:rPr lang="en-US" altLang="zh-CN" sz="2400" dirty="0">
                <a:solidFill>
                  <a:schemeClr val="bg1"/>
                </a:solidFill>
              </a:rPr>
              <a:t> 100</a:t>
            </a:r>
            <a:r>
              <a:rPr lang="en-US" altLang="zh-CN" sz="2400" b="1" dirty="0">
                <a:solidFill>
                  <a:schemeClr val="bg1"/>
                </a:solidFill>
              </a:rPr>
              <a:t>)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  </a:t>
            </a:r>
            <a:r>
              <a:rPr lang="en-US" altLang="zh-CN" sz="2400" b="1" dirty="0">
                <a:solidFill>
                  <a:schemeClr val="bg1"/>
                </a:solidFill>
              </a:rPr>
              <a:t>}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}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class</a:t>
            </a:r>
            <a:r>
              <a:rPr lang="en-US" altLang="zh-CN" sz="2400" dirty="0">
                <a:solidFill>
                  <a:schemeClr val="bg1"/>
                </a:solidFill>
              </a:rPr>
              <a:t> Circle </a:t>
            </a:r>
            <a:r>
              <a:rPr lang="en-US" altLang="zh-CN" sz="2400" b="1" dirty="0">
                <a:solidFill>
                  <a:schemeClr val="bg1"/>
                </a:solidFill>
              </a:rPr>
              <a:t>extends</a:t>
            </a:r>
            <a:r>
              <a:rPr lang="en-US" altLang="zh-CN" sz="2400" dirty="0">
                <a:solidFill>
                  <a:schemeClr val="bg1"/>
                </a:solidFill>
              </a:rPr>
              <a:t> Shape </a:t>
            </a:r>
            <a:r>
              <a:rPr lang="en-US" altLang="zh-CN" sz="2400" b="1" dirty="0">
                <a:solidFill>
                  <a:schemeClr val="bg1"/>
                </a:solidFill>
              </a:rPr>
              <a:t>{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 </a:t>
            </a:r>
            <a:r>
              <a:rPr lang="en-US" altLang="zh-CN" sz="2400" dirty="0">
                <a:solidFill>
                  <a:schemeClr val="bg1"/>
                </a:solidFill>
              </a:rPr>
              <a:t>… 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static </a:t>
            </a:r>
            <a:r>
              <a:rPr lang="en-US" altLang="zh-CN" sz="2400" dirty="0" err="1">
                <a:solidFill>
                  <a:schemeClr val="bg1"/>
                </a:solidFill>
              </a:rPr>
              <a:t>defaultCircle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()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{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</a:p>
          <a:p>
            <a:r>
              <a:rPr lang="zh-CN" altLang="en-US" sz="2400" b="1" dirty="0">
                <a:solidFill>
                  <a:schemeClr val="bg1"/>
                </a:solidFill>
              </a:rPr>
              <a:t>    </a:t>
            </a:r>
            <a:r>
              <a:rPr lang="en-US" altLang="zh-CN" sz="2400" b="1" dirty="0">
                <a:solidFill>
                  <a:schemeClr val="bg1"/>
                </a:solidFill>
              </a:rPr>
              <a:t>return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new</a:t>
            </a:r>
            <a:r>
              <a:rPr lang="en-US" altLang="zh-CN" sz="2400" dirty="0">
                <a:solidFill>
                  <a:schemeClr val="bg1"/>
                </a:solidFill>
              </a:rPr>
              <a:t> Circle</a:t>
            </a:r>
            <a:r>
              <a:rPr lang="en-US" altLang="zh-CN" sz="2400" b="1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chemeClr val="bg1"/>
                </a:solidFill>
              </a:rPr>
              <a:t>"default"</a:t>
            </a:r>
            <a:r>
              <a:rPr lang="en-US" altLang="zh-CN" sz="2400" b="1" dirty="0">
                <a:solidFill>
                  <a:schemeClr val="bg1"/>
                </a:solidFill>
              </a:rPr>
              <a:t>,</a:t>
            </a:r>
            <a:r>
              <a:rPr lang="en-US" altLang="zh-CN" sz="2400" dirty="0">
                <a:solidFill>
                  <a:schemeClr val="bg1"/>
                </a:solidFill>
              </a:rPr>
              <a:t> 0</a:t>
            </a:r>
            <a:r>
              <a:rPr lang="en-US" altLang="zh-CN" sz="2400" b="1" dirty="0">
                <a:solidFill>
                  <a:schemeClr val="bg1"/>
                </a:solidFill>
              </a:rPr>
              <a:t>,</a:t>
            </a:r>
            <a:r>
              <a:rPr lang="en-US" altLang="zh-CN" sz="2400" dirty="0">
                <a:solidFill>
                  <a:schemeClr val="bg1"/>
                </a:solidFill>
              </a:rPr>
              <a:t> 0</a:t>
            </a:r>
            <a:r>
              <a:rPr lang="en-US" altLang="zh-CN" sz="2400" b="1" dirty="0">
                <a:solidFill>
                  <a:schemeClr val="bg1"/>
                </a:solidFill>
              </a:rPr>
              <a:t>,</a:t>
            </a:r>
            <a:r>
              <a:rPr lang="en-US" altLang="zh-CN" sz="2400" dirty="0">
                <a:solidFill>
                  <a:schemeClr val="bg1"/>
                </a:solidFill>
              </a:rPr>
              <a:t> 100</a:t>
            </a:r>
            <a:r>
              <a:rPr lang="en-US" altLang="zh-CN" sz="2400" b="1" dirty="0">
                <a:solidFill>
                  <a:schemeClr val="bg1"/>
                </a:solidFill>
              </a:rPr>
              <a:t>)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}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}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2400" b="1" dirty="0" err="1">
                <a:solidFill>
                  <a:schemeClr val="bg1"/>
                </a:solidFill>
              </a:rPr>
              <a:t>var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defRectangle</a:t>
            </a:r>
            <a:r>
              <a:rPr lang="en-US" altLang="zh-CN" sz="2400" b="1" dirty="0">
                <a:solidFill>
                  <a:schemeClr val="bg1"/>
                </a:solidFill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</a:rPr>
              <a:t>Rectangle</a:t>
            </a:r>
            <a:r>
              <a:rPr lang="en-US" altLang="zh-CN" sz="2400" b="1" dirty="0" err="1">
                <a:solidFill>
                  <a:srgbClr val="FF0000"/>
                </a:solidFill>
              </a:rPr>
              <a:t>.</a:t>
            </a:r>
            <a:r>
              <a:rPr lang="en-US" altLang="zh-CN" sz="2400" dirty="0" err="1">
                <a:solidFill>
                  <a:srgbClr val="FF0000"/>
                </a:solidFill>
              </a:rPr>
              <a:t>defaultRectangle</a:t>
            </a:r>
            <a:r>
              <a:rPr lang="en-US" altLang="zh-CN" sz="2400" b="1" dirty="0">
                <a:solidFill>
                  <a:schemeClr val="bg1"/>
                </a:solidFill>
              </a:rPr>
              <a:t>()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2400" b="1" dirty="0" err="1">
                <a:solidFill>
                  <a:schemeClr val="bg1"/>
                </a:solidFill>
              </a:rPr>
              <a:t>var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defCircle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= </a:t>
            </a:r>
            <a:r>
              <a:rPr lang="en-US" altLang="zh-CN" sz="2400" dirty="0" err="1">
                <a:solidFill>
                  <a:srgbClr val="FF0000"/>
                </a:solidFill>
              </a:rPr>
              <a:t>Circle</a:t>
            </a:r>
            <a:r>
              <a:rPr lang="en-US" altLang="zh-CN" sz="2400" b="1" dirty="0" err="1">
                <a:solidFill>
                  <a:srgbClr val="FF0000"/>
                </a:solidFill>
              </a:rPr>
              <a:t>.</a:t>
            </a:r>
            <a:r>
              <a:rPr lang="en-US" altLang="zh-CN" sz="2400" dirty="0" err="1">
                <a:solidFill>
                  <a:srgbClr val="FF0000"/>
                </a:solidFill>
              </a:rPr>
              <a:t>defaultCircle</a:t>
            </a:r>
            <a:r>
              <a:rPr lang="en-US" altLang="zh-CN" sz="2400" b="1" dirty="0">
                <a:solidFill>
                  <a:schemeClr val="bg1"/>
                </a:solidFill>
              </a:rPr>
              <a:t>()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03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95536" y="2132856"/>
            <a:ext cx="2210354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ECMAScript6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的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-180528" y="332656"/>
            <a:ext cx="3312368" cy="911610"/>
            <a:chOff x="-252536" y="-273400"/>
            <a:chExt cx="3312368" cy="911610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-252536" y="-273400"/>
              <a:ext cx="3312368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en-US" altLang="zh-CN" sz="2400" b="1" dirty="0"/>
                <a:t>ECMAScript6</a:t>
              </a:r>
              <a:r>
                <a:rPr lang="zh-CN" altLang="en-US" sz="2400" b="1" dirty="0"/>
                <a:t> 的</a:t>
              </a:r>
              <a:endParaRPr lang="en-US" altLang="zh-CN" sz="2400" b="1" dirty="0"/>
            </a:p>
            <a:p>
              <a:r>
                <a:rPr lang="zh-CN" altLang="en-US" sz="2400" b="1" dirty="0"/>
                <a:t>新特性</a:t>
              </a:r>
              <a:endParaRPr lang="en-US" altLang="zh-CN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圆角矩形 28"/>
          <p:cNvSpPr/>
          <p:nvPr/>
        </p:nvSpPr>
        <p:spPr>
          <a:xfrm>
            <a:off x="3165178" y="1031851"/>
            <a:ext cx="2046434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6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cxnSp>
        <p:nvCxnSpPr>
          <p:cNvPr id="30" name="直接箭头连接符 29"/>
          <p:cNvCxnSpPr>
            <a:stCxn id="11" idx="3"/>
            <a:endCxn id="29" idx="1"/>
          </p:cNvCxnSpPr>
          <p:nvPr/>
        </p:nvCxnSpPr>
        <p:spPr>
          <a:xfrm flipV="1">
            <a:off x="2605890" y="1211851"/>
            <a:ext cx="559288" cy="12030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5334678" y="1031851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6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3145731" y="1761634"/>
            <a:ext cx="2046434" cy="576064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6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常用新特性</a:t>
            </a:r>
          </a:p>
        </p:txBody>
      </p:sp>
      <p:cxnSp>
        <p:nvCxnSpPr>
          <p:cNvPr id="45" name="直接箭头连接符 44"/>
          <p:cNvCxnSpPr>
            <a:stCxn id="11" idx="3"/>
            <a:endCxn id="44" idx="1"/>
          </p:cNvCxnSpPr>
          <p:nvPr/>
        </p:nvCxnSpPr>
        <p:spPr>
          <a:xfrm flipV="1">
            <a:off x="2605890" y="2049666"/>
            <a:ext cx="539841" cy="365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5316791" y="306668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模板字符串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5333095" y="175387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块作用域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5349441" y="219664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箭头函数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5333906" y="3936681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OOP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49"/>
          <p:cNvSpPr/>
          <p:nvPr/>
        </p:nvSpPr>
        <p:spPr>
          <a:xfrm>
            <a:off x="5333094" y="263469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参数增强</a:t>
            </a:r>
          </a:p>
        </p:txBody>
      </p:sp>
      <p:sp>
        <p:nvSpPr>
          <p:cNvPr id="18" name="圆角矩形 49"/>
          <p:cNvSpPr/>
          <p:nvPr/>
        </p:nvSpPr>
        <p:spPr>
          <a:xfrm>
            <a:off x="5333236" y="350047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解构</a:t>
            </a:r>
          </a:p>
        </p:txBody>
      </p:sp>
      <p:sp>
        <p:nvSpPr>
          <p:cNvPr id="20" name="圆角矩形 49"/>
          <p:cNvSpPr/>
          <p:nvPr/>
        </p:nvSpPr>
        <p:spPr>
          <a:xfrm>
            <a:off x="5316790" y="4397310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of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49"/>
          <p:cNvSpPr/>
          <p:nvPr/>
        </p:nvSpPr>
        <p:spPr>
          <a:xfrm>
            <a:off x="5316789" y="4852343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874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OOP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参见 </a:t>
            </a:r>
            <a:r>
              <a:rPr lang="en-US" altLang="zh-CN" dirty="0"/>
              <a:t>COOKBOOK】</a:t>
            </a:r>
          </a:p>
          <a:p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ES6</a:t>
            </a:r>
            <a:r>
              <a:rPr lang="zh-CN" altLang="en-US" dirty="0"/>
              <a:t>的</a:t>
            </a:r>
            <a:r>
              <a:rPr lang="en-US" altLang="zh-CN" dirty="0"/>
              <a:t>class</a:t>
            </a:r>
            <a:r>
              <a:rPr lang="zh-CN" altLang="en-US" dirty="0"/>
              <a:t>语法结构，描述敌机和蜜蜂类型，并抽象父类型，避免代码重复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8657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for  of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850011"/>
          </a:xfrm>
        </p:spPr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中，为了增强遍历操作，提供了 </a:t>
            </a:r>
            <a:r>
              <a:rPr lang="en-US" altLang="zh-CN" dirty="0"/>
              <a:t>for…of 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break</a:t>
            </a:r>
            <a:r>
              <a:rPr lang="zh-CN" altLang="en-US" dirty="0"/>
              <a:t>，</a:t>
            </a:r>
            <a:r>
              <a:rPr lang="en-US" altLang="zh-CN" dirty="0"/>
              <a:t>continue</a:t>
            </a:r>
            <a:r>
              <a:rPr lang="zh-CN" altLang="en-US" dirty="0"/>
              <a:t>和</a:t>
            </a:r>
            <a:r>
              <a:rPr lang="en-US" altLang="zh-CN" dirty="0"/>
              <a:t>return</a:t>
            </a:r>
            <a:endParaRPr lang="zh-CN" altLang="en-US" dirty="0"/>
          </a:p>
          <a:p>
            <a:pPr lvl="1"/>
            <a:r>
              <a:rPr lang="en-US" altLang="zh-CN" dirty="0"/>
              <a:t>for-in</a:t>
            </a:r>
            <a:r>
              <a:rPr lang="zh-CN" altLang="en-US" dirty="0"/>
              <a:t>循环用于遍历对象属性，</a:t>
            </a:r>
            <a:r>
              <a:rPr lang="en-US" altLang="zh-CN" dirty="0"/>
              <a:t>for-of</a:t>
            </a:r>
            <a:r>
              <a:rPr lang="zh-CN" altLang="en-US" dirty="0"/>
              <a:t>循环用于遍历数据（比如数组中单值）</a:t>
            </a:r>
            <a:endParaRPr lang="en-US" altLang="zh-CN" dirty="0"/>
          </a:p>
          <a:p>
            <a:r>
              <a:rPr lang="en-US" altLang="zh-CN" dirty="0"/>
              <a:t>for-of</a:t>
            </a:r>
            <a:r>
              <a:rPr lang="zh-CN" altLang="en-US" dirty="0"/>
              <a:t>循环不仅仅可以遍历数组，基本上所有类数组对象和字符串都适用</a:t>
            </a:r>
            <a:endParaRPr lang="en-US" altLang="zh-CN" dirty="0"/>
          </a:p>
        </p:txBody>
      </p:sp>
      <p:sp>
        <p:nvSpPr>
          <p:cNvPr id="10" name="Shape 33"/>
          <p:cNvSpPr/>
          <p:nvPr/>
        </p:nvSpPr>
        <p:spPr>
          <a:xfrm>
            <a:off x="3203849" y="3573016"/>
            <a:ext cx="5760640" cy="306896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23" tIns="45711" rIns="91423" bIns="45711" anchor="ctr"/>
          <a:lstStyle/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[90, 80, 70];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遍历数组的下标或对象的成员名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for(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 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){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console.log( i );   	//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将输出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0  1  2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}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遍历数组的元素值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for(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v 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of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){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console.log( v );   //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将输出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90  80  70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519562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for  of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参见 </a:t>
            </a:r>
            <a:r>
              <a:rPr lang="en-US" altLang="zh-CN" dirty="0"/>
              <a:t>COOKBOOK】</a:t>
            </a:r>
          </a:p>
          <a:p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for…of</a:t>
            </a:r>
            <a:r>
              <a:rPr lang="zh-CN" altLang="en-US" dirty="0"/>
              <a:t>和集合对象，实现统计字符串中字符出现个数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8677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Promises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95794"/>
          </a:xfrm>
        </p:spPr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中，为了避免</a:t>
            </a:r>
            <a:r>
              <a:rPr lang="en-US" altLang="zh-CN" dirty="0"/>
              <a:t>”</a:t>
            </a:r>
            <a:r>
              <a:rPr lang="zh-CN" altLang="en-US" dirty="0"/>
              <a:t>回调地狱</a:t>
            </a:r>
            <a:r>
              <a:rPr lang="en-US" altLang="zh-CN" dirty="0"/>
              <a:t>”,</a:t>
            </a:r>
            <a:r>
              <a:rPr lang="zh-CN" altLang="en-US" dirty="0"/>
              <a:t>添加了</a:t>
            </a:r>
            <a:r>
              <a:rPr lang="en-US" altLang="zh-CN" dirty="0"/>
              <a:t>Promises</a:t>
            </a:r>
            <a:r>
              <a:rPr lang="zh-CN" altLang="en-US" dirty="0"/>
              <a:t>机制</a:t>
            </a:r>
            <a:endParaRPr lang="en-US" altLang="zh-CN" dirty="0"/>
          </a:p>
          <a:p>
            <a:r>
              <a:rPr lang="en-US" altLang="zh-CN" dirty="0"/>
              <a:t>Promises</a:t>
            </a:r>
            <a:r>
              <a:rPr lang="zh-CN" altLang="en-US" dirty="0"/>
              <a:t>机制可让连续的回调函数调用，看起来更像是连续调用，而不是嵌套。</a:t>
            </a:r>
            <a:endParaRPr lang="en-US" altLang="zh-CN" dirty="0"/>
          </a:p>
        </p:txBody>
      </p:sp>
      <p:sp>
        <p:nvSpPr>
          <p:cNvPr id="10" name="Shape 33"/>
          <p:cNvSpPr/>
          <p:nvPr/>
        </p:nvSpPr>
        <p:spPr>
          <a:xfrm>
            <a:off x="899592" y="2627530"/>
            <a:ext cx="6912768" cy="404183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23" tIns="45711" rIns="91423" bIns="45711" anchor="ctr"/>
          <a:lstStyle/>
          <a:p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//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回调地狱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——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嵌套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connect(()=&gt;{</a:t>
            </a:r>
            <a:br>
              <a:rPr lang="zh-CN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zh-CN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query(()=&gt;{</a:t>
            </a:r>
            <a:br>
              <a:rPr lang="zh-CN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zh-CN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response((err)=&gt;</a:t>
            </a:r>
            <a:r>
              <a:rPr lang="zh-CN" altLang="zh-CN" sz="2200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console</a:t>
            </a:r>
            <a:r>
              <a:rPr lang="zh-CN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zh-CN" altLang="zh-CN" sz="2200" dirty="0">
                <a:solidFill>
                  <a:srgbClr val="7A7A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log</a:t>
            </a:r>
            <a:r>
              <a:rPr lang="zh-CN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(err));</a:t>
            </a:r>
            <a:br>
              <a:rPr lang="zh-CN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zh-CN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},(err)=&gt;</a:t>
            </a:r>
            <a:r>
              <a:rPr lang="zh-CN" altLang="zh-CN" sz="2200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console</a:t>
            </a:r>
            <a:r>
              <a:rPr lang="zh-CN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zh-CN" altLang="zh-CN" sz="2200" dirty="0">
                <a:solidFill>
                  <a:srgbClr val="7A7A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log</a:t>
            </a:r>
            <a:r>
              <a:rPr lang="zh-CN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(err))</a:t>
            </a:r>
            <a:br>
              <a:rPr lang="zh-CN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zh-CN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},(err)=&gt;</a:t>
            </a:r>
            <a:r>
              <a:rPr lang="zh-CN" altLang="zh-CN" sz="2200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console</a:t>
            </a:r>
            <a:r>
              <a:rPr lang="zh-CN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zh-CN" altLang="zh-CN" sz="2200" dirty="0">
                <a:solidFill>
                  <a:srgbClr val="7A7A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log</a:t>
            </a:r>
            <a:r>
              <a:rPr lang="zh-CN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(err));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//Promise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方式: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——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链式</a:t>
            </a:r>
            <a:br>
              <a:rPr lang="zh-CN" altLang="zh-CN" sz="22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zh-CN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connect()</a:t>
            </a:r>
            <a:br>
              <a:rPr lang="zh-CN" altLang="zh-CN" sz="22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.then</a:t>
            </a:r>
            <a:r>
              <a:rPr lang="zh-CN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(()=&gt;query())</a:t>
            </a:r>
            <a:br>
              <a:rPr lang="zh-CN" altLang="zh-CN" sz="22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zh-CN" altLang="zh-CN" sz="22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.then</a:t>
            </a:r>
            <a:r>
              <a:rPr lang="zh-CN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(()=&gt;response())</a:t>
            </a:r>
            <a:br>
              <a:rPr lang="zh-CN" altLang="zh-CN" sz="22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zh-CN" altLang="zh-CN" sz="22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zh-CN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.catch</a:t>
            </a:r>
            <a:r>
              <a:rPr lang="zh-CN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(err=&gt;</a:t>
            </a:r>
            <a:r>
              <a:rPr lang="zh-CN" altLang="zh-CN" sz="2200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console</a:t>
            </a:r>
            <a:r>
              <a:rPr lang="zh-CN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zh-CN" altLang="zh-CN" sz="2200" dirty="0">
                <a:solidFill>
                  <a:srgbClr val="7A7A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log</a:t>
            </a:r>
            <a:r>
              <a:rPr lang="zh-CN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(err));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6340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Promises</a:t>
            </a:r>
            <a:r>
              <a:rPr lang="zh-CN" altLang="en-US" dirty="0"/>
              <a:t>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35531"/>
          </a:xfrm>
        </p:spPr>
        <p:txBody>
          <a:bodyPr/>
          <a:lstStyle/>
          <a:p>
            <a:r>
              <a:rPr lang="zh-CN" altLang="en-US" dirty="0"/>
              <a:t>定义返回</a:t>
            </a:r>
            <a:r>
              <a:rPr lang="en-US" altLang="zh-CN" dirty="0"/>
              <a:t>Promise</a:t>
            </a:r>
            <a:r>
              <a:rPr lang="zh-CN" altLang="en-US" dirty="0"/>
              <a:t>对象的函数</a:t>
            </a:r>
            <a:r>
              <a:rPr lang="en-US" altLang="zh-CN" dirty="0"/>
              <a:t>, </a:t>
            </a:r>
            <a:r>
              <a:rPr lang="zh-CN" altLang="en-US" dirty="0"/>
              <a:t>来支持</a:t>
            </a:r>
            <a:r>
              <a:rPr lang="en-US" altLang="zh-CN" dirty="0"/>
              <a:t>Promises</a:t>
            </a:r>
            <a:r>
              <a:rPr lang="zh-CN" altLang="en-US" dirty="0"/>
              <a:t>机制</a:t>
            </a:r>
            <a:r>
              <a:rPr lang="en-US" altLang="zh-CN" dirty="0"/>
              <a:t>: </a:t>
            </a:r>
          </a:p>
        </p:txBody>
      </p:sp>
      <p:sp>
        <p:nvSpPr>
          <p:cNvPr id="10" name="Shape 33"/>
          <p:cNvSpPr/>
          <p:nvPr/>
        </p:nvSpPr>
        <p:spPr>
          <a:xfrm>
            <a:off x="899592" y="1844824"/>
            <a:ext cx="6912768" cy="432048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23" tIns="45711" rIns="91423" bIns="45711" anchor="ctr"/>
          <a:lstStyle/>
          <a:p>
            <a:r>
              <a:rPr lang="zh-CN" altLang="zh-CN" sz="2000" dirty="0">
                <a:solidFill>
                  <a:srgbClr val="000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function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fun</a:t>
            </a:r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(){</a:t>
            </a:r>
            <a:b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… …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//fun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中必须先执行的正常任务代码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var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err=true/false; //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根据之前代码的设置是否出错</a:t>
            </a:r>
            <a:b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//创建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Promise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对象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: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//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接收正确时的回调函数和错误时的回调函数</a:t>
            </a:r>
            <a:b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zh-CN" altLang="zh-CN" sz="2000" dirty="0">
                <a:solidFill>
                  <a:srgbClr val="000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return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new Promise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((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resolve,reject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)=&gt;{</a:t>
            </a:r>
            <a:b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</a:t>
            </a:r>
            <a:r>
              <a:rPr lang="zh-CN" altLang="zh-CN" sz="2000" dirty="0">
                <a:solidFill>
                  <a:srgbClr val="000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if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(!</a:t>
            </a:r>
            <a:r>
              <a:rPr lang="zh-CN" altLang="zh-CN" sz="2000" dirty="0">
                <a:solidFill>
                  <a:srgbClr val="45838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err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){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//如果没出错，就执行承诺的回调函数</a:t>
            </a:r>
            <a:b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resolve()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r>
              <a:rPr lang="zh-CN" altLang="zh-CN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endParaRPr lang="en-US" altLang="zh-CN" sz="2000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r>
              <a:rPr lang="zh-CN" altLang="zh-CN" sz="2000" dirty="0">
                <a:solidFill>
                  <a:srgbClr val="000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else</a:t>
            </a:r>
            <a:r>
              <a:rPr lang="en-US" altLang="zh-CN" sz="2000" dirty="0">
                <a:solidFill>
                  <a:srgbClr val="000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{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//如果出错，就执行承诺的错误处理回调函数</a:t>
            </a:r>
            <a:b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reject(“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错误提示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")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b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b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});</a:t>
            </a:r>
            <a:b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0348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Promises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参见 </a:t>
            </a:r>
            <a:r>
              <a:rPr lang="en-US" altLang="zh-CN" dirty="0"/>
              <a:t>COOKBOOK】</a:t>
            </a:r>
          </a:p>
          <a:p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Promises</a:t>
            </a:r>
            <a:r>
              <a:rPr lang="zh-CN" altLang="en-US" dirty="0"/>
              <a:t>机制实现三个函数，按顺序回调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5561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总结和答疑</a:t>
            </a:r>
          </a:p>
        </p:txBody>
      </p:sp>
    </p:spTree>
    <p:extLst>
      <p:ext uri="{BB962C8B-B14F-4D97-AF65-F5344CB8AC3E}">
        <p14:creationId xmlns:p14="http://schemas.microsoft.com/office/powerpoint/2010/main" val="249694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060848"/>
            <a:ext cx="7963818" cy="1047757"/>
          </a:xfrm>
        </p:spPr>
        <p:txBody>
          <a:bodyPr/>
          <a:lstStyle/>
          <a:p>
            <a:r>
              <a:rPr lang="en-US" altLang="zh-CN" dirty="0" err="1"/>
              <a:t>ECMAScript</a:t>
            </a:r>
            <a:r>
              <a:rPr lang="en-US" altLang="zh-CN" dirty="0"/>
              <a:t> 6 </a:t>
            </a:r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31167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ECMAScript</a:t>
            </a:r>
            <a:r>
              <a:rPr lang="en-US" altLang="zh-CN" dirty="0"/>
              <a:t> 6 </a:t>
            </a:r>
            <a:r>
              <a:rPr lang="zh-CN" altLang="en-US" dirty="0"/>
              <a:t>简介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262432"/>
          </a:xfrm>
        </p:spPr>
        <p:txBody>
          <a:bodyPr/>
          <a:lstStyle/>
          <a:p>
            <a:r>
              <a:rPr lang="en-US" altLang="zh-CN" dirty="0" err="1"/>
              <a:t>ECMAScript</a:t>
            </a:r>
            <a:r>
              <a:rPr lang="en-US" altLang="zh-CN" dirty="0"/>
              <a:t> 6.0</a:t>
            </a:r>
            <a:r>
              <a:rPr lang="zh-CN" altLang="en-US" dirty="0"/>
              <a:t>（以下简称</a:t>
            </a:r>
            <a:r>
              <a:rPr lang="en-US" altLang="zh-CN" dirty="0"/>
              <a:t>ES6</a:t>
            </a:r>
            <a:r>
              <a:rPr lang="zh-CN" altLang="en-US" dirty="0"/>
              <a:t>）是</a:t>
            </a:r>
            <a:r>
              <a:rPr lang="en-US" altLang="zh-CN" dirty="0"/>
              <a:t>JavaScript</a:t>
            </a:r>
            <a:r>
              <a:rPr lang="zh-CN" altLang="en-US" dirty="0"/>
              <a:t>语言的下一代标准，于 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月正式发布</a:t>
            </a:r>
            <a:endParaRPr lang="en-US" altLang="zh-CN" dirty="0"/>
          </a:p>
          <a:p>
            <a:pPr lvl="1"/>
            <a:r>
              <a:rPr lang="zh-CN" altLang="en-US" dirty="0"/>
              <a:t>使得</a:t>
            </a:r>
            <a:r>
              <a:rPr lang="en-US" altLang="zh-CN" dirty="0"/>
              <a:t>JavaScript</a:t>
            </a:r>
            <a:r>
              <a:rPr lang="zh-CN" altLang="en-US" dirty="0"/>
              <a:t>语言可以用来编写复杂的大型应用程序，成为企业级开发语言</a:t>
            </a:r>
            <a:endParaRPr lang="en-US" altLang="zh-CN" dirty="0"/>
          </a:p>
          <a:p>
            <a:r>
              <a:rPr lang="en-US" altLang="zh-CN" dirty="0"/>
              <a:t>ES6</a:t>
            </a:r>
            <a:r>
              <a:rPr lang="zh-CN" altLang="en-US" dirty="0"/>
              <a:t>既是一个历史名词，也是一个泛指，含义是</a:t>
            </a:r>
            <a:r>
              <a:rPr lang="en-US" altLang="zh-CN" dirty="0"/>
              <a:t>5.1</a:t>
            </a:r>
            <a:r>
              <a:rPr lang="zh-CN" altLang="en-US" dirty="0"/>
              <a:t>版以后的</a:t>
            </a:r>
            <a:r>
              <a:rPr lang="en-US" altLang="zh-CN" dirty="0"/>
              <a:t>JavaScript</a:t>
            </a:r>
            <a:r>
              <a:rPr lang="zh-CN" altLang="en-US" dirty="0"/>
              <a:t>的下一代标准，涵盖了</a:t>
            </a:r>
            <a:r>
              <a:rPr lang="en-US" altLang="zh-CN" dirty="0"/>
              <a:t>ES2015</a:t>
            </a:r>
            <a:r>
              <a:rPr lang="zh-CN" altLang="en-US" dirty="0"/>
              <a:t>、</a:t>
            </a:r>
            <a:r>
              <a:rPr lang="en-US" altLang="zh-CN" dirty="0"/>
              <a:t>ES2016</a:t>
            </a:r>
            <a:r>
              <a:rPr lang="zh-CN" altLang="en-US" dirty="0"/>
              <a:t>、</a:t>
            </a:r>
            <a:r>
              <a:rPr lang="en-US" altLang="zh-CN" dirty="0"/>
              <a:t>ES2017</a:t>
            </a:r>
            <a:r>
              <a:rPr lang="zh-CN" altLang="en-US" dirty="0"/>
              <a:t>等等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780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060848"/>
            <a:ext cx="7963818" cy="1047757"/>
          </a:xfrm>
        </p:spPr>
        <p:txBody>
          <a:bodyPr/>
          <a:lstStyle/>
          <a:p>
            <a:pPr algn="ctr"/>
            <a:r>
              <a:rPr lang="en-US" altLang="zh-CN" dirty="0" err="1"/>
              <a:t>ECMAScript</a:t>
            </a:r>
            <a:r>
              <a:rPr lang="en-US" altLang="zh-CN" dirty="0"/>
              <a:t> 6 </a:t>
            </a:r>
            <a:r>
              <a:rPr lang="zh-CN" altLang="en-US" dirty="0"/>
              <a:t>常用新特性</a:t>
            </a:r>
          </a:p>
        </p:txBody>
      </p:sp>
    </p:spTree>
    <p:extLst>
      <p:ext uri="{BB962C8B-B14F-4D97-AF65-F5344CB8AC3E}">
        <p14:creationId xmlns:p14="http://schemas.microsoft.com/office/powerpoint/2010/main" val="1782518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块作用域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329292"/>
          </a:xfrm>
        </p:spPr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中，变量的作用域分为三种：</a:t>
            </a:r>
            <a:endParaRPr lang="en-US" altLang="zh-CN" dirty="0"/>
          </a:p>
          <a:p>
            <a:pPr lvl="1"/>
            <a:r>
              <a:rPr lang="zh-CN" altLang="en-US" dirty="0"/>
              <a:t>局部作用域：只能在当前函数内使用</a:t>
            </a:r>
            <a:endParaRPr lang="en-US" altLang="zh-CN" dirty="0"/>
          </a:p>
          <a:p>
            <a:pPr lvl="1"/>
            <a:r>
              <a:rPr lang="zh-CN" altLang="en-US" dirty="0"/>
              <a:t>全局作用域：可以在任意函数内使用</a:t>
            </a:r>
            <a:r>
              <a:rPr lang="en-US" altLang="zh-CN" dirty="0"/>
              <a:t>——</a:t>
            </a:r>
            <a:r>
              <a:rPr lang="zh-CN" altLang="en-US" dirty="0"/>
              <a:t>是全局对象的成员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块级作用域</a:t>
            </a:r>
            <a:r>
              <a:rPr lang="zh-CN" altLang="en-US" dirty="0"/>
              <a:t>：只能在当前块内使用</a:t>
            </a:r>
            <a:r>
              <a:rPr lang="en-US" altLang="zh-CN" dirty="0"/>
              <a:t>——ES6</a:t>
            </a:r>
            <a:r>
              <a:rPr lang="zh-CN" altLang="en-US" dirty="0"/>
              <a:t>新特</a:t>
            </a:r>
            <a:endParaRPr lang="en-US" altLang="zh-CN" dirty="0"/>
          </a:p>
        </p:txBody>
      </p:sp>
      <p:sp>
        <p:nvSpPr>
          <p:cNvPr id="5" name="Shape 33"/>
          <p:cNvSpPr/>
          <p:nvPr/>
        </p:nvSpPr>
        <p:spPr>
          <a:xfrm>
            <a:off x="683567" y="3573016"/>
            <a:ext cx="8193305" cy="272959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23" tIns="45711" rIns="91423" bIns="45711" anchor="ctr"/>
          <a:lstStyle/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"use strict";			//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块级作用域需要运行于严格模式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for( 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let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i=0; i&lt;10; i++ ){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console.log(i);		//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正常执行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}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console.log(i); 		//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执行错误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780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块作用域（续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let</a:t>
            </a:r>
            <a:r>
              <a:rPr lang="zh-CN" altLang="en-US" dirty="0"/>
              <a:t>实现闭包效果</a:t>
            </a:r>
            <a:endParaRPr lang="en-US" altLang="zh-CN" dirty="0"/>
          </a:p>
        </p:txBody>
      </p:sp>
      <p:sp>
        <p:nvSpPr>
          <p:cNvPr id="5" name="Shape 33"/>
          <p:cNvSpPr/>
          <p:nvPr/>
        </p:nvSpPr>
        <p:spPr>
          <a:xfrm>
            <a:off x="755576" y="1630834"/>
            <a:ext cx="8193305" cy="143812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23" tIns="45711" rIns="91423" bIns="45711" anchor="ctr"/>
          <a:lstStyle/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&lt;button id="btn0"&gt;BUTTON0&lt;/button&gt;    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&lt;button id="btn1"&gt;BUTTON1&lt;/button&gt;    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&lt;button id="btn2"&gt;BUTTON2&lt;/button&gt;</a:t>
            </a:r>
          </a:p>
        </p:txBody>
      </p:sp>
      <p:sp>
        <p:nvSpPr>
          <p:cNvPr id="8" name="Shape 33"/>
          <p:cNvSpPr/>
          <p:nvPr/>
        </p:nvSpPr>
        <p:spPr>
          <a:xfrm>
            <a:off x="755576" y="3284984"/>
            <a:ext cx="8193305" cy="230425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23" tIns="45711" rIns="91423" bIns="45711" anchor="ctr"/>
          <a:lstStyle/>
          <a:p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btns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document.getElementsByTagName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("button");      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for(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let 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=0;i&lt;3;i++){        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btns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].</a:t>
            </a:r>
            <a:r>
              <a:rPr lang="en-US" altLang="zh-CN" sz="2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onclick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=function(){          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alert(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);        </a:t>
            </a:r>
          </a:p>
          <a:p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      </a:t>
            </a:r>
          </a:p>
          <a:p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110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块作用域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参见 </a:t>
            </a:r>
            <a:r>
              <a:rPr lang="en-US" altLang="zh-CN" dirty="0"/>
              <a:t>COOKBOOK】</a:t>
            </a:r>
          </a:p>
          <a:p>
            <a:endParaRPr lang="en-US" altLang="zh-CN" dirty="0"/>
          </a:p>
          <a:p>
            <a:pPr lvl="1"/>
            <a:r>
              <a:rPr lang="zh-CN" altLang="en-US" dirty="0"/>
              <a:t>使用循环结构计算从</a:t>
            </a:r>
            <a:r>
              <a:rPr lang="en-US" altLang="zh-CN" dirty="0"/>
              <a:t>1</a:t>
            </a:r>
            <a:r>
              <a:rPr lang="zh-CN" altLang="en-US" dirty="0"/>
              <a:t>加到</a:t>
            </a:r>
            <a:r>
              <a:rPr lang="en-US" altLang="zh-CN" dirty="0"/>
              <a:t>100</a:t>
            </a:r>
            <a:r>
              <a:rPr lang="zh-CN" altLang="en-US" dirty="0"/>
              <a:t>的和，并输出计算结果。要求</a:t>
            </a:r>
            <a:r>
              <a:rPr lang="en-US" altLang="zh-CN" dirty="0"/>
              <a:t>: </a:t>
            </a:r>
            <a:r>
              <a:rPr lang="zh-CN" altLang="en-US" dirty="0"/>
              <a:t>变量用</a:t>
            </a:r>
            <a:r>
              <a:rPr lang="en-US" altLang="zh-CN" dirty="0"/>
              <a:t>let</a:t>
            </a:r>
            <a:r>
              <a:rPr lang="zh-CN" altLang="en-US" dirty="0"/>
              <a:t>声明。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67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18723</TotalTime>
  <Words>2080</Words>
  <Application>Microsoft Office PowerPoint</Application>
  <PresentationFormat>全屏显示(4:3)</PresentationFormat>
  <Paragraphs>380</Paragraphs>
  <Slides>36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宋体</vt:lpstr>
      <vt:lpstr>微软雅黑</vt:lpstr>
      <vt:lpstr>Arial</vt:lpstr>
      <vt:lpstr>Calibri</vt:lpstr>
      <vt:lpstr>Consolas</vt:lpstr>
      <vt:lpstr>Mangal</vt:lpstr>
      <vt:lpstr>Office 主题</vt:lpstr>
      <vt:lpstr>前端核心 JavaScript</vt:lpstr>
      <vt:lpstr>PowerPoint 演示文稿</vt:lpstr>
      <vt:lpstr>PowerPoint 演示文稿</vt:lpstr>
      <vt:lpstr>ECMAScript 6 概述</vt:lpstr>
      <vt:lpstr>ECMAScript 6 简介</vt:lpstr>
      <vt:lpstr>ECMAScript 6 常用新特性</vt:lpstr>
      <vt:lpstr>块作用域</vt:lpstr>
      <vt:lpstr>块作用域（续1）</vt:lpstr>
      <vt:lpstr>块作用域</vt:lpstr>
      <vt:lpstr>箭头函数</vt:lpstr>
      <vt:lpstr>箭头函数（续1）</vt:lpstr>
      <vt:lpstr>箭头函数</vt:lpstr>
      <vt:lpstr>参数增强</vt:lpstr>
      <vt:lpstr>参数增强（续1）</vt:lpstr>
      <vt:lpstr>参数增强（续2）</vt:lpstr>
      <vt:lpstr>参数增强</vt:lpstr>
      <vt:lpstr>模板字符串</vt:lpstr>
      <vt:lpstr>模板字符串（续1）</vt:lpstr>
      <vt:lpstr>模板字符串（续2）</vt:lpstr>
      <vt:lpstr>解构</vt:lpstr>
      <vt:lpstr>解构（续1）</vt:lpstr>
      <vt:lpstr>解构（续2）</vt:lpstr>
      <vt:lpstr>OOP</vt:lpstr>
      <vt:lpstr>OOP（续1）</vt:lpstr>
      <vt:lpstr>OOP（续2）</vt:lpstr>
      <vt:lpstr>OOP（续3）</vt:lpstr>
      <vt:lpstr>OOP（续4）</vt:lpstr>
      <vt:lpstr>OOP（续5）</vt:lpstr>
      <vt:lpstr>OOP（续6）</vt:lpstr>
      <vt:lpstr>OOP</vt:lpstr>
      <vt:lpstr>for  of</vt:lpstr>
      <vt:lpstr>for  of</vt:lpstr>
      <vt:lpstr>Promises</vt:lpstr>
      <vt:lpstr>Promises（续1）</vt:lpstr>
      <vt:lpstr>Promises</vt:lpstr>
      <vt:lpstr>总结和答疑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dong zhang</cp:lastModifiedBy>
  <cp:revision>3690</cp:revision>
  <dcterms:modified xsi:type="dcterms:W3CDTF">2017-08-22T06:24:46Z</dcterms:modified>
</cp:coreProperties>
</file>