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83"/>
  </p:notesMasterIdLst>
  <p:handoutMasterIdLst>
    <p:handoutMasterId r:id="rId84"/>
  </p:handoutMasterIdLst>
  <p:sldIdLst>
    <p:sldId id="598" r:id="rId2"/>
    <p:sldId id="640" r:id="rId3"/>
    <p:sldId id="641" r:id="rId4"/>
    <p:sldId id="601" r:id="rId5"/>
    <p:sldId id="602" r:id="rId6"/>
    <p:sldId id="619" r:id="rId7"/>
    <p:sldId id="693" r:id="rId8"/>
    <p:sldId id="695" r:id="rId9"/>
    <p:sldId id="694" r:id="rId10"/>
    <p:sldId id="696" r:id="rId11"/>
    <p:sldId id="698" r:id="rId12"/>
    <p:sldId id="699" r:id="rId13"/>
    <p:sldId id="700" r:id="rId14"/>
    <p:sldId id="701" r:id="rId15"/>
    <p:sldId id="702" r:id="rId16"/>
    <p:sldId id="703" r:id="rId17"/>
    <p:sldId id="705" r:id="rId18"/>
    <p:sldId id="704" r:id="rId19"/>
    <p:sldId id="706" r:id="rId20"/>
    <p:sldId id="707" r:id="rId21"/>
    <p:sldId id="708" r:id="rId22"/>
    <p:sldId id="709" r:id="rId23"/>
    <p:sldId id="710" r:id="rId24"/>
    <p:sldId id="711" r:id="rId25"/>
    <p:sldId id="716" r:id="rId26"/>
    <p:sldId id="717" r:id="rId27"/>
    <p:sldId id="718" r:id="rId28"/>
    <p:sldId id="719" r:id="rId29"/>
    <p:sldId id="720" r:id="rId30"/>
    <p:sldId id="721" r:id="rId31"/>
    <p:sldId id="723" r:id="rId32"/>
    <p:sldId id="722" r:id="rId33"/>
    <p:sldId id="724" r:id="rId34"/>
    <p:sldId id="726" r:id="rId35"/>
    <p:sldId id="727" r:id="rId36"/>
    <p:sldId id="729" r:id="rId37"/>
    <p:sldId id="728" r:id="rId38"/>
    <p:sldId id="623" r:id="rId39"/>
    <p:sldId id="624" r:id="rId40"/>
    <p:sldId id="625" r:id="rId41"/>
    <p:sldId id="626" r:id="rId42"/>
    <p:sldId id="627" r:id="rId43"/>
    <p:sldId id="628" r:id="rId44"/>
    <p:sldId id="630" r:id="rId45"/>
    <p:sldId id="731" r:id="rId46"/>
    <p:sldId id="732" r:id="rId47"/>
    <p:sldId id="733" r:id="rId48"/>
    <p:sldId id="736" r:id="rId49"/>
    <p:sldId id="737" r:id="rId50"/>
    <p:sldId id="735" r:id="rId51"/>
    <p:sldId id="738" r:id="rId52"/>
    <p:sldId id="739" r:id="rId53"/>
    <p:sldId id="740" r:id="rId54"/>
    <p:sldId id="742" r:id="rId55"/>
    <p:sldId id="743" r:id="rId56"/>
    <p:sldId id="744" r:id="rId57"/>
    <p:sldId id="771" r:id="rId58"/>
    <p:sldId id="746" r:id="rId59"/>
    <p:sldId id="745" r:id="rId60"/>
    <p:sldId id="747" r:id="rId61"/>
    <p:sldId id="749" r:id="rId62"/>
    <p:sldId id="748" r:id="rId63"/>
    <p:sldId id="750" r:id="rId64"/>
    <p:sldId id="752" r:id="rId65"/>
    <p:sldId id="751" r:id="rId66"/>
    <p:sldId id="753" r:id="rId67"/>
    <p:sldId id="754" r:id="rId68"/>
    <p:sldId id="756" r:id="rId69"/>
    <p:sldId id="757" r:id="rId70"/>
    <p:sldId id="759" r:id="rId71"/>
    <p:sldId id="760" r:id="rId72"/>
    <p:sldId id="761" r:id="rId73"/>
    <p:sldId id="762" r:id="rId74"/>
    <p:sldId id="758" r:id="rId75"/>
    <p:sldId id="765" r:id="rId76"/>
    <p:sldId id="767" r:id="rId77"/>
    <p:sldId id="766" r:id="rId78"/>
    <p:sldId id="768" r:id="rId79"/>
    <p:sldId id="770" r:id="rId80"/>
    <p:sldId id="769" r:id="rId81"/>
    <p:sldId id="575" r:id="rId82"/>
  </p:sldIdLst>
  <p:sldSz cx="6858000" cy="51435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70C1"/>
    <a:srgbClr val="2A56DB"/>
    <a:srgbClr val="EAEAEA"/>
    <a:srgbClr val="4B7BBD"/>
    <a:srgbClr val="DC1F26"/>
    <a:srgbClr val="231F20"/>
    <a:srgbClr val="B4DD93"/>
    <a:srgbClr val="C5D8A0"/>
    <a:srgbClr val="009A46"/>
    <a:srgbClr val="827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2" autoAdjust="0"/>
    <p:restoredTop sz="32872" autoAdjust="0"/>
  </p:normalViewPr>
  <p:slideViewPr>
    <p:cSldViewPr>
      <p:cViewPr varScale="1">
        <p:scale>
          <a:sx n="33" d="100"/>
          <a:sy n="33" d="100"/>
        </p:scale>
        <p:origin x="2598" y="48"/>
      </p:cViewPr>
      <p:guideLst>
        <p:guide orient="horz" pos="2160"/>
        <p:guide pos="2160"/>
        <p:guide orient="horz" pos="1620"/>
      </p:guideLst>
    </p:cSldViewPr>
  </p:slideViewPr>
  <p:outlineViewPr>
    <p:cViewPr>
      <p:scale>
        <a:sx n="33" d="100"/>
        <a:sy n="33" d="100"/>
      </p:scale>
      <p:origin x="0" y="-732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89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2017/08/27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2017/08/27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大家好，我是张东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99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其实，现实中，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有一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需求，就是：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数组中的数据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持续更新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，但始终，仅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保留固定数量的一组最新数据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最新的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条头条新闻。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如何实现？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做法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每次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插入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新元素后，仅选取数组中，固定数量的元素，留在数组中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而把多余的旧元素删除。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这就要用到，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$slice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什么是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$slice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$slice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操作符，专门用于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插入新元素后，截取数组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中固定数量的元素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丢弃多余的元素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何时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今后，只要希望，追加新元素后，仍然保持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固定数量的数组元素时，就要配合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$push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$each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，再使用上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$slice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$slice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呢？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db.myColl.update</a:t>
            </a:r>
            <a:r>
              <a:rPr lang="en-US" altLang="zh-CN" dirty="0">
                <a:solidFill>
                  <a:schemeClr val="bg1"/>
                </a:solidFill>
              </a:rPr>
              <a:t>(  {</a:t>
            </a:r>
            <a:r>
              <a:rPr lang="zh-CN" altLang="en-US" dirty="0">
                <a:solidFill>
                  <a:schemeClr val="bg1"/>
                </a:solidFill>
              </a:rPr>
              <a:t>查询文档</a:t>
            </a:r>
            <a:r>
              <a:rPr lang="en-US" altLang="zh-CN" dirty="0">
                <a:solidFill>
                  <a:schemeClr val="bg1"/>
                </a:solidFill>
              </a:rPr>
              <a:t>},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{$push:{ </a:t>
            </a:r>
            <a:r>
              <a:rPr lang="zh-CN" altLang="en-US" dirty="0">
                <a:solidFill>
                  <a:schemeClr val="bg1"/>
                </a:solidFill>
              </a:rPr>
              <a:t>键</a:t>
            </a:r>
            <a:r>
              <a:rPr lang="en-US" altLang="zh-CN" dirty="0">
                <a:solidFill>
                  <a:schemeClr val="bg1"/>
                </a:solidFill>
              </a:rPr>
              <a:t>:{$each:[</a:t>
            </a:r>
            <a:r>
              <a:rPr lang="zh-CN" altLang="en-US" dirty="0">
                <a:solidFill>
                  <a:schemeClr val="bg1"/>
                </a:solidFill>
              </a:rPr>
              <a:t>值</a:t>
            </a:r>
            <a:r>
              <a:rPr lang="en-US" altLang="zh-CN" dirty="0">
                <a:solidFill>
                  <a:schemeClr val="bg1"/>
                </a:solidFill>
              </a:rPr>
              <a:t>1,</a:t>
            </a:r>
            <a:r>
              <a:rPr lang="zh-CN" altLang="en-US" dirty="0">
                <a:solidFill>
                  <a:schemeClr val="bg1"/>
                </a:solidFill>
              </a:rPr>
              <a:t>值</a:t>
            </a:r>
            <a:r>
              <a:rPr lang="en-US" altLang="zh-CN" dirty="0">
                <a:solidFill>
                  <a:schemeClr val="bg1"/>
                </a:solidFill>
              </a:rPr>
              <a:t>2,… …], $slice: n}}}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$slice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操作符，和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$each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同一个文档内，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并列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关系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为一个整数，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用于设定追加元素后，要保留的数组元素个数。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但是，其实，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为负数的情况，更有用。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为负数，表示始终保持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最后增加的，最新的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个元素。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这种操作，对于股票，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pm25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，温度等，需要频繁更新的数据来说，就非常有用。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模拟出类似队列的效果。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694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下面，我们就练习一下，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为北京的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pm2.5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添加新的数值，但始终保持最新的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向其中压入两个新的数值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db.cities.update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{city:"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beijing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"},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{$push:{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pm25:{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$each:[294,275],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$slice:-5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观察结果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，发现，原来开头的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，没了，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取而代之的是，结尾的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275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然后，再压入两个新值：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db.cities.update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{city:"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beijing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"},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{$push:{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pm25:{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$each:[108, 104],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$slice:-5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观察结果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，发现，原来开头的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306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，没了，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取而代之的是，结尾的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108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104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651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前面的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PM2.5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顺序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记录即可，没有要求按数值排序。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但是，有些数据，就要求优胜劣汰。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比如，奥运会比赛的得分记录。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比赛，只有前三名才有奖牌，所以，记分牌上，多数只突出显示最好的前三名成绩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比赛过程中，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每个选手依次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登场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先比赛的选手，虽然分数，暂时在前边，但是，很有可能，被后续选手的更高分，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取代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这种追加数据的方式，不但，要保持数组的元素个数，这里是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而且，还要频繁按成绩排序，取最好的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这种截取与排序叠加在一起的方式，我们也可以戏称为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今后，只要希望，实现类似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的效果，就要用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$slice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$sort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配合。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什么是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$sort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操作符？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$sort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操作符，专门用于，对数组内的元素进行排序。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何时使用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$sort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今后，只要希望，对更新后的数组内容，先排序再截取时，就用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$slice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$sort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配合。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$sort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呢？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db.myColl.update</a:t>
            </a:r>
            <a:r>
              <a:rPr lang="en-US" altLang="zh-CN" dirty="0">
                <a:solidFill>
                  <a:schemeClr val="bg1"/>
                </a:solidFill>
              </a:rPr>
              <a:t>({</a:t>
            </a:r>
            <a:r>
              <a:rPr lang="zh-CN" altLang="en-US" dirty="0">
                <a:solidFill>
                  <a:schemeClr val="bg1"/>
                </a:solidFill>
              </a:rPr>
              <a:t>查询文档</a:t>
            </a:r>
            <a:r>
              <a:rPr lang="en-US" altLang="zh-CN" dirty="0">
                <a:solidFill>
                  <a:schemeClr val="bg1"/>
                </a:solidFill>
              </a:rPr>
              <a:t>},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{$push:{</a:t>
            </a:r>
            <a:r>
              <a:rPr lang="zh-CN" altLang="en-US" dirty="0">
                <a:solidFill>
                  <a:schemeClr val="bg1"/>
                </a:solidFill>
              </a:rPr>
              <a:t>键</a:t>
            </a:r>
            <a:r>
              <a:rPr lang="en-US" altLang="zh-CN" dirty="0">
                <a:solidFill>
                  <a:schemeClr val="bg1"/>
                </a:solidFill>
              </a:rPr>
              <a:t>:{$each: [</a:t>
            </a:r>
            <a:r>
              <a:rPr lang="zh-CN" altLang="en-US" dirty="0">
                <a:solidFill>
                  <a:schemeClr val="bg1"/>
                </a:solidFill>
              </a:rPr>
              <a:t>值</a:t>
            </a:r>
            <a:r>
              <a:rPr lang="en-US" altLang="zh-CN" dirty="0">
                <a:solidFill>
                  <a:schemeClr val="bg1"/>
                </a:solidFill>
              </a:rPr>
              <a:t>1,</a:t>
            </a:r>
            <a:r>
              <a:rPr lang="zh-CN" altLang="en-US" dirty="0">
                <a:solidFill>
                  <a:schemeClr val="bg1"/>
                </a:solidFill>
              </a:rPr>
              <a:t>值</a:t>
            </a:r>
            <a:r>
              <a:rPr lang="en-US" altLang="zh-CN" dirty="0">
                <a:solidFill>
                  <a:schemeClr val="bg1"/>
                </a:solidFill>
              </a:rPr>
              <a:t>2,… …], $sort: </a:t>
            </a:r>
            <a:r>
              <a:rPr lang="zh-CN" altLang="en-US" dirty="0">
                <a:solidFill>
                  <a:schemeClr val="bg1"/>
                </a:solidFill>
              </a:rPr>
              <a:t>升序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降序</a:t>
            </a:r>
            <a:r>
              <a:rPr lang="en-US" altLang="zh-CN" dirty="0">
                <a:solidFill>
                  <a:schemeClr val="bg1"/>
                </a:solidFill>
              </a:rPr>
              <a:t>}}}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$sort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$slice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，是并列的两个操作符，下面看格式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$sort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之后的值，如果是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，表示升序排列；如果是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，表示降序排列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675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下面，我们练习一下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如何实现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的效果：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首先，我们在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players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集合中，记录一名短跑运动员博尔特的运动数据。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db.players.drop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db.players.insert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name:"Bolt",records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:[10.03,9.72,9.76]})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查询结果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…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然后，我们为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，增加一条新的数据，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并只用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$sort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升序排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db.players.update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name:"Bolt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"},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{$push:{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records:{   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$each:[9.58], $sort:1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 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查看结果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先插入新数据，然后对集合中的文档排序了。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$sort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不一定非要搭配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$slice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使用，也可以单独配合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$each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使用。实现仅排序，不截取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接下来，再次执行第一步，将集合初始化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db.players.drop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db.players.insert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name:"Bolt",records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:[10.03,9.72,9.76]})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，增加一条新的数据，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$sort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升序排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列，同时，再用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$slice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截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取最快的前三个数据。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db.players.update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name:"Bolt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"},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{$push:{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records:{   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$each:[9.58], $sort:1 , $slice:3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 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查看结果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先插入新数据，然后对集合中的文档排序了，最后，仅截取最快的前三个数据。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再次尝试，用两句话增加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条新的记录： 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db.players.update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name:"Bolt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"},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{$push:{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records:{   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$each:[9.69],$slice:3, $sort:1 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 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967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下面，我们再看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更新数组的另一种情况。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我们先介绍一个概念：就是数据集。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所谓数据集，就是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元素不会重复的数组。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中，实现数据集的效果，最简单的方式，就是在追加元素前，验证元素是否已经存在。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要判断元素是否存在，就要使用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$ne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什么是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$ne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操作符？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$ne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操作符，专门用在查询文档中，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本意是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键值不等于指定值的文档。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$ne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很聪明，可以深入一个内嵌的数组中，判断指定值是否存在。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中实现数据集，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就利用了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$ne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能够深入内嵌数组的特点，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专门用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$ne,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判断数组中，是否已经包含了指定元素。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看语法格式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chemeClr val="bg1"/>
                </a:solidFill>
              </a:rPr>
              <a:t>db.myColl.update</a:t>
            </a:r>
            <a:r>
              <a:rPr lang="en-US" altLang="zh-CN" dirty="0">
                <a:solidFill>
                  <a:schemeClr val="bg1"/>
                </a:solidFill>
              </a:rPr>
              <a:t>({</a:t>
            </a:r>
            <a:r>
              <a:rPr lang="zh-CN" altLang="en-US" dirty="0">
                <a:solidFill>
                  <a:schemeClr val="bg1"/>
                </a:solidFill>
              </a:rPr>
              <a:t>键</a:t>
            </a:r>
            <a:r>
              <a:rPr lang="en-US" altLang="zh-CN" dirty="0">
                <a:solidFill>
                  <a:schemeClr val="bg1"/>
                </a:solidFill>
              </a:rPr>
              <a:t>1:</a:t>
            </a:r>
            <a:r>
              <a:rPr lang="zh-CN" altLang="en-US" dirty="0">
                <a:solidFill>
                  <a:schemeClr val="bg1"/>
                </a:solidFill>
              </a:rPr>
              <a:t>值</a:t>
            </a:r>
            <a:r>
              <a:rPr lang="en-US" altLang="zh-CN" dirty="0">
                <a:solidFill>
                  <a:schemeClr val="bg1"/>
                </a:solidFill>
              </a:rPr>
              <a:t>1,</a:t>
            </a:r>
            <a:r>
              <a:rPr lang="zh-CN" altLang="en-US" dirty="0">
                <a:solidFill>
                  <a:schemeClr val="bg1"/>
                </a:solidFill>
              </a:rPr>
              <a:t>键</a:t>
            </a:r>
            <a:r>
              <a:rPr lang="en-US" altLang="zh-CN" dirty="0">
                <a:solidFill>
                  <a:schemeClr val="bg1"/>
                </a:solidFill>
              </a:rPr>
              <a:t>2:{$ne:</a:t>
            </a:r>
            <a:r>
              <a:rPr lang="zh-CN" altLang="en-US" dirty="0">
                <a:solidFill>
                  <a:schemeClr val="bg1"/>
                </a:solidFill>
              </a:rPr>
              <a:t>值</a:t>
            </a:r>
            <a:r>
              <a:rPr lang="en-US" altLang="zh-CN" dirty="0">
                <a:solidFill>
                  <a:schemeClr val="bg1"/>
                </a:solidFill>
              </a:rPr>
              <a:t>2}},{$push:{</a:t>
            </a:r>
            <a:r>
              <a:rPr lang="zh-CN" altLang="en-US" dirty="0">
                <a:solidFill>
                  <a:schemeClr val="bg1"/>
                </a:solidFill>
              </a:rPr>
              <a:t>键</a:t>
            </a:r>
            <a:r>
              <a:rPr lang="en-US" altLang="zh-CN" dirty="0">
                <a:solidFill>
                  <a:schemeClr val="bg1"/>
                </a:solidFill>
              </a:rPr>
              <a:t>2:</a:t>
            </a:r>
            <a:r>
              <a:rPr lang="zh-CN" altLang="en-US" dirty="0">
                <a:solidFill>
                  <a:schemeClr val="bg1"/>
                </a:solidFill>
              </a:rPr>
              <a:t>值</a:t>
            </a:r>
            <a:r>
              <a:rPr lang="en-US" altLang="zh-CN" dirty="0">
                <a:solidFill>
                  <a:schemeClr val="bg1"/>
                </a:solidFill>
              </a:rPr>
              <a:t>2}})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$ne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是作为查询文档的条件之一出现的。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意为：只有键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的数组中，不包含值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时，才会将值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，追加到键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的数组中。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$ne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也可看做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不包含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其实，主要用作筛选条件的，只有键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，仅用作，辅助判断选中文档的内嵌数组中是否包含指定值。一次来决定是否要添加新值。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508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下面，我们做一个练习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在记录销售人员的集合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中，增加一名销售人员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支持的城市（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cities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键）中包含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beijing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tianjin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shanghai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db.sales.drop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db.sales.insert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name:"rose",cities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:["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beijing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tianjin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","shanghai"]})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cities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键中尝试判断并增加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guangzhou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，查看结果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db.sales.update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name:"rose",cities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:{$ne:"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chongqing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"}},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{$push:{cities:"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chongqing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cities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键中尝试判断并增加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tianjin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，查看结果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db.sales.update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name:"rose",cities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:{$ne:"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tianjin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"}},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{$push:{cities:"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tianjin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193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做完上一个案例，大家一定会有一个担心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要是用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$push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$each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组合，追加多个元素时，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$ne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，能不能检查，要追加的每个元素是否已存在呢？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答案是，无法判断。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$ne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，一次只能判断一个元素是否存在。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$ne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$push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的组合就是有局限的。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那么，要追加多个元素时，该如何判断是否已存在呢？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其实很简单。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实际上，要像操作数据集一样，操作数组，就应该，使用专门的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addToSet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修改器，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而不是，使用普通的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$push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修改器。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addToSet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修改器，专门用来，像操作数据集一样，向数组中追加不重复的元素。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$push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两者相同点：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默认，都只能追加一个元素；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要追加多个元素，也必须，和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$each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操作符配合，才能追加多个元素。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两者不同点是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addToSet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修改器，可自动判断，要追加的每个元素是否存在。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$push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，要靠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$ne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帮助才能判断。这就是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$push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以数据集方式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时的局限。</a:t>
            </a:r>
          </a:p>
          <a:p>
            <a:r>
              <a:rPr lang="zh-CN" altLang="zh-CN" dirty="0">
                <a:effectLst/>
              </a:rPr>
              <a:t>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286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所以，今后，只要希望，批量追加新元素到数组，同时，又不希望追加重复元素时，就可用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addToSet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修改器，再搭配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$each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操作符使用。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那么，如何使用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addToSet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修改器呢？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其实，用法和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$push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几乎完全一样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db.myColl.update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{</a:t>
            </a:r>
            <a:r>
              <a:rPr lang="zh-CN" altLang="en-US" dirty="0">
                <a:solidFill>
                  <a:schemeClr val="bg1"/>
                </a:solidFill>
              </a:rPr>
              <a:t>查询文档</a:t>
            </a:r>
            <a:r>
              <a:rPr lang="en-US" altLang="zh-CN" dirty="0">
                <a:solidFill>
                  <a:schemeClr val="bg1"/>
                </a:solidFill>
              </a:rPr>
              <a:t>},{$</a:t>
            </a:r>
            <a:r>
              <a:rPr lang="en-US" altLang="zh-CN" dirty="0" err="1">
                <a:solidFill>
                  <a:schemeClr val="bg1"/>
                </a:solidFill>
              </a:rPr>
              <a:t>addToSet</a:t>
            </a:r>
            <a:r>
              <a:rPr lang="en-US" altLang="zh-CN" dirty="0">
                <a:solidFill>
                  <a:schemeClr val="bg1"/>
                </a:solidFill>
              </a:rPr>
              <a:t>:{</a:t>
            </a:r>
            <a:r>
              <a:rPr lang="zh-CN" altLang="en-US" dirty="0">
                <a:solidFill>
                  <a:schemeClr val="bg1"/>
                </a:solidFill>
              </a:rPr>
              <a:t>键</a:t>
            </a:r>
            <a:r>
              <a:rPr lang="en-US" altLang="zh-CN" dirty="0">
                <a:solidFill>
                  <a:schemeClr val="bg1"/>
                </a:solidFill>
              </a:rPr>
              <a:t>:{$each:[</a:t>
            </a:r>
            <a:r>
              <a:rPr lang="zh-CN" altLang="en-US" dirty="0">
                <a:solidFill>
                  <a:schemeClr val="bg1"/>
                </a:solidFill>
              </a:rPr>
              <a:t>值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，值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… …]}}});</a:t>
            </a: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300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下面，我们来做一个练习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首先，向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支持的城市中，增加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“shanghai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wuhan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changsha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chongqing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，观察追加的结果。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db.sales.update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name:"rose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addToSet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cities:{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$each:["shanghai","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wuhan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changsha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chongqing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"]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14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到此，我们了解了，如何向数组中，追加新元素。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但是，该如何从数组，删除元素呢？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删除数组元素，有两种方法：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一种，是删除开头或结尾的元素，另一种，是删除指定内容的元素。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如何删除，开头或结尾的元素呢？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这就要用到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$pop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修改器。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什么是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$pop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修改器呢？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$pop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修改器，专门用于，从数组的开头或结尾，删除一个元素。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何时使用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$pop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修改器呢？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今后，只要希望，像栈或队列一样，按指定顺序，从数组一端移除元素时，就用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$pop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如何使用呢？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>
                <a:solidFill>
                  <a:schemeClr val="bg1"/>
                </a:solidFill>
              </a:rPr>
              <a:t>db.myColl.update</a:t>
            </a:r>
            <a:r>
              <a:rPr lang="en-US" altLang="zh-CN" sz="1200" dirty="0">
                <a:solidFill>
                  <a:schemeClr val="bg1"/>
                </a:solidFill>
              </a:rPr>
              <a:t>({</a:t>
            </a:r>
            <a:r>
              <a:rPr lang="zh-CN" altLang="en-US" sz="1200" dirty="0">
                <a:solidFill>
                  <a:schemeClr val="bg1"/>
                </a:solidFill>
              </a:rPr>
              <a:t>查询文档</a:t>
            </a:r>
            <a:r>
              <a:rPr lang="en-US" altLang="zh-CN" sz="1200" dirty="0">
                <a:solidFill>
                  <a:schemeClr val="bg1"/>
                </a:solidFill>
              </a:rPr>
              <a:t>},{$pop:{</a:t>
            </a:r>
            <a:r>
              <a:rPr lang="zh-CN" altLang="en-US" sz="1200" dirty="0">
                <a:solidFill>
                  <a:schemeClr val="bg1"/>
                </a:solidFill>
              </a:rPr>
              <a:t>键</a:t>
            </a:r>
            <a:r>
              <a:rPr lang="en-US" altLang="zh-CN" sz="1200" dirty="0">
                <a:solidFill>
                  <a:schemeClr val="bg1"/>
                </a:solidFill>
              </a:rPr>
              <a:t>:1</a:t>
            </a:r>
            <a:r>
              <a:rPr lang="zh-CN" altLang="en-US" sz="1200" dirty="0">
                <a:solidFill>
                  <a:schemeClr val="bg1"/>
                </a:solidFill>
              </a:rPr>
              <a:t>或</a:t>
            </a:r>
            <a:r>
              <a:rPr lang="en-US" altLang="zh-CN" sz="1200" dirty="0">
                <a:solidFill>
                  <a:schemeClr val="bg1"/>
                </a:solidFill>
              </a:rPr>
              <a:t>-1}})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$pop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修改器的用法，和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$push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修改器几乎完全一样，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但是要修改的键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不一样。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$pop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键的值，不是一个具体的元素值，而是在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之间选一个。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如果值为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，表示，移除结尾的最后一个元素；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如果值为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移除开头的第一个元素。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这里需要强调一下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$pop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一次只能弹出一个元素。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490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今天，主要有两大内容</a:t>
            </a:r>
            <a:r>
              <a:rPr lang="en-US" altLang="zh-CN" dirty="0"/>
              <a:t>: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第一部分，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我们继续聊聊，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，还有哪些，常用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修改器。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第二部分，我们聊聊，一些更复杂的查询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9414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下面，我们做一个试验：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首先，在一个保存每个开发工程师，工作任务的集合中，为工程师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添加四项任务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db.workitems.drop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db.workitems.insert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({name:"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",tasks:["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LoginUI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Category","Product","Shopping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"]});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db.workitems.findOne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({name:"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"}).tasks);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打算，按队列方式，从头开始，执行每项任务。每执行完一项任务，就追加一项新任务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完成并移除开头任务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db.workitems.update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({name:"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"},{$pop:{tasks:-1}});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db.workitems.findOne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({name:"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"}).tasks);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追加新任务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:Roles");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db.workitems.update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({name:"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"},{$push:{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tasks:"Roles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db.workitems.findOne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({name:"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"}).tasks);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完成并移除开头任务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db.workitems.update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({name:"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"},{$pop:{tasks:-1}});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db.workitems.findOne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({name:"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"}).tasks);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追加新任务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:Search");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db.workitems.update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({name:"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"},{$push:{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tasks:"Search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db.workitems.findOne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({name:"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"}).tasks);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$pop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，等效于将数组看做队列。先进的先出。始终从尾部追加新元素，从队列头部移除元素。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假设，如果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，打算以栈方式，始终执行最新追加的任务，只有最新追加的任务执行完，才能执行之前追加的旧任务：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完成并移除结尾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项任务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db.workitems.update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({name:"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"},{$pop:{tasks:1}})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db.workitems.findOne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({name:"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"}).tasks);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db.workitems.update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({name:"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"},{$pop:{tasks:1}})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db.workitems.findOne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({name:"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"}).tasks);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$pop, 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，等效于将数组看做栈。后进的先出。始终优先移除，最新入站的新元素。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最后，我们尝试一下，同时移除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项任务，观察结果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追加新任务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:Member");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db.workitems.update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({name:"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"},{$push:{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tasks:"Member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db.workitems.findOne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({name:"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"}).tasks);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完成并移除结尾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项任务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db.workitems.update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({name:"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"},{$pop:{tasks:2}});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db.workitems.findOne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({name:"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"}).tasks);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$pop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一次只能移除一个元素，即使键的值设置除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之外的值，也只能移除一个。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488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接下来，问题又来了。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$pop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，只能移除，开头或结尾的一个元素。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如果希望，删除任意元素，而，不必考虑，元素是否在数组的开头或结尾。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$pop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，显然不能满足要求。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这就要用到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修改器。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修改器，专门用于，删除数组中，所有和指定内容匹配的元素。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今后，只要从数组中，删除与指定内容相同的元素时，而又不希望受到位置的限制，这就要用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修改器。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，也是修改器，所以，和其他修改器的用法，完全一样。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看格式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db.myColl.update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查询文档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},{$pull:{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以上格式，意为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移除指定键的数组中，所有和给定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相同的元素。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这里需要强调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，不仅能移除一个元素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而是移除，所有和指定值相同的元素。</a:t>
            </a:r>
            <a:r>
              <a:rPr lang="zh-CN" altLang="zh-CN" dirty="0">
                <a:effectLst/>
              </a:rPr>
              <a:t>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37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下面，我们练习一下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首先，插入实例数据：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db.workitems.update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{name:"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"},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{$push:{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tasks:{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$each:["Category","Member","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LoginUI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"]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然后，查询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的任务名列表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db.workitems.findOne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({name:”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”}).tasks;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移除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工作项列表中的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”Category”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db.workitems.update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({name:"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"},{$pull:{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tasks:"Category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"}})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479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其实，除了像栈和队列一样操作数组外，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也支持最基本的数组操作方式：这就是下标。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在能够得知，要修改的内嵌数组元素的下标位置时，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可将下标，直接作为属性，访问数组中的每个元素。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这里，强调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包含下标的键，必须包裹在引号中，否则报语法错误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包含下标的键，不支持，用变量动态拼接下标。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如果无法获知要修改的内嵌数组元素位置，只能靠查询文档查找得到内嵌数组元素时，也可用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符号，自动获得找到的内嵌数组元素的位置。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726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下面，我们在练习中，尝试用下标，定位数组中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要修改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的元素：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位选手参加选秀节目的竞演。观众依次为他们投票。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players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集合中，添加记录第一轮竞演投票数的文档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db.players.drop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db.players.insert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round:1,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players:[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{name:“jack",count:0},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{name:“rose",count:0},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{name:“tom",count:0}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然后，使用下标方式为各位选手投票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db.players.update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({round:1},{$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:{"players.0.count":1}});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db.players.update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({round:1},{$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:{"players.2.count":1}});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db.players.update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({round:1},{$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:{"players.1.count":1}});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db.players.update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({round:1},{$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:{"players.2.count":1}});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db.players.update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({round:1},{$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:{"players.0.count":1}});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db.players.update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({round:1},{$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:{"players.0.count":1}});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接下来，使用选手姓名查询，并为其投票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=[“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jack",“rose",“jack",“tom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"];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db.players.update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{round:1,"players.name":p},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:{"players.$.count":1}}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是重点。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自动指代，前面查询文档，查询到的，数组中内嵌文档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的下标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位置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比如，前面查询文档，如果查询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的选手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，就会找到，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内嵌数组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players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的运动员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那么，在后边的更新文档中，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players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，就会自动获得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这样，其实，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等效于，用下标访问。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只不过，下标是根据查询结果，自动获得的。更灵活，更智能。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6634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接下来，我们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聊聊一些特殊的更新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9762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方法，其实还有第三个参数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upsert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什么是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Upsert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Upsert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这个词，由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两个词拼接而成。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意为更新或插入的意思。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表示，如果存在，就修改现有文档。如果不存在，就创建新文档。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从这一点来看，其实，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方法，不但可以更新已有文档，而且，还可以在要更新的文档不存在时，自动创建文档。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今后，只要希望更新文档时，如果文档不存在，就自动创建，就要，在更新时，设置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第三个参数为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，表示不自动创建。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upsert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的好处是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：避免竞态问题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什么是竞态问题？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设想，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如果不使用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upsert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参数，就必须，使用两句话，先判断是否存在，再更新或插入。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如果使用两句话，那么，在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刚对当前文档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执行完判断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，很可能，该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又被其它线程的操作改变了。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这样，之前的判断，就失去了意义。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这就是竞态问题。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而且，先后执行两条语句，效率也会降低。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如果设置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upsert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参数，就可以使用一句话，完成，先判断，再更新或修改的操作。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这种一句话的操作，就是原子性的，不可分的。不会导致竞态问题。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效率，也比执行两条语句要高。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那么，如果要更新的文档不存在时，自动创建的文档是什么内容呢？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自动创建的文档，会使用查询条件，和更新文档的内容，拼接成新文档，插入。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这也极大减少了代码量。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1353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下面，我们还是用投票程序，体会一下更新或插入的差别。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创建数组，保存所有唱票时，依次读到的人名。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=["john","smith","john","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","john"];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方式先验证，再插入集合，并统计每人得票数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db.players.drop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 of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db.players.findOne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if(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!=null){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db.players.update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:{count:1}});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}else{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db.players.insert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({name:p,count:1}); 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执行，并查看每个人的得票数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db.players.find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upsert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方式，直接更新或插入，统计每人得票数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db.players.drop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 of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db.players.update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:{count:1}},true);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执行，并查看每个人的得票数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db.players.find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发现，两种操作的结果一样。但是，无论从代码量和执行效率，以及避免竞态问题三个角度来说，使用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upsert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参数都是最好的选择。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尝试用先判断再插入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或替换的方式，为一个不存在的人投票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必须在两个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 shell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中执行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 shell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，查询完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rose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后，等待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秒再执行后续操作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err="1"/>
              <a:t>var</a:t>
            </a:r>
            <a:r>
              <a:rPr lang="en-US" altLang="zh-CN" dirty="0"/>
              <a:t> p="rose";</a:t>
            </a:r>
          </a:p>
          <a:p>
            <a:r>
              <a:rPr lang="en-US" altLang="zh-CN" dirty="0" err="1"/>
              <a:t>db.players.remove</a:t>
            </a:r>
            <a:r>
              <a:rPr lang="en-US" altLang="zh-CN" dirty="0"/>
              <a:t>({</a:t>
            </a:r>
            <a:r>
              <a:rPr lang="en-US" altLang="zh-CN" dirty="0" err="1"/>
              <a:t>name:p</a:t>
            </a:r>
            <a:r>
              <a:rPr lang="en-US" altLang="zh-CN" dirty="0"/>
              <a:t>});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plr</a:t>
            </a:r>
            <a:r>
              <a:rPr lang="en-US" altLang="zh-CN" dirty="0"/>
              <a:t>=</a:t>
            </a:r>
            <a:r>
              <a:rPr lang="en-US" altLang="zh-CN" dirty="0" err="1"/>
              <a:t>db.players.findOne</a:t>
            </a:r>
            <a:r>
              <a:rPr lang="en-US" altLang="zh-CN" dirty="0"/>
              <a:t>({</a:t>
            </a:r>
            <a:r>
              <a:rPr lang="en-US" altLang="zh-CN" dirty="0" err="1"/>
              <a:t>name:p</a:t>
            </a:r>
            <a:r>
              <a:rPr lang="en-US" altLang="zh-CN" dirty="0"/>
              <a:t>});</a:t>
            </a:r>
          </a:p>
          <a:p>
            <a:r>
              <a:rPr lang="en-US" altLang="zh-CN" dirty="0"/>
              <a:t>sleep(3000);</a:t>
            </a:r>
          </a:p>
          <a:p>
            <a:r>
              <a:rPr lang="en-US" altLang="zh-CN" dirty="0"/>
              <a:t>if(</a:t>
            </a:r>
            <a:r>
              <a:rPr lang="en-US" altLang="zh-CN" dirty="0" err="1"/>
              <a:t>plr</a:t>
            </a:r>
            <a:r>
              <a:rPr lang="en-US" altLang="zh-CN" dirty="0"/>
              <a:t>!=null){ </a:t>
            </a:r>
            <a:r>
              <a:rPr lang="en-US" altLang="zh-CN" dirty="0" err="1"/>
              <a:t>db.players.update</a:t>
            </a:r>
            <a:r>
              <a:rPr lang="en-US" altLang="zh-CN" dirty="0"/>
              <a:t>({</a:t>
            </a:r>
            <a:r>
              <a:rPr lang="en-US" altLang="zh-CN" dirty="0" err="1"/>
              <a:t>name:p</a:t>
            </a:r>
            <a:r>
              <a:rPr lang="en-US" altLang="zh-CN" dirty="0"/>
              <a:t>},{$</a:t>
            </a:r>
            <a:r>
              <a:rPr lang="en-US" altLang="zh-CN" dirty="0" err="1"/>
              <a:t>inc</a:t>
            </a:r>
            <a:r>
              <a:rPr lang="en-US" altLang="zh-CN" dirty="0"/>
              <a:t>:{count:1}});</a:t>
            </a:r>
          </a:p>
          <a:p>
            <a:r>
              <a:rPr lang="en-US" altLang="zh-CN" dirty="0"/>
              <a:t>}else{ </a:t>
            </a:r>
            <a:r>
              <a:rPr lang="en-US" altLang="zh-CN" dirty="0" err="1"/>
              <a:t>db.players.insert</a:t>
            </a:r>
            <a:r>
              <a:rPr lang="en-US" altLang="zh-CN" dirty="0"/>
              <a:t>({name:p,count:1}); }</a:t>
            </a:r>
          </a:p>
          <a:p>
            <a:r>
              <a:rPr lang="zh-CN" altLang="en-US" dirty="0"/>
              <a:t>第二个</a:t>
            </a:r>
            <a:r>
              <a:rPr lang="en-US" altLang="zh-CN" dirty="0"/>
              <a:t>mongo shell</a:t>
            </a:r>
            <a:r>
              <a:rPr lang="zh-CN" altLang="en-US" dirty="0"/>
              <a:t>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rose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后，等待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秒就执行后续操作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p="rose";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plr</a:t>
            </a:r>
            <a:r>
              <a:rPr lang="en-US" altLang="zh-CN" dirty="0"/>
              <a:t>=</a:t>
            </a:r>
            <a:r>
              <a:rPr lang="en-US" altLang="zh-CN" dirty="0" err="1"/>
              <a:t>db.players.findOne</a:t>
            </a:r>
            <a:r>
              <a:rPr lang="en-US" altLang="zh-CN" dirty="0"/>
              <a:t>({</a:t>
            </a:r>
            <a:r>
              <a:rPr lang="en-US" altLang="zh-CN" dirty="0" err="1"/>
              <a:t>name:p</a:t>
            </a:r>
            <a:r>
              <a:rPr lang="en-US" altLang="zh-CN" dirty="0"/>
              <a:t>});</a:t>
            </a:r>
          </a:p>
          <a:p>
            <a:r>
              <a:rPr lang="en-US" altLang="zh-CN" dirty="0"/>
              <a:t>sleep(1000);</a:t>
            </a:r>
          </a:p>
          <a:p>
            <a:r>
              <a:rPr lang="en-US" altLang="zh-CN" dirty="0"/>
              <a:t>if(</a:t>
            </a:r>
            <a:r>
              <a:rPr lang="en-US" altLang="zh-CN" dirty="0" err="1"/>
              <a:t>plr</a:t>
            </a:r>
            <a:r>
              <a:rPr lang="en-US" altLang="zh-CN" dirty="0"/>
              <a:t>!=null){ </a:t>
            </a:r>
            <a:r>
              <a:rPr lang="en-US" altLang="zh-CN" dirty="0" err="1"/>
              <a:t>db.players.update</a:t>
            </a:r>
            <a:r>
              <a:rPr lang="en-US" altLang="zh-CN" dirty="0"/>
              <a:t>({</a:t>
            </a:r>
            <a:r>
              <a:rPr lang="en-US" altLang="zh-CN" dirty="0" err="1"/>
              <a:t>name:p</a:t>
            </a:r>
            <a:r>
              <a:rPr lang="en-US" altLang="zh-CN" dirty="0"/>
              <a:t>},{$</a:t>
            </a:r>
            <a:r>
              <a:rPr lang="en-US" altLang="zh-CN" dirty="0" err="1"/>
              <a:t>inc</a:t>
            </a:r>
            <a:r>
              <a:rPr lang="en-US" altLang="zh-CN" dirty="0"/>
              <a:t>:{count:1}});</a:t>
            </a:r>
          </a:p>
          <a:p>
            <a:r>
              <a:rPr lang="en-US" altLang="zh-CN" dirty="0"/>
              <a:t>}else{ </a:t>
            </a:r>
            <a:r>
              <a:rPr lang="en-US" altLang="zh-CN" dirty="0" err="1"/>
              <a:t>db.players.insert</a:t>
            </a:r>
            <a:r>
              <a:rPr lang="en-US" altLang="zh-CN" dirty="0"/>
              <a:t>({name:p,count:1}); }</a:t>
            </a:r>
          </a:p>
          <a:p>
            <a:r>
              <a:rPr lang="zh-CN" altLang="en-US" dirty="0"/>
              <a:t>结果，两个人投票，却只有一票</a:t>
            </a:r>
            <a:endParaRPr lang="en-US" altLang="zh-CN" dirty="0"/>
          </a:p>
          <a:p>
            <a:r>
              <a:rPr lang="zh-CN" altLang="en-US" dirty="0"/>
              <a:t>这就是竞态问题</a:t>
            </a:r>
            <a:endParaRPr lang="en-US" altLang="zh-CN" dirty="0"/>
          </a:p>
          <a:p>
            <a:r>
              <a:rPr lang="zh-CN" altLang="en-US" dirty="0"/>
              <a:t>竞态问题的根源就是，执行任务的步骤多，导致调度时，不同进程的任务步骤，穿插执行，造成混乱。</a:t>
            </a:r>
            <a:endParaRPr lang="en-US" altLang="zh-CN" dirty="0"/>
          </a:p>
          <a:p>
            <a:r>
              <a:rPr lang="zh-CN" altLang="en-US" dirty="0"/>
              <a:t>解决竞态问题的办法，就是，使用</a:t>
            </a:r>
            <a:r>
              <a:rPr lang="en-US" altLang="zh-CN" dirty="0" err="1"/>
              <a:t>upsert</a:t>
            </a:r>
            <a:r>
              <a:rPr lang="zh-CN" altLang="en-US" dirty="0"/>
              <a:t>这类原子操作</a:t>
            </a:r>
            <a:endParaRPr lang="en-US" altLang="zh-CN" dirty="0"/>
          </a:p>
          <a:p>
            <a:r>
              <a:rPr lang="zh-CN" altLang="en-US" dirty="0"/>
              <a:t>因为原子操作只有一步，不可能中间被别人的步骤插入或截断。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657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upsert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操作，也有一个问题。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upsert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操作，只能用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查询文档中的键，和更新文档中的键，拼接成新文档。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这样，新文档中的键，很可能，比同集合中其他文档的键少。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所以，经常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需要，在执行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upsert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操作同时，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插入的新文档补充缺少的键。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今后，只要希望在执行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upsert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操作插入文档时，补充缺少的键，就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setOnInsert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修改器。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如何使用：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db.myColl.update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查询文档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其他修改器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setOnInsert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}},true)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这里注意，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setOnInsert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修改器，是放在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方法的，第二个参数文档中。和其他修改器并列的修改器。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setOnInsert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的键值，是用一个文档包裹的，要补充的键值。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强调两点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setOnInsert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，只有在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操作中，执行插入操作时才起作用。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如果只执行更新操作，则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setOnInsert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不起作用。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0122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下面，我们练习一下，在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upsert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执行插入操作时，为新文档补充缺失的键值。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向商品集合中，插入两个商品，并保存其商品数量和创建时间：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db.products.drop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db.products.insert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{pname:"iphone6",count:20,createdDate:new Date("2015/1/20")},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{pname:"iphone6plus",count:30,createdDate:new Date("2015/6/12")}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定义数组，保存多种商品的进货数量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products={ iphone6:10, iphone6plus:8, iphone6s:5, iphone6splus:6 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操作，将进货数量追加到商品集合中。同时设定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upsert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。并在执行插入操作时，补充创建时间键。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key in products){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db.products.update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pname:key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count:products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[key]},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setOnInsert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createdDate:new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Date()}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},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true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查询结果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db.products.find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发现，新加入的产品文档，和集合中其他原文档的结构，是完全一样。没有少键。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这里再说句题外话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createdDate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，这类记录文档创建时间的键，几乎不用专门创建。因为在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中，已经包含了时间戳。大家可以回顾一下第一天课程的内容。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27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首先，我们继续聊聊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更多的更新修改器。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上节，我们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实现了，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成功文档的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内嵌文档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中的键值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3515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接下来，问题又来了。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中的修改器，主要适合于，对文档进行少量修改的情况。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对查询出的文档，做较大修改后，再保存回集合时，还使用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修改器，代码就会很繁琐。因为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更新文档中的键会很多。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其实，今后，只要希望，对文档做较大修改时，都要先查询出文档对象，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保存在变量中。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然后，在程序中，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通过变量，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修改文档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的键值。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改好后，再将整个文档，更新回数据库。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但是，这样，又带来另一个问题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就是竞态问题。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很可能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在你查询出文档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但在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修改文档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，数据库的文档被删除了。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这时，要是用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方法，就更新不回去了。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的查询条件，已经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查询不到原文档了。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自然也就什么也不会更新。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如果希望，整文档更新回集合时，也能启用类似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upsert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如果有原文档，就更新现有的。如果没有，就新建一个。这就要用到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什么是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专门用于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在整文档更新回集合时，执行类似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upsert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的操作。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函数呢？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db.myColl.save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要更新回集合的文档对象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注意，通常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只接受一个参数，就是要更新的对象。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4632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其实，要了解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的原理很简单：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只要用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db.myColl.save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，不要带圆括号，就可查看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函数的源代码。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函数的源代码中，可以看出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如果要保存的文档不包含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_id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，则执行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操作，直接插入文档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如果要保存的文档包含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_id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_id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查找是否已存在，然后执行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并设置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upsert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此时，如果找到匹配的原文档，则更新，替换。否则将要更新文档，作为新文档，插入集合。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所以，其实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函数，一个人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做三件事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insert, update,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upsert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号称集合函数中的瑞士军刀。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8013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下面，我们就练习使用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查询商品集合中一个文档，保存在变量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db.products.findOne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商品数量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+10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p.count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+=10;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最后，使用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方法，将修改后的商品文档，整体保存到集合中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db.products.save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集合，观察第一个商品的数量变化。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接下来，我们再次查询出以上商品，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秒后，再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还将数量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+10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，再保存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db.products.findOne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sleep(3000);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p.count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+=10;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db.products.save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迅速在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秒内，删除当前文档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db.products.remove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({_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id:p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._id});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发现，被删除的文档，又添加到了集合中。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接下来，我们尝试，用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，向集合中增加新商品，保存新商品数量。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db.products.save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({pname:"iphoneSE",count:20});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查询集合中的文档，发现，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，同样也会插入新文档。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到此，我们验证了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方法无愧于瑞士军刀的称号。一人身兼多值。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729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目前为止，学习了这么多更新操作，都只能更新符合条件的一个文档。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其实，要想更新所有符合条件的文档，很容易。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事到如今呀，有些事，你们也该知道了。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其实，只要设置，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函数的第四个参数为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就能同时更新多个复合条件的文档。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方法的第四个参数，表示是否更新多个文档。默认为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，表示仅更新一个。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，就表示，更新所有符合条件的文档。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如何设置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db.myColl.update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({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查询文档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}, {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修改器文档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},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upsert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, multi);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这才是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最完整的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方法的庐山真面目。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其中，第四个参数就是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。表示多个的意思。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这里有个建议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版本之间的差异较大，对个别参数的默认值，可能也会变化。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所以，始终显式指定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方法的四个参数总是好的习惯。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也就是，只要调用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方法，就给足四个参数。准没错。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8731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下面，我们练习一下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同时更新多个文档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将商品集合中的所有商品数量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+10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db.products.update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({},{$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:{count:10}},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false,true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查看更新的操作信息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这里需要执行一个特殊的命令。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首先，执行命令需要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runCommand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函数。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runCommand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函数接受一个命令文档作为参数。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命令文档的第一个键是命令名称。这里是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getLastError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getLastError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，表示获得最后一条更新操作的信息。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db.runCommand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({getLastError:1});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088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万变不离其宗。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目前为止，我们其实都是在用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方法，在查找并更新文档。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方法第一个参数，仅仅是一个查询文档。只能做查询用。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而实际开发中，要修改的文档，有时可能需要使用复杂的操作才能得到。而不仅仅是靠查询条件。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比如，先查询，再排序，再修改排序后的第一个文档。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方法，就无法完成这种复杂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下的更新操作。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只能分两句话执行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先通过复杂的查询操作，得到文档对象。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方法，修改文档对象。这就很容易发生竞态问题。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我们看下边这种情况：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（画示意图）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假设有一个任务列表，同时多人访问，并修改任务的状态。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用户甲试图查找处于就绪状态的，优先级最高的任务。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然后，执行该任务，并最终，将任务状态改成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但是，因为查询和修改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是两句话才能完成，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所以，如果此时，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另一个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用户乙也正在查找处于就绪状态的，优先级最高的任务。也想执行该任务。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而恰巧，刚好乙的查找操作，被数据库，安排在了，甲的查找操作，和更新操作之前执行。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这就悲剧了。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甲和乙，将找到同一个任务。重复执行。这在现实中是很可笑的事情。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究其根本原因，是因为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甲的操作是分两步完成的，给其他操作以干扰的机会。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如果甲和乙的操作，都是原子性的，一步就能完成，那么效果又会是怎样？</a:t>
            </a:r>
            <a:r>
              <a:rPr lang="zh-CN" altLang="zh-CN" dirty="0">
                <a:effectLst/>
              </a:rPr>
              <a:t>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如何解决呢？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这种时候，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findAndModify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就可以排上大用场！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什么是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findAndModify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findAndModify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，可以一句话，实现复杂查询并修改指定文档的操作。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优点就是，操作是原子性的，避免了竞态问题。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findAndModify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db.myColl.findAndModify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    query:{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查询文档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},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    sort:{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排序文档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},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    update:{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更新文档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})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查询文档。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，用于对查找结果排序。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，值为更新文档。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这句话总体的意思就是，先查询符合条件的文档，再排序后，更新第一个符合条件的文档。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强调两件事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update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键是必须的。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如果查询文档没有找到匹配的结果，该操作会报错</a:t>
            </a:r>
            <a:r>
              <a:rPr lang="zh-CN" altLang="zh-CN" dirty="0">
                <a:effectLst/>
              </a:rPr>
              <a:t>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4234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微软雅黑"/>
              </a:rPr>
              <a:t>其实</a:t>
            </a:r>
            <a:r>
              <a:rPr lang="en-US" altLang="zh-CN" dirty="0">
                <a:sym typeface="微软雅黑"/>
              </a:rPr>
              <a:t>,</a:t>
            </a:r>
            <a:r>
              <a:rPr lang="en-US" altLang="zh-CN" dirty="0" err="1">
                <a:sym typeface="微软雅黑"/>
              </a:rPr>
              <a:t>findAndModify</a:t>
            </a:r>
            <a:r>
              <a:rPr lang="zh-CN" altLang="en-US" dirty="0">
                <a:sym typeface="微软雅黑"/>
              </a:rPr>
              <a:t>方法</a:t>
            </a:r>
            <a:r>
              <a:rPr lang="en-US" altLang="zh-CN" dirty="0">
                <a:sym typeface="微软雅黑"/>
              </a:rPr>
              <a:t>,</a:t>
            </a:r>
            <a:r>
              <a:rPr lang="zh-CN" altLang="en-US" dirty="0">
                <a:sym typeface="微软雅黑"/>
              </a:rPr>
              <a:t>可以返回更新的文档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只要想对更新的文档，继续执行其他操作时，就可以获得</a:t>
            </a:r>
            <a:r>
              <a:rPr lang="en-US" altLang="zh-CN" dirty="0" err="1">
                <a:sym typeface="微软雅黑"/>
              </a:rPr>
              <a:t>findAndModify</a:t>
            </a:r>
            <a:r>
              <a:rPr lang="zh-CN" altLang="en-US" dirty="0">
                <a:sym typeface="微软雅黑"/>
              </a:rPr>
              <a:t>命令的返回值</a:t>
            </a:r>
            <a:r>
              <a:rPr lang="en-US" altLang="zh-CN" dirty="0">
                <a:sym typeface="微软雅黑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ym typeface="微软雅黑"/>
              </a:rPr>
              <a:t>但是，默认返回的是修改前的旧文档</a:t>
            </a:r>
            <a:endParaRPr lang="en-US" altLang="zh-CN" dirty="0">
              <a:sym typeface="微软雅黑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要想获得更新后的新文档，还需要在调用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findAndModify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命令时，添加一个新键值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new:,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指定值为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，表示返回新文档。</a:t>
            </a:r>
            <a:r>
              <a:rPr lang="zh-CN" altLang="zh-CN" dirty="0">
                <a:effectLst/>
              </a:rPr>
              <a:t> </a:t>
            </a:r>
            <a:br>
              <a:rPr lang="en-US" altLang="zh-CN" dirty="0">
                <a:effectLst/>
              </a:rPr>
            </a:b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，表示返回修改前的旧文档。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为什么非要设置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呢？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再查询一次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不是一样可以获得新文档吗？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原因依然是竞态问题。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先改，再查。如果改完后，查询前，文档又被其他人改了。这就出现了竞态问题。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而添加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键，设置为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，可以一句话实现修改并返回新文档。避免竞态问题。</a:t>
            </a:r>
            <a:r>
              <a:rPr lang="zh-CN" altLang="zh-CN" dirty="0">
                <a:effectLst/>
              </a:rPr>
              <a:t>  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614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下面，我们在练习中检测一下。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创建任务列表集合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，添加多个任务。每个任务包含状态和优先级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db.tasks.drop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db.tasks.insert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	{taskId:1,state:"READY",priority:3},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{taskId:2,state:"RUNNING",priority:3},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{taskId:3,state:"READY",priority:2},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{taskId:4,state:"DONE",priority:2},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{taskId:5,state:"READY",priority:3},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注意！这里边优先级高的，且处在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状态的分别是任务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和任务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然后，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假设用户甲，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findAndModify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原子操作，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抢先做了查询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并修改任务的状态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db.tasks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findAndModify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query:{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state:"READY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sort:{priority:-1},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update:{$set:{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state:"RUNNING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因为是一气呵成，所以，没有给其他用户介入的机会。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此时用户乙只能在甲执行完后，再执行。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用户乙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再查询状态为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的任务时，就没有任务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乙得到的就是任务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db.tasks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findAndModify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query:{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state:"READY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sort:{priority:-1},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update:{$set:{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state:"RUNNING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，查询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集合的状态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db.tasks.find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发现任务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的状态都改变了。两人分别执行了自己的任务。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关注两次</a:t>
            </a:r>
            <a:r>
              <a:rPr lang="en-US" altLang="zh-CN" dirty="0" err="1">
                <a:effectLst/>
              </a:rPr>
              <a:t>findAndModify</a:t>
            </a:r>
            <a:r>
              <a:rPr lang="zh-CN" altLang="en-US" dirty="0">
                <a:effectLst/>
              </a:rPr>
              <a:t>调用的返回值，其实都是修改前的旧文档。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下面，再查找并更新一个</a:t>
            </a:r>
            <a:r>
              <a:rPr lang="en-US" altLang="zh-CN" dirty="0">
                <a:effectLst/>
              </a:rPr>
              <a:t>ready</a:t>
            </a:r>
            <a:r>
              <a:rPr lang="zh-CN" altLang="en-US" dirty="0">
                <a:effectLst/>
              </a:rPr>
              <a:t>状态的文档，但，这次要返回更新后的新文档</a:t>
            </a:r>
            <a:r>
              <a:rPr lang="en-US" altLang="zh-CN" dirty="0">
                <a:effectLst/>
              </a:rPr>
              <a:t>:</a:t>
            </a:r>
            <a:r>
              <a:rPr lang="zh-CN" altLang="en-US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db.tasks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findAndModify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query:{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state:"READY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sort:{priority:-1},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update:{$set:{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state:"RUNNING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"}},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new:true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});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结果，任务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被更新，且返回新文档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0433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好了，目前为止，我们介绍了插入，删除，修改这三大操作。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但是，在练习中，我们也有一个很大的困扰，就是：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查询文档，无法做到随心所欲的，设定查询条件。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前面的案例中，我们更多的，都是用等值比较，来精确查找一个文档。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要么，就是查找集合中的所有文档。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然而，实际开发中，查询的方式应该是最灵活的，最随心所欲的。同时，学习的难度也是最大的。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那么，接下来，我们就重点聊聊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中的查询</a:t>
            </a:r>
            <a:r>
              <a:rPr lang="zh-CN" altLang="zh-CN" dirty="0">
                <a:effectLst/>
              </a:rPr>
              <a:t> </a:t>
            </a:r>
            <a:endParaRPr lang="zh-CN" altLang="en-US" sz="1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3022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1" dirty="0"/>
              <a:t>全局</a:t>
            </a:r>
            <a:r>
              <a:rPr lang="en-US" altLang="zh-CN" sz="1200" b="1" dirty="0"/>
              <a:t>CSS</a:t>
            </a:r>
            <a:r>
              <a:rPr lang="zh-CN" altLang="en-US" sz="1200" b="1" dirty="0"/>
              <a:t>样式－</a:t>
            </a:r>
            <a:r>
              <a:rPr lang="en-US" altLang="zh-CN" sz="1200" b="1" dirty="0"/>
              <a:t>1</a:t>
            </a:r>
            <a:endParaRPr lang="zh-CN" altLang="en-US" sz="1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50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本节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，我们再聊聊，如何修改文档中的，内嵌数组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的元素值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中，文档的键，可以存储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更灵活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更复杂的数据类型，比如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数组和内嵌文档。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数组，通常存储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一组连续的数据。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数组，提供了快速，而灵活的，访问数组元素的方法。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可以用下标，快速访问每个元素，以及，排序，栈和队列等操作。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所以，只要存储一组连续的数据，都会优先使用数组。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9637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函数来执行查询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5359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下面，我们先回顾一下，前面用过的，查询文档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什么是查询文档？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查询文档，就是数据库操作中，专门定义查询条件的文档结构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查询文档，是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函数的第一个参数。也是其他用到查询条件的操作的第一个参数。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update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操作，都需要先查询指定的文档后，再更新或删除。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所以，他们的第一个参数，都是一个查询文档。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空查询文档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{}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，默认匹配所有内容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如果要执行相等比较，就可以使用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意为，查找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等于 指定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的文档。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另外，如果需要，同时匹配多个键的值，也就是，要用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逻辑，就可以用逗号连接多个等值比较的条件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2: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 …}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这就表示，同时满足键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的值是值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，而且键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的值是值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的文档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特别强调一下，默认情况下，查询文档中多个条件之间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的关系，也就是说，必须全部条件都满足的文档，才匹配。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252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这里需要特别注意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查询文档中，键的值，不能引用文档内的另一个键：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要查找创建时间，等于修改时间的文档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this.updateDate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9617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实际开发中，对查询返回的数据量，有明确的要求。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通常，绝不是，必须要返回文档中，所有的键。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因为，那样，数据量太大了。即增大了网络流量，又增大了客户端数据处理的负担！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实际开发中，都是仅返回必要的键。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这样，即可减少传输的数据量，又可减少内存占用，提高效率。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如何指定查询返回的键呢？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函数还有第二个参数，用于指定要返回的键。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格式如下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find({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查询文档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 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2: 0})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其中，值为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的键，表示要返回的。值为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的键，表示不返回的。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有人会问？除了要返回的键，其余的不都是不返回的吗？怎么还需要显式指定值为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的键呢？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因为有些键真的很厚脸皮的。即使你没有指定要返回它，它也自动跟着返回。比如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:_id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键。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3254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我们在练习中，体会一下：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查询所有书籍列表，仅返回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db.books.find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({},{title:1})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注意！查询结果中，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_id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键默认总是返回的。这种情况下，就需要显式指定不返回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_id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查询所有书籍列表，仅返回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不返回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_id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db.books.find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({},{title:1,_id:0})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2980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前边的案例中，我们始终只能精确查找，或者查找全部。做出的功能也有很大的局限。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相信大家也有很多想法，被局限住了。憋的够呛。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那么，这节，我们终于可以重见天日，实现更灵活的查询了。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6753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首先，要解决的问题就是，如何查找指定范围内的文档。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这就要用到，比较运算符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比较运算符，专门执行大于或小于比较。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今后，只要希望查询指定范围内的文档时，就用比较运算符。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比较运算符，包括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分别对应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&lt;, &lt;=, &gt;, &gt;=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如何使用比较运算符？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find({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比较运算符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边界值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,…}})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强调一下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比较运算符，一定要作为查询文档的内嵌文档出现。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0749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下面，我们在练习中熟悉一下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年之前创建的商品记录：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db.products.find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lt:new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Date("2016/01/01") 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查找数量介于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30~50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之间的商品：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db.products.find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  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count:{    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$gte:30,    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$lte:50  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});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其实，还有一种比较运算符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$ne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。专门执行不等于比较。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前边，我们用过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$ne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。就是在判断内嵌数组中，是否已经包含指定元素时。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这里，我们不再赘述。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1936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其实，除了按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逻辑，查找多个条件外，还可以按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逻辑，查找多个条件。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什么是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逻辑？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逻辑是指，多个条件，只要满足其一，就匹配该文档。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如何实现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的关系呢？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逻辑，包含两种情况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一种情况是，匹配一个键的值，在多个备选值中多选一匹配。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另一种情况，是多个条件，多选一匹配。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首先，我们看看如何多选一，匹配一个键的值。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查询商品集合中，商品名称为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iphone6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iphone6plus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的商品。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在这个需求中，其实查询的，都是商品名称这一个键。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而查询条件，却是在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iphone6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iphone6plus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中，选一个匹配即可。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今后，只要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一个键上，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多个值，选一个匹配时，就要用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，专门判断一个键的值，是否与指定的多个备选值之一匹配。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反之，如果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想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匹配，除什么什么之外的键值，也可使用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，专门判断一个键的值，是否不包含在指定的备选值列表之内。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呢？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看结构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.find({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:{$in:[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 …]}})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这个结构的意思是，查找指定键的值，与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后数组中任意一个值匹配的文档。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0579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逻辑，还有另一种情况，就是多个条件之间匹配其中一个。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今后，只要在多个条件之中，匹配其中一个，就用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，专门在多个条件组成的数组中，匹配是否满足任意一个条件。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呢？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匹配的是多个条件，所以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后也是跟一个数组。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数组的每个元素，都是子查询文档。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每个子文档，都是一个键值对儿，代表一个条件。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，放在整个查询文档最前面，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意为，只要满足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后数组中任意一个条件，就可匹配。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474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，我们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介绍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一下，如何，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向数组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末尾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追加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新元素。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这是对数组，执行最多的操作之一。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$push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修改器，专门用于，向数组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末尾，追加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一个新元素。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何时使用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$push? 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今后，只要在内嵌数组的末尾，追加新元素时，就用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$push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为什么不用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$set?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$set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是完整替换键的值。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仅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为了追加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新元素，而将整个数组替换一遍，很不划算。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除非，真的要将，整个数组进行大的改动，才需要用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$set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，整数组替换。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说明一下，和之前的修改器一样，如果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要操作的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数组不存在，也会自动创建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该键和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一个新数组。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$push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用法和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$set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完全相同。也是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db.myColl.update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查询文档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},{$push:{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这句话的意思是将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，追加到数组类型的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的末尾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9378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下面，我们分别练习一下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查找商品列表中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iphone6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iphone6plus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的数量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db.products.find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$in:["iphone6","iphone6plus"]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查找商品列表中除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iphone6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iphone6plus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外的其余商品数量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db.products.find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:["iphone6","iphone6plus"]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});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查找数量低于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的商品或数量高于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的商品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db.products.find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$or:[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{count:{$lte:20}},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{count:{$gte:50}}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});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3924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下面，我们再聊聊，否定条件。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$not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可用在任何条件前，匹配不满足指定条件的其他文档。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今后，只要表示反义，都可以在一个条件文档前使用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$not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.find({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:{$not:{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条件文档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}}});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6446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做一个小练习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查找任务集合中，状态不等于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“READY”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的任务，要求分别使用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$ne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$not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$not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db.tasks.find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state:{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$not:{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:"READY”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等效于使用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$ne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db.tasks.find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state:{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ne:"READY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  <a:r>
              <a:rPr lang="zh-CN" altLang="zh-CN" dirty="0">
                <a:effectLst/>
              </a:rPr>
              <a:t> </a:t>
            </a:r>
            <a:r>
              <a:rPr lang="en-US" altLang="zh-CN" dirty="0">
                <a:effectLst/>
              </a:rPr>
              <a:t>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1978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接下来，我们综合修改器，总结一下条件语句与修改器的使用规律。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首先：查询中，条件文档一般作为查询文档的内嵌文档。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比较运算符，一般作为查询文档的内嵌文档的键。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比如：查找，状态不等于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的任务：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({state:{$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ne:"READY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"}})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$ne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作为内嵌条件文档的键出现的。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这里的比较运算符，包括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$ne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而修改器，在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方法内，一般都是作为更新文档外部的键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比如：为指定的演员投票时，使用的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修改器，就作为更新文档外部的键。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而要修改的键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，作为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的内部文档出现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另一方面，查询时，一个键可以对应多个条件文档。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查询，数量介于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20~50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之间的商品。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键，就同时匹配了两个条件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但是，在更新时，一个键不能同时用于多个修改器内。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下面这段话，试图先对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count+5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，再替换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这个操作，现实中没有意义，同时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中也会出错。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235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强调一下，查询优化器不会对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$and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进行优化！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所以，要尽量使用其他方式代替。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这个例子最优化的做法就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db.products.find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({count:{$gt:20,$lt:50}});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这才是正常人写出的查询。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4439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介绍完通用的查询条件后，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接下来，我们专门针对每种数据类型，看看还有那些专门的查询操作。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支持多种灵活的数据类型，而每种特殊的数据类型都提供了专门的查询操作。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16448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，我们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聊聊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最容易出问题的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查询文档中的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，同时兼具两层意思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一是，键的值等于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，二是，键可能根本不存在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比如，执行：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db.posts.find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comments:null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});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不但，返回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键等于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的文档，而且，还会返回不包含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键的文档。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如果非要区分，到底是键的值为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，还是键不存在，可以使用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$exists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$exists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操作符，专门用于判断指定的键，是否存在。这就有别于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的情况。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所以，如果查询集合中，包含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键，但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键的值为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的文档，可以如下写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db.posts.find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comments:{$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eq:null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exists:true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$exists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的位置和比较运算符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并列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，所以，都可作为同一个内嵌条件文档的键，并列使用。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8158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下面，我们练习一下</a:t>
            </a:r>
            <a:r>
              <a:rPr lang="en-US" altLang="zh-CN" dirty="0">
                <a:effectLst/>
              </a:rPr>
              <a:t>:</a:t>
            </a:r>
            <a:r>
              <a:rPr lang="zh-CN" altLang="en-US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我们先插入两条评论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db.posts.drop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db.posts.insert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  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{name:"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xuxu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",content:"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我相信我能飞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comments:null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  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{name:"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junjun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",content:"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傻人有傻福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]); 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执行：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db.posts.find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comments:null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});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发现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，返回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键等于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的文档，而且，还会返回不包含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键的文档。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然后，再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集合中，包含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键，但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键的值为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的文档，可以如下写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db.posts.find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comments:{$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eq:null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exists:true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发现，仅返回</a:t>
            </a:r>
            <a:r>
              <a:rPr lang="en-US" altLang="zh-CN" dirty="0">
                <a:effectLst/>
              </a:rPr>
              <a:t>comments</a:t>
            </a:r>
            <a:r>
              <a:rPr lang="zh-CN" altLang="en-US" dirty="0">
                <a:effectLst/>
              </a:rPr>
              <a:t>值为</a:t>
            </a:r>
            <a:r>
              <a:rPr lang="en-US" altLang="zh-CN" dirty="0">
                <a:effectLst/>
              </a:rPr>
              <a:t>null</a:t>
            </a:r>
            <a:r>
              <a:rPr lang="zh-CN" altLang="en-US" dirty="0">
                <a:effectLst/>
              </a:rPr>
              <a:t>的文档。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而不包含</a:t>
            </a:r>
            <a:r>
              <a:rPr lang="en-US" altLang="zh-CN" dirty="0">
                <a:effectLst/>
              </a:rPr>
              <a:t>comments</a:t>
            </a:r>
            <a:r>
              <a:rPr lang="zh-CN" altLang="en-US" dirty="0">
                <a:effectLst/>
              </a:rPr>
              <a:t>键的文档，不被包含。</a:t>
            </a:r>
            <a:endParaRPr lang="en-US" altLang="zh-CN" dirty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0788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接下来，咱们聊聊正则表达式：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中，支持在查询文档中，定义正则表达式，作为查询条件。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什么是正则表达式？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正则表达式就是，规定一个字符串中，字符出现规律的表达式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查询文档中，可以直接使用正则表达式，作为查询条件。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而匹配时，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可解析正则表达式的规则，再用规则，匹配文档中键的值。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使用的正则表达式版本，和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中使用的正则表达式版本完全一致。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1351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练习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比如，滴滴打车中聊天时，不允许出现和微信相关的词汇。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我们这里，可以模拟一下。比如，希望查找出类似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weixin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“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“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“w x”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首先，我们创建示例数据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db.posts.drop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db.posts.insert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     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{name:"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dongdong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content:"xxx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weixin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xxx"},     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{name:"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dongdong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content:"xxx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微信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xxx"},     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{name:"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dongdong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content:"xxx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Wei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xxx"},     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{name:"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dongdong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content:"xxx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WX xxx"},     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{name:"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dongdong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content:"xxx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wechat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xxx"}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接下来，我们想查询出，所有包含指定违禁词汇的文章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db.posts.find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content: /(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|w(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)?)\s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|x(in)?)/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发现，查询出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篇文章。而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WeChat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这篇文章没查出来。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155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下面，我们练习一下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创建集合，名为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，模拟保存朋友圈中的文章列表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db.posts.drop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db.createCollection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("posts");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其次，向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集合中发布一篇文章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，包含一个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键，值为一个数组，用于保存，朋友们对这篇文章的评论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db.posts.insert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user:"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dongdong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content:"please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me the king of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...",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date:new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Date(),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comments:[]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第三，为该文章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增加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条评论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db.posts.update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{user:“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dongdong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{$push:{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comments: {user:“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tingting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content:“who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db.posts.update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{user:“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dongdong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”},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{$push:{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comments:{user:“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dongdong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content:“I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miss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jingjing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最后，查看结果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db.posts.findOne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({user:”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dongdong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”});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3179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接下来，我们聊聊内嵌文档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内嵌文档，也是一种特殊的数据类型。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查询内嵌文档，有两种方式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一是，完整匹配，二是，匹配个别键。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什么是完整匹配呢？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完整匹配，就是将整个文档，作为查询文档中的值。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但是，完整匹配，要求非常严格。不但要求所有键名和键值完全匹配，而且，文档中键的个数和顺序也必须匹配。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如何使用呢？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db.myColl.find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完整内嵌文档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}});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89859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其实，实际开发中，几乎都是模糊匹配的。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很少整个文档匹配。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那么，如何仅匹配内嵌文档的个别键呢？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其实，查询文档中，也可用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操作符，匹配内嵌文档中的指定键。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匹配内嵌文档的指定键时，不要求完全匹配。只要包含，指定键，且键值相同即可。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也不必考虑键的顺序。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如何匹配呢？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db.myColl.find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({“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内嵌文档的键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,…}); 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注意，包含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其实，匹配内嵌文档的键，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了必须用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和引号外，和普通键的用法是完全一样的。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的键，必须用引号包裹。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468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下面，我们在练习中总结完整匹配内嵌文档的严格程度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下载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init_users.js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集合中，添加用户。每个用户，包含一个内嵌文档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，记录用户的地址。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以及他们的爱好内嵌数组。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使用完整文档作为查询条件，观察查询结果，比如，查询地址为北京，万寿路的用户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db.users.find({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address:{city:”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北京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",street:”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万寿路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</a:t>
            </a:r>
          </a:p>
          <a:p>
            <a:pPr marL="0" indent="0">
              <a:buNone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结果，只有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被查询出来。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，因为键的顺序不匹配，所以没查出来。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，因为键的个数不匹配也没查出来。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修改完整文档中键顺序，观察查询结果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db.users.find({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address:{street:”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万寿路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",city:”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北京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});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结果，只有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被查出来。可见完整匹配内嵌文档，要求键的顺序也必须一致。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练习匹配个别键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使用单个键值对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儿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作为条件，查询用户，观察查询结果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db.users.find({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address.street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万寿路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address.city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北京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uid1,2,5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都查询出来了，可见不匹配键的顺序，也不要求键的个数。</a:t>
            </a:r>
          </a:p>
          <a:p>
            <a:r>
              <a:rPr lang="zh-CN" altLang="zh-CN" dirty="0">
                <a:effectLst/>
              </a:rPr>
              <a:t> 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5042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其实，使用键值对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儿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查询，的确很直观。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但是，终究受限于查询文档的格式，和操作符的种类限制，无法保证实现所有需求。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当使用普通查询文档，无法达到目的时，就可用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$where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子句。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什么是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$where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子句？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$where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子句，专门使用一个自定义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函数，判断并查询文档。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使用自定义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函数的优点就是万能！几乎可以完成任何操作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但是！缺点也很明显！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几乎可以对数据库做任何事情，所以，很不安全。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应该严格限制，甚至禁止使用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$where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子句。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其次，执行效率慢。主要原因有两个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JavaScript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函数都要从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BSON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格式先转为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对象，再执行。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转换需要执行更多的操作，效率更低。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$where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子句不能使用索引。这就失去了提高检索效率的可能。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虽然不建议使用，但是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时不可结时，还是可以拿来应急。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比如，前面，我们说到过，使用键值对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儿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查询，无法比较同一个文档内的两个键的值。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比如，无法比较创建日期和修改日期两个键相同的文档。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那么，这种问题如何解决呢？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24947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如何定义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$where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方法中，只有唯一的一个键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$where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，值为一个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函数直接量。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强调三点： </a:t>
            </a:r>
          </a:p>
          <a:p>
            <a:pPr marL="228600" indent="-228600">
              <a:buAutoNum type="arabicPeriod"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查询时，函数直接量会在集合中的每个文档上执行一次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执行时，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，都指代当前正在匹配的文档对象。使用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，可以获得文档内键的值。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通过返回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，决定是否选中当前文档。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$where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子句中，绝不能使用全局变量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对数据库做其他任何操作。这也是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于安全的考虑。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8495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下面，我们练习一下：现在，要查找数学成绩高于语文成绩的学生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首先：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下载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init_students.js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集合中插入实例数据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然后，查询数学成绩高于语文成绩的学生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db.students.find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where:function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(){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for(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in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this.scores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  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for(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=0,math=0,chs=0;i&lt;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this.scores.length;i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++){    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this.scores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].course=="math"&amp;&amp;(math=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this.scores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].score);    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this.scores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].course=="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"&amp;&amp;(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this.scores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].score);  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  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if(math&gt;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){return true;}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}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结果，只有两个人被查询出来。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53531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接下来，我们聊聊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如何查询数组。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在特殊类型中，以数组类型最为特殊，也最灵活，最强大。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96513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其实，普通查询文档的条件，在进行精确匹配时，自动就会进入数组类型的键中，匹配每个数组元素。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只要，有一个元素满足条件，整个文档就匹配。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除了模糊匹配数组中是否包含元素外，也可使用下标，精确匹配元素。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格式如下</a:t>
            </a:r>
            <a:r>
              <a:rPr lang="en-US" altLang="zh-CN" dirty="0">
                <a:effectLst/>
              </a:rPr>
              <a:t>: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db.myColl.find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({“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键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.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i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”: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值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})</a:t>
            </a:r>
          </a:p>
          <a:p>
            <a:endParaRPr lang="en-US" altLang="zh-CN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7708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下面，我们练习一下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查询爱好游泳的人。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其实，就是查询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favorites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数组中，包含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游泳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的用户：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db.users.find({favorites:”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游泳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发现，只要数组中包含游泳的用户，都查询出来。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说明，普通的查询条件，自动就可深入内嵌数组，匹配每个元素。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接下来，我们再试一个，查找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爱好跑步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又爱好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旅游的人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db.users.find({favorites:"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跑步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",favorites:"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旅游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"});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注意，查询条件中两个条件是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的关系，所以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必须同时具有两个元素的数组才匹配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如果，我们查找爱好跑步，或，爱好旅游的人呢？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爱好只要包括跑步或旅游，两者之一就匹配。显然，多选一，就要用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db.users.find({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favorites:{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$in:[”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跑步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旅游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"]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当然，你要不嫌麻烦，也可以使用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db.users.find({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$or:[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{favorites:”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跑步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"},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{favorites:”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旅游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});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最后，我们用下标，精确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查找第一爱好是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音乐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的人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db.users.find({“favorites.0”: “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音乐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”});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4667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其实，如果要求数组中，必须同时包含指定的多个元素才匹配，还可以用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$all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查询同时爱好跑步和旅游的用户，就可以用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$all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什么是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$all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操作符？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$all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，专门比较一个数组类型的键中，是否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包含所有指定的元素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如果要求数组中，必须同时包含，指定的多个元素时，就用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$all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如何使用：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db.myColl.find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:{$all:[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2,…]}});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只有数组类型的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中同时包含值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等所有给定值时，才匹配。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$all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后，因为要匹配多个值，所以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$all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的键值是一个数组。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比较一下，不难发现，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$all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操作符的用法相同，但是表示的意义却是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，而不是或者。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而且，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$all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更简单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不用将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匹配的键名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重复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遍了，也简化了代码。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另外，强调一下</a:t>
            </a:r>
            <a:r>
              <a:rPr lang="en-US" altLang="zh-CN" dirty="0">
                <a:effectLst/>
              </a:rPr>
              <a:t>:</a:t>
            </a:r>
            <a:r>
              <a:rPr lang="zh-CN" altLang="en-US" dirty="0">
                <a:effectLst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$all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虽然要求同时包含指定的元素，但是，并不要求文档中的原数组，和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$all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给定数组完全相同。所以，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$all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执行的依然是部分匹配。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962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到此，我们可以向数组中追加一个元素了。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但是，有时，我们可能需要，一次性向数组中，添加多个元素。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这时，就会遇到新问题：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$push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，不支持，一次追加多个元素。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如果，强行用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$push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，追加一个，包含多个元素的数组，其实，等效于，将数组整体看做一个元素，整体加入数组中，这就会形成二维数组。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比如：假设，有一个保存城市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PM2.5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数值的集合。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要向一个城市的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pm2.5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数组中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追加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pm2.5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数值。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如果，使用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$push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，则加入的三个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pm2.5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数值，不会被打散。而是，以一个子数组的形式，整体加入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pm2.5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集合中。这不是我们想要的效果。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如何解决这个问题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这就要在，使用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$push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修改器时，搭配使用，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$each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什么是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$each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操作符？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$each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操作符，可在一次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$push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操作中，同时追加多个元素。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$each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像一台粉碎机一样，将传给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$push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的数组参数，打散为一个一个的单独元素，再依次传给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$push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6192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但是，如果不加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$all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，则变成精确匹配。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db.users.find({favorites: [“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跑步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“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旅游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”]}); 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就只能精确匹配完全相同的数组。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98119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查询数组时，还可以按数组的元素个数查询。但这个功能并不完善。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按数组元素个数查询，就要用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$size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$size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，用于查询特定长度的数组。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今后，只要按数组个数查询时，就可用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$size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如何使用？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db.myColl.find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size:n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}}); 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意为匹配数组元素为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的键。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查询有三种爱好的人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db.users.find({favorites:{$size:3}});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但是，非常遗憾。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$size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的最大问题就是：不支持大于和小于比较，不能和比较运算符连用。所以，只能准确比较数组的元素个数。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55657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在查询数组内容时，如果数组元素很多，需要分页显示。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这时就需要截取数组中的子数组返回。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find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函数的第二个参数，不但可以指定要返回的键，还可指定返回键中，指定位置的子数组。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$slice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，专门用在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的第二个参数内，用于截取返回数组中指定位置的子数组。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今后，只要希望仅返回数组指定位置的部分元素时，就用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$slice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截取。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$slice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的目的，也是为了减少，查询结果返回的数据量，从而减少网络流量，提高程序执行效率。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如何使用呢？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db.myColl.find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查询文档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:{$slice:[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n]},…})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$slice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要放在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方法的第二个参数文档中。因为它也是用来限制要返回的键。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$slice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后可跟一个数组。第一个元素表示截取的开始位置。第二个元素表示要截取的个数。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意为，截取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位置开始的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个元素。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但是，特别强调，一旦使用了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$slice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，其他键，只要不设置为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，默认都返回！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所以，如果需要限制要返回的键，则必须显示设置要隐藏的键为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41955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另外，如果希望截取开头的，或结尾的元素，还简写。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也就是，可以直接在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$slice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后写数值。表示截取开头或结尾的元素个数。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数值为正，则截取开头的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个元素。数值为负责截取结尾的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个元素。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143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下面，我们试验一下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首先： 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集合中的一篇文章添加多个评论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=1,cs=[];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&lt;24;i++){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cs.push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user:"customer"+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Math.random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()*10+1),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content:"ding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 to floor "+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});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db.posts.update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{},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{$push:{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comments:{$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each:cs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然后，查询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第一篇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文章的前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条评论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db.posts.findOne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{},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comments:{$slice:5},_id:0,pid:0,uid:0,content:0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).comments;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注意，这个例子中，要想仅获得评论，而不返回其他多余的键，就必须现实将其他键设置为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而且，要想获得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数组，必须在查询的结果对象上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.comments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第三，如果带有分页功能，假设每页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条评论，查询第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页的评论内容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计算开始位置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=(3-1)*5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db.posts.findOne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{},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comments:{$slice:[10,5]},_id:0,pid:0,uid:0,content:0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).comments;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如果访问最后一页，第五页呢？</a:t>
            </a:r>
          </a:p>
          <a:p>
            <a:r>
              <a:rPr lang="en-US" altLang="zh-CN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db.posts.findOne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({},{comments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:{$slice:[20,5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]},_id:0,pid:0,uid:0,content:0}).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comments;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注意，最后，只有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条评论，不足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条，就返回全部剩余的。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如果希望直接查询，最后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条评论呢？ </a:t>
            </a:r>
          </a:p>
          <a:p>
            <a:r>
              <a:rPr lang="en-US" altLang="zh-CN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db.posts.findOne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({uid:1},{comments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:{$slice:-5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},_id:0,pid:0,uid:0,content:0}).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comments;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02188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前面的查询中，我们发现了一个问题：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等在比较时，不单单比较普通键的值。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如果键的值，是一个数组，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，同样也会比较数组中的元素。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但是，却是用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逻辑，也就是，每个查询条件，各自匹配不同元素。而不是而且的关系。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下面，通过一个练习，重现一下问题：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向集合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中插入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组分数。有的分数是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个成绩，有的分数是两个成绩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db.scores.drop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db.scores.insert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{score:85},{score:75},{score:[65,90]},{score:95},{score:[85,75]},{score:[80,70]}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查询成绩大于等于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，小于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db.scores.find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({score:{$gte:60,$lt:90}});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“score” : [ 65, 90 ]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，同时满足条件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&gt;=70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&lt;80: 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db.scores.find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({score:{$gte:70,$lt:80}});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一下出来四个。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后两个都可以理解，因为至少人家有一个数组元素在区间内。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最不可思议的就是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[65,90]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这个两个值都不沾边的，竟然也选择出来了。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这是为什么呢？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主要原因是，你所谓的区间的上边界，和下边界，实际上，根本就是分别匹配数组的两个值。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满足上边界的要求，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满足下边界的要求，对整个数组来说，也算同时满足两个条件。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所以，这个无厘头的文档，也被选进来了。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这就比较滑稽了。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那么，如何解决呢？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elemMatch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操作符，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什么是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elemMath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操作符？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elemMatch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操作符，专门用于，规定必须用两个边界条件，同时匹配一个数组元素。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这就避免了，上下边界，分别比较不同元素，导致的滑稽现象。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如何使用呢？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db.myColl.find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elemMatch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下边界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上边界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}}})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注意，其实就是用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elemMatch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操作符，包裹住比较运算符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下面，练习一下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elemMatch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再次查询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之间的分数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db.scores.find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({score:{$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elemMatch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:{$gte:70,$lt:80}}});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结果只剩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个文档。不再匹配单个值的键，且至少要有一个元素，落在区间内部才行。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等等，好像管的太严了。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elemMatch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只能匹配数组类型的键值。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而，有些文档的键，可能就不是一个数组，只是一个单个的值。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如果希望即匹配数组，又能匹配单个的值，还能让上下边界以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逻辑匹配时，就可以用另一种方法。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34322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利用查询结果的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查询结果的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函数，专门用于，在建立了索引的键上，查询索引范围内的值。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但是，需要强调的是，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函数，只能在创建了索引的键上用。未建立索引的键，不能使用。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的差别是，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函数，即可匹配单个值的键，又可匹配数组中的元素。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如何使用呢？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db.myColl.find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({}).min({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下边界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}).max({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上边界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说明一下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使用的是索引，进行检索的，所以，不需要在前面的查询文档中提前设定查询条件。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1520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我们通过一个练习体会一下：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首先，在将要使用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函数查询的列上，启用索引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db.scores.ensureIndex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({score:1});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，查询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之间的分数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db.scores.find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({}}).min({score:70}).max({score:80});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返回结果：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{"score" : 75 }, {"score" : [ 85, 75 ] }, {"score" : [ 80, 70 ] 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可见，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函数，即可匹配单个键的值，也可匹配数组，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而且，两个边界是同时匹配一个元素，不会分别匹配。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33640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前面，我们讲过匹配内嵌文档的注意事项和方法。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上节，我们又介绍了如何匹配数组中的元素。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下面，麻烦来了。如果数组类型的键中，再嵌入内嵌文档，查询将更复杂。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首先，我们来看两种最容易犯的错误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将整个内嵌文档作为条件。这就会导致完整匹配。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完整匹配，要求同时匹配键的个数和顺序。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万一文档中的键，顺序和个数不匹配，都会导致匹配不成功。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比如</a:t>
            </a:r>
            <a:r>
              <a:rPr lang="en-US" altLang="zh-CN" dirty="0">
                <a:effectLst/>
              </a:rPr>
              <a:t>:</a:t>
            </a:r>
            <a:r>
              <a:rPr lang="zh-CN" altLang="en-US" dirty="0">
                <a:effectLst/>
              </a:rPr>
              <a:t> 查询</a:t>
            </a:r>
            <a:r>
              <a:rPr lang="en-US" altLang="zh-CN" dirty="0">
                <a:effectLst/>
              </a:rPr>
              <a:t>students</a:t>
            </a:r>
            <a:r>
              <a:rPr lang="zh-CN" altLang="en-US" dirty="0">
                <a:effectLst/>
              </a:rPr>
              <a:t>集合中，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英语成绩高于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的人：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db.students.find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({scores:{course:"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",score:{$gte:70}}});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结果，什么也没查出来。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方法，其实是将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后的文档进行完整匹配。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键值为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写死的字符串“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{$gt:70}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错误做法二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操作符，分别匹配内嵌文档的个别键。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这样做的问题就是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分别匹配数组元素时，不同条件，可能分头匹配不同的文档。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比如：使用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操作符，匹配单个键，查询英语成绩低于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db.students.find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({"scores.course":"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scores.score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":{$lt:70}});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结果，依然可以同时查询出来。在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数组中，要么包含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名为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的文档，和要么包含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的文档。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这就是因为，查询文档中的两个键，分别匹配了不同的两个文档，才导致查询出不想要的文档。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52474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这两个问题，如何解决呢？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其实，正确的做法，依然是，使用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elemMatch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，限制条件专门匹配数组中的元素。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而且，多个条件要同时匹配一个元素。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如何使用呢？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db.myColl.find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elemMatch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…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elemMatch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后的文档中，内嵌文档的键不用加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操作符和父级文档的键作为前缀。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471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今后，只要希望，向数组中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添加多个元素时，就要在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$push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修改器中，使用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$each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$each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呢？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格式如下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db.myColl.update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查询文档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},{$push:{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:{$each:[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2,…]}}})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$each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，要用文档的方式，也就是大括号，包裹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$each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操作符和要加入的多个元素值。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$each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文档，要作为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$push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，数组类型键的值。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这样实现的效果，就是，向数组中追加多个元素。而，不再是，加入一个子数组。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下面，就是使用，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$each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后的修改结果。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$each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后的数组，被打散成单个元素，依次追加到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pm25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数组中。没有出现二维数组。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6724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我们将之前的查询，改成使用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elemMatch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elemMatch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，查询英语成绩低于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db.students.find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({scores:{$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elemMatch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:{course:"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",score:{$lt:70}}}});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只有一个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查询结果。因为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course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且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，满足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&lt;70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的条件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这也就印证了，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elemMatch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后的文档，不再分开匹配不同文档，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而是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要求必须同时匹配一个文档。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可见，今后，只要匹配内嵌数组中元素，无论是原始类型的元素，还是内嵌文档元素，都要用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elemMatch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41217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总结和答疑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64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下面，我们练习一下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首先，创建集合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cities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，并向其中增加一个城市，描述该城市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小时内的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pm2.5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db.cities.drop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db.cities.insert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city:"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beijing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pm25:[345,325]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然后，向该城市的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pm2.5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数组中追加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个数值：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db.cities.update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{city:"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beijing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"},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{$push:{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pm25:{$each:[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306, 293, 260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最后，查询结果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db.cities.find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结果，现在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beijing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文档中，包含了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PM2.5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35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050958" y="81"/>
            <a:ext cx="3807042" cy="513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6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96652" y="658666"/>
            <a:ext cx="1728192" cy="89642"/>
          </a:xfrm>
          <a:prstGeom prst="roundRect">
            <a:avLst/>
          </a:prstGeom>
          <a:solidFill>
            <a:srgbClr val="FF0000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2888" y="123825"/>
            <a:ext cx="1835944" cy="503238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章节标题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3050958" y="13500"/>
            <a:ext cx="3807042" cy="513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60"/>
          </a:p>
        </p:txBody>
      </p:sp>
    </p:spTree>
    <p:extLst>
      <p:ext uri="{BB962C8B-B14F-4D97-AF65-F5344CB8AC3E}">
        <p14:creationId xmlns:p14="http://schemas.microsoft.com/office/powerpoint/2010/main" val="156148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96652" y="658666"/>
            <a:ext cx="1728192" cy="89642"/>
          </a:xfrm>
          <a:prstGeom prst="roundRect">
            <a:avLst/>
          </a:prstGeom>
          <a:solidFill>
            <a:srgbClr val="FF0000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2888" y="123825"/>
            <a:ext cx="1835944" cy="503238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章节标题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3050958" y="13500"/>
            <a:ext cx="3807042" cy="513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60"/>
          </a:p>
        </p:txBody>
      </p:sp>
    </p:spTree>
    <p:extLst>
      <p:ext uri="{BB962C8B-B14F-4D97-AF65-F5344CB8AC3E}">
        <p14:creationId xmlns:p14="http://schemas.microsoft.com/office/powerpoint/2010/main" val="1592765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96652" y="658666"/>
            <a:ext cx="1728192" cy="89642"/>
          </a:xfrm>
          <a:prstGeom prst="roundRect">
            <a:avLst/>
          </a:prstGeom>
          <a:solidFill>
            <a:srgbClr val="FF0000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2888" y="123825"/>
            <a:ext cx="1835944" cy="503238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章节标题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3050958" y="13500"/>
            <a:ext cx="3807042" cy="513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60"/>
          </a:p>
        </p:txBody>
      </p:sp>
    </p:spTree>
    <p:extLst>
      <p:ext uri="{BB962C8B-B14F-4D97-AF65-F5344CB8AC3E}">
        <p14:creationId xmlns:p14="http://schemas.microsoft.com/office/powerpoint/2010/main" val="1232653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28700" y="1437623"/>
            <a:ext cx="5238582" cy="2754307"/>
          </a:xfrm>
          <a:noFill/>
        </p:spPr>
        <p:txBody>
          <a:bodyPr>
            <a:normAutofit/>
          </a:bodyPr>
          <a:lstStyle>
            <a:lvl1pPr marL="342900" indent="-342900" algn="l">
              <a:buFont typeface="+mj-lt"/>
              <a:buAutoNum type="arabicPeriod"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本节内容</a:t>
            </a:r>
            <a:endParaRPr lang="en-US" altLang="zh-CN" dirty="0"/>
          </a:p>
          <a:p>
            <a:r>
              <a:rPr lang="zh-CN" altLang="en-US" dirty="0"/>
              <a:t>本节内容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411510"/>
            <a:ext cx="6858000" cy="702078"/>
          </a:xfrm>
          <a:prstGeom prst="rect">
            <a:avLst/>
          </a:prstGeom>
          <a:solidFill>
            <a:srgbClr val="FF0000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3050958" y="81"/>
            <a:ext cx="3807042" cy="513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</p:spTree>
    <p:extLst>
      <p:ext uri="{BB962C8B-B14F-4D97-AF65-F5344CB8AC3E}">
        <p14:creationId xmlns:p14="http://schemas.microsoft.com/office/powerpoint/2010/main" val="156481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8115" y="1566663"/>
            <a:ext cx="5829300" cy="1102519"/>
          </a:xfrm>
        </p:spPr>
        <p:txBody>
          <a:bodyPr>
            <a:noAutofit/>
          </a:bodyPr>
          <a:lstStyle>
            <a:lvl1pPr algn="l">
              <a:defRPr sz="2531" b="1"/>
            </a:lvl1pPr>
          </a:lstStyle>
          <a:p>
            <a:r>
              <a:rPr lang="zh-CN" altLang="en-US" dirty="0"/>
              <a:t>课程标题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6443" y="2673527"/>
            <a:ext cx="3192589" cy="46719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192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8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4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7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0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课程英文副标题</a:t>
            </a:r>
          </a:p>
        </p:txBody>
      </p:sp>
      <p:pic>
        <p:nvPicPr>
          <p:cNvPr id="5" name="图片 4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0670" y="214299"/>
            <a:ext cx="1364745" cy="448057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862828" y="2669179"/>
            <a:ext cx="3294385" cy="485756"/>
          </a:xfrm>
        </p:spPr>
        <p:txBody>
          <a:bodyPr>
            <a:noAutofit/>
          </a:bodyPr>
          <a:lstStyle>
            <a:lvl1pPr algn="r">
              <a:buNone/>
              <a:defRPr sz="1688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/>
              <a:t>DAY01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50658" y="195486"/>
            <a:ext cx="5076564" cy="534816"/>
          </a:xfrm>
        </p:spPr>
        <p:txBody>
          <a:bodyPr>
            <a:noAutofit/>
          </a:bodyPr>
          <a:lstStyle>
            <a:lvl1pPr algn="l">
              <a:defRPr sz="2400" b="1"/>
            </a:lvl1pPr>
          </a:lstStyle>
          <a:p>
            <a:r>
              <a:rPr lang="zh-CN" altLang="en-US" dirty="0"/>
              <a:t>知识点标题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3554" y="4792836"/>
            <a:ext cx="297104" cy="297104"/>
            <a:chOff x="71406" y="6069958"/>
            <a:chExt cx="716628" cy="716628"/>
          </a:xfrm>
        </p:grpSpPr>
        <p:sp>
          <p:nvSpPr>
            <p:cNvPr id="11" name="十字形 10"/>
            <p:cNvSpPr/>
            <p:nvPr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60"/>
            </a:p>
          </p:txBody>
        </p:sp>
        <p:sp>
          <p:nvSpPr>
            <p:cNvPr id="14" name="十字形 13"/>
            <p:cNvSpPr/>
            <p:nvPr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60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350658" y="789555"/>
            <a:ext cx="6246693" cy="129881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 marL="385763" indent="0"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pic>
        <p:nvPicPr>
          <p:cNvPr id="10" name="图片 9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9242" y="182863"/>
            <a:ext cx="1151485" cy="378042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0" y="1923681"/>
            <a:ext cx="351000" cy="1122217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38576" tIns="19289" rIns="38576" bIns="19289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675" b="1" dirty="0">
                <a:solidFill>
                  <a:srgbClr val="F9FAFB"/>
                </a:solidFill>
              </a:rPr>
              <a:t>知识讲解</a:t>
            </a:r>
            <a:endParaRPr lang="en-US" altLang="zh-CN" sz="675" b="1" dirty="0">
              <a:solidFill>
                <a:srgbClr val="F9FAFB"/>
              </a:solidFill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0" y="1923681"/>
            <a:ext cx="351000" cy="1122217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51434" tIns="25718" rIns="51434" bIns="25718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900" b="1" dirty="0">
                <a:solidFill>
                  <a:srgbClr val="F9FAFB"/>
                </a:solidFill>
              </a:rPr>
              <a:t>知识讲解</a:t>
            </a:r>
            <a:endParaRPr lang="en-US" altLang="zh-CN" sz="900" b="1" dirty="0">
              <a:solidFill>
                <a:srgbClr val="F9FAFB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 userDrawn="1"/>
        </p:nvSpPr>
        <p:spPr>
          <a:xfrm>
            <a:off x="0" y="1923679"/>
            <a:ext cx="351000" cy="1122217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79" tIns="34290" rIns="68579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知识讲解</a:t>
            </a:r>
            <a:endParaRPr lang="en-US" altLang="zh-CN" sz="1200" b="1" dirty="0">
              <a:solidFill>
                <a:srgbClr val="F9FAFB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0" y="1923681"/>
            <a:ext cx="351000" cy="11222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38576" tIns="19289" rIns="38576" bIns="19289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675" b="1" dirty="0">
                <a:solidFill>
                  <a:srgbClr val="F9FAFB"/>
                </a:solidFill>
              </a:rPr>
              <a:t>课</a:t>
            </a:r>
            <a:endParaRPr lang="en-US" altLang="zh-CN" sz="675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675" b="1" dirty="0">
                <a:solidFill>
                  <a:srgbClr val="F9FAFB"/>
                </a:solidFill>
              </a:rPr>
              <a:t>堂</a:t>
            </a:r>
            <a:endParaRPr lang="en-US" altLang="zh-CN" sz="675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675" b="1" dirty="0">
                <a:solidFill>
                  <a:srgbClr val="F9FAFB"/>
                </a:solidFill>
              </a:rPr>
              <a:t>练习</a:t>
            </a:r>
            <a:endParaRPr lang="en-US" altLang="zh-CN" sz="675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28605" y="428612"/>
            <a:ext cx="4232702" cy="785818"/>
          </a:xfrm>
        </p:spPr>
        <p:txBody>
          <a:bodyPr>
            <a:noAutofit/>
          </a:bodyPr>
          <a:lstStyle>
            <a:lvl1pPr algn="l">
              <a:defRPr sz="2400" b="1"/>
            </a:lvl1pPr>
          </a:lstStyle>
          <a:p>
            <a:r>
              <a:rPr lang="zh-CN" altLang="en-US" dirty="0"/>
              <a:t>课堂练习标题</a:t>
            </a:r>
          </a:p>
        </p:txBody>
      </p:sp>
      <p:sp>
        <p:nvSpPr>
          <p:cNvPr id="11" name="十字形 10"/>
          <p:cNvSpPr/>
          <p:nvPr/>
        </p:nvSpPr>
        <p:spPr>
          <a:xfrm>
            <a:off x="53555" y="4711940"/>
            <a:ext cx="378000" cy="37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60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0670" y="214299"/>
            <a:ext cx="1364745" cy="448057"/>
          </a:xfrm>
          <a:prstGeom prst="rect">
            <a:avLst/>
          </a:prstGeom>
        </p:spPr>
      </p:pic>
      <p:sp>
        <p:nvSpPr>
          <p:cNvPr id="14" name="十字形 13"/>
          <p:cNvSpPr/>
          <p:nvPr/>
        </p:nvSpPr>
        <p:spPr>
          <a:xfrm>
            <a:off x="375026" y="4552469"/>
            <a:ext cx="216000" cy="216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60"/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458672" y="1221600"/>
            <a:ext cx="6102677" cy="361840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1923681"/>
            <a:ext cx="351000" cy="11222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51434" tIns="25718" rIns="51434" bIns="25718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900" b="1" dirty="0">
                <a:solidFill>
                  <a:srgbClr val="F9FAFB"/>
                </a:solidFill>
              </a:rPr>
              <a:t>课</a:t>
            </a:r>
            <a:endParaRPr lang="en-US" altLang="zh-CN" sz="9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900" b="1" dirty="0">
                <a:solidFill>
                  <a:srgbClr val="F9FAFB"/>
                </a:solidFill>
              </a:rPr>
              <a:t>堂</a:t>
            </a:r>
            <a:endParaRPr lang="en-US" altLang="zh-CN" sz="9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900" b="1" dirty="0">
                <a:solidFill>
                  <a:srgbClr val="F9FAFB"/>
                </a:solidFill>
              </a:rPr>
              <a:t>练习</a:t>
            </a:r>
            <a:endParaRPr lang="en-US" altLang="zh-CN" sz="900" b="1" dirty="0">
              <a:solidFill>
                <a:srgbClr val="F9FAFB"/>
              </a:solidFill>
            </a:endParaRPr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0" y="1923679"/>
            <a:ext cx="351000" cy="11222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79" tIns="34290" rIns="68579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课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堂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练习</a:t>
            </a:r>
            <a:endParaRPr lang="en-US" altLang="zh-CN" sz="1200" b="1" dirty="0">
              <a:solidFill>
                <a:srgbClr val="F9FAFB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96496" y="1545636"/>
            <a:ext cx="5089958" cy="785818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内容标题</a:t>
            </a:r>
          </a:p>
        </p:txBody>
      </p:sp>
      <p:pic>
        <p:nvPicPr>
          <p:cNvPr id="6" name="图片 5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0670" y="214299"/>
            <a:ext cx="1364745" cy="448057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4694" y="2371448"/>
            <a:ext cx="5130570" cy="162018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6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74694" y="2371448"/>
            <a:ext cx="5130570" cy="162018"/>
          </a:xfrm>
          <a:prstGeom prst="roundRect">
            <a:avLst/>
          </a:prstGeom>
          <a:solidFill>
            <a:srgbClr val="FF0000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674694" y="2371448"/>
            <a:ext cx="5130570" cy="162018"/>
          </a:xfrm>
          <a:prstGeom prst="roundRect">
            <a:avLst/>
          </a:prstGeom>
          <a:solidFill>
            <a:srgbClr val="FF0000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28700" y="1437623"/>
            <a:ext cx="5238582" cy="2754307"/>
          </a:xfrm>
          <a:noFill/>
        </p:spPr>
        <p:txBody>
          <a:bodyPr>
            <a:normAutofit/>
          </a:bodyPr>
          <a:lstStyle>
            <a:lvl1pPr marL="192881" indent="-192881" algn="l">
              <a:buFont typeface="+mj-lt"/>
              <a:buAutoNum type="arabicPeriod"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192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8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4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7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0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本节内容</a:t>
            </a:r>
            <a:endParaRPr lang="en-US" altLang="zh-CN" dirty="0"/>
          </a:p>
          <a:p>
            <a:r>
              <a:rPr lang="zh-CN" altLang="en-US" dirty="0"/>
              <a:t>本节内容</a:t>
            </a:r>
          </a:p>
        </p:txBody>
      </p:sp>
      <p:sp>
        <p:nvSpPr>
          <p:cNvPr id="9" name="十字形 8"/>
          <p:cNvSpPr/>
          <p:nvPr/>
        </p:nvSpPr>
        <p:spPr>
          <a:xfrm>
            <a:off x="107133" y="4661312"/>
            <a:ext cx="378000" cy="37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60"/>
          </a:p>
        </p:txBody>
      </p:sp>
      <p:sp>
        <p:nvSpPr>
          <p:cNvPr id="10" name="十字形 9"/>
          <p:cNvSpPr/>
          <p:nvPr/>
        </p:nvSpPr>
        <p:spPr>
          <a:xfrm>
            <a:off x="426918" y="4500576"/>
            <a:ext cx="216000" cy="216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60"/>
          </a:p>
        </p:txBody>
      </p:sp>
      <p:sp>
        <p:nvSpPr>
          <p:cNvPr id="12" name="矩形 11"/>
          <p:cNvSpPr/>
          <p:nvPr/>
        </p:nvSpPr>
        <p:spPr>
          <a:xfrm>
            <a:off x="0" y="411510"/>
            <a:ext cx="6858000" cy="702078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8" b="1" dirty="0"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411510"/>
            <a:ext cx="6858000" cy="702078"/>
          </a:xfrm>
          <a:prstGeom prst="rect">
            <a:avLst/>
          </a:prstGeom>
          <a:solidFill>
            <a:srgbClr val="FF0000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411510"/>
            <a:ext cx="6858000" cy="702078"/>
          </a:xfrm>
          <a:prstGeom prst="rect">
            <a:avLst/>
          </a:prstGeom>
          <a:solidFill>
            <a:srgbClr val="FF0000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96652" y="658666"/>
            <a:ext cx="1728192" cy="89642"/>
          </a:xfrm>
          <a:prstGeom prst="roundRect">
            <a:avLst/>
          </a:prstGeom>
          <a:solidFill>
            <a:srgbClr val="FF0000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013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2889" y="123825"/>
            <a:ext cx="1835944" cy="503238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章节标题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3050958" y="13500"/>
            <a:ext cx="3807042" cy="513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6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28700" y="1437623"/>
            <a:ext cx="5238582" cy="2754307"/>
          </a:xfrm>
          <a:noFill/>
        </p:spPr>
        <p:txBody>
          <a:bodyPr>
            <a:normAutofit/>
          </a:bodyPr>
          <a:lstStyle>
            <a:lvl1pPr marL="257175" indent="-257175" algn="l">
              <a:buFont typeface="+mj-lt"/>
              <a:buAutoNum type="arabicPeriod"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本节内容</a:t>
            </a:r>
            <a:endParaRPr lang="en-US" altLang="zh-CN" dirty="0"/>
          </a:p>
          <a:p>
            <a:r>
              <a:rPr lang="zh-CN" altLang="en-US" dirty="0"/>
              <a:t>本节内容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411510"/>
            <a:ext cx="6858000" cy="702078"/>
          </a:xfrm>
          <a:prstGeom prst="rect">
            <a:avLst/>
          </a:prstGeom>
          <a:solidFill>
            <a:srgbClr val="FF0000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96652" y="658666"/>
            <a:ext cx="1728192" cy="89642"/>
          </a:xfrm>
          <a:prstGeom prst="roundRect">
            <a:avLst/>
          </a:prstGeom>
          <a:solidFill>
            <a:srgbClr val="FF0000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2888" y="123825"/>
            <a:ext cx="1835944" cy="503238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章节标题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3050958" y="13500"/>
            <a:ext cx="3807042" cy="513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60"/>
          </a:p>
        </p:txBody>
      </p:sp>
    </p:spTree>
    <p:extLst>
      <p:ext uri="{BB962C8B-B14F-4D97-AF65-F5344CB8AC3E}">
        <p14:creationId xmlns:p14="http://schemas.microsoft.com/office/powerpoint/2010/main" val="176540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43663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40" r:id="rId4"/>
    <p:sldLayoutId id="2147483743" r:id="rId5"/>
    <p:sldLayoutId id="2147483745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24" r:id="rId13"/>
    <p:sldLayoutId id="2147483733" r:id="rId14"/>
  </p:sldLayoutIdLst>
  <p:txStyles>
    <p:titleStyle>
      <a:lvl1pPr algn="ctr" defTabSz="385763" rtl="0" eaLnBrk="1" latinLnBrk="0" hangingPunct="1">
        <a:spcBef>
          <a:spcPct val="0"/>
        </a:spcBef>
        <a:buNone/>
        <a:defRPr sz="1856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144661" indent="-144661" algn="l" defTabSz="385763" rtl="0" eaLnBrk="1" latinLnBrk="0" hangingPunct="1">
        <a:spcBef>
          <a:spcPct val="20000"/>
        </a:spcBef>
        <a:buFont typeface="Arial" pitchFamily="34" charset="0"/>
        <a:buChar char="•"/>
        <a:defRPr sz="135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313433" indent="-120551" algn="l" defTabSz="385763" rtl="0" eaLnBrk="1" latinLnBrk="0" hangingPunct="1">
        <a:spcBef>
          <a:spcPct val="20000"/>
        </a:spcBef>
        <a:buFont typeface="Arial" pitchFamily="34" charset="0"/>
        <a:buChar char="–"/>
        <a:defRPr sz="1181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482204" indent="-96441" algn="l" defTabSz="385763" rtl="0" eaLnBrk="1" latinLnBrk="0" hangingPunct="1">
        <a:spcBef>
          <a:spcPct val="20000"/>
        </a:spcBef>
        <a:buFont typeface="Arial" pitchFamily="34" charset="0"/>
        <a:buChar char="•"/>
        <a:defRPr sz="1013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675085" indent="-96441" algn="l" defTabSz="385763" rtl="0" eaLnBrk="1" latinLnBrk="0" hangingPunct="1">
        <a:spcBef>
          <a:spcPct val="20000"/>
        </a:spcBef>
        <a:buFont typeface="Arial" pitchFamily="34" charset="0"/>
        <a:buChar char="–"/>
        <a:defRPr sz="844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867966" indent="-96441" algn="l" defTabSz="385763" rtl="0" eaLnBrk="1" latinLnBrk="0" hangingPunct="1">
        <a:spcBef>
          <a:spcPct val="20000"/>
        </a:spcBef>
        <a:buFont typeface="Arial" pitchFamily="34" charset="0"/>
        <a:buChar char="»"/>
        <a:defRPr sz="844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060847" indent="-96441" algn="l" defTabSz="385763" rtl="0" eaLnBrk="1" latinLnBrk="0" hangingPunct="1">
        <a:spcBef>
          <a:spcPct val="20000"/>
        </a:spcBef>
        <a:buFont typeface="Arial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spcBef>
          <a:spcPct val="20000"/>
        </a:spcBef>
        <a:buFont typeface="Arial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spcBef>
          <a:spcPct val="20000"/>
        </a:spcBef>
        <a:buFont typeface="Arial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spcBef>
          <a:spcPct val="20000"/>
        </a:spcBef>
        <a:buFont typeface="Arial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9254" y="1817933"/>
            <a:ext cx="5025980" cy="826889"/>
          </a:xfrm>
        </p:spPr>
        <p:txBody>
          <a:bodyPr/>
          <a:lstStyle/>
          <a:p>
            <a:r>
              <a:rPr lang="en-US" altLang="zh-CN" dirty="0"/>
              <a:t>MongoDB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MongoDB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DAY02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512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$slice</a:t>
            </a:r>
            <a:r>
              <a:rPr lang="zh-CN" altLang="en-US" dirty="0"/>
              <a:t>操作符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50658" y="789555"/>
            <a:ext cx="6390710" cy="4933082"/>
          </a:xfrm>
        </p:spPr>
        <p:txBody>
          <a:bodyPr/>
          <a:lstStyle/>
          <a:p>
            <a:r>
              <a:rPr lang="zh-CN" altLang="en-US" sz="2200" dirty="0"/>
              <a:t>需求：仅保留固定数量的最新追加的元素</a:t>
            </a:r>
            <a:endParaRPr lang="en-US" altLang="zh-CN" sz="2200" dirty="0"/>
          </a:p>
          <a:p>
            <a:r>
              <a:rPr lang="en-US" altLang="zh-CN" sz="2200" dirty="0"/>
              <a:t>$slice</a:t>
            </a:r>
            <a:r>
              <a:rPr lang="zh-CN" altLang="en-US" sz="2200" dirty="0"/>
              <a:t>操作符专门用于截取数组中指定个数的元素</a:t>
            </a:r>
            <a:endParaRPr lang="en-US" altLang="zh-CN" sz="2200" dirty="0"/>
          </a:p>
          <a:p>
            <a:r>
              <a:rPr lang="zh-CN" altLang="en-US" sz="2200" dirty="0"/>
              <a:t>只要希望维持数组的固定元素个数时，就用</a:t>
            </a:r>
            <a:r>
              <a:rPr lang="en-US" altLang="zh-CN" sz="2200" dirty="0"/>
              <a:t>$slice</a:t>
            </a:r>
          </a:p>
          <a:p>
            <a:r>
              <a:rPr lang="zh-CN" altLang="en-US" sz="2200" dirty="0"/>
              <a:t>如何使用</a:t>
            </a:r>
            <a:r>
              <a:rPr lang="en-US" altLang="zh-CN" sz="2200" dirty="0"/>
              <a:t>:</a:t>
            </a:r>
          </a:p>
          <a:p>
            <a:pPr marL="0" indent="0">
              <a:buNone/>
            </a:pPr>
            <a:endParaRPr lang="en-US" altLang="zh-CN" sz="2200" dirty="0"/>
          </a:p>
          <a:p>
            <a:r>
              <a:rPr lang="zh-CN" altLang="en-US" sz="2200" dirty="0"/>
              <a:t>意为</a:t>
            </a:r>
            <a:r>
              <a:rPr lang="en-US" altLang="zh-CN" sz="2200" dirty="0"/>
              <a:t>: </a:t>
            </a:r>
            <a:r>
              <a:rPr lang="zh-CN" altLang="en-US" sz="2200" dirty="0"/>
              <a:t>向数组中追加新元素值</a:t>
            </a:r>
            <a:r>
              <a:rPr lang="en-US" altLang="zh-CN" sz="2200" dirty="0"/>
              <a:t>1,</a:t>
            </a:r>
            <a:r>
              <a:rPr lang="zh-CN" altLang="en-US" sz="2200" dirty="0"/>
              <a:t>值</a:t>
            </a:r>
            <a:r>
              <a:rPr lang="en-US" altLang="zh-CN" sz="2200" dirty="0"/>
              <a:t>2</a:t>
            </a:r>
            <a:r>
              <a:rPr lang="zh-CN" altLang="en-US" sz="2200" dirty="0"/>
              <a:t>等，但是仅保留前</a:t>
            </a:r>
            <a:r>
              <a:rPr lang="en-US" altLang="zh-CN" sz="2200" dirty="0"/>
              <a:t>n</a:t>
            </a:r>
            <a:r>
              <a:rPr lang="zh-CN" altLang="en-US" sz="2200" dirty="0"/>
              <a:t>个元素，删除多余元素</a:t>
            </a:r>
            <a:endParaRPr lang="en-US" altLang="zh-CN" sz="2200" dirty="0"/>
          </a:p>
          <a:p>
            <a:r>
              <a:rPr lang="en-US" altLang="zh-CN" sz="2200" dirty="0"/>
              <a:t>n</a:t>
            </a:r>
            <a:r>
              <a:rPr lang="zh-CN" altLang="en-US" sz="2200" dirty="0"/>
              <a:t>为负数更有用。</a:t>
            </a:r>
            <a:r>
              <a:rPr lang="en-US" altLang="zh-CN" sz="2200" dirty="0"/>
              <a:t>n</a:t>
            </a:r>
            <a:r>
              <a:rPr lang="zh-CN" altLang="en-US" sz="2200" dirty="0"/>
              <a:t>为负数，表示始终保留最新追加到结尾的</a:t>
            </a:r>
            <a:r>
              <a:rPr lang="en-US" altLang="zh-CN" sz="2200" dirty="0"/>
              <a:t>n</a:t>
            </a:r>
            <a:r>
              <a:rPr lang="zh-CN" altLang="en-US" sz="2200" dirty="0"/>
              <a:t>个元素</a:t>
            </a:r>
            <a:endParaRPr lang="en-US" altLang="zh-CN" sz="2200" dirty="0"/>
          </a:p>
        </p:txBody>
      </p:sp>
      <p:sp>
        <p:nvSpPr>
          <p:cNvPr id="6" name="文本框 5"/>
          <p:cNvSpPr txBox="1"/>
          <p:nvPr/>
        </p:nvSpPr>
        <p:spPr>
          <a:xfrm>
            <a:off x="1844824" y="2283718"/>
            <a:ext cx="5013176" cy="864096"/>
          </a:xfrm>
          <a:prstGeom prst="roundRect">
            <a:avLst>
              <a:gd name="adj" fmla="val 9983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>
                <a:solidFill>
                  <a:schemeClr val="bg1"/>
                </a:solidFill>
              </a:rPr>
              <a:t>db.myColl.update</a:t>
            </a:r>
            <a:r>
              <a:rPr lang="en-US" altLang="zh-CN" dirty="0">
                <a:solidFill>
                  <a:schemeClr val="bg1"/>
                </a:solidFill>
              </a:rPr>
              <a:t>(  {</a:t>
            </a:r>
            <a:r>
              <a:rPr lang="zh-CN" altLang="en-US" dirty="0">
                <a:solidFill>
                  <a:schemeClr val="bg1"/>
                </a:solidFill>
              </a:rPr>
              <a:t>查询文档</a:t>
            </a:r>
            <a:r>
              <a:rPr lang="en-US" altLang="zh-CN" dirty="0">
                <a:solidFill>
                  <a:schemeClr val="bg1"/>
                </a:solidFill>
              </a:rPr>
              <a:t>},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{$push:{ </a:t>
            </a:r>
            <a:r>
              <a:rPr lang="zh-CN" altLang="en-US" dirty="0">
                <a:solidFill>
                  <a:schemeClr val="bg1"/>
                </a:solidFill>
              </a:rPr>
              <a:t>键</a:t>
            </a:r>
            <a:r>
              <a:rPr lang="en-US" altLang="zh-CN" dirty="0">
                <a:solidFill>
                  <a:schemeClr val="bg1"/>
                </a:solidFill>
              </a:rPr>
              <a:t>:{$each:[</a:t>
            </a:r>
            <a:r>
              <a:rPr lang="zh-CN" altLang="en-US" dirty="0">
                <a:solidFill>
                  <a:schemeClr val="bg1"/>
                </a:solidFill>
              </a:rPr>
              <a:t>值</a:t>
            </a:r>
            <a:r>
              <a:rPr lang="en-US" altLang="zh-CN" dirty="0">
                <a:solidFill>
                  <a:schemeClr val="bg1"/>
                </a:solidFill>
              </a:rPr>
              <a:t>1,</a:t>
            </a:r>
            <a:r>
              <a:rPr lang="zh-CN" altLang="en-US" dirty="0">
                <a:solidFill>
                  <a:schemeClr val="bg1"/>
                </a:solidFill>
              </a:rPr>
              <a:t>值</a:t>
            </a:r>
            <a:r>
              <a:rPr lang="en-US" altLang="zh-CN" dirty="0">
                <a:solidFill>
                  <a:schemeClr val="bg1"/>
                </a:solidFill>
              </a:rPr>
              <a:t>2,… …], $slice: n}}}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59615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$slice</a:t>
            </a:r>
            <a:r>
              <a:rPr lang="zh-CN" altLang="en-US" dirty="0"/>
              <a:t>操作符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为</a:t>
            </a:r>
            <a:r>
              <a:rPr lang="en-US" altLang="zh-CN" dirty="0"/>
              <a:t>pm25</a:t>
            </a:r>
            <a:r>
              <a:rPr lang="zh-CN" altLang="en-US" dirty="0"/>
              <a:t>数组追加</a:t>
            </a:r>
            <a:r>
              <a:rPr lang="en-US" altLang="zh-CN" dirty="0"/>
              <a:t>2</a:t>
            </a:r>
            <a:r>
              <a:rPr lang="zh-CN" altLang="en-US" dirty="0"/>
              <a:t>个新数值，并保留最新的</a:t>
            </a:r>
            <a:r>
              <a:rPr lang="en-US" altLang="zh-CN" dirty="0"/>
              <a:t>5</a:t>
            </a:r>
            <a:r>
              <a:rPr lang="zh-CN" altLang="en-US" dirty="0"/>
              <a:t>个值。反复测试，观察数组变化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718230" y="2347813"/>
            <a:ext cx="2897182" cy="385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[ 345, 325, 306, 293, 260 ]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86817" y="2740184"/>
            <a:ext cx="40006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345, 325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[ 306, 293, 260,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294, 275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6860" y="3138522"/>
            <a:ext cx="5158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345, 325, 306, 293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[ 260, 294, 275,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108, 104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4580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$sort</a:t>
            </a:r>
            <a:r>
              <a:rPr lang="zh-CN" altLang="en-US" dirty="0"/>
              <a:t>操作符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50658" y="789555"/>
            <a:ext cx="6246693" cy="3490186"/>
          </a:xfrm>
        </p:spPr>
        <p:txBody>
          <a:bodyPr/>
          <a:lstStyle/>
          <a:p>
            <a:r>
              <a:rPr lang="en-US" altLang="zh-CN" dirty="0"/>
              <a:t>$sort</a:t>
            </a:r>
            <a:r>
              <a:rPr lang="zh-CN" altLang="en-US" dirty="0"/>
              <a:t>操作符专门用于，在追加新数组元素后，对数组内容排序</a:t>
            </a:r>
            <a:endParaRPr lang="en-US" altLang="zh-CN" dirty="0"/>
          </a:p>
          <a:p>
            <a:r>
              <a:rPr lang="zh-CN" altLang="en-US" dirty="0"/>
              <a:t>如何使用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其中，</a:t>
            </a:r>
            <a:r>
              <a:rPr lang="en-US" altLang="zh-CN" dirty="0"/>
              <a:t>$sort</a:t>
            </a:r>
            <a:r>
              <a:rPr lang="zh-CN" altLang="en-US" dirty="0"/>
              <a:t>之后的值如果为</a:t>
            </a:r>
            <a:r>
              <a:rPr lang="en-US" altLang="zh-CN" dirty="0"/>
              <a:t>1</a:t>
            </a:r>
            <a:r>
              <a:rPr lang="zh-CN" altLang="en-US" dirty="0"/>
              <a:t>，表示升序排列，如果为</a:t>
            </a:r>
            <a:r>
              <a:rPr lang="en-US" altLang="zh-CN" dirty="0"/>
              <a:t>-1</a:t>
            </a:r>
            <a:r>
              <a:rPr lang="zh-CN" altLang="en-US" dirty="0"/>
              <a:t>，表示降序排列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66681" y="2283718"/>
            <a:ext cx="6030669" cy="936104"/>
          </a:xfrm>
          <a:prstGeom prst="roundRect">
            <a:avLst>
              <a:gd name="adj" fmla="val 6385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>
                <a:solidFill>
                  <a:schemeClr val="bg1"/>
                </a:solidFill>
              </a:rPr>
              <a:t>db.myColl.update</a:t>
            </a:r>
            <a:r>
              <a:rPr lang="en-US" altLang="zh-CN" dirty="0">
                <a:solidFill>
                  <a:schemeClr val="bg1"/>
                </a:solidFill>
              </a:rPr>
              <a:t>({</a:t>
            </a:r>
            <a:r>
              <a:rPr lang="zh-CN" altLang="en-US" dirty="0">
                <a:solidFill>
                  <a:schemeClr val="bg1"/>
                </a:solidFill>
              </a:rPr>
              <a:t>查询文档</a:t>
            </a:r>
            <a:r>
              <a:rPr lang="en-US" altLang="zh-CN" dirty="0">
                <a:solidFill>
                  <a:schemeClr val="bg1"/>
                </a:solidFill>
              </a:rPr>
              <a:t>},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{$push:{</a:t>
            </a:r>
            <a:r>
              <a:rPr lang="zh-CN" altLang="en-US" dirty="0">
                <a:solidFill>
                  <a:schemeClr val="bg1"/>
                </a:solidFill>
              </a:rPr>
              <a:t>键</a:t>
            </a:r>
            <a:r>
              <a:rPr lang="en-US" altLang="zh-CN" dirty="0">
                <a:solidFill>
                  <a:schemeClr val="bg1"/>
                </a:solidFill>
              </a:rPr>
              <a:t>:{$each: [</a:t>
            </a:r>
            <a:r>
              <a:rPr lang="zh-CN" altLang="en-US" dirty="0">
                <a:solidFill>
                  <a:schemeClr val="bg1"/>
                </a:solidFill>
              </a:rPr>
              <a:t>值</a:t>
            </a:r>
            <a:r>
              <a:rPr lang="en-US" altLang="zh-CN" dirty="0">
                <a:solidFill>
                  <a:schemeClr val="bg1"/>
                </a:solidFill>
              </a:rPr>
              <a:t>1,</a:t>
            </a:r>
            <a:r>
              <a:rPr lang="zh-CN" altLang="en-US" dirty="0">
                <a:solidFill>
                  <a:schemeClr val="bg1"/>
                </a:solidFill>
              </a:rPr>
              <a:t>值</a:t>
            </a:r>
            <a:r>
              <a:rPr lang="en-US" altLang="zh-CN" dirty="0">
                <a:solidFill>
                  <a:schemeClr val="bg1"/>
                </a:solidFill>
              </a:rPr>
              <a:t>2,… …], $sort: </a:t>
            </a:r>
            <a:r>
              <a:rPr lang="zh-CN" altLang="en-US" dirty="0">
                <a:solidFill>
                  <a:schemeClr val="bg1"/>
                </a:solidFill>
              </a:rPr>
              <a:t>升序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降序</a:t>
            </a:r>
            <a:r>
              <a:rPr lang="en-US" altLang="zh-CN" dirty="0">
                <a:solidFill>
                  <a:schemeClr val="bg1"/>
                </a:solidFill>
              </a:rPr>
              <a:t>}}}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48114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$sort</a:t>
            </a:r>
            <a:r>
              <a:rPr lang="zh-CN" altLang="en-US" dirty="0"/>
              <a:t>操作符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players</a:t>
            </a:r>
            <a:r>
              <a:rPr lang="zh-CN" altLang="en-US" dirty="0"/>
              <a:t>集合中，记录一名短跑运动员</a:t>
            </a:r>
            <a:r>
              <a:rPr lang="en-US" altLang="zh-CN" dirty="0"/>
              <a:t>Bolt</a:t>
            </a:r>
            <a:r>
              <a:rPr lang="zh-CN" altLang="en-US" dirty="0"/>
              <a:t>的运动数据</a:t>
            </a:r>
            <a:endParaRPr lang="en-US" altLang="zh-CN" dirty="0"/>
          </a:p>
          <a:p>
            <a:r>
              <a:rPr lang="zh-CN" altLang="en-US" dirty="0"/>
              <a:t>连续追加不同的数据，但仅始终保存最快的三项记录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63561" y="2777977"/>
            <a:ext cx="1783890" cy="1835158"/>
            <a:chOff x="18105120" y="7892983"/>
            <a:chExt cx="5273040" cy="5424582"/>
          </a:xfrm>
        </p:grpSpPr>
        <p:sp>
          <p:nvSpPr>
            <p:cNvPr id="9" name="文本框 8"/>
            <p:cNvSpPr txBox="1"/>
            <p:nvPr/>
          </p:nvSpPr>
          <p:spPr>
            <a:xfrm>
              <a:off x="19710396" y="10688991"/>
              <a:ext cx="2062663" cy="1138624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algn="ctr" defTabSz="616148" hangingPunct="0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10.03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9705329" y="8134792"/>
              <a:ext cx="2062663" cy="1138624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algn="ctr" defTabSz="616148" hangingPunct="0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9.72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9705329" y="9397703"/>
              <a:ext cx="2062663" cy="1138624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algn="ctr" defTabSz="616148" hangingPunct="0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9.76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710396" y="12178941"/>
              <a:ext cx="2062663" cy="1138624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algn="ctr" defTabSz="616148" hangingPunct="0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9.58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18105120" y="11966091"/>
              <a:ext cx="527304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8609891" y="7892983"/>
              <a:ext cx="1127761" cy="400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algn="ctr" defTabSz="616148" hangingPunct="0">
                <a:lnSpc>
                  <a:spcPct val="1500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1.</a:t>
              </a:r>
            </a:p>
            <a:p>
              <a:pPr algn="ctr" defTabSz="616148" hangingPunct="0">
                <a:lnSpc>
                  <a:spcPct val="1500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</a:p>
            <a:p>
              <a:pPr algn="ctr" defTabSz="616148" hangingPunct="0">
                <a:lnSpc>
                  <a:spcPct val="1500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3.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51667" y="2777474"/>
            <a:ext cx="1783890" cy="1810500"/>
            <a:chOff x="18105120" y="7892983"/>
            <a:chExt cx="5273040" cy="5351692"/>
          </a:xfrm>
        </p:grpSpPr>
        <p:sp>
          <p:nvSpPr>
            <p:cNvPr id="17" name="文本框 16"/>
            <p:cNvSpPr txBox="1"/>
            <p:nvPr/>
          </p:nvSpPr>
          <p:spPr>
            <a:xfrm>
              <a:off x="19688608" y="12106052"/>
              <a:ext cx="2074091" cy="1138623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algn="ctr" defTabSz="616148" hangingPunct="0"/>
              <a:r>
                <a:rPr lang="en-US" altLang="zh-CN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10.03</a:t>
              </a:r>
              <a:endPara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9692669" y="9393287"/>
              <a:ext cx="2072527" cy="1138623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algn="ctr" defTabSz="616148" hangingPunct="0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9.72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9691108" y="10616103"/>
              <a:ext cx="2074088" cy="1138623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algn="ctr" defTabSz="616148" hangingPunct="0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9.76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9692669" y="8136279"/>
              <a:ext cx="2072527" cy="1138623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algn="ctr" defTabSz="616148" hangingPunct="0"/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9.58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18105120" y="11967577"/>
              <a:ext cx="527304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8609891" y="7892983"/>
              <a:ext cx="1127761" cy="4004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algn="ctr" defTabSz="616148" hangingPunct="0">
                <a:lnSpc>
                  <a:spcPct val="1500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1.</a:t>
              </a:r>
            </a:p>
            <a:p>
              <a:pPr algn="ctr" defTabSz="616148" hangingPunct="0">
                <a:lnSpc>
                  <a:spcPct val="1500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</a:p>
            <a:p>
              <a:pPr algn="ctr" defTabSz="616148" hangingPunct="0">
                <a:lnSpc>
                  <a:spcPct val="1500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3.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437112" y="2775978"/>
            <a:ext cx="1783890" cy="2244044"/>
            <a:chOff x="18105120" y="7892984"/>
            <a:chExt cx="5273040" cy="6633217"/>
          </a:xfrm>
        </p:grpSpPr>
        <p:sp>
          <p:nvSpPr>
            <p:cNvPr id="25" name="文本框 24"/>
            <p:cNvSpPr txBox="1"/>
            <p:nvPr/>
          </p:nvSpPr>
          <p:spPr>
            <a:xfrm>
              <a:off x="19779742" y="13387577"/>
              <a:ext cx="2156679" cy="1138624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algn="ctr" defTabSz="616148" hangingPunct="0"/>
              <a:r>
                <a:rPr lang="en-US" altLang="zh-CN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10.03</a:t>
              </a:r>
              <a:endPara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779742" y="10694902"/>
              <a:ext cx="2156440" cy="1138624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algn="ctr" defTabSz="616148" hangingPunct="0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9.72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779742" y="12131958"/>
              <a:ext cx="2156440" cy="1138624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algn="ctr" defTabSz="616148" hangingPunct="0"/>
              <a:r>
                <a:rPr lang="en-US" altLang="zh-CN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9.76</a:t>
              </a:r>
              <a:endPara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79981" y="8140702"/>
              <a:ext cx="2156440" cy="1138624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algn="ctr" defTabSz="616148" hangingPunct="0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9.58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779742" y="9403776"/>
              <a:ext cx="2156440" cy="1138624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algn="ctr" defTabSz="616148" hangingPunct="0"/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9.69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18105120" y="11972001"/>
              <a:ext cx="527304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18609891" y="7892984"/>
              <a:ext cx="1127761" cy="400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algn="ctr" defTabSz="616148" hangingPunct="0">
                <a:lnSpc>
                  <a:spcPct val="1500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1.</a:t>
              </a:r>
            </a:p>
            <a:p>
              <a:pPr algn="ctr" defTabSz="616148" hangingPunct="0">
                <a:lnSpc>
                  <a:spcPct val="1500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</a:p>
            <a:p>
              <a:pPr algn="ctr" defTabSz="616148" hangingPunct="0">
                <a:lnSpc>
                  <a:spcPct val="1500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3.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530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$ne</a:t>
            </a:r>
            <a:r>
              <a:rPr lang="zh-CN" altLang="en-US" dirty="0"/>
              <a:t>操作符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50658" y="730302"/>
            <a:ext cx="6507342" cy="4505849"/>
          </a:xfrm>
        </p:spPr>
        <p:txBody>
          <a:bodyPr/>
          <a:lstStyle/>
          <a:p>
            <a:r>
              <a:rPr lang="zh-CN" altLang="en-US" sz="2200" dirty="0"/>
              <a:t>需求</a:t>
            </a:r>
            <a:r>
              <a:rPr lang="en-US" altLang="zh-CN" sz="2200" dirty="0"/>
              <a:t>: </a:t>
            </a:r>
            <a:r>
              <a:rPr lang="zh-CN" altLang="en-US" sz="2200" dirty="0"/>
              <a:t>希望保持数组中的元素不会重复</a:t>
            </a:r>
            <a:endParaRPr lang="en-US" altLang="zh-CN" sz="2200" dirty="0"/>
          </a:p>
          <a:p>
            <a:r>
              <a:rPr lang="zh-CN" altLang="en-US" sz="2200" dirty="0"/>
              <a:t>数据集，就是元素不会重复的数组</a:t>
            </a:r>
            <a:endParaRPr lang="en-US" altLang="zh-CN" sz="2200" dirty="0"/>
          </a:p>
          <a:p>
            <a:r>
              <a:rPr lang="zh-CN" altLang="en-US" sz="2200" dirty="0"/>
              <a:t>最简单的实现数据集的方式就是在追加元素前，验证元素是否已经存在</a:t>
            </a:r>
            <a:endParaRPr lang="en-US" altLang="zh-CN" sz="2200" dirty="0"/>
          </a:p>
          <a:p>
            <a:r>
              <a:rPr lang="en-US" altLang="zh-CN" sz="2200" dirty="0"/>
              <a:t>$ne</a:t>
            </a:r>
            <a:r>
              <a:rPr lang="zh-CN" altLang="en-US" sz="2200" dirty="0"/>
              <a:t>专门用于判断数组中是否已经包含了指定元素</a:t>
            </a:r>
            <a:endParaRPr lang="en-US" altLang="zh-CN" sz="2200" dirty="0"/>
          </a:p>
          <a:p>
            <a:r>
              <a:rPr lang="zh-CN" altLang="en-US" sz="2200" dirty="0"/>
              <a:t>如何使用</a:t>
            </a:r>
            <a:r>
              <a:rPr lang="en-US" altLang="zh-CN" sz="2200" dirty="0"/>
              <a:t>:</a:t>
            </a:r>
          </a:p>
          <a:p>
            <a:endParaRPr lang="en-US" altLang="zh-CN" sz="2200" dirty="0"/>
          </a:p>
          <a:p>
            <a:pPr lvl="1"/>
            <a:r>
              <a:rPr lang="zh-CN" altLang="en-US" dirty="0"/>
              <a:t>其中，</a:t>
            </a:r>
            <a:r>
              <a:rPr lang="en-US" altLang="zh-CN" dirty="0"/>
              <a:t>$ne</a:t>
            </a:r>
            <a:r>
              <a:rPr lang="zh-CN" altLang="en-US" dirty="0"/>
              <a:t>是作为查询文档的条件之一</a:t>
            </a:r>
            <a:endParaRPr lang="en-US" altLang="zh-CN" dirty="0"/>
          </a:p>
          <a:p>
            <a:pPr lvl="1"/>
            <a:r>
              <a:rPr lang="zh-CN" altLang="en-US" dirty="0"/>
              <a:t>只有“键</a:t>
            </a:r>
            <a:r>
              <a:rPr lang="en-US" altLang="zh-CN" dirty="0"/>
              <a:t>2</a:t>
            </a:r>
            <a:r>
              <a:rPr lang="zh-CN" altLang="en-US" dirty="0"/>
              <a:t>”的数组中不包含“值</a:t>
            </a:r>
            <a:r>
              <a:rPr lang="en-US" altLang="zh-CN" dirty="0"/>
              <a:t>2</a:t>
            </a:r>
            <a:r>
              <a:rPr lang="zh-CN" altLang="en-US" dirty="0"/>
              <a:t>”，才会将“值</a:t>
            </a:r>
            <a:r>
              <a:rPr lang="en-US" altLang="zh-CN" dirty="0"/>
              <a:t>2</a:t>
            </a:r>
            <a:r>
              <a:rPr lang="zh-CN" altLang="en-US" dirty="0"/>
              <a:t>”追加到“键</a:t>
            </a:r>
            <a:r>
              <a:rPr lang="en-US" altLang="zh-CN" dirty="0"/>
              <a:t>2</a:t>
            </a:r>
            <a:r>
              <a:rPr lang="zh-CN" altLang="en-US" dirty="0"/>
              <a:t>”的数组中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350658" y="3579862"/>
            <a:ext cx="6480720" cy="300389"/>
          </a:xfrm>
          <a:prstGeom prst="roundRect">
            <a:avLst/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>
                <a:solidFill>
                  <a:schemeClr val="bg1"/>
                </a:solidFill>
              </a:rPr>
              <a:t>db.myColl.update</a:t>
            </a:r>
            <a:r>
              <a:rPr lang="en-US" altLang="zh-CN" dirty="0">
                <a:solidFill>
                  <a:schemeClr val="bg1"/>
                </a:solidFill>
              </a:rPr>
              <a:t>({</a:t>
            </a:r>
            <a:r>
              <a:rPr lang="zh-CN" altLang="en-US" dirty="0">
                <a:solidFill>
                  <a:schemeClr val="bg1"/>
                </a:solidFill>
              </a:rPr>
              <a:t>键</a:t>
            </a:r>
            <a:r>
              <a:rPr lang="en-US" altLang="zh-CN" dirty="0">
                <a:solidFill>
                  <a:schemeClr val="bg1"/>
                </a:solidFill>
              </a:rPr>
              <a:t>1:</a:t>
            </a:r>
            <a:r>
              <a:rPr lang="zh-CN" altLang="en-US" dirty="0">
                <a:solidFill>
                  <a:schemeClr val="bg1"/>
                </a:solidFill>
              </a:rPr>
              <a:t>值</a:t>
            </a:r>
            <a:r>
              <a:rPr lang="en-US" altLang="zh-CN" dirty="0">
                <a:solidFill>
                  <a:schemeClr val="bg1"/>
                </a:solidFill>
              </a:rPr>
              <a:t>1,</a:t>
            </a:r>
            <a:r>
              <a:rPr lang="zh-CN" altLang="en-US" dirty="0">
                <a:solidFill>
                  <a:schemeClr val="bg1"/>
                </a:solidFill>
              </a:rPr>
              <a:t>键</a:t>
            </a:r>
            <a:r>
              <a:rPr lang="en-US" altLang="zh-CN" dirty="0">
                <a:solidFill>
                  <a:schemeClr val="bg1"/>
                </a:solidFill>
              </a:rPr>
              <a:t>2:{$ne:</a:t>
            </a:r>
            <a:r>
              <a:rPr lang="zh-CN" altLang="en-US" dirty="0">
                <a:solidFill>
                  <a:schemeClr val="bg1"/>
                </a:solidFill>
              </a:rPr>
              <a:t>值</a:t>
            </a:r>
            <a:r>
              <a:rPr lang="en-US" altLang="zh-CN" dirty="0">
                <a:solidFill>
                  <a:schemeClr val="bg1"/>
                </a:solidFill>
              </a:rPr>
              <a:t>2}},{$push:{</a:t>
            </a:r>
            <a:r>
              <a:rPr lang="zh-CN" altLang="en-US" dirty="0">
                <a:solidFill>
                  <a:schemeClr val="bg1"/>
                </a:solidFill>
              </a:rPr>
              <a:t>键</a:t>
            </a:r>
            <a:r>
              <a:rPr lang="en-US" altLang="zh-CN" dirty="0">
                <a:solidFill>
                  <a:schemeClr val="bg1"/>
                </a:solidFill>
              </a:rPr>
              <a:t>2:</a:t>
            </a:r>
            <a:r>
              <a:rPr lang="zh-CN" altLang="en-US" dirty="0">
                <a:solidFill>
                  <a:schemeClr val="bg1"/>
                </a:solidFill>
              </a:rPr>
              <a:t>值</a:t>
            </a:r>
            <a:r>
              <a:rPr lang="en-US" altLang="zh-CN" dirty="0">
                <a:solidFill>
                  <a:schemeClr val="bg1"/>
                </a:solidFill>
              </a:rPr>
              <a:t>2}})</a:t>
            </a:r>
          </a:p>
        </p:txBody>
      </p:sp>
    </p:spTree>
    <p:extLst>
      <p:ext uri="{BB962C8B-B14F-4D97-AF65-F5344CB8AC3E}">
        <p14:creationId xmlns:p14="http://schemas.microsoft.com/office/powerpoint/2010/main" val="1921493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$sort</a:t>
            </a:r>
            <a:r>
              <a:rPr lang="zh-CN" altLang="en-US" dirty="0"/>
              <a:t>操作符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在记录销售人员的集合</a:t>
            </a:r>
            <a:r>
              <a:rPr lang="en-US" altLang="zh-CN" dirty="0"/>
              <a:t>sales</a:t>
            </a:r>
            <a:r>
              <a:rPr lang="zh-CN" altLang="en-US" dirty="0"/>
              <a:t>中，增加一名销售人员</a:t>
            </a:r>
            <a:r>
              <a:rPr lang="en-US" altLang="zh-CN" dirty="0"/>
              <a:t>rose</a:t>
            </a:r>
            <a:r>
              <a:rPr lang="zh-CN" altLang="en-US" dirty="0"/>
              <a:t>。</a:t>
            </a:r>
            <a:r>
              <a:rPr lang="en-US" altLang="zh-CN" dirty="0"/>
              <a:t>Rose</a:t>
            </a:r>
            <a:r>
              <a:rPr lang="zh-CN" altLang="en-US" dirty="0"/>
              <a:t>支持的城市（</a:t>
            </a:r>
            <a:r>
              <a:rPr lang="en-US" altLang="zh-CN" dirty="0"/>
              <a:t>cities</a:t>
            </a:r>
            <a:r>
              <a:rPr lang="zh-CN" altLang="en-US" dirty="0"/>
              <a:t>键）中包含</a:t>
            </a:r>
            <a:r>
              <a:rPr lang="en-US" altLang="zh-CN" dirty="0" err="1"/>
              <a:t>beijing</a:t>
            </a:r>
            <a:r>
              <a:rPr lang="zh-CN" altLang="en-US" dirty="0"/>
              <a:t>，</a:t>
            </a:r>
            <a:r>
              <a:rPr lang="en-US" altLang="zh-CN" dirty="0" err="1"/>
              <a:t>tianjin</a:t>
            </a:r>
            <a:r>
              <a:rPr lang="zh-CN" altLang="en-US" dirty="0"/>
              <a:t>，</a:t>
            </a:r>
            <a:r>
              <a:rPr lang="en-US" altLang="zh-CN" dirty="0"/>
              <a:t>shanghai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rose</a:t>
            </a:r>
            <a:r>
              <a:rPr lang="zh-CN" altLang="en-US" dirty="0"/>
              <a:t>的</a:t>
            </a:r>
            <a:r>
              <a:rPr lang="en-US" altLang="zh-CN" dirty="0"/>
              <a:t>cities</a:t>
            </a:r>
            <a:r>
              <a:rPr lang="zh-CN" altLang="en-US" dirty="0"/>
              <a:t>键中尝试判断并增加</a:t>
            </a:r>
            <a:r>
              <a:rPr lang="en-US" altLang="zh-CN" dirty="0" err="1"/>
              <a:t>guangzhou</a:t>
            </a:r>
            <a:r>
              <a:rPr lang="zh-CN" altLang="en-US" dirty="0"/>
              <a:t>，查看结果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rose</a:t>
            </a:r>
            <a:r>
              <a:rPr lang="zh-CN" altLang="en-US" dirty="0"/>
              <a:t>的</a:t>
            </a:r>
            <a:r>
              <a:rPr lang="en-US" altLang="zh-CN" dirty="0"/>
              <a:t>cities</a:t>
            </a:r>
            <a:r>
              <a:rPr lang="zh-CN" altLang="en-US" dirty="0"/>
              <a:t>键中尝试判断并增加</a:t>
            </a:r>
            <a:r>
              <a:rPr lang="en-US" altLang="zh-CN" dirty="0" err="1"/>
              <a:t>tianjin</a:t>
            </a:r>
            <a:r>
              <a:rPr lang="zh-CN" altLang="en-US" dirty="0"/>
              <a:t>，查看结果</a:t>
            </a:r>
          </a:p>
        </p:txBody>
      </p:sp>
    </p:spTree>
    <p:extLst>
      <p:ext uri="{BB962C8B-B14F-4D97-AF65-F5344CB8AC3E}">
        <p14:creationId xmlns:p14="http://schemas.microsoft.com/office/powerpoint/2010/main" val="351957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$</a:t>
            </a:r>
            <a:r>
              <a:rPr lang="en-US" altLang="zh-CN" dirty="0" err="1"/>
              <a:t>addToSet</a:t>
            </a:r>
            <a:r>
              <a:rPr lang="zh-CN" altLang="en-US" dirty="0"/>
              <a:t>修改器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$ne</a:t>
            </a:r>
            <a:r>
              <a:rPr lang="zh-CN" altLang="en-US" dirty="0"/>
              <a:t>一次只能判断一个元素是否包含。在需要同时追加多个元素时，就无法判断</a:t>
            </a:r>
            <a:endParaRPr lang="en-US" altLang="zh-CN" dirty="0"/>
          </a:p>
          <a:p>
            <a:r>
              <a:rPr lang="en-US" altLang="zh-CN" dirty="0"/>
              <a:t>$</a:t>
            </a:r>
            <a:r>
              <a:rPr lang="en-US" altLang="zh-CN" dirty="0" err="1"/>
              <a:t>addToSet</a:t>
            </a:r>
            <a:r>
              <a:rPr lang="zh-CN" altLang="en-US" dirty="0"/>
              <a:t>修改器专门用来向数组中追加不重复的元素</a:t>
            </a:r>
            <a:endParaRPr lang="en-US" altLang="zh-CN" dirty="0"/>
          </a:p>
          <a:p>
            <a:r>
              <a:rPr lang="zh-CN" altLang="en-US" dirty="0"/>
              <a:t>和</a:t>
            </a:r>
            <a:r>
              <a:rPr lang="en-US" altLang="zh-CN" dirty="0"/>
              <a:t>$push</a:t>
            </a:r>
            <a:r>
              <a:rPr lang="zh-CN" altLang="en-US" dirty="0"/>
              <a:t>相比：</a:t>
            </a:r>
            <a:endParaRPr lang="en-US" altLang="zh-CN" dirty="0"/>
          </a:p>
          <a:p>
            <a:pPr lvl="1"/>
            <a:r>
              <a:rPr lang="zh-CN" altLang="en-US" dirty="0"/>
              <a:t>相同</a:t>
            </a:r>
            <a:r>
              <a:rPr lang="en-US" altLang="zh-CN" dirty="0"/>
              <a:t>: </a:t>
            </a:r>
            <a:r>
              <a:rPr lang="zh-CN" altLang="en-US" dirty="0"/>
              <a:t>默认都仅能追加一个元素；也必须和</a:t>
            </a:r>
            <a:r>
              <a:rPr lang="en-US" altLang="zh-CN" dirty="0"/>
              <a:t>$each</a:t>
            </a:r>
            <a:r>
              <a:rPr lang="zh-CN" altLang="en-US" dirty="0"/>
              <a:t>操作符配合才能追加多个元素</a:t>
            </a:r>
            <a:endParaRPr lang="en-US" altLang="zh-CN" dirty="0"/>
          </a:p>
          <a:p>
            <a:pPr lvl="1"/>
            <a:r>
              <a:rPr lang="zh-CN" altLang="en-US" dirty="0"/>
              <a:t>不同</a:t>
            </a:r>
            <a:r>
              <a:rPr lang="en-US" altLang="zh-CN" dirty="0"/>
              <a:t>: $</a:t>
            </a:r>
            <a:r>
              <a:rPr lang="en-US" altLang="zh-CN" dirty="0" err="1"/>
              <a:t>addToSet</a:t>
            </a:r>
            <a:r>
              <a:rPr lang="zh-CN" altLang="en-US" dirty="0"/>
              <a:t>自动判断要追加的每个元素是否存在；</a:t>
            </a:r>
            <a:r>
              <a:rPr lang="en-US" altLang="zh-CN" dirty="0"/>
              <a:t>$push</a:t>
            </a:r>
            <a:r>
              <a:rPr lang="zh-CN" altLang="en-US" dirty="0"/>
              <a:t>要靠</a:t>
            </a:r>
            <a:r>
              <a:rPr lang="en-US" altLang="zh-CN" dirty="0"/>
              <a:t>$ne</a:t>
            </a:r>
            <a:r>
              <a:rPr lang="zh-CN" altLang="en-US" dirty="0"/>
              <a:t>才能判断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980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$</a:t>
            </a:r>
            <a:r>
              <a:rPr lang="en-US" altLang="zh-CN" dirty="0" err="1"/>
              <a:t>addToSet</a:t>
            </a:r>
            <a:r>
              <a:rPr lang="zh-CN" altLang="en-US" dirty="0"/>
              <a:t>修改器（续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只要希望批量追加新元素到数组，同时又不希望追加重复元素时，就可用</a:t>
            </a:r>
            <a:r>
              <a:rPr lang="en-US" altLang="zh-CN" dirty="0"/>
              <a:t>$</a:t>
            </a:r>
            <a:r>
              <a:rPr lang="en-US" altLang="zh-CN" dirty="0" err="1"/>
              <a:t>addToSet</a:t>
            </a:r>
            <a:endParaRPr lang="en-US" altLang="zh-CN" dirty="0"/>
          </a:p>
          <a:p>
            <a:r>
              <a:rPr lang="zh-CN" altLang="en-US" dirty="0"/>
              <a:t>如何使用</a:t>
            </a:r>
            <a:r>
              <a:rPr lang="en-US" altLang="zh-CN" dirty="0"/>
              <a:t>: </a:t>
            </a:r>
            <a:r>
              <a:rPr lang="zh-CN" altLang="en-US" dirty="0"/>
              <a:t>用法和</a:t>
            </a:r>
            <a:r>
              <a:rPr lang="en-US" altLang="zh-CN" dirty="0"/>
              <a:t>$push</a:t>
            </a:r>
            <a:r>
              <a:rPr lang="zh-CN" altLang="en-US" dirty="0"/>
              <a:t>几乎完全相同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476671" y="2355726"/>
            <a:ext cx="6120680" cy="648072"/>
          </a:xfrm>
          <a:prstGeom prst="roundRect">
            <a:avLst>
              <a:gd name="adj" fmla="val 9241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>
                <a:solidFill>
                  <a:schemeClr val="bg1"/>
                </a:solidFill>
              </a:rPr>
              <a:t>db.myColl.update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{</a:t>
            </a:r>
            <a:r>
              <a:rPr lang="zh-CN" altLang="en-US" dirty="0">
                <a:solidFill>
                  <a:schemeClr val="bg1"/>
                </a:solidFill>
              </a:rPr>
              <a:t>查询文档</a:t>
            </a:r>
            <a:r>
              <a:rPr lang="en-US" altLang="zh-CN" dirty="0">
                <a:solidFill>
                  <a:schemeClr val="bg1"/>
                </a:solidFill>
              </a:rPr>
              <a:t>},{$</a:t>
            </a:r>
            <a:r>
              <a:rPr lang="en-US" altLang="zh-CN" dirty="0" err="1">
                <a:solidFill>
                  <a:schemeClr val="bg1"/>
                </a:solidFill>
              </a:rPr>
              <a:t>addToSet</a:t>
            </a:r>
            <a:r>
              <a:rPr lang="en-US" altLang="zh-CN" dirty="0">
                <a:solidFill>
                  <a:schemeClr val="bg1"/>
                </a:solidFill>
              </a:rPr>
              <a:t>:{</a:t>
            </a:r>
            <a:r>
              <a:rPr lang="zh-CN" altLang="en-US" dirty="0">
                <a:solidFill>
                  <a:schemeClr val="bg1"/>
                </a:solidFill>
              </a:rPr>
              <a:t>键</a:t>
            </a:r>
            <a:r>
              <a:rPr lang="en-US" altLang="zh-CN" dirty="0">
                <a:solidFill>
                  <a:schemeClr val="bg1"/>
                </a:solidFill>
              </a:rPr>
              <a:t>:{$each:[</a:t>
            </a:r>
            <a:r>
              <a:rPr lang="zh-CN" altLang="en-US" dirty="0">
                <a:solidFill>
                  <a:schemeClr val="bg1"/>
                </a:solidFill>
              </a:rPr>
              <a:t>值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，值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… …]}}});</a:t>
            </a:r>
          </a:p>
        </p:txBody>
      </p:sp>
    </p:spTree>
    <p:extLst>
      <p:ext uri="{BB962C8B-B14F-4D97-AF65-F5344CB8AC3E}">
        <p14:creationId xmlns:p14="http://schemas.microsoft.com/office/powerpoint/2010/main" val="690639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$</a:t>
            </a:r>
            <a:r>
              <a:rPr lang="en-US" altLang="zh-CN" dirty="0" err="1"/>
              <a:t>addToSet</a:t>
            </a:r>
            <a:r>
              <a:rPr lang="zh-CN" altLang="en-US" dirty="0"/>
              <a:t>修改器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向</a:t>
            </a:r>
            <a:r>
              <a:rPr lang="en-US" altLang="zh-CN" dirty="0"/>
              <a:t>rose</a:t>
            </a:r>
            <a:r>
              <a:rPr lang="zh-CN" altLang="en-US" dirty="0"/>
              <a:t>支持的城市中，增加“</a:t>
            </a:r>
            <a:r>
              <a:rPr lang="en-US" altLang="zh-CN" dirty="0"/>
              <a:t>shanghai</a:t>
            </a:r>
            <a:r>
              <a:rPr lang="zh-CN" altLang="en-US" dirty="0"/>
              <a:t>，</a:t>
            </a:r>
            <a:r>
              <a:rPr lang="en-US" altLang="zh-CN" dirty="0" err="1"/>
              <a:t>wuhan</a:t>
            </a:r>
            <a:r>
              <a:rPr lang="zh-CN" altLang="en-US" dirty="0"/>
              <a:t>，</a:t>
            </a:r>
            <a:r>
              <a:rPr lang="en-US" altLang="zh-CN" dirty="0" err="1"/>
              <a:t>changsha</a:t>
            </a:r>
            <a:r>
              <a:rPr lang="zh-CN" altLang="en-US" dirty="0"/>
              <a:t>，</a:t>
            </a:r>
            <a:r>
              <a:rPr lang="en-US" altLang="zh-CN" dirty="0" err="1"/>
              <a:t>chongqing</a:t>
            </a:r>
            <a:r>
              <a:rPr lang="zh-CN" altLang="en-US" dirty="0"/>
              <a:t>”，观察追加的结果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52736" y="2499742"/>
            <a:ext cx="4617058" cy="354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["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beijing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"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tianjin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"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"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chongqing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"]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0272" y="2852151"/>
            <a:ext cx="5098093" cy="354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["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","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wuhan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","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changsha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","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chongqing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"]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8208" y="3504305"/>
            <a:ext cx="6652157" cy="354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["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beijing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"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tianjin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"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"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chongqing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","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wuhan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",“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changsha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"]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" name="箭头: 下 1"/>
          <p:cNvSpPr/>
          <p:nvPr/>
        </p:nvSpPr>
        <p:spPr>
          <a:xfrm>
            <a:off x="2636912" y="3234275"/>
            <a:ext cx="953767" cy="27003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88251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删除数组元素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50658" y="789555"/>
            <a:ext cx="6246693" cy="4425827"/>
          </a:xfrm>
        </p:spPr>
        <p:txBody>
          <a:bodyPr/>
          <a:lstStyle/>
          <a:p>
            <a:r>
              <a:rPr lang="zh-CN" altLang="en-US" sz="2200" dirty="0"/>
              <a:t>删除数组元素有两种方法： 删除开头或结尾的元素和删除指定内容的元素</a:t>
            </a:r>
            <a:endParaRPr lang="en-US" altLang="zh-CN" sz="2200" dirty="0"/>
          </a:p>
          <a:p>
            <a:r>
              <a:rPr lang="en-US" altLang="zh-CN" sz="2200" dirty="0"/>
              <a:t>$pop</a:t>
            </a:r>
            <a:r>
              <a:rPr lang="zh-CN" altLang="en-US" sz="2200" dirty="0"/>
              <a:t>修改器专门用于从数组的开头或结尾删除一个元素</a:t>
            </a:r>
            <a:endParaRPr lang="en-US" altLang="zh-CN" sz="2200" dirty="0"/>
          </a:p>
          <a:p>
            <a:r>
              <a:rPr lang="zh-CN" altLang="en-US" sz="2200" dirty="0"/>
              <a:t>只要希望像栈或队列一样始终从数组一端移除元素时，就用</a:t>
            </a:r>
            <a:r>
              <a:rPr lang="en-US" altLang="zh-CN" sz="2200" dirty="0"/>
              <a:t>$pop</a:t>
            </a:r>
          </a:p>
          <a:p>
            <a:r>
              <a:rPr lang="zh-CN" altLang="en-US" sz="2200" dirty="0"/>
              <a:t>如何使用</a:t>
            </a:r>
            <a:r>
              <a:rPr lang="en-US" altLang="zh-CN" sz="2200" dirty="0"/>
              <a:t>:</a:t>
            </a:r>
          </a:p>
          <a:p>
            <a:pPr lvl="1"/>
            <a:r>
              <a:rPr lang="zh-CN" altLang="en-US" dirty="0"/>
              <a:t>其中，</a:t>
            </a:r>
            <a:r>
              <a:rPr lang="en-US" altLang="zh-CN" dirty="0"/>
              <a:t>$pop</a:t>
            </a:r>
            <a:r>
              <a:rPr lang="zh-CN" altLang="en-US" dirty="0"/>
              <a:t>后键的值，如果为</a:t>
            </a:r>
            <a:r>
              <a:rPr lang="en-US" altLang="zh-CN" dirty="0"/>
              <a:t>1</a:t>
            </a:r>
            <a:r>
              <a:rPr lang="zh-CN" altLang="en-US" dirty="0"/>
              <a:t>，表示移除结尾的最后一个元素，如果为</a:t>
            </a:r>
            <a:r>
              <a:rPr lang="en-US" altLang="zh-CN" dirty="0"/>
              <a:t>-1</a:t>
            </a:r>
            <a:r>
              <a:rPr lang="zh-CN" altLang="en-US" dirty="0"/>
              <a:t>，表示移除开头的第一个元素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844824" y="3507854"/>
            <a:ext cx="4698522" cy="300389"/>
          </a:xfrm>
          <a:prstGeom prst="roundRect">
            <a:avLst/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 dirty="0" err="1">
                <a:solidFill>
                  <a:schemeClr val="bg1"/>
                </a:solidFill>
              </a:rPr>
              <a:t>db.myColl.update</a:t>
            </a:r>
            <a:r>
              <a:rPr lang="en-US" altLang="zh-CN" sz="1600" dirty="0">
                <a:solidFill>
                  <a:schemeClr val="bg1"/>
                </a:solidFill>
              </a:rPr>
              <a:t>({</a:t>
            </a:r>
            <a:r>
              <a:rPr lang="zh-CN" altLang="en-US" sz="1600" dirty="0">
                <a:solidFill>
                  <a:schemeClr val="bg1"/>
                </a:solidFill>
              </a:rPr>
              <a:t>查询文档</a:t>
            </a:r>
            <a:r>
              <a:rPr lang="en-US" altLang="zh-CN" sz="1600" dirty="0">
                <a:solidFill>
                  <a:schemeClr val="bg1"/>
                </a:solidFill>
              </a:rPr>
              <a:t>},{$pop:{</a:t>
            </a:r>
            <a:r>
              <a:rPr lang="zh-CN" altLang="en-US" sz="1600" dirty="0">
                <a:solidFill>
                  <a:schemeClr val="bg1"/>
                </a:solidFill>
              </a:rPr>
              <a:t>键</a:t>
            </a:r>
            <a:r>
              <a:rPr lang="en-US" altLang="zh-CN" sz="1600" dirty="0">
                <a:solidFill>
                  <a:schemeClr val="bg1"/>
                </a:solidFill>
              </a:rPr>
              <a:t>:1</a:t>
            </a:r>
            <a:r>
              <a:rPr lang="zh-CN" altLang="en-US" sz="1600" dirty="0">
                <a:solidFill>
                  <a:schemeClr val="bg1"/>
                </a:solidFill>
              </a:rPr>
              <a:t>或</a:t>
            </a:r>
            <a:r>
              <a:rPr lang="en-US" altLang="zh-CN" sz="1600" dirty="0">
                <a:solidFill>
                  <a:schemeClr val="bg1"/>
                </a:solidFill>
              </a:rPr>
              <a:t>-1}})</a:t>
            </a:r>
          </a:p>
        </p:txBody>
      </p:sp>
    </p:spTree>
    <p:extLst>
      <p:ext uri="{BB962C8B-B14F-4D97-AF65-F5344CB8AC3E}">
        <p14:creationId xmlns:p14="http://schemas.microsoft.com/office/powerpoint/2010/main" val="346650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78128"/>
            <a:ext cx="6858000" cy="2065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5411"/>
              </p:ext>
            </p:extLst>
          </p:nvPr>
        </p:nvGraphicFramePr>
        <p:xfrm>
          <a:off x="836713" y="1802165"/>
          <a:ext cx="5400601" cy="2175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59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上午</a:t>
                      </a:r>
                    </a:p>
                  </a:txBody>
                  <a:tcPr marL="68580" marR="68580" marT="25718" marB="2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09:00 ~ 09:30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25718" marB="2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常用修改器</a:t>
                      </a:r>
                    </a:p>
                  </a:txBody>
                  <a:tcPr marL="51435" marR="51435" marT="25718" marB="2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09:30 ~ 10:20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25718" marB="2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5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10:30 ~ 11:20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25718" marB="2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59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11:30</a:t>
                      </a:r>
                      <a:r>
                        <a:rPr lang="en-US" altLang="zh-CN" sz="1100" b="1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~ 12:20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25718" marB="2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59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下午</a:t>
                      </a:r>
                    </a:p>
                  </a:txBody>
                  <a:tcPr marL="68580" marR="68580" marT="25718" marB="2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14:00 ~ 14:50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25718" marB="2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查询（</a:t>
                      </a: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1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en-US" altLang="zh-CN" sz="11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1435" marR="51435" marT="25718" marB="2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5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15:00 ~ 15:50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25718" marB="2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5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16:00 ~ 16:50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25718" marB="2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59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17:00 ~ 17:30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25718" marB="2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总结和答疑</a:t>
                      </a:r>
                    </a:p>
                  </a:txBody>
                  <a:tcPr marL="68580" marR="68580" marT="25718" marB="2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027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删除数组元素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在一个保存每个开发工程师工作任务的集合中，为工程师</a:t>
            </a:r>
            <a:r>
              <a:rPr lang="en-US" altLang="zh-CN" dirty="0" err="1"/>
              <a:t>eric</a:t>
            </a:r>
            <a:r>
              <a:rPr lang="zh-CN" altLang="en-US" dirty="0"/>
              <a:t>添加四项任务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假设</a:t>
            </a:r>
            <a:r>
              <a:rPr lang="en-US" altLang="zh-CN" dirty="0" err="1"/>
              <a:t>eric</a:t>
            </a:r>
            <a:r>
              <a:rPr lang="zh-CN" altLang="en-US" dirty="0"/>
              <a:t>打算按队列方式从开头开始执行每项任务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如果</a:t>
            </a:r>
            <a:r>
              <a:rPr lang="en-US" altLang="zh-CN" dirty="0" err="1"/>
              <a:t>eric</a:t>
            </a:r>
            <a:r>
              <a:rPr lang="zh-CN" altLang="en-US" dirty="0"/>
              <a:t>打算以栈方式始终执行最新追加的任务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尝试同时移除</a:t>
            </a:r>
            <a:r>
              <a:rPr lang="en-US" altLang="zh-CN" dirty="0"/>
              <a:t>2</a:t>
            </a:r>
            <a:r>
              <a:rPr lang="zh-CN" altLang="en-US" dirty="0"/>
              <a:t>项任务，观察结果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985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删除指定内容的元素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50658" y="789555"/>
            <a:ext cx="6246693" cy="3748719"/>
          </a:xfrm>
        </p:spPr>
        <p:txBody>
          <a:bodyPr/>
          <a:lstStyle/>
          <a:p>
            <a:r>
              <a:rPr lang="zh-CN" altLang="en-US" dirty="0"/>
              <a:t>需求</a:t>
            </a:r>
            <a:r>
              <a:rPr lang="en-US" altLang="zh-CN" dirty="0"/>
              <a:t>: </a:t>
            </a:r>
            <a:r>
              <a:rPr lang="zh-CN" altLang="en-US" dirty="0"/>
              <a:t>不必考虑元素在数组的位置限制</a:t>
            </a:r>
            <a:r>
              <a:rPr lang="en-US" altLang="zh-CN" dirty="0"/>
              <a:t>, </a:t>
            </a:r>
            <a:r>
              <a:rPr lang="zh-CN" altLang="en-US" dirty="0"/>
              <a:t>就能删除指定内容的元素</a:t>
            </a:r>
            <a:endParaRPr lang="en-US" altLang="zh-CN" dirty="0"/>
          </a:p>
          <a:p>
            <a:r>
              <a:rPr lang="en-US" altLang="zh-CN" dirty="0"/>
              <a:t>$pull</a:t>
            </a:r>
            <a:r>
              <a:rPr lang="zh-CN" altLang="en-US" dirty="0"/>
              <a:t>修改器专门用于删除数组中所有和指定内容匹配的元素</a:t>
            </a:r>
            <a:endParaRPr lang="en-US" altLang="zh-CN" dirty="0"/>
          </a:p>
          <a:p>
            <a:r>
              <a:rPr lang="zh-CN" altLang="en-US" dirty="0"/>
              <a:t>如何使用</a:t>
            </a:r>
            <a:r>
              <a:rPr lang="en-US" altLang="zh-CN" dirty="0"/>
              <a:t>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意为删除指定“键”的数组中和“值”相同的元素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594261" y="3232577"/>
            <a:ext cx="4832961" cy="300389"/>
          </a:xfrm>
          <a:prstGeom prst="roundRect">
            <a:avLst/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>
                <a:solidFill>
                  <a:schemeClr val="bg1"/>
                </a:solidFill>
              </a:rPr>
              <a:t>db.myColl.update</a:t>
            </a:r>
            <a:r>
              <a:rPr lang="en-US" altLang="zh-CN" dirty="0">
                <a:solidFill>
                  <a:schemeClr val="bg1"/>
                </a:solidFill>
              </a:rPr>
              <a:t>({</a:t>
            </a:r>
            <a:r>
              <a:rPr lang="zh-CN" altLang="en-US" dirty="0">
                <a:solidFill>
                  <a:schemeClr val="bg1"/>
                </a:solidFill>
              </a:rPr>
              <a:t>查询文档</a:t>
            </a:r>
            <a:r>
              <a:rPr lang="en-US" altLang="zh-CN" dirty="0">
                <a:solidFill>
                  <a:schemeClr val="bg1"/>
                </a:solidFill>
              </a:rPr>
              <a:t>},{$pull:{</a:t>
            </a:r>
            <a:r>
              <a:rPr lang="zh-CN" altLang="en-US" dirty="0">
                <a:solidFill>
                  <a:schemeClr val="bg1"/>
                </a:solidFill>
              </a:rPr>
              <a:t>键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值</a:t>
            </a:r>
            <a:r>
              <a:rPr lang="en-US" altLang="zh-CN" dirty="0">
                <a:solidFill>
                  <a:schemeClr val="bg1"/>
                </a:solidFill>
              </a:rPr>
              <a:t>}})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548680" y="3723878"/>
            <a:ext cx="6309320" cy="354424"/>
          </a:xfrm>
          <a:prstGeom prst="wedgeRectCallout">
            <a:avLst>
              <a:gd name="adj1" fmla="val 10173"/>
              <a:gd name="adj2" fmla="val -102472"/>
            </a:avLst>
          </a:prstGeom>
          <a:solidFill>
            <a:srgbClr val="FF0000"/>
          </a:solidFill>
          <a:ln w="12700" cap="flat">
            <a:solidFill>
              <a:schemeClr val="bg1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l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其实，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$pull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不仅能移除一个元素。而是移除所有和指定值相同的元素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9505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删除指定内容的元素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移除</a:t>
            </a:r>
            <a:r>
              <a:rPr lang="en-US" altLang="zh-CN" dirty="0" err="1"/>
              <a:t>eric</a:t>
            </a:r>
            <a:r>
              <a:rPr lang="zh-CN" altLang="en-US" dirty="0"/>
              <a:t>工作项列表中的“</a:t>
            </a:r>
            <a:r>
              <a:rPr lang="en-US" altLang="zh-CN" dirty="0"/>
              <a:t>Category</a:t>
            </a:r>
            <a:r>
              <a:rPr lang="zh-CN" alt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2127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修改指定位置的数组元素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中也可以像程序中的数组一样，用下标定位指定元素并修改</a:t>
            </a:r>
            <a:endParaRPr lang="en-US" altLang="zh-CN" dirty="0"/>
          </a:p>
          <a:p>
            <a:r>
              <a:rPr lang="zh-CN" altLang="en-US" dirty="0"/>
              <a:t>两种方法指定要修改的元素位置</a:t>
            </a:r>
            <a:r>
              <a:rPr lang="en-US" altLang="zh-CN" dirty="0"/>
              <a:t>: </a:t>
            </a:r>
          </a:p>
          <a:p>
            <a:pPr lvl="1"/>
            <a:r>
              <a:rPr lang="zh-CN" altLang="en-US" dirty="0"/>
              <a:t>通过下标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$</a:t>
            </a:r>
            <a:r>
              <a:rPr lang="zh-CN" altLang="en-US" dirty="0"/>
              <a:t>定位符  </a:t>
            </a:r>
            <a:endParaRPr lang="en-US" altLang="zh-CN" dirty="0"/>
          </a:p>
        </p:txBody>
      </p:sp>
      <p:sp>
        <p:nvSpPr>
          <p:cNvPr id="7" name="矩形标注 4"/>
          <p:cNvSpPr/>
          <p:nvPr/>
        </p:nvSpPr>
        <p:spPr>
          <a:xfrm>
            <a:off x="764704" y="2746540"/>
            <a:ext cx="5694133" cy="662200"/>
          </a:xfrm>
          <a:prstGeom prst="wedgeRectCallout">
            <a:avLst>
              <a:gd name="adj1" fmla="val -34273"/>
              <a:gd name="adj2" fmla="val -68378"/>
            </a:avLst>
          </a:prstGeom>
          <a:solidFill>
            <a:srgbClr val="FF0000"/>
          </a:solidFill>
          <a:ln w="12700" cap="flat">
            <a:solidFill>
              <a:schemeClr val="bg1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包含下标的键，必须包裹在引号中，否则报语法错误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包含下标的键不支持用变量动态拼接下标。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标注 5"/>
          <p:cNvSpPr/>
          <p:nvPr/>
        </p:nvSpPr>
        <p:spPr>
          <a:xfrm>
            <a:off x="764703" y="4066908"/>
            <a:ext cx="5694133" cy="662200"/>
          </a:xfrm>
          <a:prstGeom prst="wedgeRectCallout">
            <a:avLst>
              <a:gd name="adj1" fmla="val -34587"/>
              <a:gd name="adj2" fmla="val -66909"/>
            </a:avLst>
          </a:prstGeom>
          <a:solidFill>
            <a:srgbClr val="FF0000"/>
          </a:solidFill>
          <a:ln w="12700" cap="flat">
            <a:solidFill>
              <a:schemeClr val="bg1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作为查询条件的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players.name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，必须包裹在引号中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修改器后的包含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的键，也要包裹在引号中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8168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修改指定位置的数组元素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位选手参加选秀节目的竞演。观众依次为他们投票</a:t>
            </a:r>
            <a:endParaRPr lang="en-US" altLang="zh-CN" dirty="0"/>
          </a:p>
          <a:p>
            <a:pPr lvl="1"/>
            <a:r>
              <a:rPr lang="zh-CN" altLang="en-US" dirty="0"/>
              <a:t>首先，使用下标作为投票的依据</a:t>
            </a:r>
            <a:endParaRPr lang="en-US" altLang="zh-CN" dirty="0"/>
          </a:p>
          <a:p>
            <a:pPr lvl="1"/>
            <a:r>
              <a:rPr lang="zh-CN" altLang="en-US" dirty="0"/>
              <a:t>其次，使用选手姓名作为投票的依据</a:t>
            </a:r>
          </a:p>
        </p:txBody>
      </p:sp>
    </p:spTree>
    <p:extLst>
      <p:ext uri="{BB962C8B-B14F-4D97-AF65-F5344CB8AC3E}">
        <p14:creationId xmlns:p14="http://schemas.microsoft.com/office/powerpoint/2010/main" val="3449323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特殊的更新</a:t>
            </a:r>
          </a:p>
        </p:txBody>
      </p:sp>
    </p:spTree>
    <p:extLst>
      <p:ext uri="{BB962C8B-B14F-4D97-AF65-F5344CB8AC3E}">
        <p14:creationId xmlns:p14="http://schemas.microsoft.com/office/powerpoint/2010/main" val="46282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upsert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350658" y="789555"/>
            <a:ext cx="6246693" cy="4459106"/>
          </a:xfrm>
        </p:spPr>
        <p:txBody>
          <a:bodyPr/>
          <a:lstStyle/>
          <a:p>
            <a:r>
              <a:rPr lang="en-US" altLang="zh-CN" sz="2200" dirty="0">
                <a:sym typeface="微软雅黑"/>
              </a:rPr>
              <a:t>update</a:t>
            </a:r>
            <a:r>
              <a:rPr lang="zh-CN" altLang="en-US" sz="2200" dirty="0">
                <a:sym typeface="微软雅黑"/>
              </a:rPr>
              <a:t>方法还有第三个参数，意为</a:t>
            </a:r>
            <a:r>
              <a:rPr lang="en-US" altLang="zh-CN" sz="2200" dirty="0" err="1">
                <a:sym typeface="微软雅黑"/>
              </a:rPr>
              <a:t>upsert</a:t>
            </a:r>
            <a:r>
              <a:rPr lang="zh-CN" altLang="en-US" sz="2200" dirty="0">
                <a:sym typeface="微软雅黑"/>
              </a:rPr>
              <a:t>。表示更新或插入的意思。默认为</a:t>
            </a:r>
            <a:r>
              <a:rPr lang="en-US" altLang="zh-CN" sz="2200" dirty="0">
                <a:sym typeface="微软雅黑"/>
              </a:rPr>
              <a:t>false</a:t>
            </a:r>
            <a:r>
              <a:rPr lang="zh-CN" altLang="en-US" sz="2200" dirty="0">
                <a:sym typeface="微软雅黑"/>
              </a:rPr>
              <a:t>，表示不自动创建</a:t>
            </a:r>
            <a:endParaRPr lang="en-US" altLang="zh-CN" sz="2200" dirty="0">
              <a:sym typeface="微软雅黑"/>
            </a:endParaRPr>
          </a:p>
          <a:p>
            <a:r>
              <a:rPr lang="zh-CN" altLang="en-US" sz="2200" dirty="0">
                <a:sym typeface="微软雅黑"/>
              </a:rPr>
              <a:t>只要希望更新文档时，如果文档不存在则自动创建，就要指定</a:t>
            </a:r>
            <a:r>
              <a:rPr lang="en-US" altLang="zh-CN" sz="2200" dirty="0">
                <a:sym typeface="微软雅黑"/>
              </a:rPr>
              <a:t>update</a:t>
            </a:r>
            <a:r>
              <a:rPr lang="zh-CN" altLang="en-US" sz="2200" dirty="0">
                <a:sym typeface="微软雅黑"/>
              </a:rPr>
              <a:t>的</a:t>
            </a:r>
            <a:r>
              <a:rPr lang="en-US" altLang="zh-CN" sz="2200" dirty="0" err="1">
                <a:sym typeface="微软雅黑"/>
              </a:rPr>
              <a:t>upsert</a:t>
            </a:r>
            <a:r>
              <a:rPr lang="zh-CN" altLang="en-US" sz="2200" dirty="0">
                <a:sym typeface="微软雅黑"/>
              </a:rPr>
              <a:t>参数为</a:t>
            </a:r>
            <a:r>
              <a:rPr lang="en-US" altLang="zh-CN" sz="2200" dirty="0">
                <a:sym typeface="微软雅黑"/>
              </a:rPr>
              <a:t>true</a:t>
            </a:r>
          </a:p>
          <a:p>
            <a:r>
              <a:rPr lang="zh-CN" altLang="en-US" sz="2200" dirty="0">
                <a:sym typeface="微软雅黑"/>
              </a:rPr>
              <a:t>优点</a:t>
            </a:r>
            <a:r>
              <a:rPr lang="en-US" altLang="zh-CN" sz="2200" dirty="0">
                <a:sym typeface="微软雅黑"/>
              </a:rPr>
              <a:t>: </a:t>
            </a:r>
            <a:r>
              <a:rPr lang="zh-CN" altLang="en-US" sz="2200" dirty="0">
                <a:sym typeface="微软雅黑"/>
              </a:rPr>
              <a:t>执行效率高；原子性操作，避免竞态问题</a:t>
            </a:r>
            <a:endParaRPr lang="en-US" altLang="zh-CN" sz="2200" dirty="0">
              <a:sym typeface="微软雅黑"/>
            </a:endParaRPr>
          </a:p>
          <a:p>
            <a:r>
              <a:rPr lang="zh-CN" altLang="en-US" sz="2200" dirty="0">
                <a:sym typeface="微软雅黑"/>
              </a:rPr>
              <a:t>如何设置</a:t>
            </a:r>
            <a:r>
              <a:rPr lang="en-US" altLang="zh-CN" sz="2200" dirty="0" err="1">
                <a:sym typeface="微软雅黑"/>
              </a:rPr>
              <a:t>upsert</a:t>
            </a:r>
            <a:r>
              <a:rPr lang="en-US" altLang="zh-CN" sz="2200" dirty="0">
                <a:sym typeface="微软雅黑"/>
              </a:rPr>
              <a:t>:</a:t>
            </a:r>
          </a:p>
          <a:p>
            <a:endParaRPr lang="en-US" altLang="zh-CN" sz="2200" dirty="0">
              <a:sym typeface="微软雅黑"/>
            </a:endParaRPr>
          </a:p>
          <a:p>
            <a:r>
              <a:rPr lang="zh-CN" altLang="en-US" sz="2200" dirty="0">
                <a:sym typeface="微软雅黑"/>
              </a:rPr>
              <a:t>如果要更新的文档不存在，则使用查询文档和修改文档，拼接新文档插入</a:t>
            </a:r>
            <a:endParaRPr lang="en-US" altLang="zh-CN" sz="2200" dirty="0"/>
          </a:p>
        </p:txBody>
      </p:sp>
      <p:sp>
        <p:nvSpPr>
          <p:cNvPr id="2" name="矩形 1"/>
          <p:cNvSpPr/>
          <p:nvPr/>
        </p:nvSpPr>
        <p:spPr>
          <a:xfrm>
            <a:off x="620687" y="3939902"/>
            <a:ext cx="5976663" cy="276999"/>
          </a:xfrm>
          <a:prstGeom prst="rect">
            <a:avLst/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db.myColl.update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({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查询文档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},{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修改操作文档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},true)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083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upsert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微软雅黑"/>
              </a:rPr>
              <a:t>创建数组，保存所有唱票时，依次读到的人名</a:t>
            </a:r>
            <a:endParaRPr lang="en-US" altLang="zh-CN" dirty="0"/>
          </a:p>
          <a:p>
            <a:r>
              <a:rPr lang="zh-CN" altLang="en-US" dirty="0">
                <a:sym typeface="微软雅黑"/>
              </a:rPr>
              <a:t>使用</a:t>
            </a:r>
            <a:r>
              <a:rPr lang="en-US" altLang="zh-CN" dirty="0">
                <a:sym typeface="微软雅黑"/>
              </a:rPr>
              <a:t>JavaScript</a:t>
            </a:r>
            <a:r>
              <a:rPr lang="zh-CN" altLang="en-US" dirty="0">
                <a:sym typeface="微软雅黑"/>
              </a:rPr>
              <a:t>方式先验证，再插入集合，并统计每人得票数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使用</a:t>
            </a:r>
            <a:r>
              <a:rPr lang="en-US" altLang="zh-CN" dirty="0" err="1">
                <a:sym typeface="微软雅黑"/>
              </a:rPr>
              <a:t>upsert</a:t>
            </a:r>
            <a:r>
              <a:rPr lang="zh-CN" altLang="en-US" dirty="0">
                <a:sym typeface="微软雅黑"/>
              </a:rPr>
              <a:t>方式直接更新或插入，统计每人得票数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7134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$</a:t>
            </a:r>
            <a:r>
              <a:rPr lang="en-US" altLang="zh-CN" dirty="0" err="1"/>
              <a:t>setOnInsert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350658" y="730302"/>
            <a:ext cx="6246693" cy="1298817"/>
          </a:xfrm>
        </p:spPr>
        <p:txBody>
          <a:bodyPr/>
          <a:lstStyle/>
          <a:p>
            <a:r>
              <a:rPr lang="zh-CN" altLang="en-US" dirty="0">
                <a:sym typeface="微软雅黑"/>
              </a:rPr>
              <a:t>问题</a:t>
            </a:r>
            <a:r>
              <a:rPr lang="en-US" altLang="zh-CN" dirty="0">
                <a:sym typeface="微软雅黑"/>
              </a:rPr>
              <a:t>: </a:t>
            </a:r>
            <a:r>
              <a:rPr lang="en-US" altLang="zh-CN" dirty="0" err="1">
                <a:sym typeface="微软雅黑"/>
              </a:rPr>
              <a:t>upsert</a:t>
            </a:r>
            <a:r>
              <a:rPr lang="zh-CN" altLang="en-US" dirty="0">
                <a:sym typeface="微软雅黑"/>
              </a:rPr>
              <a:t>执行插入时，只能用查询文档和修改器文档拼接成新文档。新文档的键很可能少于同集合其他文档的键。有时就需要补充一些键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如果希望在</a:t>
            </a:r>
            <a:r>
              <a:rPr lang="en-US" altLang="zh-CN" dirty="0" err="1">
                <a:sym typeface="微软雅黑"/>
              </a:rPr>
              <a:t>upser</a:t>
            </a:r>
            <a:r>
              <a:rPr lang="zh-CN" altLang="en-US" dirty="0">
                <a:sym typeface="微软雅黑"/>
              </a:rPr>
              <a:t>插入文档时，补充缺少的键，就可以同时使用</a:t>
            </a:r>
            <a:r>
              <a:rPr lang="en-US" altLang="zh-CN" dirty="0">
                <a:sym typeface="微软雅黑"/>
              </a:rPr>
              <a:t>$</a:t>
            </a:r>
            <a:r>
              <a:rPr lang="en-US" altLang="zh-CN" dirty="0" err="1">
                <a:sym typeface="微软雅黑"/>
              </a:rPr>
              <a:t>setOnInsert</a:t>
            </a:r>
            <a:r>
              <a:rPr lang="zh-CN" altLang="en-US" dirty="0">
                <a:sym typeface="微软雅黑"/>
              </a:rPr>
              <a:t>修改器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如何使用</a:t>
            </a:r>
            <a:r>
              <a:rPr lang="en-US" altLang="zh-CN" dirty="0">
                <a:sym typeface="微软雅黑"/>
              </a:rPr>
              <a:t>:</a:t>
            </a:r>
          </a:p>
          <a:p>
            <a:pPr lvl="1"/>
            <a:endParaRPr lang="en-US" altLang="zh-CN" dirty="0">
              <a:sym typeface="微软雅黑"/>
            </a:endParaRPr>
          </a:p>
          <a:p>
            <a:pPr lvl="1"/>
            <a:r>
              <a:rPr lang="en-US" altLang="zh-CN" sz="1800" dirty="0">
                <a:sym typeface="微软雅黑"/>
              </a:rPr>
              <a:t>$</a:t>
            </a:r>
            <a:r>
              <a:rPr lang="en-US" altLang="zh-CN" sz="1800" dirty="0" err="1">
                <a:sym typeface="微软雅黑"/>
              </a:rPr>
              <a:t>setOnInsert</a:t>
            </a:r>
            <a:r>
              <a:rPr lang="zh-CN" altLang="en-US" sz="1800" dirty="0">
                <a:sym typeface="微软雅黑"/>
              </a:rPr>
              <a:t>只有在</a:t>
            </a:r>
            <a:r>
              <a:rPr lang="en-US" altLang="zh-CN" sz="1800" dirty="0">
                <a:sym typeface="微软雅黑"/>
              </a:rPr>
              <a:t>update</a:t>
            </a:r>
            <a:r>
              <a:rPr lang="zh-CN" altLang="en-US" sz="1800" dirty="0">
                <a:sym typeface="微软雅黑"/>
              </a:rPr>
              <a:t>操作中，执行插入操作时才起作用，如果只更新，则</a:t>
            </a:r>
            <a:r>
              <a:rPr lang="en-US" altLang="zh-CN" sz="1800" dirty="0">
                <a:sym typeface="微软雅黑"/>
              </a:rPr>
              <a:t>$</a:t>
            </a:r>
            <a:r>
              <a:rPr lang="en-US" altLang="zh-CN" sz="1800" dirty="0" err="1">
                <a:sym typeface="微软雅黑"/>
              </a:rPr>
              <a:t>setOnInsert</a:t>
            </a:r>
            <a:r>
              <a:rPr lang="zh-CN" altLang="en-US" sz="1800" dirty="0">
                <a:sym typeface="微软雅黑"/>
              </a:rPr>
              <a:t>无效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350658" y="4083918"/>
            <a:ext cx="6480720" cy="276999"/>
          </a:xfrm>
          <a:prstGeom prst="rect">
            <a:avLst/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/>
          <a:p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db.myColl.update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({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查询文档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},{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其他修改器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,$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setOnInsert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:{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键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: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值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}},true)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1553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$</a:t>
            </a:r>
            <a:r>
              <a:rPr lang="en-US" altLang="zh-CN" dirty="0" err="1"/>
              <a:t>setOnInsert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微软雅黑"/>
              </a:rPr>
              <a:t>向商品集合中插入两个商品，并保存其商品数量和创建时间</a:t>
            </a:r>
            <a:endParaRPr lang="en-US" altLang="zh-CN" dirty="0"/>
          </a:p>
          <a:p>
            <a:r>
              <a:rPr lang="zh-CN" altLang="en-US" dirty="0">
                <a:sym typeface="微软雅黑"/>
              </a:rPr>
              <a:t>定义数组，保存多种商品的进货数量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使用</a:t>
            </a:r>
            <a:r>
              <a:rPr lang="en-US" altLang="zh-CN" dirty="0">
                <a:sym typeface="微软雅黑"/>
              </a:rPr>
              <a:t>update</a:t>
            </a:r>
            <a:r>
              <a:rPr lang="zh-CN" altLang="en-US" dirty="0">
                <a:sym typeface="微软雅黑"/>
              </a:rPr>
              <a:t>操作，将进货数量追加到商品集合中。同时设定</a:t>
            </a:r>
            <a:r>
              <a:rPr lang="en-US" altLang="zh-CN" dirty="0" err="1">
                <a:sym typeface="微软雅黑"/>
              </a:rPr>
              <a:t>upsert</a:t>
            </a:r>
            <a:r>
              <a:rPr lang="zh-CN" altLang="en-US" dirty="0">
                <a:sym typeface="微软雅黑"/>
              </a:rPr>
              <a:t>，并在执行插入操作时，补充创建时间键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966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21448" y="2092464"/>
            <a:ext cx="1433366" cy="303811"/>
          </a:xfrm>
          <a:prstGeom prst="roundRect">
            <a:avLst/>
          </a:prstGeom>
          <a:solidFill>
            <a:srgbClr val="FF0000"/>
          </a:solidFill>
          <a:ln w="12700" cmpd="sng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常用修改器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916832" y="1141639"/>
            <a:ext cx="1512168" cy="202500"/>
          </a:xfrm>
          <a:prstGeom prst="roundRect">
            <a:avLst/>
          </a:prstGeom>
          <a:solidFill>
            <a:srgbClr val="2070C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数组修改器</a:t>
            </a:r>
          </a:p>
        </p:txBody>
      </p:sp>
      <p:sp>
        <p:nvSpPr>
          <p:cNvPr id="109" name="圆角矩形 108"/>
          <p:cNvSpPr/>
          <p:nvPr/>
        </p:nvSpPr>
        <p:spPr>
          <a:xfrm>
            <a:off x="3511015" y="1377956"/>
            <a:ext cx="2766412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$each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</a:p>
        </p:txBody>
      </p:sp>
      <p:cxnSp>
        <p:nvCxnSpPr>
          <p:cNvPr id="131" name="直接箭头连接符 130"/>
          <p:cNvCxnSpPr>
            <a:stCxn id="11" idx="3"/>
            <a:endCxn id="12" idx="1"/>
          </p:cNvCxnSpPr>
          <p:nvPr/>
        </p:nvCxnSpPr>
        <p:spPr>
          <a:xfrm flipV="1">
            <a:off x="1754814" y="1242889"/>
            <a:ext cx="162018" cy="10014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511015" y="1141639"/>
            <a:ext cx="2766412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$push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常用修改器</a:t>
            </a:r>
          </a:p>
        </p:txBody>
      </p:sp>
      <p:sp>
        <p:nvSpPr>
          <p:cNvPr id="18" name="圆角矩形 108"/>
          <p:cNvSpPr/>
          <p:nvPr/>
        </p:nvSpPr>
        <p:spPr>
          <a:xfrm>
            <a:off x="3511015" y="1852217"/>
            <a:ext cx="2766412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$sort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</a:p>
        </p:txBody>
      </p:sp>
      <p:sp>
        <p:nvSpPr>
          <p:cNvPr id="19" name="圆角矩形 37"/>
          <p:cNvSpPr/>
          <p:nvPr/>
        </p:nvSpPr>
        <p:spPr>
          <a:xfrm>
            <a:off x="3511015" y="1615900"/>
            <a:ext cx="2766412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$slice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</a:p>
        </p:txBody>
      </p:sp>
      <p:sp>
        <p:nvSpPr>
          <p:cNvPr id="10" name="圆角矩形 108"/>
          <p:cNvSpPr/>
          <p:nvPr/>
        </p:nvSpPr>
        <p:spPr>
          <a:xfrm>
            <a:off x="3511014" y="2080711"/>
            <a:ext cx="2766412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$ne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</a:p>
        </p:txBody>
      </p:sp>
      <p:sp>
        <p:nvSpPr>
          <p:cNvPr id="13" name="圆角矩形 108"/>
          <p:cNvSpPr/>
          <p:nvPr/>
        </p:nvSpPr>
        <p:spPr>
          <a:xfrm>
            <a:off x="3511015" y="2543061"/>
            <a:ext cx="2766412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删除数组元素</a:t>
            </a:r>
          </a:p>
        </p:txBody>
      </p:sp>
      <p:sp>
        <p:nvSpPr>
          <p:cNvPr id="14" name="圆角矩形 37"/>
          <p:cNvSpPr/>
          <p:nvPr/>
        </p:nvSpPr>
        <p:spPr>
          <a:xfrm>
            <a:off x="3511015" y="2306744"/>
            <a:ext cx="2766412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105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addToSet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修改器</a:t>
            </a:r>
          </a:p>
        </p:txBody>
      </p:sp>
      <p:sp>
        <p:nvSpPr>
          <p:cNvPr id="15" name="圆角矩形 108"/>
          <p:cNvSpPr/>
          <p:nvPr/>
        </p:nvSpPr>
        <p:spPr>
          <a:xfrm>
            <a:off x="3511015" y="3017322"/>
            <a:ext cx="2766412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修改指定位置的数组元素</a:t>
            </a:r>
          </a:p>
        </p:txBody>
      </p:sp>
      <p:sp>
        <p:nvSpPr>
          <p:cNvPr id="16" name="圆角矩形 37"/>
          <p:cNvSpPr/>
          <p:nvPr/>
        </p:nvSpPr>
        <p:spPr>
          <a:xfrm>
            <a:off x="3511015" y="2781005"/>
            <a:ext cx="2766412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删除指定内容的元素</a:t>
            </a:r>
          </a:p>
        </p:txBody>
      </p:sp>
      <p:sp>
        <p:nvSpPr>
          <p:cNvPr id="24" name="圆角矩形 11">
            <a:extLst>
              <a:ext uri="{FF2B5EF4-FFF2-40B4-BE49-F238E27FC236}">
                <a16:creationId xmlns:a16="http://schemas.microsoft.com/office/drawing/2014/main" id="{237EA66D-2AAC-4BB9-863F-C18EB6E47E53}"/>
              </a:ext>
            </a:extLst>
          </p:cNvPr>
          <p:cNvSpPr/>
          <p:nvPr/>
        </p:nvSpPr>
        <p:spPr>
          <a:xfrm>
            <a:off x="1916832" y="3302386"/>
            <a:ext cx="1512168" cy="202500"/>
          </a:xfrm>
          <a:prstGeom prst="roundRect">
            <a:avLst/>
          </a:prstGeom>
          <a:solidFill>
            <a:srgbClr val="2070C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特殊更新</a:t>
            </a:r>
          </a:p>
        </p:txBody>
      </p:sp>
      <p:sp>
        <p:nvSpPr>
          <p:cNvPr id="25" name="圆角矩形 108">
            <a:extLst>
              <a:ext uri="{FF2B5EF4-FFF2-40B4-BE49-F238E27FC236}">
                <a16:creationId xmlns:a16="http://schemas.microsoft.com/office/drawing/2014/main" id="{6FD174D3-1A09-4CDD-AB23-01980983EA8D}"/>
              </a:ext>
            </a:extLst>
          </p:cNvPr>
          <p:cNvSpPr/>
          <p:nvPr/>
        </p:nvSpPr>
        <p:spPr>
          <a:xfrm>
            <a:off x="3511015" y="3538703"/>
            <a:ext cx="2766412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105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setOnInsert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7DB6E86-CD16-4867-9927-F70712DBBFB0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>
            <a:off x="1754814" y="2244370"/>
            <a:ext cx="162018" cy="11592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37">
            <a:extLst>
              <a:ext uri="{FF2B5EF4-FFF2-40B4-BE49-F238E27FC236}">
                <a16:creationId xmlns:a16="http://schemas.microsoft.com/office/drawing/2014/main" id="{CA4BF281-190F-4999-98FD-7E3FB7310BAB}"/>
              </a:ext>
            </a:extLst>
          </p:cNvPr>
          <p:cNvSpPr/>
          <p:nvPr/>
        </p:nvSpPr>
        <p:spPr>
          <a:xfrm>
            <a:off x="3511015" y="3302386"/>
            <a:ext cx="2766412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upsert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108">
            <a:extLst>
              <a:ext uri="{FF2B5EF4-FFF2-40B4-BE49-F238E27FC236}">
                <a16:creationId xmlns:a16="http://schemas.microsoft.com/office/drawing/2014/main" id="{EAAE33ED-0CB2-4283-A5B6-81E62EA71EF1}"/>
              </a:ext>
            </a:extLst>
          </p:cNvPr>
          <p:cNvSpPr/>
          <p:nvPr/>
        </p:nvSpPr>
        <p:spPr>
          <a:xfrm>
            <a:off x="3511015" y="4012964"/>
            <a:ext cx="2766412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更新多个文档</a:t>
            </a:r>
          </a:p>
        </p:txBody>
      </p:sp>
      <p:sp>
        <p:nvSpPr>
          <p:cNvPr id="29" name="圆角矩形 37">
            <a:extLst>
              <a:ext uri="{FF2B5EF4-FFF2-40B4-BE49-F238E27FC236}">
                <a16:creationId xmlns:a16="http://schemas.microsoft.com/office/drawing/2014/main" id="{7C2EEF4E-D0A8-4AF2-A1C4-C80D79CFE2B5}"/>
              </a:ext>
            </a:extLst>
          </p:cNvPr>
          <p:cNvSpPr/>
          <p:nvPr/>
        </p:nvSpPr>
        <p:spPr>
          <a:xfrm>
            <a:off x="3511015" y="3776647"/>
            <a:ext cx="2766412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30" name="圆角矩形 108">
            <a:extLst>
              <a:ext uri="{FF2B5EF4-FFF2-40B4-BE49-F238E27FC236}">
                <a16:creationId xmlns:a16="http://schemas.microsoft.com/office/drawing/2014/main" id="{A64418AE-2664-4EAB-B89A-E0EEABCA7FF6}"/>
              </a:ext>
            </a:extLst>
          </p:cNvPr>
          <p:cNvSpPr/>
          <p:nvPr/>
        </p:nvSpPr>
        <p:spPr>
          <a:xfrm>
            <a:off x="3511014" y="4241458"/>
            <a:ext cx="2766412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findAndModify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2593157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save</a:t>
            </a:r>
            <a:r>
              <a:rPr lang="zh-CN" altLang="en-US" dirty="0"/>
              <a:t>函数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微软雅黑"/>
              </a:rPr>
              <a:t>问题：</a:t>
            </a:r>
            <a:r>
              <a:rPr lang="en-US" altLang="zh-CN" dirty="0">
                <a:sym typeface="微软雅黑"/>
              </a:rPr>
              <a:t>update</a:t>
            </a:r>
            <a:r>
              <a:rPr lang="zh-CN" altLang="en-US" dirty="0">
                <a:sym typeface="微软雅黑"/>
              </a:rPr>
              <a:t>中的修改器，主要适合于对文档进行少量修改时使用。如果对查询出的文档做较大修改后，再保存回集合时，也希望启用</a:t>
            </a:r>
            <a:r>
              <a:rPr lang="en-US" altLang="zh-CN" dirty="0" err="1">
                <a:sym typeface="微软雅黑"/>
              </a:rPr>
              <a:t>upsert</a:t>
            </a:r>
            <a:r>
              <a:rPr lang="zh-CN" altLang="en-US" dirty="0">
                <a:sym typeface="微软雅黑"/>
              </a:rPr>
              <a:t>，语句就会比较繁琐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只要希望将文档整体更新回集合时，也启用</a:t>
            </a:r>
            <a:r>
              <a:rPr lang="en-US" altLang="zh-CN" dirty="0" err="1">
                <a:sym typeface="微软雅黑"/>
              </a:rPr>
              <a:t>upsert</a:t>
            </a:r>
            <a:r>
              <a:rPr lang="zh-CN" altLang="en-US" dirty="0">
                <a:sym typeface="微软雅黑"/>
              </a:rPr>
              <a:t>方式，就可用</a:t>
            </a:r>
            <a:r>
              <a:rPr lang="en-US" altLang="zh-CN" dirty="0">
                <a:sym typeface="微软雅黑"/>
              </a:rPr>
              <a:t>save</a:t>
            </a:r>
            <a:r>
              <a:rPr lang="zh-CN" altLang="en-US" dirty="0">
                <a:sym typeface="微软雅黑"/>
              </a:rPr>
              <a:t>函数简化代码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如何简化</a:t>
            </a:r>
            <a:r>
              <a:rPr lang="en-US" altLang="zh-CN" dirty="0">
                <a:sym typeface="微软雅黑"/>
              </a:rPr>
              <a:t>:</a:t>
            </a:r>
          </a:p>
        </p:txBody>
      </p:sp>
      <p:sp>
        <p:nvSpPr>
          <p:cNvPr id="2" name="矩形 1"/>
          <p:cNvSpPr/>
          <p:nvPr/>
        </p:nvSpPr>
        <p:spPr>
          <a:xfrm>
            <a:off x="620687" y="4083918"/>
            <a:ext cx="5976663" cy="288032"/>
          </a:xfrm>
          <a:prstGeom prst="rect">
            <a:avLst/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db.myColl.save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要更新回集合的文档对象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)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6144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save</a:t>
            </a:r>
            <a:r>
              <a:rPr lang="zh-CN" altLang="en-US" dirty="0"/>
              <a:t>函数（续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微软雅黑"/>
              </a:rPr>
              <a:t>原理</a:t>
            </a:r>
            <a:r>
              <a:rPr lang="en-US" altLang="zh-CN" dirty="0">
                <a:sym typeface="微软雅黑"/>
              </a:rPr>
              <a:t>: (</a:t>
            </a:r>
            <a:r>
              <a:rPr lang="zh-CN" altLang="en-US" dirty="0">
                <a:sym typeface="微软雅黑"/>
              </a:rPr>
              <a:t>用</a:t>
            </a:r>
            <a:r>
              <a:rPr lang="en-US" altLang="zh-CN" dirty="0" err="1">
                <a:sym typeface="微软雅黑"/>
              </a:rPr>
              <a:t>db.myColl.save</a:t>
            </a:r>
            <a:r>
              <a:rPr lang="zh-CN" altLang="en-US" dirty="0">
                <a:sym typeface="微软雅黑"/>
              </a:rPr>
              <a:t>直接查看源代码</a:t>
            </a:r>
            <a:r>
              <a:rPr lang="en-US" altLang="zh-CN" dirty="0">
                <a:sym typeface="微软雅黑"/>
              </a:rPr>
              <a:t>)</a:t>
            </a:r>
          </a:p>
          <a:p>
            <a:pPr lvl="1"/>
            <a:r>
              <a:rPr lang="zh-CN" altLang="en-US" sz="1800" dirty="0">
                <a:sym typeface="微软雅黑"/>
              </a:rPr>
              <a:t>如果要保存的文档包含</a:t>
            </a:r>
            <a:r>
              <a:rPr lang="en-US" altLang="zh-CN" sz="1800" dirty="0">
                <a:sym typeface="微软雅黑"/>
              </a:rPr>
              <a:t>_id</a:t>
            </a:r>
            <a:r>
              <a:rPr lang="zh-CN" altLang="en-US" sz="1800" dirty="0">
                <a:sym typeface="微软雅黑"/>
              </a:rPr>
              <a:t>，则使用</a:t>
            </a:r>
            <a:r>
              <a:rPr lang="en-US" altLang="zh-CN" sz="1800" dirty="0">
                <a:sym typeface="微软雅黑"/>
              </a:rPr>
              <a:t>_id</a:t>
            </a:r>
            <a:r>
              <a:rPr lang="zh-CN" altLang="en-US" sz="1800" dirty="0">
                <a:sym typeface="微软雅黑"/>
              </a:rPr>
              <a:t>查找是否已存在，然后执行</a:t>
            </a:r>
            <a:r>
              <a:rPr lang="en-US" altLang="zh-CN" sz="1800" dirty="0">
                <a:sym typeface="微软雅黑"/>
              </a:rPr>
              <a:t>update</a:t>
            </a:r>
            <a:r>
              <a:rPr lang="zh-CN" altLang="en-US" sz="1800" dirty="0">
                <a:sym typeface="微软雅黑"/>
              </a:rPr>
              <a:t>并设置</a:t>
            </a:r>
            <a:r>
              <a:rPr lang="en-US" altLang="zh-CN" sz="1800" dirty="0" err="1">
                <a:sym typeface="微软雅黑"/>
              </a:rPr>
              <a:t>upsert</a:t>
            </a:r>
            <a:endParaRPr lang="en-US" altLang="zh-CN" sz="1800" dirty="0">
              <a:sym typeface="微软雅黑"/>
            </a:endParaRPr>
          </a:p>
          <a:p>
            <a:pPr lvl="1"/>
            <a:r>
              <a:rPr lang="zh-CN" altLang="en-US" sz="1800" dirty="0">
                <a:sym typeface="微软雅黑"/>
              </a:rPr>
              <a:t>如果要保存的文档不包含</a:t>
            </a:r>
            <a:r>
              <a:rPr lang="en-US" altLang="zh-CN" sz="1800" dirty="0">
                <a:sym typeface="微软雅黑"/>
              </a:rPr>
              <a:t>_id</a:t>
            </a:r>
            <a:r>
              <a:rPr lang="zh-CN" altLang="en-US" sz="1800" dirty="0">
                <a:sym typeface="微软雅黑"/>
              </a:rPr>
              <a:t>，则执行</a:t>
            </a:r>
            <a:r>
              <a:rPr lang="en-US" altLang="zh-CN" sz="1800" dirty="0">
                <a:sym typeface="微软雅黑"/>
              </a:rPr>
              <a:t>insert</a:t>
            </a:r>
            <a:r>
              <a:rPr lang="zh-CN" altLang="en-US" sz="1800" dirty="0">
                <a:sym typeface="微软雅黑"/>
              </a:rPr>
              <a:t>操作，直接插入文档</a:t>
            </a:r>
            <a:endParaRPr lang="en-US" altLang="zh-CN" dirty="0"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14172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save</a:t>
            </a:r>
            <a:r>
              <a:rPr lang="zh-CN" altLang="en-US" dirty="0"/>
              <a:t>函数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微软雅黑"/>
              </a:rPr>
              <a:t>查询商品集合中一个文档，保存在</a:t>
            </a:r>
            <a:r>
              <a:rPr lang="en-US" altLang="zh-CN" dirty="0">
                <a:sym typeface="微软雅黑"/>
              </a:rPr>
              <a:t>products</a:t>
            </a:r>
            <a:r>
              <a:rPr lang="zh-CN" altLang="en-US" dirty="0">
                <a:sym typeface="微软雅黑"/>
              </a:rPr>
              <a:t>数组中</a:t>
            </a:r>
            <a:endParaRPr lang="en-US" altLang="zh-CN" dirty="0"/>
          </a:p>
          <a:p>
            <a:r>
              <a:rPr lang="zh-CN" altLang="en-US" dirty="0">
                <a:sym typeface="微软雅黑"/>
              </a:rPr>
              <a:t>将现有商品数量</a:t>
            </a:r>
            <a:r>
              <a:rPr lang="en-US" altLang="zh-CN" dirty="0">
                <a:sym typeface="微软雅黑"/>
              </a:rPr>
              <a:t>+10</a:t>
            </a:r>
          </a:p>
          <a:p>
            <a:r>
              <a:rPr lang="zh-CN" altLang="en-US" dirty="0">
                <a:sym typeface="微软雅黑"/>
              </a:rPr>
              <a:t>向</a:t>
            </a:r>
            <a:r>
              <a:rPr lang="en-US" altLang="zh-CN" dirty="0">
                <a:sym typeface="微软雅黑"/>
              </a:rPr>
              <a:t>products</a:t>
            </a:r>
            <a:r>
              <a:rPr lang="zh-CN" altLang="en-US" dirty="0">
                <a:sym typeface="微软雅黑"/>
              </a:rPr>
              <a:t>中增加新商品，保存新商品数量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遍历</a:t>
            </a:r>
            <a:r>
              <a:rPr lang="en-US" altLang="zh-CN" dirty="0">
                <a:sym typeface="微软雅黑"/>
              </a:rPr>
              <a:t>products</a:t>
            </a:r>
            <a:r>
              <a:rPr lang="zh-CN" altLang="en-US" dirty="0">
                <a:sym typeface="微软雅黑"/>
              </a:rPr>
              <a:t>中每个商品，用</a:t>
            </a:r>
            <a:r>
              <a:rPr lang="en-US" altLang="zh-CN" dirty="0">
                <a:sym typeface="微软雅黑"/>
              </a:rPr>
              <a:t>save</a:t>
            </a:r>
            <a:r>
              <a:rPr lang="zh-CN" altLang="en-US" dirty="0">
                <a:sym typeface="微软雅黑"/>
              </a:rPr>
              <a:t>函数再保存回商品集合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911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更新多个文档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350658" y="699542"/>
            <a:ext cx="6246693" cy="4526817"/>
          </a:xfrm>
        </p:spPr>
        <p:txBody>
          <a:bodyPr/>
          <a:lstStyle/>
          <a:p>
            <a:r>
              <a:rPr lang="zh-CN" altLang="en-US" sz="2200" dirty="0">
                <a:sym typeface="微软雅黑"/>
              </a:rPr>
              <a:t>要更新所有匹配文档，可将</a:t>
            </a:r>
            <a:r>
              <a:rPr lang="en-US" altLang="zh-CN" sz="2200" dirty="0">
                <a:sym typeface="微软雅黑"/>
              </a:rPr>
              <a:t>update</a:t>
            </a:r>
            <a:r>
              <a:rPr lang="zh-CN" altLang="en-US" sz="2200" dirty="0">
                <a:sym typeface="微软雅黑"/>
              </a:rPr>
              <a:t>第四个参数设为</a:t>
            </a:r>
            <a:r>
              <a:rPr lang="en-US" altLang="zh-CN" sz="2200" dirty="0">
                <a:sym typeface="微软雅黑"/>
              </a:rPr>
              <a:t>true</a:t>
            </a:r>
          </a:p>
          <a:p>
            <a:r>
              <a:rPr lang="zh-CN" altLang="en-US" sz="2200" dirty="0">
                <a:sym typeface="微软雅黑"/>
              </a:rPr>
              <a:t>如何设置</a:t>
            </a:r>
            <a:r>
              <a:rPr lang="en-US" altLang="zh-CN" sz="2200" dirty="0">
                <a:sym typeface="微软雅黑"/>
              </a:rPr>
              <a:t>:</a:t>
            </a:r>
          </a:p>
          <a:p>
            <a:endParaRPr lang="en-US" altLang="zh-CN" sz="2200" dirty="0">
              <a:sym typeface="微软雅黑"/>
            </a:endParaRPr>
          </a:p>
          <a:p>
            <a:r>
              <a:rPr lang="en-US" altLang="zh-CN" sz="2200" dirty="0">
                <a:sym typeface="微软雅黑"/>
              </a:rPr>
              <a:t>2.x</a:t>
            </a:r>
            <a:r>
              <a:rPr lang="zh-CN" altLang="en-US" sz="2200" dirty="0">
                <a:sym typeface="微软雅黑"/>
              </a:rPr>
              <a:t>和</a:t>
            </a:r>
            <a:r>
              <a:rPr lang="en-US" altLang="zh-CN" sz="2200" dirty="0">
                <a:sym typeface="微软雅黑"/>
              </a:rPr>
              <a:t>3.x</a:t>
            </a:r>
            <a:r>
              <a:rPr lang="zh-CN" altLang="en-US" sz="2200" dirty="0">
                <a:sym typeface="微软雅黑"/>
              </a:rPr>
              <a:t>版本之间的差异较大，所以始终显式指定</a:t>
            </a:r>
            <a:r>
              <a:rPr lang="en-US" altLang="zh-CN" sz="2200" dirty="0">
                <a:sym typeface="微软雅黑"/>
              </a:rPr>
              <a:t>update</a:t>
            </a:r>
            <a:r>
              <a:rPr lang="zh-CN" altLang="en-US" sz="2200" dirty="0">
                <a:sym typeface="微软雅黑"/>
              </a:rPr>
              <a:t>方法的四个参数总是好的习惯</a:t>
            </a:r>
            <a:endParaRPr lang="en-US" altLang="zh-CN" sz="2200" dirty="0">
              <a:sym typeface="微软雅黑"/>
            </a:endParaRPr>
          </a:p>
          <a:p>
            <a:r>
              <a:rPr lang="zh-CN" altLang="en-US" sz="2200" dirty="0">
                <a:sym typeface="微软雅黑"/>
              </a:rPr>
              <a:t>查看最后一次操作的信息</a:t>
            </a:r>
            <a:r>
              <a:rPr lang="en-US" altLang="zh-CN" sz="2200" dirty="0">
                <a:sym typeface="微软雅黑"/>
              </a:rPr>
              <a:t>:</a:t>
            </a:r>
          </a:p>
          <a:p>
            <a:pPr lvl="1"/>
            <a:endParaRPr lang="en-US" altLang="zh-CN" sz="2200" dirty="0">
              <a:sym typeface="微软雅黑"/>
            </a:endParaRPr>
          </a:p>
          <a:p>
            <a:pPr lvl="1"/>
            <a:r>
              <a:rPr lang="zh-CN" altLang="en-US" sz="2200" dirty="0">
                <a:sym typeface="微软雅黑"/>
              </a:rPr>
              <a:t>其中</a:t>
            </a:r>
            <a:r>
              <a:rPr lang="en-US" altLang="zh-CN" sz="2200" dirty="0">
                <a:sym typeface="微软雅黑"/>
              </a:rPr>
              <a:t>,</a:t>
            </a:r>
            <a:r>
              <a:rPr lang="en-US" altLang="zh-CN" sz="2200" dirty="0"/>
              <a:t> </a:t>
            </a:r>
            <a:r>
              <a:rPr lang="en-US" altLang="zh-CN" sz="2200" dirty="0" err="1"/>
              <a:t>runCommand</a:t>
            </a:r>
            <a:r>
              <a:rPr lang="zh-CN" altLang="en-US" sz="2200" dirty="0"/>
              <a:t>表示执行一条</a:t>
            </a:r>
            <a:r>
              <a:rPr lang="en-US" altLang="zh-CN" sz="2200" dirty="0" err="1"/>
              <a:t>MongoD</a:t>
            </a:r>
            <a:r>
              <a:rPr lang="zh-CN" altLang="en-US" sz="2200" dirty="0"/>
              <a:t>命令的意思。后跟包含命令名的文档</a:t>
            </a:r>
            <a:endParaRPr lang="en-US" altLang="zh-CN" sz="2200" dirty="0">
              <a:sym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2248" y="2187960"/>
            <a:ext cx="6232106" cy="276999"/>
          </a:xfrm>
          <a:prstGeom prst="rect">
            <a:avLst/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db.myColl.update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({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查询文档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}, {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修改器文档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},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upsert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, multi);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468" y="3953376"/>
            <a:ext cx="6108886" cy="346566"/>
          </a:xfrm>
          <a:prstGeom prst="rect">
            <a:avLst/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db.runCommand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({getLastError:1})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195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更新多个文档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微软雅黑"/>
              </a:rPr>
              <a:t>将商品集合中的所有商品数量</a:t>
            </a:r>
            <a:r>
              <a:rPr lang="en-US" altLang="zh-CN" dirty="0">
                <a:sym typeface="微软雅黑"/>
              </a:rPr>
              <a:t>+10</a:t>
            </a:r>
            <a:endParaRPr lang="en-US" altLang="zh-CN" dirty="0"/>
          </a:p>
          <a:p>
            <a:r>
              <a:rPr lang="zh-CN" altLang="en-US" dirty="0">
                <a:sym typeface="微软雅黑"/>
              </a:rPr>
              <a:t>查看更新的操作信息</a:t>
            </a:r>
            <a:endParaRPr lang="en-US" altLang="zh-CN" dirty="0"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21531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findAndModify</a:t>
            </a:r>
            <a:r>
              <a:rPr lang="zh-CN" altLang="en-US" dirty="0"/>
              <a:t>方法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微软雅黑"/>
              </a:rPr>
              <a:t>竞态问题</a:t>
            </a:r>
            <a:r>
              <a:rPr lang="en-US" altLang="zh-CN" dirty="0">
                <a:sym typeface="微软雅黑"/>
              </a:rPr>
              <a:t>: </a:t>
            </a:r>
            <a:r>
              <a:rPr lang="zh-CN" altLang="en-US" dirty="0">
                <a:sym typeface="微软雅黑"/>
              </a:rPr>
              <a:t>用两条语句分别先查询再修改，可能在查询之后，但在修改之前，文档已经被别人抢先改了</a:t>
            </a:r>
            <a:endParaRPr lang="en-US" altLang="zh-CN" dirty="0">
              <a:sym typeface="微软雅黑"/>
            </a:endParaRPr>
          </a:p>
          <a:p>
            <a:r>
              <a:rPr lang="en-US" altLang="zh-CN" dirty="0" err="1">
                <a:sym typeface="微软雅黑"/>
              </a:rPr>
              <a:t>findAndModify</a:t>
            </a:r>
            <a:r>
              <a:rPr lang="zh-CN" altLang="en-US" dirty="0">
                <a:sym typeface="微软雅黑"/>
              </a:rPr>
              <a:t>方法可以一句话完成查找和修改的操作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优点：原子操作，避免竞态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如何</a:t>
            </a:r>
            <a:r>
              <a:rPr lang="en-US" altLang="zh-CN" dirty="0">
                <a:sym typeface="微软雅黑"/>
              </a:rPr>
              <a:t>: </a:t>
            </a:r>
          </a:p>
        </p:txBody>
      </p:sp>
      <p:sp>
        <p:nvSpPr>
          <p:cNvPr id="2" name="矩形 1"/>
          <p:cNvSpPr/>
          <p:nvPr/>
        </p:nvSpPr>
        <p:spPr>
          <a:xfrm>
            <a:off x="1340768" y="3691744"/>
            <a:ext cx="5517232" cy="1451756"/>
          </a:xfrm>
          <a:prstGeom prst="rect">
            <a:avLst/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db.myColl.findAndModify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({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    query:{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查询文档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},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    sort:{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排序文档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},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    update:{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更新文档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})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3645024" y="4173963"/>
            <a:ext cx="3212976" cy="939199"/>
          </a:xfrm>
          <a:prstGeom prst="wedgeRectCallout">
            <a:avLst>
              <a:gd name="adj1" fmla="val -53210"/>
              <a:gd name="adj2" fmla="val -539"/>
            </a:avLst>
          </a:prstGeom>
          <a:solidFill>
            <a:srgbClr val="FF0000"/>
          </a:solidFill>
          <a:ln w="12700" cap="flat">
            <a:solidFill>
              <a:schemeClr val="bg1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更新文档是必须的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/>
            </a:endParaRPr>
          </a:p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如果查询文档没有找到匹配的结果，该操作会报错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23597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findAndModify</a:t>
            </a:r>
            <a:r>
              <a:rPr lang="zh-CN" altLang="en-US" dirty="0"/>
              <a:t>方法（续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微软雅黑"/>
              </a:rPr>
              <a:t>其实</a:t>
            </a:r>
            <a:r>
              <a:rPr lang="en-US" altLang="zh-CN" dirty="0" err="1">
                <a:sym typeface="微软雅黑"/>
              </a:rPr>
              <a:t>findAndModify</a:t>
            </a:r>
            <a:r>
              <a:rPr lang="zh-CN" altLang="en-US" dirty="0">
                <a:sym typeface="微软雅黑"/>
              </a:rPr>
              <a:t>方法可以返回更新的文档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只要想对更新的文档，继续执行其他操作时，就可以获得</a:t>
            </a:r>
            <a:r>
              <a:rPr lang="en-US" altLang="zh-CN" dirty="0" err="1">
                <a:sym typeface="微软雅黑"/>
              </a:rPr>
              <a:t>findAndModify</a:t>
            </a:r>
            <a:r>
              <a:rPr lang="zh-CN" altLang="en-US" dirty="0">
                <a:sym typeface="微软雅黑"/>
              </a:rPr>
              <a:t>命令的返回值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但是，默认返回的是修改前的旧文档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如何获得修改后的新文档</a:t>
            </a:r>
            <a:r>
              <a:rPr lang="en-US" altLang="zh-CN" dirty="0">
                <a:sym typeface="微软雅黑"/>
              </a:rPr>
              <a:t>: </a:t>
            </a:r>
          </a:p>
        </p:txBody>
      </p:sp>
      <p:sp>
        <p:nvSpPr>
          <p:cNvPr id="2" name="矩形 1"/>
          <p:cNvSpPr/>
          <p:nvPr/>
        </p:nvSpPr>
        <p:spPr>
          <a:xfrm>
            <a:off x="612598" y="3723878"/>
            <a:ext cx="5722812" cy="1224136"/>
          </a:xfrm>
          <a:prstGeom prst="rect">
            <a:avLst/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db.myColl.findAndModify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({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    …,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new:true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067336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findAndModify</a:t>
            </a:r>
            <a:r>
              <a:rPr lang="zh-CN" altLang="en-US" dirty="0"/>
              <a:t>方法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微软雅黑"/>
              </a:rPr>
              <a:t>使用</a:t>
            </a:r>
            <a:r>
              <a:rPr lang="en-US" altLang="zh-CN" dirty="0" err="1">
                <a:sym typeface="微软雅黑"/>
              </a:rPr>
              <a:t>findAndModify</a:t>
            </a:r>
            <a:r>
              <a:rPr lang="zh-CN" altLang="en-US" dirty="0">
                <a:sym typeface="微软雅黑"/>
              </a:rPr>
              <a:t>方法，一句话完成复杂查询和更改的过程。观察集合中的状态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修改</a:t>
            </a:r>
            <a:r>
              <a:rPr lang="en-US" altLang="zh-CN" dirty="0" err="1">
                <a:sym typeface="微软雅黑"/>
              </a:rPr>
              <a:t>findAndModify</a:t>
            </a:r>
            <a:r>
              <a:rPr lang="zh-CN" altLang="en-US" dirty="0">
                <a:sym typeface="微软雅黑"/>
              </a:rPr>
              <a:t>的参数文档，使其返回更新后的新文档对象</a:t>
            </a:r>
          </a:p>
        </p:txBody>
      </p:sp>
    </p:spTree>
    <p:extLst>
      <p:ext uri="{BB962C8B-B14F-4D97-AF65-F5344CB8AC3E}">
        <p14:creationId xmlns:p14="http://schemas.microsoft.com/office/powerpoint/2010/main" val="2144235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96652" y="2119392"/>
            <a:ext cx="1457921" cy="462463"/>
          </a:xfrm>
          <a:prstGeom prst="roundRect">
            <a:avLst/>
          </a:prstGeom>
          <a:solidFill>
            <a:srgbClr val="FF0000"/>
          </a:solidFill>
          <a:ln w="12700" cmpd="sng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查询（</a:t>
            </a:r>
            <a:r>
              <a:rPr lang="en-US" altLang="zh-CN" sz="135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35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136181" y="1497712"/>
            <a:ext cx="1184807" cy="202500"/>
          </a:xfrm>
          <a:prstGeom prst="roundRect">
            <a:avLst/>
          </a:prstGeom>
          <a:solidFill>
            <a:srgbClr val="2070C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cxnSp>
        <p:nvCxnSpPr>
          <p:cNvPr id="10" name="直接箭头连接符 9"/>
          <p:cNvCxnSpPr>
            <a:stCxn id="5" idx="3"/>
            <a:endCxn id="9" idx="1"/>
          </p:cNvCxnSpPr>
          <p:nvPr/>
        </p:nvCxnSpPr>
        <p:spPr>
          <a:xfrm flipV="1">
            <a:off x="1754573" y="1598962"/>
            <a:ext cx="381608" cy="7516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452654" y="1746695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指定返回的键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3458949" y="2747531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条件文档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3458949" y="2494367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$not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458950" y="1988049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比较运算符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3458949" y="2241202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</a:p>
        </p:txBody>
      </p:sp>
      <p:cxnSp>
        <p:nvCxnSpPr>
          <p:cNvPr id="25" name="直接箭头连接符 24"/>
          <p:cNvCxnSpPr>
            <a:stCxn id="5" idx="3"/>
            <a:endCxn id="42" idx="1"/>
          </p:cNvCxnSpPr>
          <p:nvPr/>
        </p:nvCxnSpPr>
        <p:spPr>
          <a:xfrm flipV="1">
            <a:off x="1754573" y="2089299"/>
            <a:ext cx="381608" cy="2613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2136559" y="3022436"/>
            <a:ext cx="1184429" cy="202500"/>
          </a:xfrm>
          <a:prstGeom prst="roundRect">
            <a:avLst/>
          </a:prstGeom>
          <a:solidFill>
            <a:srgbClr val="2070C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查询特定类型</a:t>
            </a:r>
          </a:p>
        </p:txBody>
      </p:sp>
      <p:cxnSp>
        <p:nvCxnSpPr>
          <p:cNvPr id="27" name="直接箭头连接符 26"/>
          <p:cNvCxnSpPr>
            <a:stCxn id="5" idx="3"/>
            <a:endCxn id="26" idx="1"/>
          </p:cNvCxnSpPr>
          <p:nvPr/>
        </p:nvCxnSpPr>
        <p:spPr>
          <a:xfrm>
            <a:off x="1754573" y="2350623"/>
            <a:ext cx="381987" cy="77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3458948" y="3773406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$where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3458948" y="3520242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查询内嵌文档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3458949" y="3013925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458948" y="3267077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查询（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8" name="圆角矩形 11"/>
          <p:cNvSpPr/>
          <p:nvPr/>
        </p:nvSpPr>
        <p:spPr>
          <a:xfrm>
            <a:off x="3452654" y="1497712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查询文档</a:t>
            </a:r>
          </a:p>
        </p:txBody>
      </p:sp>
      <p:sp>
        <p:nvSpPr>
          <p:cNvPr id="42" name="圆角矩形 19"/>
          <p:cNvSpPr/>
          <p:nvPr/>
        </p:nvSpPr>
        <p:spPr>
          <a:xfrm>
            <a:off x="2136181" y="1988049"/>
            <a:ext cx="1184807" cy="202500"/>
          </a:xfrm>
          <a:prstGeom prst="roundRect">
            <a:avLst/>
          </a:prstGeom>
          <a:solidFill>
            <a:srgbClr val="2070C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查询条件</a:t>
            </a:r>
          </a:p>
        </p:txBody>
      </p:sp>
    </p:spTree>
    <p:extLst>
      <p:ext uri="{BB962C8B-B14F-4D97-AF65-F5344CB8AC3E}">
        <p14:creationId xmlns:p14="http://schemas.microsoft.com/office/powerpoint/2010/main" val="919340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7" idx="3"/>
          </p:cNvCxnSpPr>
          <p:nvPr/>
        </p:nvCxnSpPr>
        <p:spPr>
          <a:xfrm flipV="1">
            <a:off x="1754572" y="1943919"/>
            <a:ext cx="378284" cy="406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查询（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17" name="圆角矩形 4"/>
          <p:cNvSpPr/>
          <p:nvPr/>
        </p:nvSpPr>
        <p:spPr>
          <a:xfrm>
            <a:off x="296652" y="2119392"/>
            <a:ext cx="1457921" cy="462463"/>
          </a:xfrm>
          <a:prstGeom prst="roundRect">
            <a:avLst/>
          </a:prstGeom>
          <a:solidFill>
            <a:srgbClr val="FF0000"/>
          </a:solidFill>
          <a:ln w="12700" cmpd="sng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查询（</a:t>
            </a:r>
            <a:r>
              <a:rPr lang="en-US" altLang="zh-CN" sz="135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35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4" name="圆角矩形 31"/>
          <p:cNvSpPr/>
          <p:nvPr/>
        </p:nvSpPr>
        <p:spPr>
          <a:xfrm>
            <a:off x="3464068" y="1869672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匹配数组内容</a:t>
            </a:r>
          </a:p>
        </p:txBody>
      </p:sp>
      <p:sp>
        <p:nvSpPr>
          <p:cNvPr id="16" name="圆角矩形 32"/>
          <p:cNvSpPr/>
          <p:nvPr/>
        </p:nvSpPr>
        <p:spPr>
          <a:xfrm>
            <a:off x="3464068" y="2107828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$all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25"/>
          <p:cNvSpPr/>
          <p:nvPr/>
        </p:nvSpPr>
        <p:spPr>
          <a:xfrm>
            <a:off x="2136559" y="1869672"/>
            <a:ext cx="1184429" cy="202500"/>
          </a:xfrm>
          <a:prstGeom prst="roundRect">
            <a:avLst/>
          </a:prstGeom>
          <a:solidFill>
            <a:srgbClr val="2070C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查询特定类型</a:t>
            </a:r>
          </a:p>
        </p:txBody>
      </p:sp>
      <p:sp>
        <p:nvSpPr>
          <p:cNvPr id="19" name="圆角矩形 32"/>
          <p:cNvSpPr/>
          <p:nvPr/>
        </p:nvSpPr>
        <p:spPr>
          <a:xfrm>
            <a:off x="3464068" y="2352114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$size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32"/>
          <p:cNvSpPr/>
          <p:nvPr/>
        </p:nvSpPr>
        <p:spPr>
          <a:xfrm>
            <a:off x="3464068" y="2596400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$slice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32"/>
          <p:cNvSpPr/>
          <p:nvPr/>
        </p:nvSpPr>
        <p:spPr>
          <a:xfrm>
            <a:off x="3464068" y="2840687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返回一个数组元素</a:t>
            </a:r>
          </a:p>
        </p:txBody>
      </p:sp>
      <p:sp>
        <p:nvSpPr>
          <p:cNvPr id="22" name="圆角矩形 32"/>
          <p:cNvSpPr/>
          <p:nvPr/>
        </p:nvSpPr>
        <p:spPr>
          <a:xfrm>
            <a:off x="3478977" y="3084973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查询数组与查询范围</a:t>
            </a:r>
          </a:p>
        </p:txBody>
      </p:sp>
      <p:sp>
        <p:nvSpPr>
          <p:cNvPr id="24" name="圆角矩形 32"/>
          <p:cNvSpPr/>
          <p:nvPr/>
        </p:nvSpPr>
        <p:spPr>
          <a:xfrm>
            <a:off x="3468442" y="3328124"/>
            <a:ext cx="2766411" cy="20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查询数组中的内嵌文档</a:t>
            </a:r>
          </a:p>
        </p:txBody>
      </p:sp>
    </p:spTree>
    <p:extLst>
      <p:ext uri="{BB962C8B-B14F-4D97-AF65-F5344CB8AC3E}">
        <p14:creationId xmlns:p14="http://schemas.microsoft.com/office/powerpoint/2010/main" val="233238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数组修改器</a:t>
            </a:r>
          </a:p>
        </p:txBody>
      </p:sp>
    </p:spTree>
    <p:extLst>
      <p:ext uri="{BB962C8B-B14F-4D97-AF65-F5344CB8AC3E}">
        <p14:creationId xmlns:p14="http://schemas.microsoft.com/office/powerpoint/2010/main" val="20178350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3403439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查询文档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350658" y="789555"/>
            <a:ext cx="6246693" cy="4450449"/>
          </a:xfrm>
        </p:spPr>
        <p:txBody>
          <a:bodyPr/>
          <a:lstStyle/>
          <a:p>
            <a:r>
              <a:rPr lang="zh-CN" altLang="en-US" dirty="0"/>
              <a:t>查询文档就是数据库操作中，专门定义查询条件的文档</a:t>
            </a:r>
            <a:endParaRPr lang="en-US" altLang="zh-CN" dirty="0"/>
          </a:p>
          <a:p>
            <a:r>
              <a:rPr lang="zh-CN" altLang="en-US" dirty="0"/>
              <a:t>查询文档是</a:t>
            </a:r>
            <a:r>
              <a:rPr lang="en-US" altLang="zh-CN" dirty="0"/>
              <a:t>find</a:t>
            </a:r>
            <a:r>
              <a:rPr lang="zh-CN" altLang="en-US" dirty="0"/>
              <a:t>函数的第一个参数。也是其他用到查询条件的操作的第一个参数</a:t>
            </a:r>
            <a:endParaRPr lang="en-US" altLang="zh-CN" dirty="0"/>
          </a:p>
          <a:p>
            <a:r>
              <a:rPr lang="zh-CN" altLang="en-US" dirty="0">
                <a:sym typeface="微软雅黑"/>
              </a:rPr>
              <a:t>空查询文档</a:t>
            </a:r>
            <a:r>
              <a:rPr lang="en-US" altLang="zh-CN" dirty="0">
                <a:sym typeface="微软雅黑"/>
              </a:rPr>
              <a:t>{}</a:t>
            </a:r>
            <a:r>
              <a:rPr lang="zh-CN" altLang="en-US" dirty="0">
                <a:sym typeface="微软雅黑"/>
              </a:rPr>
              <a:t>，默认匹配所有内容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相等比较</a:t>
            </a:r>
            <a:r>
              <a:rPr lang="en-US" altLang="zh-CN" dirty="0">
                <a:sym typeface="微软雅黑"/>
              </a:rPr>
              <a:t>: {</a:t>
            </a:r>
            <a:r>
              <a:rPr lang="zh-CN" altLang="en-US" dirty="0">
                <a:sym typeface="微软雅黑"/>
              </a:rPr>
              <a:t>键</a:t>
            </a:r>
            <a:r>
              <a:rPr lang="en-US" altLang="zh-CN" dirty="0">
                <a:sym typeface="微软雅黑"/>
              </a:rPr>
              <a:t>:</a:t>
            </a:r>
            <a:r>
              <a:rPr lang="zh-CN" altLang="en-US" dirty="0">
                <a:sym typeface="微软雅黑"/>
              </a:rPr>
              <a:t>值</a:t>
            </a:r>
            <a:r>
              <a:rPr lang="en-US" altLang="zh-CN" dirty="0">
                <a:sym typeface="微软雅黑"/>
              </a:rPr>
              <a:t>}</a:t>
            </a:r>
          </a:p>
          <a:p>
            <a:pPr lvl="1"/>
            <a:r>
              <a:rPr lang="en-US" altLang="zh-CN" dirty="0">
                <a:sym typeface="微软雅黑"/>
              </a:rPr>
              <a:t> </a:t>
            </a:r>
            <a:r>
              <a:rPr lang="zh-CN" altLang="en-US" dirty="0">
                <a:sym typeface="微软雅黑"/>
              </a:rPr>
              <a:t>意为查找“键”是指定“值”的文档</a:t>
            </a:r>
          </a:p>
          <a:p>
            <a:r>
              <a:rPr lang="en-US" altLang="zh-CN" dirty="0"/>
              <a:t>And</a:t>
            </a:r>
            <a:r>
              <a:rPr lang="zh-CN" altLang="en-US" dirty="0"/>
              <a:t>逻辑</a:t>
            </a:r>
            <a:r>
              <a:rPr lang="en-US" altLang="zh-CN" dirty="0"/>
              <a:t>: {</a:t>
            </a:r>
            <a:r>
              <a:rPr lang="zh-CN" altLang="en-US" dirty="0"/>
              <a:t>键</a:t>
            </a:r>
            <a:r>
              <a:rPr lang="en-US" altLang="zh-CN" dirty="0"/>
              <a:t>1:</a:t>
            </a:r>
            <a:r>
              <a:rPr lang="zh-CN" altLang="en-US" dirty="0"/>
              <a:t>值</a:t>
            </a:r>
            <a:r>
              <a:rPr lang="en-US" altLang="zh-CN" dirty="0"/>
              <a:t>1, </a:t>
            </a:r>
            <a:r>
              <a:rPr lang="zh-CN" altLang="en-US" dirty="0"/>
              <a:t>键</a:t>
            </a:r>
            <a:r>
              <a:rPr lang="en-US" altLang="zh-CN" dirty="0"/>
              <a:t>2:</a:t>
            </a:r>
            <a:r>
              <a:rPr lang="zh-CN" altLang="en-US" dirty="0"/>
              <a:t>值</a:t>
            </a:r>
            <a:r>
              <a:rPr lang="en-US" altLang="zh-CN" dirty="0"/>
              <a:t>2, …}</a:t>
            </a:r>
          </a:p>
          <a:p>
            <a:pPr lvl="1"/>
            <a:r>
              <a:rPr lang="zh-CN" altLang="en-US" dirty="0"/>
              <a:t>表示必须同时满足所有条件，才返回该文档</a:t>
            </a:r>
          </a:p>
        </p:txBody>
      </p:sp>
    </p:spTree>
    <p:extLst>
      <p:ext uri="{BB962C8B-B14F-4D97-AF65-F5344CB8AC3E}">
        <p14:creationId xmlns:p14="http://schemas.microsoft.com/office/powerpoint/2010/main" val="30479998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查询文档（续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强调</a:t>
            </a:r>
            <a:r>
              <a:rPr lang="en-US" altLang="zh-CN" dirty="0"/>
              <a:t>: </a:t>
            </a:r>
            <a:r>
              <a:rPr lang="zh-CN" altLang="en-US" dirty="0"/>
              <a:t>查询文档中键的值不能引用文档内的另一个键：</a:t>
            </a:r>
            <a:endParaRPr lang="en-US" altLang="zh-CN" dirty="0"/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: </a:t>
            </a:r>
            <a:r>
              <a:rPr lang="zh-CN" altLang="en-US" dirty="0"/>
              <a:t>要查找创建时间等于修改时间的文档，不能用</a:t>
            </a:r>
            <a:r>
              <a:rPr lang="en-US" altLang="zh-CN" dirty="0"/>
              <a:t>: { </a:t>
            </a:r>
            <a:r>
              <a:rPr lang="en-US" altLang="zh-CN" dirty="0" err="1"/>
              <a:t>createdDate</a:t>
            </a:r>
            <a:r>
              <a:rPr lang="en-US" altLang="zh-CN" dirty="0"/>
              <a:t>: “</a:t>
            </a:r>
            <a:r>
              <a:rPr lang="en-US" altLang="zh-CN" dirty="0" err="1"/>
              <a:t>this.updateDate</a:t>
            </a:r>
            <a:r>
              <a:rPr lang="en-US" altLang="zh-CN" dirty="0"/>
              <a:t>”}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49477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指定返回的键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通常不是文档中所有键都需要返回</a:t>
            </a:r>
          </a:p>
          <a:p>
            <a:r>
              <a:rPr lang="zh-CN" altLang="en-US" dirty="0"/>
              <a:t>仅返回必要的键，可减少传输的数据量，减少内存占用，提高效率</a:t>
            </a:r>
          </a:p>
          <a:p>
            <a:r>
              <a:rPr lang="en-US" altLang="zh-CN" dirty="0"/>
              <a:t>find</a:t>
            </a:r>
            <a:r>
              <a:rPr lang="zh-CN" altLang="en-US" dirty="0"/>
              <a:t>函数的第二个参数，指定要返回的键。</a:t>
            </a:r>
            <a:endParaRPr lang="en-US" altLang="zh-CN" dirty="0"/>
          </a:p>
          <a:p>
            <a:r>
              <a:rPr lang="zh-CN" altLang="en-US" dirty="0">
                <a:sym typeface="微软雅黑"/>
              </a:rPr>
              <a:t>如何指定：</a:t>
            </a:r>
            <a:endParaRPr lang="en-US" altLang="zh-CN" dirty="0">
              <a:sym typeface="微软雅黑"/>
            </a:endParaRPr>
          </a:p>
          <a:p>
            <a:endParaRPr lang="en-US" altLang="zh-CN" dirty="0">
              <a:sym typeface="微软雅黑"/>
            </a:endParaRPr>
          </a:p>
          <a:p>
            <a:pPr lvl="1"/>
            <a:r>
              <a:rPr lang="zh-CN" altLang="en-US" dirty="0"/>
              <a:t>其中，值为</a:t>
            </a:r>
            <a:r>
              <a:rPr lang="en-US" altLang="zh-CN" dirty="0"/>
              <a:t>1</a:t>
            </a:r>
            <a:r>
              <a:rPr lang="zh-CN" altLang="en-US" dirty="0"/>
              <a:t>的键，表示要返回的。值为</a:t>
            </a:r>
            <a:r>
              <a:rPr lang="en-US" altLang="zh-CN" dirty="0"/>
              <a:t>0</a:t>
            </a:r>
            <a:r>
              <a:rPr lang="zh-CN" altLang="en-US" dirty="0"/>
              <a:t>的键，表示不返回的。</a:t>
            </a:r>
          </a:p>
        </p:txBody>
      </p:sp>
      <p:sp>
        <p:nvSpPr>
          <p:cNvPr id="4" name="矩形 3"/>
          <p:cNvSpPr/>
          <p:nvPr/>
        </p:nvSpPr>
        <p:spPr>
          <a:xfrm>
            <a:off x="620689" y="3363838"/>
            <a:ext cx="5976662" cy="360040"/>
          </a:xfrm>
          <a:prstGeom prst="rect">
            <a:avLst/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find({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查询文档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},{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键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: 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，键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: 0})</a:t>
            </a:r>
          </a:p>
        </p:txBody>
      </p:sp>
    </p:spTree>
    <p:extLst>
      <p:ext uri="{BB962C8B-B14F-4D97-AF65-F5344CB8AC3E}">
        <p14:creationId xmlns:p14="http://schemas.microsoft.com/office/powerpoint/2010/main" val="3532366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指定返回的键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查询所有书籍列表，仅返回</a:t>
            </a:r>
            <a:r>
              <a:rPr lang="en-US" altLang="zh-CN" dirty="0"/>
              <a:t>title</a:t>
            </a:r>
            <a:r>
              <a:rPr lang="zh-CN" altLang="en-US" dirty="0"/>
              <a:t>键</a:t>
            </a:r>
          </a:p>
          <a:p>
            <a:r>
              <a:rPr lang="zh-CN" altLang="en-US" dirty="0"/>
              <a:t>查询所有书籍列表，仅返回</a:t>
            </a:r>
            <a:r>
              <a:rPr lang="en-US" altLang="zh-CN" dirty="0"/>
              <a:t>title</a:t>
            </a:r>
            <a:r>
              <a:rPr lang="zh-CN" altLang="en-US" dirty="0"/>
              <a:t>键</a:t>
            </a:r>
            <a:r>
              <a:rPr lang="en-US" altLang="zh-CN" dirty="0"/>
              <a:t>(</a:t>
            </a:r>
            <a:r>
              <a:rPr lang="zh-CN" altLang="en-US" dirty="0"/>
              <a:t>不返回</a:t>
            </a:r>
            <a:r>
              <a:rPr lang="en-US" altLang="zh-CN" dirty="0"/>
              <a:t>_id</a:t>
            </a:r>
            <a:r>
              <a:rPr lang="zh-CN" altLang="en-US" dirty="0"/>
              <a:t>键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12138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查询条件</a:t>
            </a:r>
          </a:p>
        </p:txBody>
      </p:sp>
    </p:spTree>
    <p:extLst>
      <p:ext uri="{BB962C8B-B14F-4D97-AF65-F5344CB8AC3E}">
        <p14:creationId xmlns:p14="http://schemas.microsoft.com/office/powerpoint/2010/main" val="2253651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比较运算符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专门执行大于或小于比较的运算符，就是比较运算符。</a:t>
            </a:r>
          </a:p>
          <a:p>
            <a:r>
              <a:rPr lang="zh-CN" altLang="en-US" dirty="0"/>
              <a:t>只要希望查询指定范围内的文档时，就用比较运算符。</a:t>
            </a:r>
          </a:p>
          <a:p>
            <a:r>
              <a:rPr lang="en-US" altLang="zh-CN" dirty="0"/>
              <a:t>$</a:t>
            </a:r>
            <a:r>
              <a:rPr lang="en-US" altLang="zh-CN" dirty="0" err="1"/>
              <a:t>lt</a:t>
            </a:r>
            <a:r>
              <a:rPr lang="en-US" altLang="zh-CN" dirty="0"/>
              <a:t>, $</a:t>
            </a:r>
            <a:r>
              <a:rPr lang="en-US" altLang="zh-CN" dirty="0" err="1"/>
              <a:t>lte</a:t>
            </a:r>
            <a:r>
              <a:rPr lang="en-US" altLang="zh-CN" dirty="0"/>
              <a:t>, $</a:t>
            </a:r>
            <a:r>
              <a:rPr lang="en-US" altLang="zh-CN" dirty="0" err="1"/>
              <a:t>gt</a:t>
            </a:r>
            <a:r>
              <a:rPr lang="en-US" altLang="zh-CN" dirty="0"/>
              <a:t>, $</a:t>
            </a:r>
            <a:r>
              <a:rPr lang="en-US" altLang="zh-CN" dirty="0" err="1"/>
              <a:t>gte</a:t>
            </a:r>
            <a:r>
              <a:rPr lang="en-US" altLang="zh-CN" dirty="0"/>
              <a:t> </a:t>
            </a:r>
            <a:r>
              <a:rPr lang="zh-CN" altLang="en-US" dirty="0"/>
              <a:t>分别对应</a:t>
            </a:r>
            <a:r>
              <a:rPr lang="en-US" altLang="zh-CN" dirty="0"/>
              <a:t>&lt;, &lt;=, &gt;, &gt;=</a:t>
            </a:r>
          </a:p>
          <a:p>
            <a:r>
              <a:rPr lang="zh-CN" altLang="en-US" dirty="0">
                <a:sym typeface="微软雅黑"/>
              </a:rPr>
              <a:t>等于</a:t>
            </a:r>
            <a:r>
              <a:rPr lang="en-US" altLang="zh-CN" dirty="0">
                <a:sym typeface="微软雅黑"/>
              </a:rPr>
              <a:t>$</a:t>
            </a:r>
            <a:r>
              <a:rPr lang="en-US" altLang="zh-CN" dirty="0" err="1">
                <a:sym typeface="微软雅黑"/>
              </a:rPr>
              <a:t>eq</a:t>
            </a:r>
            <a:r>
              <a:rPr lang="zh-CN" altLang="en-US" dirty="0">
                <a:sym typeface="微软雅黑"/>
              </a:rPr>
              <a:t>，专门用于等于比较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不等于</a:t>
            </a:r>
            <a:r>
              <a:rPr lang="en-US" altLang="zh-CN" dirty="0">
                <a:sym typeface="微软雅黑"/>
              </a:rPr>
              <a:t>: $ne</a:t>
            </a:r>
            <a:r>
              <a:rPr lang="zh-CN" altLang="en-US" dirty="0">
                <a:sym typeface="微软雅黑"/>
              </a:rPr>
              <a:t>，专门用于不等于比较。</a:t>
            </a:r>
            <a:endParaRPr lang="en-US" altLang="zh-CN" dirty="0"/>
          </a:p>
          <a:p>
            <a:r>
              <a:rPr lang="zh-CN" altLang="en-US" dirty="0">
                <a:sym typeface="微软雅黑"/>
              </a:rPr>
              <a:t>如何使用</a:t>
            </a:r>
            <a:r>
              <a:rPr lang="en-US" altLang="zh-CN" dirty="0">
                <a:sym typeface="微软雅黑"/>
              </a:rPr>
              <a:t>:</a:t>
            </a:r>
          </a:p>
        </p:txBody>
      </p:sp>
      <p:sp>
        <p:nvSpPr>
          <p:cNvPr id="4" name="矩形 3"/>
          <p:cNvSpPr/>
          <p:nvPr/>
        </p:nvSpPr>
        <p:spPr>
          <a:xfrm>
            <a:off x="1988840" y="4371950"/>
            <a:ext cx="4608511" cy="288032"/>
          </a:xfrm>
          <a:prstGeom prst="rect">
            <a:avLst/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find({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键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:{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比较运算符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边界值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, …}})</a:t>
            </a:r>
          </a:p>
        </p:txBody>
      </p:sp>
    </p:spTree>
    <p:extLst>
      <p:ext uri="{BB962C8B-B14F-4D97-AF65-F5344CB8AC3E}">
        <p14:creationId xmlns:p14="http://schemas.microsoft.com/office/powerpoint/2010/main" val="15861102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使用比较运算符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查找</a:t>
            </a:r>
            <a:r>
              <a:rPr lang="en-US" altLang="zh-CN" dirty="0"/>
              <a:t>2016</a:t>
            </a:r>
            <a:r>
              <a:rPr lang="zh-CN" altLang="en-US" dirty="0"/>
              <a:t>年之前创建的商品记录</a:t>
            </a:r>
          </a:p>
          <a:p>
            <a:r>
              <a:rPr lang="zh-CN" altLang="en-US" dirty="0"/>
              <a:t>查找数量介于</a:t>
            </a:r>
            <a:r>
              <a:rPr lang="en-US" altLang="zh-CN" dirty="0"/>
              <a:t>30~50</a:t>
            </a:r>
            <a:r>
              <a:rPr lang="zh-CN" altLang="en-US" dirty="0"/>
              <a:t>之间的商品</a:t>
            </a:r>
          </a:p>
        </p:txBody>
      </p:sp>
    </p:spTree>
    <p:extLst>
      <p:ext uri="{BB962C8B-B14F-4D97-AF65-F5344CB8AC3E}">
        <p14:creationId xmlns:p14="http://schemas.microsoft.com/office/powerpoint/2010/main" val="232686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OR</a:t>
            </a:r>
            <a:r>
              <a:rPr lang="zh-CN" altLang="en-US" dirty="0"/>
              <a:t>查询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350658" y="789555"/>
            <a:ext cx="6246693" cy="4351961"/>
          </a:xfrm>
        </p:spPr>
        <p:txBody>
          <a:bodyPr/>
          <a:lstStyle/>
          <a:p>
            <a:r>
              <a:rPr lang="en-US" altLang="zh-CN" dirty="0"/>
              <a:t>OR</a:t>
            </a:r>
            <a:r>
              <a:rPr lang="zh-CN" altLang="en-US" dirty="0"/>
              <a:t>关系</a:t>
            </a:r>
            <a:r>
              <a:rPr lang="en-US" altLang="zh-CN" dirty="0"/>
              <a:t>: </a:t>
            </a:r>
            <a:r>
              <a:rPr lang="zh-CN" altLang="en-US" dirty="0"/>
              <a:t>多个条件，只要满足其一，就匹配。</a:t>
            </a:r>
          </a:p>
          <a:p>
            <a:r>
              <a:rPr lang="en-US" altLang="zh-CN" dirty="0"/>
              <a:t>OR</a:t>
            </a:r>
            <a:r>
              <a:rPr lang="zh-CN" altLang="en-US" dirty="0"/>
              <a:t>关系包含两种情况</a:t>
            </a:r>
            <a:r>
              <a:rPr lang="en-US" altLang="zh-CN" dirty="0"/>
              <a:t>:  </a:t>
            </a:r>
          </a:p>
          <a:p>
            <a:pPr lvl="1"/>
            <a:r>
              <a:rPr lang="zh-CN" altLang="en-US" dirty="0"/>
              <a:t>一键匹配多值 和 多键组成条件数组</a:t>
            </a:r>
          </a:p>
          <a:p>
            <a:r>
              <a:rPr lang="zh-CN" altLang="en-US" dirty="0"/>
              <a:t>一键匹配多值</a:t>
            </a:r>
            <a:r>
              <a:rPr lang="en-US" altLang="zh-CN" dirty="0"/>
              <a:t>: $in, </a:t>
            </a:r>
            <a:r>
              <a:rPr lang="zh-CN" altLang="en-US" dirty="0"/>
              <a:t>专门匹配一个键的值是否为指定的多个备选值中一个。</a:t>
            </a:r>
          </a:p>
          <a:p>
            <a:r>
              <a:rPr lang="en-US" altLang="zh-CN" dirty="0">
                <a:sym typeface="微软雅黑"/>
              </a:rPr>
              <a:t>$</a:t>
            </a:r>
            <a:r>
              <a:rPr lang="en-US" altLang="zh-CN" dirty="0" err="1">
                <a:sym typeface="微软雅黑"/>
              </a:rPr>
              <a:t>nin</a:t>
            </a:r>
            <a:r>
              <a:rPr lang="en-US" altLang="zh-CN" dirty="0">
                <a:sym typeface="微软雅黑"/>
              </a:rPr>
              <a:t>, </a:t>
            </a:r>
            <a:r>
              <a:rPr lang="zh-CN" altLang="en-US" dirty="0">
                <a:sym typeface="微软雅黑"/>
              </a:rPr>
              <a:t>专门匹配一个键的值是否不在指定的备选值列表中。</a:t>
            </a:r>
          </a:p>
          <a:p>
            <a:r>
              <a:rPr lang="zh-CN" altLang="en-US" dirty="0">
                <a:sym typeface="微软雅黑"/>
              </a:rPr>
              <a:t>如何使用</a:t>
            </a:r>
            <a:r>
              <a:rPr lang="en-US" altLang="zh-CN" dirty="0">
                <a:sym typeface="微软雅黑"/>
              </a:rPr>
              <a:t>$in:</a:t>
            </a:r>
          </a:p>
          <a:p>
            <a:pPr lvl="1"/>
            <a:r>
              <a:rPr lang="zh-CN" altLang="en-US" dirty="0">
                <a:sym typeface="微软雅黑"/>
              </a:rPr>
              <a:t>意为查找指定键值与</a:t>
            </a:r>
            <a:r>
              <a:rPr lang="en-US" altLang="zh-CN" dirty="0">
                <a:sym typeface="微软雅黑"/>
              </a:rPr>
              <a:t>$in</a:t>
            </a:r>
            <a:r>
              <a:rPr lang="zh-CN" altLang="en-US" dirty="0">
                <a:sym typeface="微软雅黑"/>
              </a:rPr>
              <a:t>后数组中任意值相等的文档</a:t>
            </a:r>
            <a:endParaRPr lang="en-US" altLang="zh-CN" dirty="0">
              <a:sym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20888" y="4227934"/>
            <a:ext cx="4320480" cy="321304"/>
          </a:xfrm>
          <a:prstGeom prst="rect">
            <a:avLst/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/>
          <a:p>
            <a:r>
              <a:rPr lang="mr-IN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find</a:t>
            </a:r>
            <a:r>
              <a:rPr lang="mr-I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({</a:t>
            </a:r>
            <a:r>
              <a:rPr lang="zh-CN" altLang="mr-I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键</a:t>
            </a:r>
            <a:r>
              <a:rPr lang="mr-I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:{$</a:t>
            </a:r>
            <a:r>
              <a:rPr lang="mr-IN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in</a:t>
            </a:r>
            <a:r>
              <a:rPr lang="mr-I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:[</a:t>
            </a:r>
            <a:r>
              <a:rPr lang="zh-CN" altLang="mr-I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值</a:t>
            </a:r>
            <a:r>
              <a:rPr lang="mr-I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1, </a:t>
            </a:r>
            <a:r>
              <a:rPr lang="zh-CN" altLang="mr-I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值</a:t>
            </a:r>
            <a:r>
              <a:rPr lang="mr-I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2, …]}})</a:t>
            </a:r>
          </a:p>
        </p:txBody>
      </p:sp>
    </p:spTree>
    <p:extLst>
      <p:ext uri="{BB962C8B-B14F-4D97-AF65-F5344CB8AC3E}">
        <p14:creationId xmlns:p14="http://schemas.microsoft.com/office/powerpoint/2010/main" val="9299955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OR</a:t>
            </a:r>
            <a:r>
              <a:rPr lang="zh-CN" altLang="en-US" dirty="0"/>
              <a:t>查询（续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微软雅黑"/>
              </a:rPr>
              <a:t>多键组成条件数组</a:t>
            </a:r>
            <a:r>
              <a:rPr lang="en-US" altLang="zh-CN" dirty="0">
                <a:sym typeface="微软雅黑"/>
              </a:rPr>
              <a:t>: $or, </a:t>
            </a:r>
            <a:r>
              <a:rPr lang="zh-CN" altLang="en-US" dirty="0">
                <a:sym typeface="微软雅黑"/>
              </a:rPr>
              <a:t>专门匹配一个条件数组中的任意一个条件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如何使用</a:t>
            </a:r>
            <a:r>
              <a:rPr lang="en-US" altLang="zh-CN" dirty="0">
                <a:sym typeface="微软雅黑"/>
              </a:rPr>
              <a:t>$or</a:t>
            </a:r>
            <a:r>
              <a:rPr lang="zh-CN" altLang="en-US" dirty="0">
                <a:sym typeface="微软雅黑"/>
              </a:rPr>
              <a:t>：</a:t>
            </a:r>
            <a:endParaRPr lang="en-US" altLang="zh-CN" dirty="0">
              <a:sym typeface="微软雅黑"/>
            </a:endParaRPr>
          </a:p>
          <a:p>
            <a:endParaRPr lang="en-US" altLang="zh-CN" dirty="0">
              <a:sym typeface="微软雅黑"/>
            </a:endParaRPr>
          </a:p>
          <a:p>
            <a:pPr lvl="1"/>
            <a:r>
              <a:rPr lang="zh-CN" altLang="en-US" dirty="0">
                <a:sym typeface="微软雅黑"/>
              </a:rPr>
              <a:t>意为只要满足</a:t>
            </a:r>
            <a:r>
              <a:rPr lang="en-US" altLang="zh-CN" dirty="0">
                <a:sym typeface="微软雅黑"/>
              </a:rPr>
              <a:t>$or</a:t>
            </a:r>
            <a:r>
              <a:rPr lang="zh-CN" altLang="en-US" dirty="0">
                <a:sym typeface="微软雅黑"/>
              </a:rPr>
              <a:t>后任意一个条件的文档，都可匹配</a:t>
            </a:r>
            <a:endParaRPr lang="en-US" altLang="zh-CN" dirty="0">
              <a:sym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4693" y="2356948"/>
            <a:ext cx="5922657" cy="286810"/>
          </a:xfrm>
          <a:prstGeom prst="rect">
            <a:avLst/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/>
          <a:p>
            <a:r>
              <a:rPr lang="en-US" alt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find({$or:[ {</a:t>
            </a: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键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值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},  {</a:t>
            </a: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键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值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}, … ]})</a:t>
            </a:r>
            <a:endParaRPr lang="mr-IN" altLang="zh-CN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1779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$push</a:t>
            </a:r>
            <a:r>
              <a:rPr lang="zh-CN" altLang="en-US" dirty="0"/>
              <a:t>修改器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50658" y="789555"/>
            <a:ext cx="6246693" cy="2529923"/>
          </a:xfrm>
        </p:spPr>
        <p:txBody>
          <a:bodyPr/>
          <a:lstStyle/>
          <a:p>
            <a:r>
              <a:rPr lang="en-US" altLang="zh-CN" dirty="0"/>
              <a:t>$push</a:t>
            </a:r>
            <a:r>
              <a:rPr lang="zh-CN" altLang="en-US" dirty="0"/>
              <a:t>修改器用于向数组中追加一个新元素</a:t>
            </a:r>
            <a:endParaRPr lang="en-US" altLang="zh-CN" dirty="0"/>
          </a:p>
          <a:p>
            <a:r>
              <a:rPr lang="zh-CN" altLang="en-US" dirty="0"/>
              <a:t>今后，只要向数组类型的键中添加新元素，就用</a:t>
            </a:r>
            <a:r>
              <a:rPr lang="en-US" altLang="zh-CN" dirty="0"/>
              <a:t>$push</a:t>
            </a:r>
            <a:r>
              <a:rPr lang="zh-CN" altLang="en-US" dirty="0"/>
              <a:t>，代替其他修改器</a:t>
            </a:r>
            <a:endParaRPr lang="en-US" altLang="zh-CN" dirty="0"/>
          </a:p>
          <a:p>
            <a:r>
              <a:rPr lang="zh-CN" altLang="en-US" dirty="0"/>
              <a:t>如果要修改的数组不存在，就创建一个数组</a:t>
            </a:r>
            <a:endParaRPr lang="en-US" altLang="zh-CN" dirty="0"/>
          </a:p>
          <a:p>
            <a:r>
              <a:rPr lang="zh-CN" altLang="en-US" dirty="0"/>
              <a:t>如何使用</a:t>
            </a:r>
            <a:r>
              <a:rPr lang="en-US" altLang="zh-CN" dirty="0"/>
              <a:t>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8680" y="3291830"/>
            <a:ext cx="5616624" cy="319635"/>
          </a:xfrm>
          <a:prstGeom prst="roundRect">
            <a:avLst/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>
                <a:solidFill>
                  <a:schemeClr val="bg1"/>
                </a:solidFill>
              </a:rPr>
              <a:t>db.myColl.update</a:t>
            </a:r>
            <a:r>
              <a:rPr lang="en-US" altLang="zh-CN" dirty="0">
                <a:solidFill>
                  <a:schemeClr val="bg1"/>
                </a:solidFill>
              </a:rPr>
              <a:t>({</a:t>
            </a:r>
            <a:r>
              <a:rPr lang="zh-CN" altLang="en-US" dirty="0">
                <a:solidFill>
                  <a:schemeClr val="bg1"/>
                </a:solidFill>
              </a:rPr>
              <a:t>查询文档</a:t>
            </a:r>
            <a:r>
              <a:rPr lang="en-US" altLang="zh-CN" dirty="0">
                <a:solidFill>
                  <a:schemeClr val="bg1"/>
                </a:solidFill>
              </a:rPr>
              <a:t>},{$push:{</a:t>
            </a:r>
            <a:r>
              <a:rPr lang="zh-CN" altLang="en-US" dirty="0">
                <a:solidFill>
                  <a:schemeClr val="bg1"/>
                </a:solidFill>
              </a:rPr>
              <a:t>键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值</a:t>
            </a:r>
            <a:r>
              <a:rPr lang="en-US" altLang="zh-CN" dirty="0">
                <a:solidFill>
                  <a:schemeClr val="bg1"/>
                </a:solidFill>
              </a:rPr>
              <a:t>}})</a:t>
            </a:r>
            <a:endParaRPr lang="zh-CN" altLang="en-US" dirty="0">
              <a:solidFill>
                <a:schemeClr val="bg1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427822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OR</a:t>
            </a:r>
            <a:r>
              <a:rPr lang="zh-CN" altLang="en-US" dirty="0"/>
              <a:t>查询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it-IT" dirty="0"/>
              <a:t>查找商品列表中</a:t>
            </a:r>
            <a:r>
              <a:rPr lang="it-IT" altLang="zh-CN" dirty="0"/>
              <a:t>iphone6</a:t>
            </a:r>
            <a:r>
              <a:rPr lang="zh-CN" altLang="it-IT" dirty="0"/>
              <a:t>和</a:t>
            </a:r>
            <a:r>
              <a:rPr lang="it-IT" altLang="zh-CN" dirty="0"/>
              <a:t>iphone6plus</a:t>
            </a:r>
            <a:r>
              <a:rPr lang="zh-CN" altLang="it-IT" dirty="0"/>
              <a:t>的数量</a:t>
            </a:r>
          </a:p>
          <a:p>
            <a:r>
              <a:rPr lang="zh-CN" altLang="en-US" dirty="0"/>
              <a:t>查找商品列表中除</a:t>
            </a:r>
            <a:r>
              <a:rPr lang="en-US" altLang="zh-CN" dirty="0"/>
              <a:t>iphone6</a:t>
            </a:r>
            <a:r>
              <a:rPr lang="zh-CN" altLang="en-US" dirty="0"/>
              <a:t>和</a:t>
            </a:r>
            <a:r>
              <a:rPr lang="en-US" altLang="zh-CN" dirty="0"/>
              <a:t>iphone6plus</a:t>
            </a:r>
            <a:r>
              <a:rPr lang="zh-CN" altLang="en-US" dirty="0"/>
              <a:t>外的其余商品数量</a:t>
            </a:r>
            <a:endParaRPr lang="en-US" altLang="zh-CN" dirty="0"/>
          </a:p>
          <a:p>
            <a:r>
              <a:rPr lang="zh-CN" altLang="en-US" dirty="0">
                <a:sym typeface="微软雅黑"/>
              </a:rPr>
              <a:t>查找数量低于</a:t>
            </a:r>
            <a:r>
              <a:rPr lang="en-US" altLang="zh-CN" dirty="0">
                <a:sym typeface="微软雅黑"/>
              </a:rPr>
              <a:t>20</a:t>
            </a:r>
            <a:r>
              <a:rPr lang="zh-CN" altLang="en-US" dirty="0">
                <a:sym typeface="微软雅黑"/>
              </a:rPr>
              <a:t>的商品或数量高于</a:t>
            </a:r>
            <a:r>
              <a:rPr lang="en-US" altLang="zh-CN" dirty="0">
                <a:sym typeface="微软雅黑"/>
              </a:rPr>
              <a:t>50</a:t>
            </a:r>
            <a:r>
              <a:rPr lang="zh-CN" altLang="en-US" dirty="0">
                <a:sym typeface="微软雅黑"/>
              </a:rPr>
              <a:t>的商品</a:t>
            </a:r>
            <a:endParaRPr lang="en-US" altLang="zh-CN" dirty="0"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082787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$not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ym typeface="微软雅黑"/>
              </a:rPr>
              <a:t>$not</a:t>
            </a:r>
            <a:r>
              <a:rPr lang="zh-CN" altLang="en-US" dirty="0">
                <a:sym typeface="微软雅黑"/>
              </a:rPr>
              <a:t>可用在任何条件前，匹配不满足指定条件的文档。</a:t>
            </a:r>
          </a:p>
          <a:p>
            <a:r>
              <a:rPr lang="zh-CN" altLang="en-US" dirty="0">
                <a:sym typeface="微软雅黑"/>
              </a:rPr>
              <a:t>只要表示反义，都在一个条件文档前使用</a:t>
            </a:r>
            <a:r>
              <a:rPr lang="en-US" altLang="zh-CN" dirty="0">
                <a:sym typeface="微软雅黑"/>
              </a:rPr>
              <a:t>$not</a:t>
            </a:r>
          </a:p>
          <a:p>
            <a:r>
              <a:rPr lang="zh-CN" altLang="en-US" dirty="0">
                <a:sym typeface="微软雅黑"/>
              </a:rPr>
              <a:t>如何使用</a:t>
            </a:r>
            <a:r>
              <a:rPr lang="en-US" altLang="zh-CN" dirty="0">
                <a:sym typeface="微软雅黑"/>
              </a:rPr>
              <a:t>:</a:t>
            </a:r>
          </a:p>
        </p:txBody>
      </p:sp>
      <p:sp>
        <p:nvSpPr>
          <p:cNvPr id="4" name="矩形 3"/>
          <p:cNvSpPr/>
          <p:nvPr/>
        </p:nvSpPr>
        <p:spPr>
          <a:xfrm>
            <a:off x="620687" y="3219822"/>
            <a:ext cx="5976663" cy="360040"/>
          </a:xfrm>
          <a:prstGeom prst="rect">
            <a:avLst/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/>
          <a:p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find({</a:t>
            </a: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键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:{$not:{</a:t>
            </a: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条件文档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}}})</a:t>
            </a:r>
          </a:p>
        </p:txBody>
      </p:sp>
    </p:spTree>
    <p:extLst>
      <p:ext uri="{BB962C8B-B14F-4D97-AF65-F5344CB8AC3E}">
        <p14:creationId xmlns:p14="http://schemas.microsoft.com/office/powerpoint/2010/main" val="14879986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$not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查找任务集合中状态不等于“</a:t>
            </a:r>
            <a:r>
              <a:rPr lang="en-US" altLang="zh-CN" dirty="0"/>
              <a:t>READY”</a:t>
            </a:r>
            <a:r>
              <a:rPr lang="zh-CN" altLang="en-US" dirty="0"/>
              <a:t>的任务</a:t>
            </a:r>
            <a:r>
              <a:rPr lang="en-US" altLang="zh-CN" dirty="0"/>
              <a:t>(</a:t>
            </a:r>
            <a:r>
              <a:rPr lang="zh-CN" altLang="en-US" dirty="0"/>
              <a:t>分别使用</a:t>
            </a:r>
            <a:r>
              <a:rPr lang="en-US" altLang="zh-CN" dirty="0"/>
              <a:t>$ne</a:t>
            </a:r>
            <a:r>
              <a:rPr lang="zh-CN" altLang="en-US" dirty="0"/>
              <a:t>和</a:t>
            </a:r>
            <a:r>
              <a:rPr lang="en-US" altLang="zh-CN" dirty="0"/>
              <a:t>$not</a:t>
            </a:r>
            <a:r>
              <a:rPr lang="zh-CN" altLang="en-US" dirty="0"/>
              <a:t>实现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56868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条件文档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350658" y="789555"/>
            <a:ext cx="6246693" cy="4007251"/>
          </a:xfrm>
        </p:spPr>
        <p:txBody>
          <a:bodyPr/>
          <a:lstStyle/>
          <a:p>
            <a:r>
              <a:rPr lang="zh-CN" altLang="en-US" dirty="0">
                <a:sym typeface="微软雅黑"/>
              </a:rPr>
              <a:t>查询中，条件文档一般作为查询文档的内部文档，比如：</a:t>
            </a:r>
          </a:p>
          <a:p>
            <a:r>
              <a:rPr lang="zh-CN" altLang="en-US" dirty="0">
                <a:sym typeface="微软雅黑"/>
              </a:rPr>
              <a:t>修改中，修改器一般作为更新文档外部的键，比如：</a:t>
            </a:r>
          </a:p>
          <a:p>
            <a:r>
              <a:rPr lang="zh-CN" altLang="en-US" dirty="0">
                <a:sym typeface="微软雅黑"/>
              </a:rPr>
              <a:t>一个键可以对应多个条件文档，比如：</a:t>
            </a:r>
            <a:endParaRPr lang="en-US" altLang="zh-CN" dirty="0">
              <a:sym typeface="微软雅黑"/>
            </a:endParaRPr>
          </a:p>
          <a:p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一个键不能对应多个更新修改器</a:t>
            </a:r>
            <a:endParaRPr lang="en-US" altLang="zh-CN" dirty="0">
              <a:sym typeface="微软雅黑"/>
            </a:endParaRPr>
          </a:p>
          <a:p>
            <a:endParaRPr lang="en-US" altLang="zh-CN" dirty="0">
              <a:sym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75502" y="1331267"/>
            <a:ext cx="4221849" cy="368911"/>
          </a:xfrm>
          <a:prstGeom prst="rect">
            <a:avLst/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/>
          <a:p>
            <a:r>
              <a:rPr lang="en-US" altLang="zh-CN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db.tasks.find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({state:{$</a:t>
            </a:r>
            <a:r>
              <a:rPr lang="en-US" altLang="zh-CN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ne:"READY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"}})</a:t>
            </a:r>
          </a:p>
        </p:txBody>
      </p:sp>
      <p:sp>
        <p:nvSpPr>
          <p:cNvPr id="6" name="矩形 5"/>
          <p:cNvSpPr/>
          <p:nvPr/>
        </p:nvSpPr>
        <p:spPr>
          <a:xfrm>
            <a:off x="1484784" y="2351058"/>
            <a:ext cx="5184576" cy="249296"/>
          </a:xfrm>
          <a:prstGeom prst="rect">
            <a:avLst/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/>
          <a:p>
            <a:r>
              <a:rPr lang="en-US" altLang="zh-CN" sz="16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db.players.update</a:t>
            </a:r>
            <a:r>
              <a:rPr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({</a:t>
            </a:r>
            <a:r>
              <a:rPr lang="en-US" altLang="zh-CN" sz="16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name:arr</a:t>
            </a:r>
            <a:r>
              <a:rPr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[</a:t>
            </a:r>
            <a:r>
              <a:rPr lang="en-US" altLang="zh-CN" sz="16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]},{$</a:t>
            </a:r>
            <a:r>
              <a:rPr lang="en-US" altLang="zh-CN" sz="16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inc</a:t>
            </a:r>
            <a:r>
              <a:rPr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:{count:1}},true);</a:t>
            </a:r>
          </a:p>
        </p:txBody>
      </p:sp>
      <p:sp>
        <p:nvSpPr>
          <p:cNvPr id="10" name="矩形 9"/>
          <p:cNvSpPr/>
          <p:nvPr/>
        </p:nvSpPr>
        <p:spPr>
          <a:xfrm>
            <a:off x="609811" y="3260075"/>
            <a:ext cx="5987540" cy="379856"/>
          </a:xfrm>
          <a:prstGeom prst="rect">
            <a:avLst/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/>
          <a:p>
            <a:r>
              <a:rPr lang="en-US" altLang="zh-CN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db.products.find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({count:{$lte:20,$gte:50}});</a:t>
            </a:r>
          </a:p>
        </p:txBody>
      </p:sp>
      <p:sp>
        <p:nvSpPr>
          <p:cNvPr id="11" name="矩形 10"/>
          <p:cNvSpPr/>
          <p:nvPr/>
        </p:nvSpPr>
        <p:spPr>
          <a:xfrm>
            <a:off x="593054" y="4241021"/>
            <a:ext cx="6076306" cy="299086"/>
          </a:xfrm>
          <a:prstGeom prst="rect">
            <a:avLst/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/>
          <a:p>
            <a:r>
              <a:rPr lang="en-US" altLang="zh-CN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db.products.update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({},{$</a:t>
            </a:r>
            <a:r>
              <a:rPr lang="en-US" altLang="zh-CN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inc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: {count:5},$set: {count:10}});</a:t>
            </a:r>
          </a:p>
        </p:txBody>
      </p:sp>
      <p:sp>
        <p:nvSpPr>
          <p:cNvPr id="12" name="矩形 11"/>
          <p:cNvSpPr/>
          <p:nvPr/>
        </p:nvSpPr>
        <p:spPr>
          <a:xfrm>
            <a:off x="635649" y="4619594"/>
            <a:ext cx="6027587" cy="354424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bg1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l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错误：对同一个键，既增加又设置新值，这是不允许的。也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无意义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183062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条件文档（续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微软雅黑"/>
              </a:rPr>
              <a:t>强调</a:t>
            </a:r>
            <a:r>
              <a:rPr lang="en-US" altLang="zh-CN" dirty="0">
                <a:sym typeface="微软雅黑"/>
              </a:rPr>
              <a:t>: </a:t>
            </a:r>
            <a:r>
              <a:rPr lang="zh-CN" altLang="en-US" dirty="0">
                <a:sym typeface="微软雅黑"/>
              </a:rPr>
              <a:t>查询优化器不会对</a:t>
            </a:r>
            <a:r>
              <a:rPr lang="en-US" altLang="zh-CN" dirty="0">
                <a:sym typeface="微软雅黑"/>
              </a:rPr>
              <a:t>$and</a:t>
            </a:r>
            <a:r>
              <a:rPr lang="zh-CN" altLang="en-US" dirty="0">
                <a:sym typeface="微软雅黑"/>
              </a:rPr>
              <a:t>进行优化！尽量使用其他方式代替，比如</a:t>
            </a:r>
            <a:r>
              <a:rPr lang="en-US" altLang="zh-CN" dirty="0">
                <a:sym typeface="微软雅黑"/>
              </a:rPr>
              <a:t>:</a:t>
            </a:r>
          </a:p>
          <a:p>
            <a:endParaRPr lang="en-US" altLang="zh-CN" dirty="0">
              <a:sym typeface="微软雅黑"/>
            </a:endParaRPr>
          </a:p>
          <a:p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相当于</a:t>
            </a:r>
            <a:r>
              <a:rPr lang="en-US" altLang="zh-CN" dirty="0">
                <a:sym typeface="微软雅黑"/>
              </a:rPr>
              <a:t>:</a:t>
            </a:r>
            <a:r>
              <a:rPr lang="zh-CN" altLang="en-US" dirty="0">
                <a:sym typeface="微软雅黑"/>
              </a:rPr>
              <a:t> </a:t>
            </a:r>
            <a:endParaRPr lang="en-US" altLang="zh-CN" dirty="0">
              <a:sym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8278" y="1851670"/>
            <a:ext cx="6070303" cy="850756"/>
          </a:xfrm>
          <a:prstGeom prst="rect">
            <a:avLst/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/>
          <a:p>
            <a:r>
              <a:rPr lang="en-US" altLang="zh-CN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db.products.find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({</a:t>
            </a:r>
          </a:p>
          <a:p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$and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:[{count:{</a:t>
            </a:r>
            <a:r>
              <a:rPr lang="en-US" altLang="zh-CN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$not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:{$lte:20}}},{count:{</a:t>
            </a:r>
            <a:r>
              <a:rPr lang="en-US" altLang="zh-CN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$not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:{$gte:50}}}]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});</a:t>
            </a:r>
          </a:p>
        </p:txBody>
      </p:sp>
      <p:sp>
        <p:nvSpPr>
          <p:cNvPr id="6" name="矩形 5"/>
          <p:cNvSpPr/>
          <p:nvPr/>
        </p:nvSpPr>
        <p:spPr>
          <a:xfrm>
            <a:off x="528278" y="3297095"/>
            <a:ext cx="6069073" cy="467446"/>
          </a:xfrm>
          <a:prstGeom prst="rect">
            <a:avLst/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/>
          <a:p>
            <a:r>
              <a:rPr lang="en-US" altLang="zh-CN" dirty="0" err="1">
                <a:solidFill>
                  <a:schemeClr val="bg1"/>
                </a:solidFill>
                <a:sym typeface="微软雅黑"/>
              </a:rPr>
              <a:t>db.products.find</a:t>
            </a:r>
            <a:r>
              <a:rPr lang="en-US" altLang="zh-CN" dirty="0">
                <a:solidFill>
                  <a:schemeClr val="bg1"/>
                </a:solidFill>
                <a:sym typeface="微软雅黑"/>
              </a:rPr>
              <a:t>({</a:t>
            </a:r>
            <a:r>
              <a:rPr lang="en-US" altLang="zh-CN" dirty="0">
                <a:solidFill>
                  <a:srgbClr val="FF0000"/>
                </a:solidFill>
                <a:sym typeface="微软雅黑"/>
              </a:rPr>
              <a:t>$nor</a:t>
            </a:r>
            <a:r>
              <a:rPr lang="en-US" altLang="zh-CN" dirty="0">
                <a:solidFill>
                  <a:schemeClr val="bg1"/>
                </a:solidFill>
                <a:sym typeface="微软雅黑"/>
              </a:rPr>
              <a:t>:[{count:{$lte:20}},{count:{$gte:50}}]});</a:t>
            </a:r>
            <a:endParaRPr lang="en-US" altLang="zh-CN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266662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查询特定类型</a:t>
            </a:r>
          </a:p>
        </p:txBody>
      </p:sp>
    </p:spTree>
    <p:extLst>
      <p:ext uri="{BB962C8B-B14F-4D97-AF65-F5344CB8AC3E}">
        <p14:creationId xmlns:p14="http://schemas.microsoft.com/office/powerpoint/2010/main" val="19526877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查询文档中的</a:t>
            </a:r>
            <a:r>
              <a:rPr lang="en-US" altLang="zh-CN" dirty="0"/>
              <a:t>null</a:t>
            </a:r>
            <a:r>
              <a:rPr lang="zh-CN" altLang="en-US" dirty="0"/>
              <a:t>，同时兼具两层意思</a:t>
            </a:r>
            <a:r>
              <a:rPr lang="en-US" altLang="zh-CN" dirty="0"/>
              <a:t>: </a:t>
            </a:r>
            <a:r>
              <a:rPr lang="zh-CN" altLang="en-US" dirty="0"/>
              <a:t>键的值等于</a:t>
            </a:r>
            <a:r>
              <a:rPr lang="en-US" altLang="zh-CN" dirty="0"/>
              <a:t>null</a:t>
            </a:r>
            <a:r>
              <a:rPr lang="zh-CN" altLang="en-US" dirty="0"/>
              <a:t>，或者键根本不存在，比如：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不但返回</a:t>
            </a:r>
            <a:r>
              <a:rPr lang="en-US" altLang="zh-CN" dirty="0"/>
              <a:t>comments</a:t>
            </a:r>
            <a:r>
              <a:rPr lang="zh-CN" altLang="en-US" dirty="0"/>
              <a:t>键等于</a:t>
            </a:r>
            <a:r>
              <a:rPr lang="en-US" altLang="zh-CN" dirty="0"/>
              <a:t>null</a:t>
            </a:r>
            <a:r>
              <a:rPr lang="zh-CN" altLang="en-US" dirty="0"/>
              <a:t>的文档，同时还会返回不包含</a:t>
            </a:r>
            <a:r>
              <a:rPr lang="en-US" altLang="zh-CN" dirty="0"/>
              <a:t>comments</a:t>
            </a:r>
            <a:r>
              <a:rPr lang="zh-CN" altLang="en-US" dirty="0"/>
              <a:t>键的文档</a:t>
            </a:r>
            <a:endParaRPr lang="en-US" altLang="zh-CN" dirty="0"/>
          </a:p>
          <a:p>
            <a:r>
              <a:rPr lang="en-US" altLang="zh-CN" dirty="0"/>
              <a:t>$exists</a:t>
            </a:r>
            <a:r>
              <a:rPr lang="zh-CN" altLang="en-US" dirty="0"/>
              <a:t>操作符，专门用于判断指定键是否存在。这就有别于</a:t>
            </a:r>
            <a:r>
              <a:rPr lang="en-US" altLang="zh-CN" dirty="0"/>
              <a:t>null</a:t>
            </a:r>
            <a:r>
              <a:rPr lang="zh-CN" altLang="en-US" dirty="0"/>
              <a:t>。比如：</a:t>
            </a:r>
            <a:endParaRPr lang="en-US" altLang="zh-CN" dirty="0"/>
          </a:p>
          <a:p>
            <a:pPr lvl="1"/>
            <a:r>
              <a:rPr lang="zh-CN" altLang="en-US" dirty="0"/>
              <a:t>查询</a:t>
            </a:r>
            <a:r>
              <a:rPr lang="en-US" altLang="zh-CN" dirty="0"/>
              <a:t>posts</a:t>
            </a:r>
            <a:r>
              <a:rPr lang="zh-CN" altLang="en-US" dirty="0"/>
              <a:t>集合中，包含</a:t>
            </a:r>
            <a:r>
              <a:rPr lang="en-US" altLang="zh-CN" dirty="0"/>
              <a:t>comments</a:t>
            </a:r>
            <a:r>
              <a:rPr lang="zh-CN" altLang="en-US" dirty="0"/>
              <a:t>键，但</a:t>
            </a:r>
            <a:r>
              <a:rPr lang="en-US" altLang="zh-CN" dirty="0"/>
              <a:t>comments</a:t>
            </a:r>
            <a:r>
              <a:rPr lang="zh-CN" altLang="en-US" dirty="0"/>
              <a:t>键值为</a:t>
            </a:r>
            <a:r>
              <a:rPr lang="en-US" altLang="zh-CN" dirty="0"/>
              <a:t>null</a:t>
            </a:r>
            <a:r>
              <a:rPr lang="zh-CN" altLang="en-US" dirty="0"/>
              <a:t>的文档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0688" y="4731990"/>
            <a:ext cx="5614800" cy="321304"/>
          </a:xfrm>
          <a:prstGeom prst="rect">
            <a:avLst/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db.posts.find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( {comments:{$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eq:null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, $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exists:true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}})</a:t>
            </a:r>
          </a:p>
        </p:txBody>
      </p:sp>
      <p:sp>
        <p:nvSpPr>
          <p:cNvPr id="5" name="矩形 4"/>
          <p:cNvSpPr/>
          <p:nvPr/>
        </p:nvSpPr>
        <p:spPr>
          <a:xfrm>
            <a:off x="620688" y="1779662"/>
            <a:ext cx="5614800" cy="367963"/>
          </a:xfrm>
          <a:prstGeom prst="rect">
            <a:avLst/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db.posts.find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({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comments:null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959835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$exists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向</a:t>
            </a:r>
            <a:r>
              <a:rPr lang="en-US" altLang="zh-CN" dirty="0"/>
              <a:t>post</a:t>
            </a:r>
            <a:r>
              <a:rPr lang="zh-CN" altLang="en-US" dirty="0"/>
              <a:t>集合中插入两条评论，一条</a:t>
            </a:r>
            <a:r>
              <a:rPr lang="en-US" altLang="zh-CN" dirty="0"/>
              <a:t>comments</a:t>
            </a:r>
            <a:r>
              <a:rPr lang="zh-CN" altLang="en-US" dirty="0"/>
              <a:t>键值为</a:t>
            </a:r>
            <a:r>
              <a:rPr lang="en-US" altLang="zh-CN" dirty="0"/>
              <a:t>null</a:t>
            </a:r>
            <a:r>
              <a:rPr lang="zh-CN" altLang="en-US" dirty="0"/>
              <a:t>，一条不包含</a:t>
            </a:r>
            <a:r>
              <a:rPr lang="en-US" altLang="zh-CN" dirty="0"/>
              <a:t>comments</a:t>
            </a:r>
            <a:r>
              <a:rPr lang="zh-CN" altLang="en-US" dirty="0"/>
              <a:t>键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comments:null</a:t>
            </a:r>
            <a:r>
              <a:rPr lang="zh-CN" altLang="en-US" dirty="0"/>
              <a:t>为条件查询文章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$exists</a:t>
            </a:r>
            <a:r>
              <a:rPr lang="zh-CN" altLang="en-US" dirty="0"/>
              <a:t>仅查询</a:t>
            </a:r>
            <a:r>
              <a:rPr lang="en-US" altLang="zh-CN" dirty="0"/>
              <a:t>comments</a:t>
            </a:r>
            <a:r>
              <a:rPr lang="zh-CN" altLang="en-US" dirty="0"/>
              <a:t>键值为</a:t>
            </a:r>
            <a:r>
              <a:rPr lang="en-US" altLang="zh-CN" dirty="0"/>
              <a:t>null</a:t>
            </a:r>
            <a:r>
              <a:rPr lang="zh-CN" altLang="en-US" dirty="0"/>
              <a:t>的文章</a:t>
            </a:r>
          </a:p>
        </p:txBody>
      </p:sp>
    </p:spTree>
    <p:extLst>
      <p:ext uri="{BB962C8B-B14F-4D97-AF65-F5344CB8AC3E}">
        <p14:creationId xmlns:p14="http://schemas.microsoft.com/office/powerpoint/2010/main" val="2763965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350658" y="789555"/>
            <a:ext cx="6390710" cy="3071610"/>
          </a:xfrm>
        </p:spPr>
        <p:txBody>
          <a:bodyPr/>
          <a:lstStyle/>
          <a:p>
            <a:r>
              <a:rPr lang="zh-CN" altLang="en-US" sz="2200" dirty="0"/>
              <a:t>正则表达式就是规定字符串中字符出现规律的表达式</a:t>
            </a:r>
          </a:p>
          <a:p>
            <a:r>
              <a:rPr lang="zh-CN" altLang="en-US" sz="2200" dirty="0"/>
              <a:t>查询文档中可以直接使用正则表达式作为查询条件。而匹配时，</a:t>
            </a:r>
            <a:r>
              <a:rPr lang="en-US" altLang="zh-CN" sz="2200" dirty="0"/>
              <a:t>MongoDB</a:t>
            </a:r>
            <a:r>
              <a:rPr lang="zh-CN" altLang="en-US" sz="2200" dirty="0"/>
              <a:t>可解析正则表达式的规则，再用规则匹配文档中键的值。</a:t>
            </a:r>
            <a:endParaRPr lang="en-US" altLang="zh-CN" sz="2200" dirty="0"/>
          </a:p>
          <a:p>
            <a:r>
              <a:rPr lang="en-US" altLang="zh-CN" sz="2200" dirty="0"/>
              <a:t>MongoDB</a:t>
            </a:r>
            <a:r>
              <a:rPr lang="zh-CN" altLang="en-US" sz="2200" dirty="0"/>
              <a:t>使用的正则表达式版本和</a:t>
            </a:r>
            <a:r>
              <a:rPr lang="en-US" altLang="zh-CN" sz="2200" dirty="0"/>
              <a:t>JavaScript</a:t>
            </a:r>
            <a:r>
              <a:rPr lang="zh-CN" altLang="en-US" sz="2200" dirty="0"/>
              <a:t>中使用的正则表达式版本完全一致。</a:t>
            </a:r>
          </a:p>
        </p:txBody>
      </p:sp>
    </p:spTree>
    <p:extLst>
      <p:ext uri="{BB962C8B-B14F-4D97-AF65-F5344CB8AC3E}">
        <p14:creationId xmlns:p14="http://schemas.microsoft.com/office/powerpoint/2010/main" val="15105874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使用正则表达式查询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向</a:t>
            </a:r>
            <a:r>
              <a:rPr lang="en-US" altLang="zh-CN" dirty="0"/>
              <a:t>posts</a:t>
            </a:r>
            <a:r>
              <a:rPr lang="zh-CN" altLang="en-US" dirty="0"/>
              <a:t>集合中添加多条内容有一定规律的示例文章</a:t>
            </a:r>
          </a:p>
          <a:p>
            <a:r>
              <a:rPr lang="zh-CN" altLang="en-US" dirty="0"/>
              <a:t>使用正则表达式查询符合规则的多条文章</a:t>
            </a:r>
          </a:p>
        </p:txBody>
      </p:sp>
    </p:spTree>
    <p:extLst>
      <p:ext uri="{BB962C8B-B14F-4D97-AF65-F5344CB8AC3E}">
        <p14:creationId xmlns:p14="http://schemas.microsoft.com/office/powerpoint/2010/main" val="108135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$push</a:t>
            </a:r>
            <a:r>
              <a:rPr lang="zh-CN" altLang="en-US" dirty="0"/>
              <a:t>修改器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创建集合，名为</a:t>
            </a:r>
            <a:r>
              <a:rPr lang="en-US" altLang="zh-CN" dirty="0"/>
              <a:t>posts</a:t>
            </a:r>
            <a:r>
              <a:rPr lang="zh-CN" altLang="en-US" dirty="0"/>
              <a:t>，模拟保存朋友圈中的文章列表</a:t>
            </a:r>
            <a:endParaRPr lang="en-US" altLang="zh-CN" dirty="0"/>
          </a:p>
          <a:p>
            <a:r>
              <a:rPr lang="zh-CN" altLang="en-US" dirty="0"/>
              <a:t>向</a:t>
            </a:r>
            <a:r>
              <a:rPr lang="en-US" altLang="zh-CN" dirty="0"/>
              <a:t>posts</a:t>
            </a:r>
            <a:r>
              <a:rPr lang="zh-CN" altLang="en-US" dirty="0"/>
              <a:t>集合中发布一篇文章，包含一个</a:t>
            </a:r>
            <a:r>
              <a:rPr lang="en-US" altLang="zh-CN" dirty="0"/>
              <a:t>comments</a:t>
            </a:r>
            <a:r>
              <a:rPr lang="zh-CN" altLang="en-US" dirty="0"/>
              <a:t>键，值为一个数组，用于保存，朋友们对这篇文章的评论</a:t>
            </a:r>
            <a:endParaRPr lang="en-US" altLang="zh-CN" dirty="0"/>
          </a:p>
          <a:p>
            <a:r>
              <a:rPr lang="zh-CN" altLang="zh-CN" dirty="0"/>
              <a:t>为该文章</a:t>
            </a:r>
            <a:r>
              <a:rPr lang="zh-CN" altLang="en-US" dirty="0"/>
              <a:t>的</a:t>
            </a:r>
            <a:r>
              <a:rPr lang="en-US" altLang="zh-CN" dirty="0"/>
              <a:t>comments</a:t>
            </a:r>
            <a:r>
              <a:rPr lang="zh-CN" altLang="en-US" dirty="0"/>
              <a:t>键，</a:t>
            </a:r>
            <a:r>
              <a:rPr lang="zh-CN" altLang="zh-CN" dirty="0"/>
              <a:t>增加</a:t>
            </a:r>
            <a:r>
              <a:rPr lang="en-US" altLang="zh-CN" dirty="0"/>
              <a:t>2</a:t>
            </a:r>
            <a:r>
              <a:rPr lang="zh-CN" altLang="zh-CN" dirty="0"/>
              <a:t>条评论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3596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查询内嵌文档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350658" y="789555"/>
            <a:ext cx="6318702" cy="1298817"/>
          </a:xfrm>
        </p:spPr>
        <p:txBody>
          <a:bodyPr/>
          <a:lstStyle/>
          <a:p>
            <a:r>
              <a:rPr lang="zh-CN" altLang="en-US" dirty="0"/>
              <a:t>两种方法查询内嵌文档</a:t>
            </a:r>
            <a:r>
              <a:rPr lang="en-US" altLang="zh-CN" dirty="0"/>
              <a:t>: </a:t>
            </a:r>
            <a:r>
              <a:rPr lang="zh-CN" altLang="en-US" dirty="0"/>
              <a:t>完整匹配和匹配个别键值对</a:t>
            </a:r>
          </a:p>
          <a:p>
            <a:r>
              <a:rPr lang="zh-CN" altLang="en-US" dirty="0"/>
              <a:t>完整匹配</a:t>
            </a:r>
            <a:r>
              <a:rPr lang="en-US" altLang="zh-CN" dirty="0"/>
              <a:t>: </a:t>
            </a:r>
            <a:r>
              <a:rPr lang="zh-CN" altLang="en-US" dirty="0"/>
              <a:t>将整个文档作为查询文档中键的值</a:t>
            </a:r>
          </a:p>
          <a:p>
            <a:r>
              <a:rPr lang="zh-CN" altLang="en-US" dirty="0"/>
              <a:t>问题</a:t>
            </a:r>
            <a:r>
              <a:rPr lang="en-US" altLang="zh-CN" dirty="0"/>
              <a:t>: </a:t>
            </a:r>
            <a:r>
              <a:rPr lang="zh-CN" altLang="en-US" dirty="0"/>
              <a:t>只能完整匹配且文档中键的个数和顺序也必须匹配</a:t>
            </a:r>
            <a:endParaRPr lang="en-US" altLang="zh-CN" dirty="0"/>
          </a:p>
          <a:p>
            <a:r>
              <a:rPr lang="zh-CN" altLang="en-US" dirty="0">
                <a:sym typeface="微软雅黑"/>
              </a:rPr>
              <a:t>如何匹配</a:t>
            </a:r>
            <a:r>
              <a:rPr lang="en-US" altLang="zh-CN" dirty="0">
                <a:sym typeface="微软雅黑"/>
              </a:rPr>
              <a:t>: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02609" y="3795886"/>
            <a:ext cx="5614800" cy="360040"/>
          </a:xfrm>
          <a:prstGeom prst="rect">
            <a:avLst/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db.myColl.find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({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键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:{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完整内嵌文档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}})</a:t>
            </a:r>
          </a:p>
        </p:txBody>
      </p:sp>
    </p:spTree>
    <p:extLst>
      <p:ext uri="{BB962C8B-B14F-4D97-AF65-F5344CB8AC3E}">
        <p14:creationId xmlns:p14="http://schemas.microsoft.com/office/powerpoint/2010/main" val="17640244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查询内嵌文档（续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微软雅黑"/>
              </a:rPr>
              <a:t>匹配个别键值对</a:t>
            </a:r>
            <a:r>
              <a:rPr lang="en-US" altLang="zh-CN" dirty="0">
                <a:sym typeface="微软雅黑"/>
              </a:rPr>
              <a:t>: </a:t>
            </a:r>
            <a:r>
              <a:rPr lang="zh-CN" altLang="en-US" dirty="0">
                <a:sym typeface="微软雅黑"/>
              </a:rPr>
              <a:t>使用</a:t>
            </a:r>
            <a:r>
              <a:rPr lang="en-US" altLang="zh-CN" dirty="0">
                <a:sym typeface="微软雅黑"/>
              </a:rPr>
              <a:t>.</a:t>
            </a:r>
            <a:r>
              <a:rPr lang="zh-CN" altLang="en-US" dirty="0">
                <a:sym typeface="微软雅黑"/>
              </a:rPr>
              <a:t>操作符将内嵌文档中的个别键值对作为条件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匹配个别键值对，要求只要包含即可，不必完全匹配，也不必考虑键的顺序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如何匹配</a:t>
            </a:r>
            <a:r>
              <a:rPr lang="en-US" altLang="zh-CN" dirty="0">
                <a:sym typeface="微软雅黑"/>
              </a:rPr>
              <a:t>: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4684" y="3211276"/>
            <a:ext cx="6012667" cy="368586"/>
          </a:xfrm>
          <a:prstGeom prst="rect">
            <a:avLst/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/>
          <a:p>
            <a:r>
              <a:rPr lang="en-US" altLang="zh-CN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db.myColl.find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({</a:t>
            </a: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“键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.</a:t>
            </a: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内嵌文档的键”：值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,…});</a:t>
            </a:r>
          </a:p>
        </p:txBody>
      </p:sp>
      <p:sp>
        <p:nvSpPr>
          <p:cNvPr id="5" name="矩形标注 4"/>
          <p:cNvSpPr/>
          <p:nvPr/>
        </p:nvSpPr>
        <p:spPr>
          <a:xfrm>
            <a:off x="2276872" y="3651870"/>
            <a:ext cx="3384376" cy="385201"/>
          </a:xfrm>
          <a:prstGeom prst="wedgeRectCallout">
            <a:avLst>
              <a:gd name="adj1" fmla="val -31037"/>
              <a:gd name="adj2" fmla="val -73719"/>
            </a:avLst>
          </a:prstGeom>
          <a:solidFill>
            <a:srgbClr val="FF0000"/>
          </a:solidFill>
          <a:ln w="12700" cap="flat">
            <a:solidFill>
              <a:schemeClr val="bg1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强调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的键必须用引号包裹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916291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查询内嵌文档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为</a:t>
            </a:r>
            <a:r>
              <a:rPr lang="en-US" altLang="zh-CN" dirty="0"/>
              <a:t>users</a:t>
            </a:r>
            <a:r>
              <a:rPr lang="zh-CN" altLang="en-US" dirty="0"/>
              <a:t>中的用户，添加内嵌文档，记录用户的地址</a:t>
            </a:r>
          </a:p>
          <a:p>
            <a:r>
              <a:rPr lang="zh-CN" altLang="en-US" dirty="0">
                <a:sym typeface="微软雅黑"/>
              </a:rPr>
              <a:t>使用完整文档作为查询条件，观察查询结果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修改完整文档中键顺序，观察查询结果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使用单个键值对作为条件，查询用户，观察查询结果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736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$where</a:t>
            </a:r>
            <a:r>
              <a:rPr lang="zh-CN" altLang="en-US" dirty="0"/>
              <a:t>子句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350974" y="730302"/>
            <a:ext cx="6246693" cy="1298817"/>
          </a:xfrm>
        </p:spPr>
        <p:txBody>
          <a:bodyPr/>
          <a:lstStyle/>
          <a:p>
            <a:r>
              <a:rPr lang="zh-CN" altLang="en-US" dirty="0"/>
              <a:t>当使用键值对无法达到目的时，就可用</a:t>
            </a:r>
            <a:r>
              <a:rPr lang="en-US" altLang="zh-CN" dirty="0"/>
              <a:t>$where</a:t>
            </a:r>
            <a:r>
              <a:rPr lang="zh-CN" altLang="en-US" dirty="0"/>
              <a:t>子句</a:t>
            </a:r>
          </a:p>
          <a:p>
            <a:r>
              <a:rPr lang="en-US" altLang="zh-CN" dirty="0">
                <a:sym typeface="微软雅黑"/>
              </a:rPr>
              <a:t>$where</a:t>
            </a:r>
            <a:r>
              <a:rPr lang="zh-CN" altLang="en-US" dirty="0">
                <a:sym typeface="微软雅黑"/>
              </a:rPr>
              <a:t>专门使用自定义</a:t>
            </a:r>
            <a:r>
              <a:rPr lang="en-US" altLang="zh-CN" dirty="0">
                <a:sym typeface="微软雅黑"/>
              </a:rPr>
              <a:t>JavaScript</a:t>
            </a:r>
            <a:r>
              <a:rPr lang="zh-CN" altLang="en-US" dirty="0">
                <a:sym typeface="微软雅黑"/>
              </a:rPr>
              <a:t>函数查询，几乎可以完成任何操作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优点</a:t>
            </a:r>
            <a:r>
              <a:rPr lang="en-US" altLang="zh-CN" dirty="0">
                <a:sym typeface="微软雅黑"/>
              </a:rPr>
              <a:t>: </a:t>
            </a:r>
            <a:r>
              <a:rPr lang="zh-CN" altLang="en-US" dirty="0">
                <a:sym typeface="微软雅黑"/>
              </a:rPr>
              <a:t>万能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缺点</a:t>
            </a:r>
            <a:r>
              <a:rPr lang="en-US" altLang="zh-CN" dirty="0">
                <a:sym typeface="微软雅黑"/>
              </a:rPr>
              <a:t>:</a:t>
            </a:r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不安全，应该严格限制，甚至禁止使用</a:t>
            </a:r>
            <a:r>
              <a:rPr lang="en-US" altLang="zh-CN" dirty="0"/>
              <a:t>$where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执行效率慢</a:t>
            </a:r>
            <a:r>
              <a:rPr lang="en-US" altLang="zh-CN" dirty="0"/>
              <a:t>:  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函数都要从</a:t>
            </a:r>
            <a:r>
              <a:rPr lang="en-US" altLang="zh-CN" dirty="0">
                <a:solidFill>
                  <a:schemeClr val="tx1"/>
                </a:solidFill>
              </a:rPr>
              <a:t>BSON</a:t>
            </a:r>
            <a:r>
              <a:rPr lang="zh-CN" altLang="en-US" dirty="0">
                <a:solidFill>
                  <a:schemeClr val="tx1"/>
                </a:solidFill>
              </a:rPr>
              <a:t>格式先转为</a:t>
            </a:r>
            <a:r>
              <a:rPr lang="en-US" altLang="zh-CN" dirty="0">
                <a:solidFill>
                  <a:schemeClr val="tx1"/>
                </a:solidFill>
              </a:rPr>
              <a:t>JS</a:t>
            </a:r>
            <a:r>
              <a:rPr lang="zh-CN" altLang="en-US" dirty="0">
                <a:solidFill>
                  <a:schemeClr val="tx1"/>
                </a:solidFill>
              </a:rPr>
              <a:t>对象，再执行</a:t>
            </a:r>
            <a:endParaRPr lang="en-US" altLang="zh-CN" dirty="0">
              <a:solidFill>
                <a:schemeClr val="tx1"/>
              </a:solidFill>
            </a:endParaRPr>
          </a:p>
          <a:p>
            <a:pPr lvl="2"/>
            <a:r>
              <a:rPr lang="en-US" altLang="zh-CN" dirty="0">
                <a:solidFill>
                  <a:schemeClr val="tx1"/>
                </a:solidFill>
                <a:sym typeface="微软雅黑"/>
              </a:rPr>
              <a:t>$where</a:t>
            </a:r>
            <a:r>
              <a:rPr lang="zh-CN" altLang="en-US" dirty="0">
                <a:solidFill>
                  <a:schemeClr val="tx1"/>
                </a:solidFill>
                <a:sym typeface="微软雅黑"/>
              </a:rPr>
              <a:t>子句不能使用索引</a:t>
            </a:r>
            <a:endParaRPr lang="zh-CN" altLang="en-US" dirty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0529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$where</a:t>
            </a:r>
            <a:r>
              <a:rPr lang="zh-CN" altLang="en-US" dirty="0"/>
              <a:t>子句（续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微软雅黑"/>
              </a:rPr>
              <a:t>如何使用：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6672" y="1438963"/>
            <a:ext cx="6381328" cy="1296702"/>
          </a:xfrm>
          <a:prstGeom prst="rect">
            <a:avLst/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/>
          <a:p>
            <a:r>
              <a:rPr lang="mr-IN" altLang="zh-CN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db.myColl.find</a:t>
            </a:r>
            <a:r>
              <a:rPr lang="mr-IN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({$</a:t>
            </a:r>
            <a:r>
              <a:rPr lang="mr-IN" altLang="zh-CN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where</a:t>
            </a:r>
            <a:r>
              <a:rPr lang="mr-IN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: </a:t>
            </a:r>
            <a:r>
              <a:rPr lang="mr-IN" altLang="zh-CN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function</a:t>
            </a:r>
            <a:r>
              <a:rPr lang="mr-IN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(){</a:t>
            </a:r>
          </a:p>
          <a:p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    </a:t>
            </a:r>
            <a:r>
              <a:rPr lang="zh-CN" altLang="mr-I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获得当前文档对象（</a:t>
            </a:r>
            <a:r>
              <a:rPr lang="mr-IN" altLang="zh-CN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this</a:t>
            </a:r>
            <a:r>
              <a:rPr lang="zh-CN" altLang="mr-I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）</a:t>
            </a:r>
          </a:p>
          <a:p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    </a:t>
            </a:r>
            <a:r>
              <a:rPr lang="zh-CN" altLang="mr-I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根据判断条件，返回</a:t>
            </a:r>
            <a:r>
              <a:rPr lang="mr-IN" altLang="zh-CN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true</a:t>
            </a:r>
            <a:r>
              <a:rPr lang="zh-CN" altLang="mr-I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，达到选择符合条件的元素的目的</a:t>
            </a:r>
          </a:p>
          <a:p>
            <a:r>
              <a:rPr lang="mr-IN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}});</a:t>
            </a:r>
          </a:p>
        </p:txBody>
      </p:sp>
    </p:spTree>
    <p:extLst>
      <p:ext uri="{BB962C8B-B14F-4D97-AF65-F5344CB8AC3E}">
        <p14:creationId xmlns:p14="http://schemas.microsoft.com/office/powerpoint/2010/main" val="4544699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$where</a:t>
            </a:r>
            <a:r>
              <a:rPr lang="zh-CN" altLang="en-US" dirty="0"/>
              <a:t>子句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微软雅黑"/>
              </a:rPr>
              <a:t>查找数学成绩高于语文成绩的学生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8220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查询数组</a:t>
            </a:r>
          </a:p>
        </p:txBody>
      </p:sp>
    </p:spTree>
    <p:extLst>
      <p:ext uri="{BB962C8B-B14F-4D97-AF65-F5344CB8AC3E}">
        <p14:creationId xmlns:p14="http://schemas.microsoft.com/office/powerpoint/2010/main" val="5234850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匹配数组内容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微软雅黑"/>
              </a:rPr>
              <a:t>普通查询文档的条件</a:t>
            </a:r>
            <a:r>
              <a:rPr lang="en-US" altLang="zh-CN" dirty="0">
                <a:sym typeface="微软雅黑"/>
              </a:rPr>
              <a:t>,</a:t>
            </a:r>
            <a:r>
              <a:rPr lang="zh-CN" altLang="en-US" dirty="0">
                <a:sym typeface="微软雅黑"/>
              </a:rPr>
              <a:t>默认就支持匹配数组元素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查询文档进行精确匹配时，自动就会进入数组类型的键值内部，匹配数组的每个元素。只要有一个元素满足条件的要求，就匹配。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其实，还可以精确的匹配数组指定位置的值</a:t>
            </a:r>
            <a:r>
              <a:rPr lang="en-US" altLang="zh-CN" dirty="0">
                <a:sym typeface="微软雅黑"/>
              </a:rPr>
              <a:t>: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6604" y="3651870"/>
            <a:ext cx="5614800" cy="360040"/>
          </a:xfrm>
          <a:prstGeom prst="rect">
            <a:avLst/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db.myColl.find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({“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键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.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i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”: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值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3528029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匹配数组内容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微软雅黑"/>
              </a:rPr>
              <a:t>为</a:t>
            </a:r>
            <a:r>
              <a:rPr lang="en-US" altLang="zh-CN" dirty="0">
                <a:sym typeface="微软雅黑"/>
              </a:rPr>
              <a:t>users</a:t>
            </a:r>
            <a:r>
              <a:rPr lang="zh-CN" altLang="en-US" dirty="0">
                <a:sym typeface="微软雅黑"/>
              </a:rPr>
              <a:t>集合中每个人添加</a:t>
            </a:r>
            <a:r>
              <a:rPr lang="en-US" altLang="zh-CN" dirty="0">
                <a:sym typeface="微软雅黑"/>
              </a:rPr>
              <a:t>favorites</a:t>
            </a:r>
            <a:r>
              <a:rPr lang="zh-CN" altLang="en-US" dirty="0">
                <a:sym typeface="微软雅黑"/>
              </a:rPr>
              <a:t>键，为每人添加多个爱好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查询爱好游泳的人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查找同时爱好跑步和旅游的人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查找爱好跑步或爱好旅游的人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查找第一爱好是音乐的人</a:t>
            </a:r>
            <a:endParaRPr lang="en-US" altLang="zh-CN" dirty="0">
              <a:sym typeface="微软雅黑"/>
            </a:endParaRPr>
          </a:p>
          <a:p>
            <a:endParaRPr lang="en-US" altLang="zh-CN" dirty="0"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840420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$all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350658" y="789555"/>
            <a:ext cx="6390710" cy="4561249"/>
          </a:xfrm>
        </p:spPr>
        <p:txBody>
          <a:bodyPr/>
          <a:lstStyle/>
          <a:p>
            <a:r>
              <a:rPr lang="en-US" altLang="zh-CN" dirty="0"/>
              <a:t>$all</a:t>
            </a:r>
            <a:r>
              <a:rPr lang="zh-CN" altLang="en-US" dirty="0"/>
              <a:t>专门比较一个数组类型的键中是否包含所有指定元素</a:t>
            </a:r>
          </a:p>
          <a:p>
            <a:r>
              <a:rPr lang="zh-CN" altLang="en-US" dirty="0">
                <a:sym typeface="微软雅黑"/>
              </a:rPr>
              <a:t>如何使用：</a:t>
            </a:r>
            <a:endParaRPr lang="en-US" altLang="zh-CN" dirty="0">
              <a:sym typeface="微软雅黑"/>
            </a:endParaRPr>
          </a:p>
          <a:p>
            <a:pPr lvl="1"/>
            <a:r>
              <a:rPr lang="zh-CN" altLang="en-US" dirty="0"/>
              <a:t>意为</a:t>
            </a:r>
            <a:r>
              <a:rPr lang="en-US" altLang="zh-CN" dirty="0"/>
              <a:t>: </a:t>
            </a:r>
            <a:r>
              <a:rPr lang="zh-CN" altLang="en-US" dirty="0"/>
              <a:t>只有数组类型的”键”中同时包含值</a:t>
            </a:r>
            <a:r>
              <a:rPr lang="en-US" altLang="zh-CN" dirty="0"/>
              <a:t>1</a:t>
            </a:r>
            <a:r>
              <a:rPr lang="zh-CN" altLang="en-US" dirty="0"/>
              <a:t>，值</a:t>
            </a:r>
            <a:r>
              <a:rPr lang="en-US" altLang="zh-CN" dirty="0"/>
              <a:t>2</a:t>
            </a:r>
            <a:r>
              <a:rPr lang="zh-CN" altLang="en-US" dirty="0"/>
              <a:t>等所有给定值时，才匹配</a:t>
            </a:r>
            <a:endParaRPr lang="en-US" altLang="zh-CN" dirty="0"/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:</a:t>
            </a:r>
            <a:r>
              <a:rPr lang="zh-CN" altLang="en-US" dirty="0"/>
              <a:t>查找同时爱好跑步和旅游的人</a:t>
            </a:r>
          </a:p>
          <a:p>
            <a:pPr lvl="1"/>
            <a:endParaRPr lang="zh-CN" altLang="en-US" dirty="0"/>
          </a:p>
          <a:p>
            <a:r>
              <a:rPr lang="en-US" altLang="zh-CN" dirty="0">
                <a:sym typeface="微软雅黑"/>
              </a:rPr>
              <a:t>$all</a:t>
            </a:r>
            <a:r>
              <a:rPr lang="zh-CN" altLang="en-US" dirty="0">
                <a:sym typeface="微软雅黑"/>
              </a:rPr>
              <a:t>虽然要求同时包含指定的元素，但是并不要求要匹配的数组和</a:t>
            </a:r>
            <a:r>
              <a:rPr lang="en-US" altLang="zh-CN" dirty="0">
                <a:sym typeface="微软雅黑"/>
              </a:rPr>
              <a:t>$all</a:t>
            </a:r>
            <a:r>
              <a:rPr lang="zh-CN" altLang="en-US" dirty="0">
                <a:sym typeface="微软雅黑"/>
              </a:rPr>
              <a:t>给定数组完全相同</a:t>
            </a:r>
            <a:endParaRPr lang="en-US" altLang="zh-CN" dirty="0">
              <a:sym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32856" y="1898018"/>
            <a:ext cx="4464495" cy="313691"/>
          </a:xfrm>
          <a:prstGeom prst="rect">
            <a:avLst/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/>
          <a:p>
            <a:r>
              <a:rPr lang="en-US" altLang="zh-CN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db.myColl.find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({</a:t>
            </a: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键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:{$all:[</a:t>
            </a: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值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1,</a:t>
            </a: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值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2,…]}}</a:t>
            </a:r>
          </a:p>
        </p:txBody>
      </p:sp>
      <p:sp>
        <p:nvSpPr>
          <p:cNvPr id="6" name="矩形 5"/>
          <p:cNvSpPr/>
          <p:nvPr/>
        </p:nvSpPr>
        <p:spPr>
          <a:xfrm>
            <a:off x="629689" y="3485133"/>
            <a:ext cx="5967662" cy="296123"/>
          </a:xfrm>
          <a:prstGeom prst="rect">
            <a:avLst/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/>
          <a:p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db.users.find({favorites:{$all:[”</a:t>
            </a: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跑步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", ”</a:t>
            </a: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旅游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"]}})</a:t>
            </a:r>
          </a:p>
        </p:txBody>
      </p:sp>
    </p:spTree>
    <p:extLst>
      <p:ext uri="{BB962C8B-B14F-4D97-AF65-F5344CB8AC3E}">
        <p14:creationId xmlns:p14="http://schemas.microsoft.com/office/powerpoint/2010/main" val="103439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$each</a:t>
            </a:r>
            <a:r>
              <a:rPr lang="zh-CN" altLang="en-US" dirty="0"/>
              <a:t>操作符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$push</a:t>
            </a:r>
            <a:r>
              <a:rPr lang="zh-CN" altLang="en-US" dirty="0"/>
              <a:t>默认不支持一次追加多个元素。</a:t>
            </a:r>
            <a:endParaRPr lang="en-US" altLang="zh-CN" dirty="0"/>
          </a:p>
          <a:p>
            <a:r>
              <a:rPr lang="zh-CN" altLang="en-US" dirty="0"/>
              <a:t>如果强行用</a:t>
            </a:r>
            <a:r>
              <a:rPr lang="en-US" altLang="zh-CN" dirty="0"/>
              <a:t>$push</a:t>
            </a:r>
            <a:r>
              <a:rPr lang="zh-CN" altLang="en-US" dirty="0"/>
              <a:t>追加一个数组到键中。等效于将数组作为一个元素，追加到父数组中，形成二维数组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$each</a:t>
            </a:r>
            <a:r>
              <a:rPr lang="zh-CN" altLang="en-US" dirty="0"/>
              <a:t>操作符可在一次</a:t>
            </a:r>
            <a:r>
              <a:rPr lang="en-US" altLang="zh-CN" dirty="0"/>
              <a:t>$push</a:t>
            </a:r>
            <a:r>
              <a:rPr lang="zh-CN" altLang="en-US" dirty="0"/>
              <a:t>操作中同时追加多个元素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48680" y="2787774"/>
            <a:ext cx="6048671" cy="936104"/>
          </a:xfrm>
          <a:prstGeom prst="roundRect">
            <a:avLst>
              <a:gd name="adj" fmla="val 9469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>
                <a:solidFill>
                  <a:schemeClr val="bg1"/>
                </a:solidFill>
              </a:rPr>
              <a:t>db.myColl.update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{</a:t>
            </a:r>
            <a:r>
              <a:rPr lang="zh-CN" altLang="en-US" dirty="0">
                <a:solidFill>
                  <a:schemeClr val="bg1"/>
                </a:solidFill>
              </a:rPr>
              <a:t>查询文档</a:t>
            </a:r>
            <a:r>
              <a:rPr lang="en-US" altLang="zh-CN" dirty="0">
                <a:solidFill>
                  <a:schemeClr val="bg1"/>
                </a:solidFill>
              </a:rPr>
              <a:t>},{$push:{pm25:[294,275,253]}}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//…{“pm25”:[338,315, </a:t>
            </a:r>
            <a:r>
              <a:rPr lang="en-US" altLang="zh-CN" dirty="0">
                <a:solidFill>
                  <a:srgbClr val="FF0000"/>
                </a:solidFill>
              </a:rPr>
              <a:t>[294,275,253]</a:t>
            </a:r>
            <a:r>
              <a:rPr lang="en-US" altLang="zh-CN" dirty="0">
                <a:solidFill>
                  <a:schemeClr val="bg1"/>
                </a:solidFill>
              </a:rPr>
              <a:t> ]}</a:t>
            </a:r>
            <a:endParaRPr lang="zh-CN" altLang="en-US" dirty="0">
              <a:solidFill>
                <a:schemeClr val="bg1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91133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$all</a:t>
            </a:r>
            <a:r>
              <a:rPr lang="zh-CN" altLang="en-US" dirty="0"/>
              <a:t>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350658" y="789555"/>
            <a:ext cx="6246693" cy="1440394"/>
          </a:xfrm>
        </p:spPr>
        <p:txBody>
          <a:bodyPr/>
          <a:lstStyle/>
          <a:p>
            <a:r>
              <a:rPr lang="zh-CN" altLang="en-US" dirty="0">
                <a:sym typeface="微软雅黑"/>
              </a:rPr>
              <a:t>不加</a:t>
            </a:r>
            <a:r>
              <a:rPr lang="en-US" altLang="zh-CN" dirty="0">
                <a:sym typeface="微软雅黑"/>
              </a:rPr>
              <a:t>$all</a:t>
            </a:r>
            <a:r>
              <a:rPr lang="zh-CN" altLang="en-US" dirty="0">
                <a:sym typeface="微软雅黑"/>
              </a:rPr>
              <a:t>，则变成精确匹配。比如</a:t>
            </a:r>
            <a:r>
              <a:rPr lang="en-US" altLang="zh-CN" dirty="0">
                <a:sym typeface="微软雅黑"/>
              </a:rPr>
              <a:t>: </a:t>
            </a:r>
          </a:p>
          <a:p>
            <a:endParaRPr lang="en-US" altLang="zh-CN" dirty="0">
              <a:sym typeface="微软雅黑"/>
            </a:endParaRPr>
          </a:p>
          <a:p>
            <a:pPr lvl="1"/>
            <a:r>
              <a:rPr lang="zh-CN" altLang="en-US" sz="1800" dirty="0">
                <a:sym typeface="微软雅黑"/>
              </a:rPr>
              <a:t>只能精确匹配完全相同的数组</a:t>
            </a:r>
            <a:endParaRPr lang="en-US" altLang="zh-CN" dirty="0">
              <a:sym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6672" y="1334430"/>
            <a:ext cx="6120679" cy="355241"/>
          </a:xfrm>
          <a:prstGeom prst="rect">
            <a:avLst/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/>
          <a:p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db.users.find({favorites: [“running”, “travelling”]});</a:t>
            </a:r>
          </a:p>
        </p:txBody>
      </p:sp>
    </p:spTree>
    <p:extLst>
      <p:ext uri="{BB962C8B-B14F-4D97-AF65-F5344CB8AC3E}">
        <p14:creationId xmlns:p14="http://schemas.microsoft.com/office/powerpoint/2010/main" val="13684856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$size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350658" y="789555"/>
            <a:ext cx="6246693" cy="3994940"/>
          </a:xfrm>
        </p:spPr>
        <p:txBody>
          <a:bodyPr/>
          <a:lstStyle/>
          <a:p>
            <a:r>
              <a:rPr lang="en-US" altLang="zh-CN" dirty="0">
                <a:sym typeface="微软雅黑"/>
              </a:rPr>
              <a:t>$size</a:t>
            </a:r>
            <a:r>
              <a:rPr lang="zh-CN" altLang="en-US" dirty="0">
                <a:sym typeface="微软雅黑"/>
              </a:rPr>
              <a:t>用于查询特定长度的数组。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只要按数组元素个数查询时，就可用</a:t>
            </a:r>
            <a:r>
              <a:rPr lang="en-US" altLang="zh-CN" dirty="0">
                <a:sym typeface="微软雅黑"/>
              </a:rPr>
              <a:t>$size</a:t>
            </a:r>
          </a:p>
          <a:p>
            <a:r>
              <a:rPr lang="zh-CN" altLang="en-US" dirty="0">
                <a:sym typeface="微软雅黑"/>
              </a:rPr>
              <a:t>如何使用</a:t>
            </a:r>
            <a:r>
              <a:rPr lang="en-US" altLang="zh-CN" dirty="0">
                <a:sym typeface="微软雅黑"/>
              </a:rPr>
              <a:t>:</a:t>
            </a:r>
          </a:p>
          <a:p>
            <a:pPr lvl="1"/>
            <a:r>
              <a:rPr lang="zh-CN" altLang="en-US" dirty="0">
                <a:sym typeface="微软雅黑"/>
              </a:rPr>
              <a:t>意为</a:t>
            </a:r>
            <a:r>
              <a:rPr lang="en-US" altLang="zh-CN" dirty="0">
                <a:sym typeface="微软雅黑"/>
              </a:rPr>
              <a:t>: </a:t>
            </a:r>
            <a:r>
              <a:rPr lang="zh-CN" altLang="en-US" dirty="0">
                <a:sym typeface="微软雅黑"/>
              </a:rPr>
              <a:t>匹配数组元素为</a:t>
            </a:r>
            <a:r>
              <a:rPr lang="en-US" altLang="zh-CN" dirty="0">
                <a:sym typeface="微软雅黑"/>
              </a:rPr>
              <a:t>n</a:t>
            </a:r>
            <a:r>
              <a:rPr lang="zh-CN" altLang="en-US" dirty="0">
                <a:sym typeface="微软雅黑"/>
              </a:rPr>
              <a:t>的键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比如</a:t>
            </a:r>
            <a:r>
              <a:rPr lang="en-US" altLang="zh-CN" dirty="0">
                <a:sym typeface="微软雅黑"/>
              </a:rPr>
              <a:t>: </a:t>
            </a:r>
            <a:r>
              <a:rPr lang="zh-CN" altLang="en-US" dirty="0">
                <a:sym typeface="微软雅黑"/>
              </a:rPr>
              <a:t>查询有三种爱好的人</a:t>
            </a:r>
            <a:r>
              <a:rPr lang="en-US" altLang="zh-CN" dirty="0">
                <a:sym typeface="微软雅黑"/>
              </a:rPr>
              <a:t>:</a:t>
            </a:r>
          </a:p>
          <a:p>
            <a:endParaRPr lang="en-US" altLang="zh-CN" dirty="0">
              <a:sym typeface="微软雅黑"/>
            </a:endParaRPr>
          </a:p>
          <a:p>
            <a:r>
              <a:rPr lang="en-US" altLang="zh-CN" dirty="0">
                <a:sym typeface="微软雅黑"/>
              </a:rPr>
              <a:t>$size</a:t>
            </a:r>
            <a:r>
              <a:rPr lang="zh-CN" altLang="en-US" dirty="0">
                <a:sym typeface="微软雅黑"/>
              </a:rPr>
              <a:t>不支持大于和小于比较，不能和比较运算符连用</a:t>
            </a:r>
          </a:p>
        </p:txBody>
      </p:sp>
      <p:sp>
        <p:nvSpPr>
          <p:cNvPr id="5" name="矩形 4"/>
          <p:cNvSpPr/>
          <p:nvPr/>
        </p:nvSpPr>
        <p:spPr>
          <a:xfrm>
            <a:off x="1988840" y="1963724"/>
            <a:ext cx="4608511" cy="319994"/>
          </a:xfrm>
          <a:prstGeom prst="rect">
            <a:avLst/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/>
          <a:p>
            <a:r>
              <a:rPr lang="en-US" alt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db.myColl.find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({</a:t>
            </a: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键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:{$</a:t>
            </a:r>
            <a:r>
              <a:rPr lang="en-US" altLang="zh-CN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size:n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}})</a:t>
            </a:r>
          </a:p>
        </p:txBody>
      </p:sp>
      <p:sp>
        <p:nvSpPr>
          <p:cNvPr id="6" name="矩形 5"/>
          <p:cNvSpPr/>
          <p:nvPr/>
        </p:nvSpPr>
        <p:spPr>
          <a:xfrm>
            <a:off x="620687" y="3262540"/>
            <a:ext cx="5976663" cy="389329"/>
          </a:xfrm>
          <a:prstGeom prst="rect">
            <a:avLst/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/>
          <a:p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db.users.find({favorites:{$size:3}});</a:t>
            </a:r>
          </a:p>
        </p:txBody>
      </p:sp>
    </p:spTree>
    <p:extLst>
      <p:ext uri="{BB962C8B-B14F-4D97-AF65-F5344CB8AC3E}">
        <p14:creationId xmlns:p14="http://schemas.microsoft.com/office/powerpoint/2010/main" val="12763960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$slice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350658" y="789555"/>
            <a:ext cx="6246693" cy="3317831"/>
          </a:xfrm>
        </p:spPr>
        <p:txBody>
          <a:bodyPr/>
          <a:lstStyle/>
          <a:p>
            <a:r>
              <a:rPr lang="en-US" altLang="zh-CN" dirty="0">
                <a:sym typeface="微软雅黑"/>
              </a:rPr>
              <a:t>find</a:t>
            </a:r>
            <a:r>
              <a:rPr lang="zh-CN" altLang="en-US" dirty="0">
                <a:sym typeface="微软雅黑"/>
              </a:rPr>
              <a:t>函数第二个参数，不但可以指定要返回的键，还可指定返回键中指定位置的子数组</a:t>
            </a:r>
          </a:p>
          <a:p>
            <a:r>
              <a:rPr lang="en-US" altLang="zh-CN" dirty="0">
                <a:sym typeface="微软雅黑"/>
              </a:rPr>
              <a:t>$slice</a:t>
            </a:r>
            <a:r>
              <a:rPr lang="zh-CN" altLang="en-US" dirty="0">
                <a:sym typeface="微软雅黑"/>
              </a:rPr>
              <a:t>专门用于截取返回数组中指定位置的子数组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如何使用</a:t>
            </a:r>
            <a:r>
              <a:rPr lang="en-US" altLang="zh-CN" dirty="0">
                <a:sym typeface="微软雅黑"/>
              </a:rPr>
              <a:t>:</a:t>
            </a:r>
          </a:p>
          <a:p>
            <a:pPr marL="192882" lvl="1" indent="0">
              <a:buNone/>
            </a:pPr>
            <a:endParaRPr lang="en-US" altLang="zh-CN" dirty="0">
              <a:sym typeface="微软雅黑"/>
            </a:endParaRPr>
          </a:p>
          <a:p>
            <a:pPr lvl="1"/>
            <a:r>
              <a:rPr lang="zh-CN" altLang="en-US" dirty="0">
                <a:sym typeface="微软雅黑"/>
              </a:rPr>
              <a:t>意为</a:t>
            </a:r>
            <a:r>
              <a:rPr lang="en-US" altLang="zh-CN" dirty="0">
                <a:sym typeface="微软雅黑"/>
              </a:rPr>
              <a:t>: </a:t>
            </a:r>
            <a:r>
              <a:rPr lang="zh-CN" altLang="en-US" dirty="0">
                <a:sym typeface="微软雅黑"/>
              </a:rPr>
              <a:t>从</a:t>
            </a:r>
            <a:r>
              <a:rPr lang="en-US" altLang="zh-CN" dirty="0" err="1">
                <a:sym typeface="微软雅黑"/>
              </a:rPr>
              <a:t>starti</a:t>
            </a:r>
            <a:r>
              <a:rPr lang="zh-CN" altLang="en-US" dirty="0">
                <a:sym typeface="微软雅黑"/>
              </a:rPr>
              <a:t>位置开始，仅保留键中的</a:t>
            </a:r>
            <a:r>
              <a:rPr lang="en-US" altLang="zh-CN" dirty="0">
                <a:sym typeface="微软雅黑"/>
              </a:rPr>
              <a:t>n</a:t>
            </a:r>
            <a:r>
              <a:rPr lang="zh-CN" altLang="en-US" dirty="0">
                <a:sym typeface="微软雅黑"/>
              </a:rPr>
              <a:t>个元素</a:t>
            </a:r>
          </a:p>
        </p:txBody>
      </p:sp>
      <p:sp>
        <p:nvSpPr>
          <p:cNvPr id="5" name="矩形 4"/>
          <p:cNvSpPr/>
          <p:nvPr/>
        </p:nvSpPr>
        <p:spPr>
          <a:xfrm>
            <a:off x="548680" y="3219822"/>
            <a:ext cx="5614800" cy="378041"/>
          </a:xfrm>
          <a:prstGeom prst="rect">
            <a:avLst/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/>
          <a:p>
            <a:r>
              <a:rPr lang="en-US" altLang="zh-CN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db.myColl.find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({</a:t>
            </a: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查询文档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},{</a:t>
            </a: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键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:{$slice:[</a:t>
            </a:r>
            <a:r>
              <a:rPr lang="en-US" altLang="zh-CN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starti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 , n]},…})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2420888" y="2240699"/>
            <a:ext cx="3960440" cy="939199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bg1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强调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可和其他要返回的键连用。但是一旦使用了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$slice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，其他键，只要不设置为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，默认都返回！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915495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$slice</a:t>
            </a:r>
            <a:r>
              <a:rPr lang="zh-CN" altLang="en-US" dirty="0"/>
              <a:t>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微软雅黑"/>
              </a:rPr>
              <a:t>特殊用法</a:t>
            </a:r>
            <a:r>
              <a:rPr lang="en-US" altLang="zh-CN" dirty="0">
                <a:sym typeface="微软雅黑"/>
              </a:rPr>
              <a:t>: </a:t>
            </a:r>
          </a:p>
          <a:p>
            <a:pPr lvl="1"/>
            <a:r>
              <a:rPr lang="en-US" altLang="zh-CN" dirty="0">
                <a:sym typeface="微软雅黑"/>
              </a:rPr>
              <a:t>1. </a:t>
            </a:r>
            <a:r>
              <a:rPr lang="zh-CN" altLang="en-US" dirty="0">
                <a:sym typeface="微软雅黑"/>
              </a:rPr>
              <a:t>截取开头的</a:t>
            </a:r>
            <a:r>
              <a:rPr lang="en-US" altLang="zh-CN" dirty="0">
                <a:sym typeface="微软雅黑"/>
              </a:rPr>
              <a:t>n</a:t>
            </a:r>
            <a:r>
              <a:rPr lang="zh-CN" altLang="en-US" dirty="0">
                <a:sym typeface="微软雅黑"/>
              </a:rPr>
              <a:t>个元素</a:t>
            </a:r>
            <a:r>
              <a:rPr lang="en-US" altLang="zh-CN" dirty="0">
                <a:sym typeface="微软雅黑"/>
              </a:rPr>
              <a:t>: {$</a:t>
            </a:r>
            <a:r>
              <a:rPr lang="en-US" altLang="zh-CN" dirty="0" err="1">
                <a:sym typeface="微软雅黑"/>
              </a:rPr>
              <a:t>slice:n</a:t>
            </a:r>
            <a:r>
              <a:rPr lang="en-US" altLang="zh-CN" dirty="0">
                <a:sym typeface="微软雅黑"/>
              </a:rPr>
              <a:t>}</a:t>
            </a:r>
          </a:p>
          <a:p>
            <a:pPr lvl="1"/>
            <a:r>
              <a:rPr lang="en-US" altLang="zh-CN" dirty="0">
                <a:sym typeface="微软雅黑"/>
              </a:rPr>
              <a:t>2. </a:t>
            </a:r>
            <a:r>
              <a:rPr lang="zh-CN" altLang="en-US" dirty="0">
                <a:sym typeface="微软雅黑"/>
              </a:rPr>
              <a:t>截取结尾的</a:t>
            </a:r>
            <a:r>
              <a:rPr lang="en-US" altLang="zh-CN" dirty="0">
                <a:sym typeface="微软雅黑"/>
              </a:rPr>
              <a:t>n</a:t>
            </a:r>
            <a:r>
              <a:rPr lang="zh-CN" altLang="en-US" dirty="0">
                <a:sym typeface="微软雅黑"/>
              </a:rPr>
              <a:t>个元素</a:t>
            </a:r>
            <a:r>
              <a:rPr lang="en-US" altLang="zh-CN" dirty="0">
                <a:sym typeface="微软雅黑"/>
              </a:rPr>
              <a:t>: {$slice:-n}</a:t>
            </a:r>
            <a:endParaRPr lang="zh-CN" altLang="en-US" dirty="0">
              <a:sym typeface="微软雅黑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778204" y="2211710"/>
            <a:ext cx="5391600" cy="385201"/>
          </a:xfrm>
          <a:prstGeom prst="wedgeRectCallout">
            <a:avLst>
              <a:gd name="adj1" fmla="val 3558"/>
              <a:gd name="adj2" fmla="val -83853"/>
            </a:avLst>
          </a:prstGeom>
          <a:solidFill>
            <a:srgbClr val="FF0000"/>
          </a:solidFill>
          <a:ln w="12700" cap="flat">
            <a:solidFill>
              <a:schemeClr val="bg1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强调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如果结尾不足要截取的个数，则返回剩余所有。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141307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$slice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微软雅黑"/>
              </a:rPr>
              <a:t>为</a:t>
            </a:r>
            <a:r>
              <a:rPr lang="en-US" altLang="zh-CN" dirty="0">
                <a:sym typeface="微软雅黑"/>
              </a:rPr>
              <a:t>posts</a:t>
            </a:r>
            <a:r>
              <a:rPr lang="zh-CN" altLang="en-US" dirty="0">
                <a:sym typeface="微软雅黑"/>
              </a:rPr>
              <a:t>集合中的一篇文章，添加多个评论对象</a:t>
            </a:r>
          </a:p>
          <a:p>
            <a:r>
              <a:rPr lang="zh-CN" altLang="en-US" dirty="0">
                <a:sym typeface="微软雅黑"/>
              </a:rPr>
              <a:t>查询一篇文章的前</a:t>
            </a:r>
            <a:r>
              <a:rPr lang="en-US" altLang="zh-CN" dirty="0">
                <a:sym typeface="微软雅黑"/>
              </a:rPr>
              <a:t>5</a:t>
            </a:r>
            <a:r>
              <a:rPr lang="zh-CN" altLang="en-US" dirty="0">
                <a:sym typeface="微软雅黑"/>
              </a:rPr>
              <a:t>条评论</a:t>
            </a:r>
          </a:p>
          <a:p>
            <a:r>
              <a:rPr lang="zh-CN" altLang="en-US" dirty="0">
                <a:sym typeface="微软雅黑"/>
              </a:rPr>
              <a:t>假设每页</a:t>
            </a:r>
            <a:r>
              <a:rPr lang="en-US" altLang="zh-CN" dirty="0">
                <a:sym typeface="微软雅黑"/>
              </a:rPr>
              <a:t>5</a:t>
            </a:r>
            <a:r>
              <a:rPr lang="zh-CN" altLang="en-US" dirty="0">
                <a:sym typeface="微软雅黑"/>
              </a:rPr>
              <a:t>条评论，查询第</a:t>
            </a:r>
            <a:r>
              <a:rPr lang="en-US" altLang="zh-CN" dirty="0">
                <a:sym typeface="微软雅黑"/>
              </a:rPr>
              <a:t>3</a:t>
            </a:r>
            <a:r>
              <a:rPr lang="zh-CN" altLang="en-US" dirty="0">
                <a:sym typeface="微软雅黑"/>
              </a:rPr>
              <a:t>页的评论内容，再查询第</a:t>
            </a:r>
            <a:r>
              <a:rPr lang="en-US" altLang="zh-CN" dirty="0">
                <a:sym typeface="微软雅黑"/>
              </a:rPr>
              <a:t>5</a:t>
            </a:r>
            <a:r>
              <a:rPr lang="zh-CN" altLang="en-US" dirty="0">
                <a:sym typeface="微软雅黑"/>
              </a:rPr>
              <a:t>页的内容</a:t>
            </a:r>
          </a:p>
          <a:p>
            <a:r>
              <a:rPr lang="zh-CN" altLang="en-US" dirty="0">
                <a:sym typeface="微软雅黑"/>
              </a:rPr>
              <a:t>查询最后</a:t>
            </a:r>
            <a:r>
              <a:rPr lang="en-US" altLang="zh-CN" dirty="0">
                <a:sym typeface="微软雅黑"/>
              </a:rPr>
              <a:t>5</a:t>
            </a:r>
            <a:r>
              <a:rPr lang="zh-CN" altLang="en-US" dirty="0">
                <a:sym typeface="微软雅黑"/>
              </a:rPr>
              <a:t>条评论</a:t>
            </a:r>
          </a:p>
        </p:txBody>
      </p:sp>
    </p:spTree>
    <p:extLst>
      <p:ext uri="{BB962C8B-B14F-4D97-AF65-F5344CB8AC3E}">
        <p14:creationId xmlns:p14="http://schemas.microsoft.com/office/powerpoint/2010/main" val="13303889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查询数组与查询范围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350658" y="730302"/>
            <a:ext cx="6246693" cy="4068806"/>
          </a:xfrm>
        </p:spPr>
        <p:txBody>
          <a:bodyPr/>
          <a:lstStyle/>
          <a:p>
            <a:r>
              <a:rPr lang="en-US" altLang="zh-CN" dirty="0">
                <a:sym typeface="微软雅黑"/>
              </a:rPr>
              <a:t>$</a:t>
            </a:r>
            <a:r>
              <a:rPr lang="en-US" altLang="zh-CN" dirty="0" err="1">
                <a:sym typeface="微软雅黑"/>
              </a:rPr>
              <a:t>gt</a:t>
            </a:r>
            <a:r>
              <a:rPr lang="zh-CN" altLang="en-US" dirty="0">
                <a:sym typeface="微软雅黑"/>
              </a:rPr>
              <a:t>或</a:t>
            </a:r>
            <a:r>
              <a:rPr lang="en-US" altLang="zh-CN" dirty="0">
                <a:sym typeface="微软雅黑"/>
              </a:rPr>
              <a:t>$</a:t>
            </a:r>
            <a:r>
              <a:rPr lang="en-US" altLang="zh-CN" dirty="0" err="1">
                <a:sym typeface="微软雅黑"/>
              </a:rPr>
              <a:t>lt</a:t>
            </a:r>
            <a:r>
              <a:rPr lang="zh-CN" altLang="en-US" dirty="0">
                <a:sym typeface="微软雅黑"/>
              </a:rPr>
              <a:t>等在比较时，不但会比较指定键的值。如果键的值是一个数组，</a:t>
            </a:r>
            <a:r>
              <a:rPr lang="en-US" altLang="zh-CN" dirty="0">
                <a:sym typeface="微软雅黑"/>
              </a:rPr>
              <a:t>$</a:t>
            </a:r>
            <a:r>
              <a:rPr lang="en-US" altLang="zh-CN" dirty="0" err="1">
                <a:sym typeface="微软雅黑"/>
              </a:rPr>
              <a:t>gt</a:t>
            </a:r>
            <a:r>
              <a:rPr lang="zh-CN" altLang="en-US" dirty="0">
                <a:sym typeface="微软雅黑"/>
              </a:rPr>
              <a:t>或</a:t>
            </a:r>
            <a:r>
              <a:rPr lang="en-US" altLang="zh-CN" dirty="0">
                <a:sym typeface="微软雅黑"/>
              </a:rPr>
              <a:t>$</a:t>
            </a:r>
            <a:r>
              <a:rPr lang="en-US" altLang="zh-CN" dirty="0" err="1">
                <a:sym typeface="微软雅黑"/>
              </a:rPr>
              <a:t>lt</a:t>
            </a:r>
            <a:r>
              <a:rPr lang="zh-CN" altLang="en-US" dirty="0">
                <a:sym typeface="微软雅黑"/>
              </a:rPr>
              <a:t>同样也会比较数组中的元素。而且还是用</a:t>
            </a:r>
            <a:r>
              <a:rPr lang="en-US" altLang="zh-CN" dirty="0">
                <a:sym typeface="微软雅黑"/>
              </a:rPr>
              <a:t>OR</a:t>
            </a:r>
            <a:r>
              <a:rPr lang="zh-CN" altLang="en-US" dirty="0">
                <a:sym typeface="微软雅黑"/>
              </a:rPr>
              <a:t>的关系。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解决</a:t>
            </a:r>
            <a:r>
              <a:rPr lang="en-US" altLang="zh-CN" dirty="0">
                <a:sym typeface="微软雅黑"/>
              </a:rPr>
              <a:t>1: </a:t>
            </a:r>
            <a:r>
              <a:rPr lang="en-US" altLang="zh-CN" dirty="0">
                <a:sym typeface="Helvetica Neue"/>
              </a:rPr>
              <a:t>$</a:t>
            </a:r>
            <a:r>
              <a:rPr lang="en-US" altLang="zh-CN" dirty="0" err="1">
                <a:sym typeface="Helvetica Neue"/>
              </a:rPr>
              <a:t>elemMatch</a:t>
            </a:r>
            <a:r>
              <a:rPr lang="zh-CN" altLang="en-US" dirty="0">
                <a:sym typeface="Helvetica Neue"/>
              </a:rPr>
              <a:t>操作符</a:t>
            </a:r>
            <a:endParaRPr lang="en-US" altLang="zh-CN" dirty="0">
              <a:sym typeface="Helvetica Neue"/>
            </a:endParaRPr>
          </a:p>
          <a:p>
            <a:pPr lvl="1"/>
            <a:r>
              <a:rPr lang="en-US" altLang="zh-CN" dirty="0">
                <a:sym typeface="Helvetica Neue"/>
              </a:rPr>
              <a:t>$</a:t>
            </a:r>
            <a:r>
              <a:rPr lang="en-US" altLang="zh-CN" dirty="0" err="1">
                <a:sym typeface="Helvetica Neue"/>
              </a:rPr>
              <a:t>elemMatch</a:t>
            </a:r>
            <a:r>
              <a:rPr lang="zh-CN" altLang="en-US" dirty="0">
                <a:sym typeface="Helvetica Neue"/>
              </a:rPr>
              <a:t>操作符，专门用于要求必须用两个边界条件，同时匹配一个数组元素，且只能匹配数组元素，不再匹配键的单个值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如何使用</a:t>
            </a:r>
            <a:r>
              <a:rPr lang="en-US" altLang="zh-CN" dirty="0">
                <a:sym typeface="微软雅黑"/>
              </a:rPr>
              <a:t>:</a:t>
            </a:r>
            <a:endParaRPr lang="zh-CN" altLang="en-US" dirty="0">
              <a:sym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0688" y="4731990"/>
            <a:ext cx="5976663" cy="345562"/>
          </a:xfrm>
          <a:prstGeom prst="rect">
            <a:avLst/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/>
          <a:p>
            <a:r>
              <a:rPr lang="en-US" altLang="zh-CN" sz="16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db.myColl.find</a:t>
            </a:r>
            <a:r>
              <a:rPr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({</a:t>
            </a:r>
            <a:r>
              <a:rPr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键： </a:t>
            </a:r>
            <a:r>
              <a:rPr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{$</a:t>
            </a:r>
            <a:r>
              <a:rPr lang="en-US" altLang="zh-CN" sz="16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elemMatch</a:t>
            </a:r>
            <a:r>
              <a:rPr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:{$</a:t>
            </a:r>
            <a:r>
              <a:rPr lang="en-US" altLang="zh-CN" sz="16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gt</a:t>
            </a:r>
            <a:r>
              <a:rPr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:</a:t>
            </a:r>
            <a:r>
              <a:rPr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下边界</a:t>
            </a:r>
            <a:r>
              <a:rPr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,$</a:t>
            </a:r>
            <a:r>
              <a:rPr lang="en-US" altLang="zh-CN" sz="16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lt</a:t>
            </a:r>
            <a:r>
              <a:rPr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:</a:t>
            </a:r>
            <a:r>
              <a:rPr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上边界</a:t>
            </a:r>
            <a:r>
              <a:rPr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}}})</a:t>
            </a:r>
          </a:p>
        </p:txBody>
      </p:sp>
    </p:spTree>
    <p:extLst>
      <p:ext uri="{BB962C8B-B14F-4D97-AF65-F5344CB8AC3E}">
        <p14:creationId xmlns:p14="http://schemas.microsoft.com/office/powerpoint/2010/main" val="18041886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查询数组与查询范围（续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微软雅黑"/>
              </a:rPr>
              <a:t>解决</a:t>
            </a:r>
            <a:r>
              <a:rPr lang="en-US" altLang="zh-CN" dirty="0">
                <a:sym typeface="微软雅黑"/>
              </a:rPr>
              <a:t>2: </a:t>
            </a:r>
            <a:r>
              <a:rPr lang="zh-CN" altLang="en-US" dirty="0">
                <a:sym typeface="微软雅黑"/>
              </a:rPr>
              <a:t>利用查询结果的</a:t>
            </a:r>
            <a:r>
              <a:rPr lang="en-US" altLang="zh-CN" dirty="0">
                <a:sym typeface="微软雅黑"/>
              </a:rPr>
              <a:t>min</a:t>
            </a:r>
            <a:r>
              <a:rPr lang="zh-CN" altLang="en-US" dirty="0">
                <a:sym typeface="微软雅黑"/>
              </a:rPr>
              <a:t>函数和</a:t>
            </a:r>
            <a:r>
              <a:rPr lang="en-US" altLang="zh-CN" dirty="0">
                <a:sym typeface="微软雅黑"/>
              </a:rPr>
              <a:t>max</a:t>
            </a:r>
            <a:r>
              <a:rPr lang="zh-CN" altLang="en-US" dirty="0">
                <a:sym typeface="微软雅黑"/>
              </a:rPr>
              <a:t>函数</a:t>
            </a:r>
          </a:p>
          <a:p>
            <a:pPr lvl="1"/>
            <a:r>
              <a:rPr lang="zh-CN" altLang="en-US" dirty="0">
                <a:sym typeface="微软雅黑"/>
              </a:rPr>
              <a:t>查询结果的</a:t>
            </a:r>
            <a:r>
              <a:rPr lang="en-US" altLang="zh-CN" dirty="0">
                <a:sym typeface="微软雅黑"/>
              </a:rPr>
              <a:t>min</a:t>
            </a:r>
            <a:r>
              <a:rPr lang="zh-CN" altLang="en-US" dirty="0">
                <a:sym typeface="微软雅黑"/>
              </a:rPr>
              <a:t>函数和</a:t>
            </a:r>
            <a:r>
              <a:rPr lang="en-US" altLang="zh-CN" dirty="0">
                <a:sym typeface="微软雅黑"/>
              </a:rPr>
              <a:t>max</a:t>
            </a:r>
            <a:r>
              <a:rPr lang="zh-CN" altLang="en-US" dirty="0">
                <a:sym typeface="微软雅黑"/>
              </a:rPr>
              <a:t>函数专门用于在建立了索引的键上，查询索引范围内的值。</a:t>
            </a:r>
            <a:endParaRPr lang="en-US" altLang="zh-CN" dirty="0">
              <a:sym typeface="微软雅黑"/>
            </a:endParaRPr>
          </a:p>
          <a:p>
            <a:pPr lvl="1"/>
            <a:endParaRPr lang="zh-CN" altLang="en-US" dirty="0">
              <a:sym typeface="微软雅黑"/>
            </a:endParaRPr>
          </a:p>
          <a:p>
            <a:pPr lvl="1"/>
            <a:r>
              <a:rPr lang="zh-CN" altLang="en-US" dirty="0">
                <a:sym typeface="微软雅黑"/>
              </a:rPr>
              <a:t>即可匹配单个键的值，也可以匹配数组类型键中的元素。</a:t>
            </a:r>
          </a:p>
          <a:p>
            <a:r>
              <a:rPr lang="zh-CN" altLang="en-US" dirty="0">
                <a:sym typeface="微软雅黑"/>
              </a:rPr>
              <a:t>如何使用</a:t>
            </a:r>
            <a:r>
              <a:rPr lang="en-US" altLang="zh-CN" dirty="0">
                <a:sym typeface="微软雅黑"/>
              </a:rPr>
              <a:t>:</a:t>
            </a:r>
            <a:endParaRPr lang="zh-CN" altLang="en-US" dirty="0">
              <a:sym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679" y="3834078"/>
            <a:ext cx="6057672" cy="321847"/>
          </a:xfrm>
          <a:prstGeom prst="rect">
            <a:avLst/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/>
          <a:p>
            <a:r>
              <a:rPr lang="mr-IN" altLang="zh-CN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db.myColl.find</a:t>
            </a:r>
            <a:r>
              <a:rPr lang="mr-IN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({}).</a:t>
            </a:r>
            <a:r>
              <a:rPr lang="mr-IN" altLang="zh-CN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min</a:t>
            </a:r>
            <a:r>
              <a:rPr lang="mr-IN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({</a:t>
            </a:r>
            <a:r>
              <a:rPr lang="zh-CN" altLang="mr-I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键</a:t>
            </a:r>
            <a:r>
              <a:rPr lang="mr-IN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:</a:t>
            </a:r>
            <a:r>
              <a:rPr lang="zh-CN" altLang="mr-I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下边界</a:t>
            </a:r>
            <a:r>
              <a:rPr lang="mr-IN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}).</a:t>
            </a:r>
            <a:r>
              <a:rPr lang="mr-IN" altLang="zh-CN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max</a:t>
            </a:r>
            <a:r>
              <a:rPr lang="mr-IN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({</a:t>
            </a:r>
            <a:r>
              <a:rPr lang="zh-CN" altLang="mr-I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键</a:t>
            </a:r>
            <a:r>
              <a:rPr lang="mr-IN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:</a:t>
            </a:r>
            <a:r>
              <a:rPr lang="zh-CN" altLang="mr-I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上边界</a:t>
            </a:r>
            <a:r>
              <a:rPr lang="mr-IN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})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1933291" y="2124770"/>
            <a:ext cx="4698522" cy="385201"/>
          </a:xfrm>
          <a:prstGeom prst="wedgeRectCallout">
            <a:avLst>
              <a:gd name="adj1" fmla="val 8952"/>
              <a:gd name="adj2" fmla="val -96650"/>
            </a:avLst>
          </a:prstGeom>
          <a:solidFill>
            <a:srgbClr val="FF0000"/>
          </a:solidFill>
          <a:ln w="12700" cap="flat">
            <a:solidFill>
              <a:schemeClr val="bg1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强调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必须在要查询的键上创建了索引才能用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2204864" y="4255677"/>
            <a:ext cx="3672408" cy="385201"/>
          </a:xfrm>
          <a:prstGeom prst="wedgeRectCallout">
            <a:avLst>
              <a:gd name="adj1" fmla="val -35314"/>
              <a:gd name="adj2" fmla="val -77598"/>
            </a:avLst>
          </a:prstGeom>
          <a:solidFill>
            <a:srgbClr val="FF0000"/>
          </a:solidFill>
          <a:ln w="12700" cap="flat">
            <a:solidFill>
              <a:schemeClr val="bg1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强调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: min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max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$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/>
              </a:rPr>
              <a:t>比较符效率高！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815912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查询数组与查询范围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微软雅黑"/>
              </a:rPr>
              <a:t>在</a:t>
            </a:r>
            <a:r>
              <a:rPr lang="en-US" altLang="zh-CN" dirty="0">
                <a:sym typeface="微软雅黑"/>
              </a:rPr>
              <a:t>scores</a:t>
            </a:r>
            <a:r>
              <a:rPr lang="zh-CN" altLang="en-US" dirty="0">
                <a:sym typeface="微软雅黑"/>
              </a:rPr>
              <a:t>集合中插入</a:t>
            </a:r>
            <a:r>
              <a:rPr lang="en-US" altLang="zh-CN" dirty="0">
                <a:sym typeface="微软雅黑"/>
              </a:rPr>
              <a:t>6</a:t>
            </a:r>
            <a:r>
              <a:rPr lang="zh-CN" altLang="en-US" dirty="0">
                <a:sym typeface="微软雅黑"/>
              </a:rPr>
              <a:t>组成绩</a:t>
            </a:r>
            <a:r>
              <a:rPr lang="en-US" altLang="zh-CN" dirty="0">
                <a:sym typeface="微软雅黑"/>
              </a:rPr>
              <a:t>: </a:t>
            </a:r>
            <a:r>
              <a:rPr lang="zh-CN" altLang="en-US" dirty="0">
                <a:sym typeface="微软雅黑"/>
              </a:rPr>
              <a:t>有的人有</a:t>
            </a:r>
            <a:r>
              <a:rPr lang="en-US" altLang="zh-CN" dirty="0">
                <a:sym typeface="微软雅黑"/>
              </a:rPr>
              <a:t>1</a:t>
            </a:r>
            <a:r>
              <a:rPr lang="zh-CN" altLang="en-US" dirty="0">
                <a:sym typeface="微软雅黑"/>
              </a:rPr>
              <a:t>个成绩，有的人用数组保存了两个成绩 </a:t>
            </a:r>
          </a:p>
          <a:p>
            <a:r>
              <a:rPr lang="zh-CN" altLang="en-US" dirty="0">
                <a:sym typeface="微软雅黑"/>
              </a:rPr>
              <a:t>查询各种成绩区间的人。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使用</a:t>
            </a:r>
            <a:r>
              <a:rPr lang="en-US" altLang="zh-CN" dirty="0">
                <a:sym typeface="微软雅黑"/>
              </a:rPr>
              <a:t>$</a:t>
            </a:r>
            <a:r>
              <a:rPr lang="en-US" altLang="zh-CN" dirty="0" err="1">
                <a:sym typeface="微软雅黑"/>
              </a:rPr>
              <a:t>elemMatch</a:t>
            </a:r>
            <a:r>
              <a:rPr lang="zh-CN" altLang="en-US" dirty="0">
                <a:sym typeface="微软雅黑"/>
              </a:rPr>
              <a:t>再次查询</a:t>
            </a:r>
            <a:r>
              <a:rPr lang="en-US" altLang="zh-CN" dirty="0">
                <a:sym typeface="微软雅黑"/>
              </a:rPr>
              <a:t>70</a:t>
            </a:r>
            <a:r>
              <a:rPr lang="zh-CN" altLang="en-US" dirty="0">
                <a:sym typeface="微软雅黑"/>
              </a:rPr>
              <a:t>到</a:t>
            </a:r>
            <a:r>
              <a:rPr lang="en-US" altLang="zh-CN" dirty="0">
                <a:sym typeface="微软雅黑"/>
              </a:rPr>
              <a:t>80</a:t>
            </a:r>
            <a:r>
              <a:rPr lang="zh-CN" altLang="en-US" dirty="0">
                <a:sym typeface="微软雅黑"/>
              </a:rPr>
              <a:t>之间的分数</a:t>
            </a:r>
          </a:p>
          <a:p>
            <a:r>
              <a:rPr lang="zh-CN" altLang="en-US" dirty="0">
                <a:sym typeface="微软雅黑"/>
              </a:rPr>
              <a:t>使用</a:t>
            </a:r>
            <a:r>
              <a:rPr lang="en-US" altLang="zh-CN" dirty="0">
                <a:sym typeface="微软雅黑"/>
              </a:rPr>
              <a:t>min</a:t>
            </a:r>
            <a:r>
              <a:rPr lang="zh-CN" altLang="en-US" dirty="0">
                <a:sym typeface="微软雅黑"/>
              </a:rPr>
              <a:t>和</a:t>
            </a:r>
            <a:r>
              <a:rPr lang="en-US" altLang="zh-CN" dirty="0">
                <a:sym typeface="微软雅黑"/>
              </a:rPr>
              <a:t>max</a:t>
            </a:r>
            <a:r>
              <a:rPr lang="zh-CN" altLang="en-US" dirty="0">
                <a:sym typeface="微软雅黑"/>
              </a:rPr>
              <a:t>查询</a:t>
            </a:r>
            <a:r>
              <a:rPr lang="en-US" altLang="zh-CN" dirty="0">
                <a:sym typeface="微软雅黑"/>
              </a:rPr>
              <a:t>70</a:t>
            </a:r>
            <a:r>
              <a:rPr lang="zh-CN" altLang="en-US" dirty="0">
                <a:sym typeface="微软雅黑"/>
              </a:rPr>
              <a:t>到</a:t>
            </a:r>
            <a:r>
              <a:rPr lang="en-US" altLang="zh-CN" dirty="0">
                <a:sym typeface="微软雅黑"/>
              </a:rPr>
              <a:t>80</a:t>
            </a:r>
            <a:r>
              <a:rPr lang="zh-CN" altLang="en-US" dirty="0">
                <a:sym typeface="微软雅黑"/>
              </a:rPr>
              <a:t>之间的分数。</a:t>
            </a:r>
          </a:p>
          <a:p>
            <a:endParaRPr lang="zh-CN" altLang="en-US" dirty="0"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943335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查询数组中的内嵌文档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微软雅黑"/>
              </a:rPr>
              <a:t>错误做法一</a:t>
            </a:r>
            <a:r>
              <a:rPr lang="en-US" altLang="zh-CN" dirty="0">
                <a:sym typeface="微软雅黑"/>
              </a:rPr>
              <a:t>:  </a:t>
            </a:r>
            <a:r>
              <a:rPr lang="zh-CN" altLang="en-US" dirty="0">
                <a:sym typeface="微软雅黑"/>
              </a:rPr>
              <a:t>将整个内嵌文档作为条件，完整匹配整个内嵌文档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问题： 完整匹配内嵌文档要求键的个数和顺序必须完全匹配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错误做法二</a:t>
            </a:r>
            <a:r>
              <a:rPr lang="en-US" altLang="zh-CN" dirty="0">
                <a:sym typeface="微软雅黑"/>
              </a:rPr>
              <a:t>:  </a:t>
            </a:r>
            <a:r>
              <a:rPr lang="zh-CN" altLang="en-US" dirty="0">
                <a:sym typeface="微软雅黑"/>
              </a:rPr>
              <a:t>使用</a:t>
            </a:r>
            <a:r>
              <a:rPr lang="en-US" altLang="zh-CN" dirty="0">
                <a:sym typeface="微软雅黑"/>
              </a:rPr>
              <a:t>.</a:t>
            </a:r>
            <a:r>
              <a:rPr lang="zh-CN" altLang="en-US" dirty="0">
                <a:sym typeface="微软雅黑"/>
              </a:rPr>
              <a:t>操作符，分别匹配内嵌文档的个别键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问题</a:t>
            </a:r>
            <a:r>
              <a:rPr lang="en-US" altLang="zh-CN" dirty="0">
                <a:sym typeface="微软雅黑"/>
              </a:rPr>
              <a:t>:  </a:t>
            </a:r>
            <a:r>
              <a:rPr lang="zh-CN" altLang="en-US" dirty="0">
                <a:sym typeface="微软雅黑"/>
              </a:rPr>
              <a:t>分别匹配数组元素时，不同条件，可能分头匹配不同的文档。</a:t>
            </a:r>
            <a:endParaRPr lang="en-US" altLang="zh-CN" dirty="0"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791960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查询数组中的内嵌文档（续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微软雅黑"/>
              </a:rPr>
              <a:t>正确做法</a:t>
            </a:r>
            <a:r>
              <a:rPr lang="en-US" altLang="zh-CN" dirty="0">
                <a:sym typeface="微软雅黑"/>
              </a:rPr>
              <a:t>: </a:t>
            </a:r>
            <a:r>
              <a:rPr lang="zh-CN" altLang="en-US" dirty="0">
                <a:sym typeface="微软雅黑"/>
              </a:rPr>
              <a:t>使用</a:t>
            </a:r>
            <a:r>
              <a:rPr lang="en-US" altLang="zh-CN" dirty="0">
                <a:sym typeface="微软雅黑"/>
              </a:rPr>
              <a:t>$</a:t>
            </a:r>
            <a:r>
              <a:rPr lang="en-US" altLang="zh-CN" dirty="0" err="1">
                <a:sym typeface="微软雅黑"/>
              </a:rPr>
              <a:t>elemMatch</a:t>
            </a:r>
            <a:r>
              <a:rPr lang="zh-CN" altLang="en-US" dirty="0">
                <a:sym typeface="微软雅黑"/>
              </a:rPr>
              <a:t>，可避免完整匹配，也可要求查询文档的键匹配同一个文档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如何使用</a:t>
            </a:r>
            <a:r>
              <a:rPr lang="en-US" altLang="zh-CN" dirty="0">
                <a:sym typeface="微软雅黑"/>
              </a:rPr>
              <a:t>:</a:t>
            </a:r>
            <a:endParaRPr lang="zh-CN" altLang="en-US" dirty="0">
              <a:sym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4684" y="2715766"/>
            <a:ext cx="6012667" cy="360040"/>
          </a:xfrm>
          <a:prstGeom prst="rect">
            <a:avLst/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/>
          <a:p>
            <a:r>
              <a:rPr lang="en-US" altLang="zh-CN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db.myColl.find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({</a:t>
            </a: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键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:{$</a:t>
            </a:r>
            <a:r>
              <a:rPr lang="en-US" altLang="zh-CN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elemMatch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:{</a:t>
            </a: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键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值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微软雅黑"/>
              </a:rPr>
              <a:t>,… …}}});</a:t>
            </a:r>
          </a:p>
        </p:txBody>
      </p:sp>
    </p:spTree>
    <p:extLst>
      <p:ext uri="{BB962C8B-B14F-4D97-AF65-F5344CB8AC3E}">
        <p14:creationId xmlns:p14="http://schemas.microsoft.com/office/powerpoint/2010/main" val="97856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$each</a:t>
            </a:r>
            <a:r>
              <a:rPr lang="zh-CN" altLang="en-US" dirty="0"/>
              <a:t>操作符（续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只要希望向数组中添加多个元素时，就要在</a:t>
            </a:r>
            <a:r>
              <a:rPr lang="en-US" altLang="zh-CN" dirty="0"/>
              <a:t>$push</a:t>
            </a:r>
            <a:r>
              <a:rPr lang="zh-CN" altLang="en-US" dirty="0"/>
              <a:t>修改器中，使用</a:t>
            </a:r>
            <a:r>
              <a:rPr lang="en-US" altLang="zh-CN" dirty="0"/>
              <a:t>$each</a:t>
            </a:r>
            <a:r>
              <a:rPr lang="zh-CN" altLang="en-US" dirty="0"/>
              <a:t>操作符</a:t>
            </a:r>
            <a:endParaRPr lang="en-US" altLang="zh-CN" dirty="0"/>
          </a:p>
          <a:p>
            <a:r>
              <a:rPr lang="zh-CN" altLang="en-US" dirty="0"/>
              <a:t>如何使用：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意为</a:t>
            </a:r>
            <a:r>
              <a:rPr lang="en-US" altLang="zh-CN" dirty="0"/>
              <a:t>: </a:t>
            </a:r>
            <a:r>
              <a:rPr lang="zh-CN" altLang="en-US" dirty="0"/>
              <a:t>将</a:t>
            </a:r>
            <a:r>
              <a:rPr lang="en-US" altLang="zh-CN" dirty="0"/>
              <a:t>$each</a:t>
            </a:r>
            <a:r>
              <a:rPr lang="zh-CN" altLang="en-US" dirty="0"/>
              <a:t>后数组中的每个值，依次追加到“键”中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620688" y="2221792"/>
            <a:ext cx="5976663" cy="576064"/>
          </a:xfrm>
          <a:prstGeom prst="roundRect">
            <a:avLst>
              <a:gd name="adj" fmla="val 11654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>
                <a:solidFill>
                  <a:schemeClr val="bg1"/>
                </a:solidFill>
              </a:rPr>
              <a:t>db.myColl.update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{</a:t>
            </a:r>
            <a:r>
              <a:rPr lang="zh-CN" altLang="en-US" dirty="0">
                <a:solidFill>
                  <a:schemeClr val="bg1"/>
                </a:solidFill>
              </a:rPr>
              <a:t>查询文档</a:t>
            </a:r>
            <a:r>
              <a:rPr lang="en-US" altLang="zh-CN" dirty="0">
                <a:solidFill>
                  <a:schemeClr val="bg1"/>
                </a:solidFill>
              </a:rPr>
              <a:t>},{$push:{</a:t>
            </a:r>
            <a:r>
              <a:rPr lang="zh-CN" altLang="en-US" dirty="0">
                <a:solidFill>
                  <a:schemeClr val="bg1"/>
                </a:solidFill>
              </a:rPr>
              <a:t>键</a:t>
            </a:r>
            <a:r>
              <a:rPr lang="en-US" altLang="zh-CN" dirty="0">
                <a:solidFill>
                  <a:schemeClr val="bg1"/>
                </a:solidFill>
              </a:rPr>
              <a:t>:{$each:[</a:t>
            </a:r>
            <a:r>
              <a:rPr lang="zh-CN" altLang="en-US" dirty="0">
                <a:solidFill>
                  <a:schemeClr val="bg1"/>
                </a:solidFill>
              </a:rPr>
              <a:t>值</a:t>
            </a:r>
            <a:r>
              <a:rPr lang="en-US" altLang="zh-CN" dirty="0">
                <a:solidFill>
                  <a:schemeClr val="bg1"/>
                </a:solidFill>
              </a:rPr>
              <a:t>1,</a:t>
            </a:r>
            <a:r>
              <a:rPr lang="zh-CN" altLang="en-US" dirty="0">
                <a:solidFill>
                  <a:schemeClr val="bg1"/>
                </a:solidFill>
              </a:rPr>
              <a:t>值</a:t>
            </a:r>
            <a:r>
              <a:rPr lang="en-US" altLang="zh-CN" dirty="0">
                <a:solidFill>
                  <a:schemeClr val="bg1"/>
                </a:solidFill>
              </a:rPr>
              <a:t>2,…]}}})</a:t>
            </a:r>
            <a:endParaRPr lang="zh-CN" altLang="en-US" dirty="0">
              <a:solidFill>
                <a:schemeClr val="bg1"/>
              </a:solidFill>
              <a:sym typeface="Helvetica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0688" y="3795886"/>
            <a:ext cx="5986335" cy="936104"/>
          </a:xfrm>
          <a:prstGeom prst="roundRect">
            <a:avLst>
              <a:gd name="adj" fmla="val 7413"/>
            </a:avLst>
          </a:prstGeom>
          <a:solidFill>
            <a:srgbClr val="EAEAEA"/>
          </a:solidFill>
          <a:ln w="12700" cap="rnd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med" len="lg"/>
          </a:ln>
          <a:effectLst/>
        </p:spPr>
        <p:txBody>
          <a:bodyPr wrap="none" lIns="68567" tIns="34283" rIns="68567" bIns="34283" anchor="ctr"/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>
                <a:solidFill>
                  <a:schemeClr val="bg1"/>
                </a:solidFill>
              </a:rPr>
              <a:t>db.myColl.update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{</a:t>
            </a:r>
            <a:r>
              <a:rPr lang="zh-CN" altLang="en-US" dirty="0">
                <a:solidFill>
                  <a:schemeClr val="bg1"/>
                </a:solidFill>
              </a:rPr>
              <a:t>查询文档</a:t>
            </a:r>
            <a:r>
              <a:rPr lang="en-US" altLang="zh-CN" dirty="0">
                <a:solidFill>
                  <a:schemeClr val="bg1"/>
                </a:solidFill>
              </a:rPr>
              <a:t>},{$push:{pm25:{$each:[294,275,253]}}})</a:t>
            </a:r>
          </a:p>
          <a:p>
            <a:r>
              <a:rPr lang="en-US" altLang="zh-CN" dirty="0">
                <a:solidFill>
                  <a:schemeClr val="bg1"/>
                </a:solidFill>
                <a:sym typeface="Helvetica Light"/>
              </a:rPr>
              <a:t>//</a:t>
            </a:r>
            <a:r>
              <a:rPr lang="en-US" altLang="zh-CN" dirty="0">
                <a:solidFill>
                  <a:schemeClr val="bg1"/>
                </a:solidFill>
              </a:rPr>
              <a:t>…{“pm25”:[338,315, </a:t>
            </a:r>
            <a:r>
              <a:rPr lang="en-US" altLang="zh-CN" dirty="0">
                <a:solidFill>
                  <a:srgbClr val="FF0000"/>
                </a:solidFill>
              </a:rPr>
              <a:t>294,275,253</a:t>
            </a:r>
            <a:r>
              <a:rPr lang="en-US" altLang="zh-CN" dirty="0">
                <a:solidFill>
                  <a:schemeClr val="bg1"/>
                </a:solidFill>
              </a:rPr>
              <a:t> ]}</a:t>
            </a:r>
            <a:endParaRPr lang="zh-CN" altLang="en-US" dirty="0">
              <a:solidFill>
                <a:schemeClr val="bg1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6575116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查询数组中的内嵌文档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微软雅黑"/>
              </a:rPr>
              <a:t>使用完整匹配，查询英语成绩高于</a:t>
            </a:r>
            <a:r>
              <a:rPr lang="en-US" altLang="zh-CN" dirty="0">
                <a:sym typeface="微软雅黑"/>
              </a:rPr>
              <a:t>70</a:t>
            </a:r>
            <a:r>
              <a:rPr lang="zh-CN" altLang="en-US" dirty="0">
                <a:sym typeface="微软雅黑"/>
              </a:rPr>
              <a:t>的人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使用</a:t>
            </a:r>
            <a:r>
              <a:rPr lang="en-US" altLang="zh-CN" dirty="0">
                <a:sym typeface="微软雅黑"/>
              </a:rPr>
              <a:t>.</a:t>
            </a:r>
            <a:r>
              <a:rPr lang="zh-CN" altLang="en-US" dirty="0">
                <a:sym typeface="微软雅黑"/>
              </a:rPr>
              <a:t>操作符，匹配个别键，查询英语成绩低于</a:t>
            </a:r>
            <a:r>
              <a:rPr lang="en-US" altLang="zh-CN" dirty="0">
                <a:sym typeface="微软雅黑"/>
              </a:rPr>
              <a:t>70</a:t>
            </a:r>
            <a:r>
              <a:rPr lang="zh-CN" altLang="en-US" dirty="0">
                <a:sym typeface="微软雅黑"/>
              </a:rPr>
              <a:t>的人</a:t>
            </a:r>
            <a:endParaRPr lang="en-US" altLang="zh-CN" dirty="0">
              <a:sym typeface="微软雅黑"/>
            </a:endParaRPr>
          </a:p>
          <a:p>
            <a:r>
              <a:rPr lang="zh-CN" altLang="en-US" dirty="0">
                <a:sym typeface="微软雅黑"/>
              </a:rPr>
              <a:t>使用</a:t>
            </a:r>
            <a:r>
              <a:rPr lang="en-US" altLang="zh-CN" dirty="0">
                <a:sym typeface="微软雅黑"/>
              </a:rPr>
              <a:t>$</a:t>
            </a:r>
            <a:r>
              <a:rPr lang="en-US" altLang="zh-CN" dirty="0" err="1">
                <a:sym typeface="微软雅黑"/>
              </a:rPr>
              <a:t>elemMatch</a:t>
            </a:r>
            <a:r>
              <a:rPr lang="zh-CN" altLang="en-US" dirty="0">
                <a:sym typeface="微软雅黑"/>
              </a:rPr>
              <a:t>，查询英语成绩高于</a:t>
            </a:r>
            <a:r>
              <a:rPr lang="en-US" altLang="zh-CN" dirty="0">
                <a:sym typeface="微软雅黑"/>
              </a:rPr>
              <a:t>70</a:t>
            </a:r>
            <a:r>
              <a:rPr lang="zh-CN" altLang="en-US" dirty="0">
                <a:sym typeface="微软雅黑"/>
              </a:rPr>
              <a:t>的人</a:t>
            </a:r>
          </a:p>
          <a:p>
            <a:endParaRPr lang="zh-CN" altLang="en-US" dirty="0"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982197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总结和答疑</a:t>
            </a:r>
          </a:p>
        </p:txBody>
      </p:sp>
    </p:spTree>
    <p:extLst>
      <p:ext uri="{BB962C8B-B14F-4D97-AF65-F5344CB8AC3E}">
        <p14:creationId xmlns:p14="http://schemas.microsoft.com/office/powerpoint/2010/main" val="337072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$each</a:t>
            </a:r>
            <a:r>
              <a:rPr lang="zh-CN" altLang="en-US" dirty="0"/>
              <a:t>操作符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创建集合</a:t>
            </a:r>
            <a:r>
              <a:rPr lang="en-US" altLang="zh-CN" dirty="0"/>
              <a:t>cities</a:t>
            </a:r>
            <a:r>
              <a:rPr lang="zh-CN" altLang="en-US" dirty="0"/>
              <a:t>，并向其中增加一个城市，描述该城市</a:t>
            </a:r>
            <a:r>
              <a:rPr lang="en-US" altLang="zh-CN" dirty="0"/>
              <a:t>5</a:t>
            </a:r>
            <a:r>
              <a:rPr lang="zh-CN" altLang="en-US" dirty="0"/>
              <a:t>小时内的</a:t>
            </a:r>
            <a:r>
              <a:rPr lang="en-US" altLang="zh-CN" dirty="0"/>
              <a:t>pm2.5</a:t>
            </a:r>
            <a:r>
              <a:rPr lang="zh-CN" altLang="en-US" dirty="0"/>
              <a:t>值</a:t>
            </a:r>
            <a:endParaRPr lang="en-US" altLang="zh-CN" dirty="0"/>
          </a:p>
          <a:p>
            <a:r>
              <a:rPr lang="zh-CN" altLang="en-US" dirty="0"/>
              <a:t>向该城市的</a:t>
            </a:r>
            <a:r>
              <a:rPr lang="en-US" altLang="zh-CN" dirty="0"/>
              <a:t>pm2.5</a:t>
            </a:r>
            <a:r>
              <a:rPr lang="zh-CN" altLang="en-US" dirty="0"/>
              <a:t>数组中追加</a:t>
            </a:r>
            <a:r>
              <a:rPr lang="en-US" altLang="zh-CN" dirty="0"/>
              <a:t>3</a:t>
            </a:r>
            <a:r>
              <a:rPr lang="zh-CN" altLang="en-US" dirty="0"/>
              <a:t>个数值</a:t>
            </a:r>
          </a:p>
        </p:txBody>
      </p:sp>
    </p:spTree>
    <p:extLst>
      <p:ext uri="{BB962C8B-B14F-4D97-AF65-F5344CB8AC3E}">
        <p14:creationId xmlns:p14="http://schemas.microsoft.com/office/powerpoint/2010/main" val="759659182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模板" id="{5162D0CA-10D9-644C-BFFD-918AE5CA4107}" vid="{F9C2E012-C004-0340-8717-1C71DF6A053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9922</TotalTime>
  <Words>18548</Words>
  <Application>Microsoft Office PowerPoint</Application>
  <PresentationFormat>自定义</PresentationFormat>
  <Paragraphs>1691</Paragraphs>
  <Slides>81</Slides>
  <Notes>81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90" baseType="lpstr">
      <vt:lpstr>Helvetica Light</vt:lpstr>
      <vt:lpstr>Helvetica Neue</vt:lpstr>
      <vt:lpstr>宋体</vt:lpstr>
      <vt:lpstr>微软雅黑</vt:lpstr>
      <vt:lpstr>微软雅黑</vt:lpstr>
      <vt:lpstr>Arial</vt:lpstr>
      <vt:lpstr>Calibri</vt:lpstr>
      <vt:lpstr>Mangal</vt:lpstr>
      <vt:lpstr>模板</vt:lpstr>
      <vt:lpstr>MongoDB</vt:lpstr>
      <vt:lpstr>PowerPoint 演示文稿</vt:lpstr>
      <vt:lpstr>PowerPoint 演示文稿</vt:lpstr>
      <vt:lpstr>数组修改器</vt:lpstr>
      <vt:lpstr>$push修改器</vt:lpstr>
      <vt:lpstr>使用$push修改器</vt:lpstr>
      <vt:lpstr>$each操作符</vt:lpstr>
      <vt:lpstr>$each操作符（续1）</vt:lpstr>
      <vt:lpstr>使用$each操作符</vt:lpstr>
      <vt:lpstr>$slice操作符</vt:lpstr>
      <vt:lpstr>使用$slice操作符</vt:lpstr>
      <vt:lpstr>$sort操作符</vt:lpstr>
      <vt:lpstr>使用$sort操作符</vt:lpstr>
      <vt:lpstr>$ne操作符</vt:lpstr>
      <vt:lpstr>使用$sort操作符</vt:lpstr>
      <vt:lpstr>$addToSet修改器</vt:lpstr>
      <vt:lpstr>$addToSet修改器（续1）</vt:lpstr>
      <vt:lpstr>使用$addToSet修改器</vt:lpstr>
      <vt:lpstr>删除数组元素</vt:lpstr>
      <vt:lpstr>删除数组元素</vt:lpstr>
      <vt:lpstr>删除指定内容的元素</vt:lpstr>
      <vt:lpstr>删除指定内容的元素</vt:lpstr>
      <vt:lpstr>修改指定位置的数组元素</vt:lpstr>
      <vt:lpstr>修改指定位置的数组元素</vt:lpstr>
      <vt:lpstr>特殊的更新</vt:lpstr>
      <vt:lpstr>upsert</vt:lpstr>
      <vt:lpstr>使用upsert</vt:lpstr>
      <vt:lpstr>$setOnInsert</vt:lpstr>
      <vt:lpstr>使用$setOnInsert</vt:lpstr>
      <vt:lpstr>save函数</vt:lpstr>
      <vt:lpstr>save函数（续1）</vt:lpstr>
      <vt:lpstr>使用save函数</vt:lpstr>
      <vt:lpstr>更新多个文档</vt:lpstr>
      <vt:lpstr>更新多个文档</vt:lpstr>
      <vt:lpstr>findAndModify方法</vt:lpstr>
      <vt:lpstr>findAndModify方法（续1）</vt:lpstr>
      <vt:lpstr>使用findAndModify方法</vt:lpstr>
      <vt:lpstr>PowerPoint 演示文稿</vt:lpstr>
      <vt:lpstr>PowerPoint 演示文稿</vt:lpstr>
      <vt:lpstr>find函数</vt:lpstr>
      <vt:lpstr>查询文档</vt:lpstr>
      <vt:lpstr>查询文档（续1）</vt:lpstr>
      <vt:lpstr>指定返回的键</vt:lpstr>
      <vt:lpstr>指定返回的键</vt:lpstr>
      <vt:lpstr>查询条件</vt:lpstr>
      <vt:lpstr>比较运算符</vt:lpstr>
      <vt:lpstr>使用比较运算符</vt:lpstr>
      <vt:lpstr>OR查询</vt:lpstr>
      <vt:lpstr>OR查询（续1）</vt:lpstr>
      <vt:lpstr>使用OR查询</vt:lpstr>
      <vt:lpstr>$not</vt:lpstr>
      <vt:lpstr>使用$not</vt:lpstr>
      <vt:lpstr>条件文档</vt:lpstr>
      <vt:lpstr>条件文档（续1）</vt:lpstr>
      <vt:lpstr>查询特定类型</vt:lpstr>
      <vt:lpstr>null</vt:lpstr>
      <vt:lpstr>使用$exists</vt:lpstr>
      <vt:lpstr>正则表达式</vt:lpstr>
      <vt:lpstr>使用正则表达式查询</vt:lpstr>
      <vt:lpstr>查询内嵌文档</vt:lpstr>
      <vt:lpstr>查询内嵌文档（续1）</vt:lpstr>
      <vt:lpstr>查询内嵌文档</vt:lpstr>
      <vt:lpstr>$where子句</vt:lpstr>
      <vt:lpstr>$where子句（续1）</vt:lpstr>
      <vt:lpstr>使用$where子句</vt:lpstr>
      <vt:lpstr>查询数组</vt:lpstr>
      <vt:lpstr>匹配数组内容</vt:lpstr>
      <vt:lpstr>匹配数组内容</vt:lpstr>
      <vt:lpstr>$all</vt:lpstr>
      <vt:lpstr>$all（续1）</vt:lpstr>
      <vt:lpstr>$size</vt:lpstr>
      <vt:lpstr>$slice</vt:lpstr>
      <vt:lpstr>$slice（续1）</vt:lpstr>
      <vt:lpstr>使用$slice</vt:lpstr>
      <vt:lpstr>查询数组与查询范围</vt:lpstr>
      <vt:lpstr>查询数组与查询范围（续1）</vt:lpstr>
      <vt:lpstr>查询数组与查询范围</vt:lpstr>
      <vt:lpstr>查询数组中的内嵌文档</vt:lpstr>
      <vt:lpstr>查询数组中的内嵌文档（续1）</vt:lpstr>
      <vt:lpstr>查询数组中的内嵌文档</vt:lpstr>
      <vt:lpstr>总结和答疑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JAVA语言基础05</dc:title>
  <cp:lastModifiedBy>dong zhang</cp:lastModifiedBy>
  <cp:revision>2936</cp:revision>
  <dcterms:modified xsi:type="dcterms:W3CDTF">2017-08-27T02:52:48Z</dcterms:modified>
</cp:coreProperties>
</file>