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94"/>
  </p:notesMasterIdLst>
  <p:handoutMasterIdLst>
    <p:handoutMasterId r:id="rId95"/>
  </p:handoutMasterIdLst>
  <p:sldIdLst>
    <p:sldId id="598" r:id="rId2"/>
    <p:sldId id="640" r:id="rId3"/>
    <p:sldId id="641" r:id="rId4"/>
    <p:sldId id="671" r:id="rId5"/>
    <p:sldId id="672" r:id="rId6"/>
    <p:sldId id="674" r:id="rId7"/>
    <p:sldId id="675" r:id="rId8"/>
    <p:sldId id="769" r:id="rId9"/>
    <p:sldId id="673" r:id="rId10"/>
    <p:sldId id="676" r:id="rId11"/>
    <p:sldId id="677" r:id="rId12"/>
    <p:sldId id="678" r:id="rId13"/>
    <p:sldId id="679" r:id="rId14"/>
    <p:sldId id="660" r:id="rId15"/>
    <p:sldId id="691" r:id="rId16"/>
    <p:sldId id="692" r:id="rId17"/>
    <p:sldId id="693" r:id="rId18"/>
    <p:sldId id="694" r:id="rId19"/>
    <p:sldId id="695" r:id="rId20"/>
    <p:sldId id="696" r:id="rId21"/>
    <p:sldId id="697" r:id="rId22"/>
    <p:sldId id="698" r:id="rId23"/>
    <p:sldId id="700" r:id="rId24"/>
    <p:sldId id="699" r:id="rId25"/>
    <p:sldId id="701" r:id="rId26"/>
    <p:sldId id="703" r:id="rId27"/>
    <p:sldId id="702" r:id="rId28"/>
    <p:sldId id="704" r:id="rId29"/>
    <p:sldId id="705" r:id="rId30"/>
    <p:sldId id="706" r:id="rId31"/>
    <p:sldId id="707" r:id="rId32"/>
    <p:sldId id="708" r:id="rId33"/>
    <p:sldId id="709" r:id="rId34"/>
    <p:sldId id="710" r:id="rId35"/>
    <p:sldId id="712" r:id="rId36"/>
    <p:sldId id="711" r:id="rId37"/>
    <p:sldId id="713" r:id="rId38"/>
    <p:sldId id="714" r:id="rId39"/>
    <p:sldId id="770" r:id="rId40"/>
    <p:sldId id="771" r:id="rId41"/>
    <p:sldId id="715" r:id="rId42"/>
    <p:sldId id="717" r:id="rId43"/>
    <p:sldId id="716" r:id="rId44"/>
    <p:sldId id="718" r:id="rId45"/>
    <p:sldId id="720" r:id="rId46"/>
    <p:sldId id="719" r:id="rId47"/>
    <p:sldId id="721" r:id="rId48"/>
    <p:sldId id="722" r:id="rId49"/>
    <p:sldId id="723" r:id="rId50"/>
    <p:sldId id="725" r:id="rId51"/>
    <p:sldId id="724" r:id="rId52"/>
    <p:sldId id="726" r:id="rId53"/>
    <p:sldId id="727" r:id="rId54"/>
    <p:sldId id="728" r:id="rId55"/>
    <p:sldId id="729" r:id="rId56"/>
    <p:sldId id="730" r:id="rId57"/>
    <p:sldId id="731" r:id="rId58"/>
    <p:sldId id="733" r:id="rId59"/>
    <p:sldId id="734" r:id="rId60"/>
    <p:sldId id="735" r:id="rId61"/>
    <p:sldId id="736" r:id="rId62"/>
    <p:sldId id="740" r:id="rId63"/>
    <p:sldId id="739" r:id="rId64"/>
    <p:sldId id="737" r:id="rId65"/>
    <p:sldId id="772" r:id="rId66"/>
    <p:sldId id="741" r:id="rId67"/>
    <p:sldId id="742" r:id="rId68"/>
    <p:sldId id="743" r:id="rId69"/>
    <p:sldId id="773" r:id="rId70"/>
    <p:sldId id="744" r:id="rId71"/>
    <p:sldId id="745" r:id="rId72"/>
    <p:sldId id="749" r:id="rId73"/>
    <p:sldId id="750" r:id="rId74"/>
    <p:sldId id="751" r:id="rId75"/>
    <p:sldId id="752" r:id="rId76"/>
    <p:sldId id="753" r:id="rId77"/>
    <p:sldId id="754" r:id="rId78"/>
    <p:sldId id="755" r:id="rId79"/>
    <p:sldId id="756" r:id="rId80"/>
    <p:sldId id="757" r:id="rId81"/>
    <p:sldId id="758" r:id="rId82"/>
    <p:sldId id="759" r:id="rId83"/>
    <p:sldId id="760" r:id="rId84"/>
    <p:sldId id="762" r:id="rId85"/>
    <p:sldId id="761" r:id="rId86"/>
    <p:sldId id="763" r:id="rId87"/>
    <p:sldId id="764" r:id="rId88"/>
    <p:sldId id="765" r:id="rId89"/>
    <p:sldId id="766" r:id="rId90"/>
    <p:sldId id="767" r:id="rId91"/>
    <p:sldId id="768" r:id="rId92"/>
    <p:sldId id="575" r:id="rId93"/>
  </p:sldIdLst>
  <p:sldSz cx="6858000" cy="5143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70C1"/>
    <a:srgbClr val="EAEAEA"/>
    <a:srgbClr val="2A56DB"/>
    <a:srgbClr val="4B7BBD"/>
    <a:srgbClr val="DC1F26"/>
    <a:srgbClr val="231F20"/>
    <a:srgbClr val="B4DD93"/>
    <a:srgbClr val="C5D8A0"/>
    <a:srgbClr val="009A46"/>
    <a:srgbClr val="827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7" autoAdjust="0"/>
    <p:restoredTop sz="42734" autoAdjust="0"/>
  </p:normalViewPr>
  <p:slideViewPr>
    <p:cSldViewPr>
      <p:cViewPr varScale="1">
        <p:scale>
          <a:sx n="43" d="100"/>
          <a:sy n="43" d="100"/>
        </p:scale>
        <p:origin x="2442" y="48"/>
      </p:cViewPr>
      <p:guideLst>
        <p:guide orient="horz" pos="2160"/>
        <p:guide pos="2160"/>
        <p:guide orient="horz" pos="162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2017/08/30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2017/08/30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大家好，我是张东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442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默认情况下，使用文本索引时，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键后的多个关键词，用空格分隔。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多个关键词匹配时，使用的是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关系分头匹配每个词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其实，可以通过关键词中一些特殊字符，实现精确匹配，和排除匹配。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首先，实现精确匹配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只要将一个关键词，或词组用双引号引起来，即可实现精确匹配。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而且，还可以，仅为部分关键词，使用精确匹配。其余关键词，仍可使用普通匹配。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，需要注意和默认语法中引号的冲突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其次，还可进行排除匹配：也就是，要求文档不能包含指定关键词。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如何排除匹配呢？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只要在，要排除的关键词前，加横线即可。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605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如果普通匹配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enemy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，可以匹配到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enemies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db.movies.find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({$text:{$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search:'"enemy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“’}})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但是，如果使用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包裹住，就无法匹配到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enemies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db.movies.find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({$text:{$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search:'"enemies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"'}})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这在匹配词组时，也非常有用：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匹配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两个单词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db.movies.find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({$text:{$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search:"every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day"}})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结果，匹配出所有包含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的文档，共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如果换成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精确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匹配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词组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db.movies.find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({$text:{$search:' “every day” ‘}})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结果，只有一个文档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试验一下：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先查询包含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db.movies.find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({$text:{$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search:"day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"}})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个文档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接下来，我们再排除包含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db.movies.find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({$text:{$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search:"day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-every"}})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结果只有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个文档了。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236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下面，我们聊聊，如何优化全文检索。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优化全文检索，主要有两个手段：缩小查询范围，和使用覆盖索引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首先，为了缩小全文检索的范围，可在建立复合文本索引时，先以另一个普通索引键开头。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这样，查询时，就可以，以普通索引键，先缩小查询范围，再对部分文档，执行全文检索。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这样可大大提高执行效率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/>
              <a:t>使用带其他键的复合文本索引</a:t>
            </a:r>
            <a:r>
              <a:rPr lang="zh-CN" altLang="en-US" dirty="0"/>
              <a:t>查询</a:t>
            </a:r>
            <a:r>
              <a:rPr lang="zh-CN" altLang="zh-CN" dirty="0"/>
              <a:t>时，另一个查询条件，必须是等值比较，不能是范围比较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除了使用一个普通键，缩小全文检索的文档范围外，还可以使用覆盖索引。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也就是，在索引中，就尽量包含所有查询结果中的键。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968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下面，我们试验一下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先手动删除现在所有索引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db.movies.dropIndexes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第一步：查询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1997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年的，内容中包含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关键词的文档，看计划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db.movies.ensureIndex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content:”text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db.movies.find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({year:1997,$text:{$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search:"day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"}}).explain("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executionStats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发现，扫描了所有文档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第二步：删除旧索引，创建新索引，以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开头，以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键作为文本索引键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再执行第一个查询：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db.movies.dropIndexes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db.movies.ensureIndex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{year:1,content:"text"} );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db.movies.find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({year:1997,$text:{$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search:"day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"}}).explain("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executionStats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结果： 只扫描了一个文档！大大减少了扫描的文档个数，优化了查询。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这里要非常小心：使用带其他键的复合文本索引时，另一个查询条件，必须是等值比较，不能是范围比较！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68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到此，我们学会了，对数据库中的数据，执行增，删，改，查操作。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还进一步学习了，如何优化查询的效率。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但是，实际开发中，可能不仅仅是将数据，机械的查询出来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这么简单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尤其是决策者们。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他们往往希望，看到统计和汇总后的结果，而不是繁琐的明细数据。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今后，只要希望，对数据进行统计和汇总，就要用到聚合。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那么，接下来，我们就首先聊聊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中的聚合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86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中实现聚合，都是通过聚合框架实现的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17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什么是聚合框架？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66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首先，什么是聚合？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聚合，就是统计和汇总。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而统计和汇总，通常，都是以明细数据为基础，自底向上，逐级抽取，分组统计，才得出最终的结论。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所以，聚合是一个过程。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中，实现这个过程的框架，就是聚合框架。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什么是聚合框架呢？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聚合框架，就是通过构建数据管道，对明细数据，逐级进行筛选，投射，分组，排序等操作的过程。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比如，我们希望，统计每个城市的员工数，然后获取人数最多的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座城市。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想做这件事，就得遵循以下步骤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首先，提取出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中，每个员工所在的城市。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然后，按相同的城市名分组，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再在每组内，分别汇总相同城市名出现的次数。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这里，需要注意，通常，汇总后的集合，和汇总前的明细集合，结构可能就不一样了。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汇总前，只是将，所有城市名，机械的列出来。只需要一个键即可。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但是，汇总后，每个城市名右侧，都需要对应一个统计数值。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这样，集合就从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列，变成了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所以，通常，分组汇总时，我们都需要，重新定义分组后的集合中的键名和键值。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比如，这里，我们将分组后的城市名，作为新集合的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_id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键值。作为唯一标识。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然后，将个数的统计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，定义为第二个键。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键的值，为城市名称的分组内，同一城市名出现的次数。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统计之后，可能，我们只关心，人数最多的，前几名的城市。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这时，还可以对聚合后的结果，进行排序和截断。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其实，这种聚合框架，还有另一个形象的名称，叫做管道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pipeline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大家看上方这一串处理过程，是不是很像一个管道。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管道，将数据，从集合中吸取出来。然后，在传输过程中，每个环节进行加工，最后得出最终的结果。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这个过程中涉及的操作符，后续我们会详细讲解。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56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下面，我们可以用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集合测试一下这个过程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中下载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init_emps.js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，初始化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db.emps.aggregate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{$project:{"address.city":1}},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{$group:{_id:"$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address.city",count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:{$sum:1}}},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{$sort:{count:-1}},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{$limit:5}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15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下面，我们就深入管道内部，看看每个环节，都能够使用哪些操作符。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以及，如何处理数据，才能一步步，获得统计和汇总的结果。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52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今天，我们聊两个话题</a:t>
            </a:r>
            <a:endParaRPr lang="en-US" altLang="zh-CN" dirty="0"/>
          </a:p>
          <a:p>
            <a:r>
              <a:rPr lang="zh-CN" altLang="en-US" dirty="0"/>
              <a:t>第一，我们聊聊查找的最后一种高级查找</a:t>
            </a:r>
            <a:r>
              <a:rPr lang="en-US" altLang="zh-CN" dirty="0"/>
              <a:t>: </a:t>
            </a:r>
            <a:r>
              <a:rPr lang="zh-CN" altLang="en-US" dirty="0"/>
              <a:t>全文检索</a:t>
            </a:r>
            <a:endParaRPr lang="en-US" altLang="zh-CN" dirty="0"/>
          </a:p>
          <a:p>
            <a:r>
              <a:rPr lang="zh-CN" altLang="en-US" dirty="0"/>
              <a:t>第二，我们今天的重头戏是聚合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578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首先，我们聊聊筛选。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$match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操作符，专门对集合中的文档进行筛选。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其实，就是，仅从集合中，查询出符合条件的文档进入聚合管道。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今后，只要希望，在聚合前过滤掉不符合条件的文档，就可用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$match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$match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操作符，用于聚合管道的第一步筛选。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主要两个目的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228600" indent="-228600">
              <a:buAutoNum type="arabicPeriod"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可减少管道操作的数据量。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在投射和分组前进行筛选，还可以应用索引。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如何筛选呢？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db.myColl.aggregate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({$match:{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查询文档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其中，查询文档中可使用一切查询操作符。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关于优化，我们建议，在数据进入管道前，就过滤掉尽量多的文档，可以极大提高管道操作的效率。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461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下面，我们练习一下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请筛选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集合中城市名称在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“city020”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“city030”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之间的城市。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db.emps.aggregate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({$match:{"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address.city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":{$gte:"city020",$lte:"city030"}}})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988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筛选出符合条件的数据后，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接下来，就可以对这批符合条件的数据，执行后续管道操作了。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下一步操作，都是，选取出集合中，需要参与统计的键。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这就要用到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$project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$project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操作符呢？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$project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是投射的意思。也就是仅选取集合中参与统计的键。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$project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最简单的操作，就是从文档中，选择想要的键。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选取键时，可以指定，返回或不返回哪个键。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如何选取键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db.myColl.aggregate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({$project:{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1:1,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2:0}});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$project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后的键值，和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函数的第二个参数几乎完全一样。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138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其实，如果投射出的键名太长，还可为键名起别名。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如何起别名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db.myColl.aggregate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({$project:{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别名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:“$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…}});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其中，键值中的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“$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，是为了让新的键别名，引用原始的键。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但是，需要注意的是，一旦将原键使用了别名，则无法再使用原键上建立的索引。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所以，只有在投射之前执行的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$match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筛选，才能使用原键上的索引优化查询效率。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关于优化，我们建议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在投射操作前，就用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$match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过滤掉尽量多的文档；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在后续统计前，就用投射，仅选取需要的键，减少键的个数。这也可极大提高统计执行的效率。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954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下面，我们练习一下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仅选取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集合中文档的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address.city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db.emps.aggregate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({$project:{"address.city":1,_id:0}});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其次，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将投射出的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address.city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键，重命名为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，同时去掉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_id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db.emps.aggregate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({$project:{city:"$address.city",_id:0}});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919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$project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除了选取和排除键之外，还有更复杂的表达式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可以将多个键的值，或字面量，经过算数计算，或其他运算，组合成一个新的键。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接下来，我们就看看，针对不同数据类型的键，都有哪些，专门的操作符，来组合多个键。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首先，我们聊聊算数表达式。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什么是算数表达式？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算术表达式，就是专门对指定的键，执行算数计算的表达式。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今后，只要希望，对选取的键，进行计算后，再统计时，就需要先用算数表达式进行计算。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和多数编程语言一样，算数运算都包含加，减，乘，除，取余数这五个操作。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中，聚合操作的算术运算，也提供了这五种运算对应的操作符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$add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对应加法计算，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$subtract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对应减法计算，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$multiply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对应乘法计算，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$divide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对应除法计算，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$mod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对应取余数计算。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那么，如何对选择的键，执行算数运算呢？看格式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首先，算数操作符，用在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$project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选取操作内部。作为一个别名键的值。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算数操作符作为算数表达式的键，而参与算数运算的原键，或直接量，都放在键后的数组中。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代表原键名的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原键，必须加引号！否则会误认为操作符</a:t>
            </a: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3653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看到这里，大家可能有三个问题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算数计算中，为什么要起别名呢？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因为，多数情况下，计算后的键值的意义，和原键都不一样。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所以，都需要起一个别名，来说明计算后，新键值的意义。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如果，在提取操作中，使用了表达式，则除了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_id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外，其余键，都不会自动包含在内。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放在算数操作符后的数组中的键或值，是怎么执行的呢？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$add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加法计算为例，比如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$add:[“$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salary”,”$bonus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，其实，就等效于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$salary+$bonus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数组中的每个元素间，都会执行数组前的算数操作符所规定的计算。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对键名进行计算，有什么用呢？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其实，在聚合时，对键名执行算数运算，等效于，对集合中每个文档的对应键值，都执行相同的算数操作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02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下面，在我们的集合中练习一下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集合中所有电影至今的年限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db.movies.aggregate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{$project:{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years:{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$subtract:[new Date().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getFullYear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(),"$year"]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结果，返回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列，名为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，显示每个电影的年份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5013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其实，算数表达式，还可以多级嵌套，实现复杂的算数计算。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所谓表达式的嵌套，其实就是将一个算数表达式的结果，再作为另一个表达式的值，参与计算。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如何嵌套复杂算数运算呢？看格式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mr-IN" altLang="zh-CN" dirty="0"/>
              <a:t>{$project:{</a:t>
            </a:r>
            <a:r>
              <a:rPr lang="zh-CN" altLang="mr-IN" dirty="0"/>
              <a:t>别名</a:t>
            </a:r>
            <a:r>
              <a:rPr lang="mr-IN" altLang="zh-CN" dirty="0"/>
              <a:t>:{</a:t>
            </a:r>
          </a:p>
          <a:p>
            <a:r>
              <a:rPr lang="zh-CN" altLang="en-US" dirty="0"/>
              <a:t>  </a:t>
            </a:r>
            <a:r>
              <a:rPr lang="mr-IN" altLang="zh-CN" dirty="0"/>
              <a:t>$</a:t>
            </a:r>
            <a:r>
              <a:rPr lang="zh-CN" altLang="mr-IN" dirty="0"/>
              <a:t>算数运算</a:t>
            </a:r>
            <a:r>
              <a:rPr lang="mr-IN" altLang="zh-CN" dirty="0"/>
              <a:t>2:[</a:t>
            </a:r>
          </a:p>
          <a:p>
            <a:r>
              <a:rPr lang="zh-CN" altLang="en-US" dirty="0"/>
              <a:t>    </a:t>
            </a:r>
            <a:r>
              <a:rPr lang="mr-IN" altLang="zh-CN" dirty="0"/>
              <a:t>{$</a:t>
            </a:r>
            <a:r>
              <a:rPr lang="zh-CN" altLang="mr-IN" dirty="0"/>
              <a:t>算数运算</a:t>
            </a:r>
            <a:r>
              <a:rPr lang="mr-IN" altLang="zh-CN" dirty="0"/>
              <a:t>1:[“$</a:t>
            </a:r>
            <a:r>
              <a:rPr lang="zh-CN" altLang="mr-IN" dirty="0"/>
              <a:t>键</a:t>
            </a:r>
            <a:r>
              <a:rPr lang="mr-IN" altLang="zh-CN" dirty="0"/>
              <a:t>1”/</a:t>
            </a:r>
            <a:r>
              <a:rPr lang="zh-CN" altLang="mr-IN" dirty="0"/>
              <a:t>值</a:t>
            </a:r>
            <a:r>
              <a:rPr lang="mr-IN" altLang="zh-CN" dirty="0"/>
              <a:t>1, “$</a:t>
            </a:r>
            <a:r>
              <a:rPr lang="zh-CN" altLang="mr-IN" dirty="0"/>
              <a:t>键</a:t>
            </a:r>
            <a:r>
              <a:rPr lang="mr-IN" altLang="zh-CN" dirty="0"/>
              <a:t>2”/</a:t>
            </a:r>
            <a:r>
              <a:rPr lang="zh-CN" altLang="mr-IN" dirty="0"/>
              <a:t>值</a:t>
            </a:r>
            <a:r>
              <a:rPr lang="mr-IN" altLang="zh-CN" dirty="0"/>
              <a:t>2,…]}, “$</a:t>
            </a:r>
            <a:r>
              <a:rPr lang="zh-CN" altLang="mr-IN" dirty="0"/>
              <a:t>键</a:t>
            </a:r>
            <a:r>
              <a:rPr lang="mr-IN" altLang="zh-CN" dirty="0"/>
              <a:t>3”/</a:t>
            </a:r>
            <a:r>
              <a:rPr lang="zh-CN" altLang="mr-IN" dirty="0"/>
              <a:t>值</a:t>
            </a:r>
            <a:r>
              <a:rPr lang="mr-IN" altLang="zh-CN" dirty="0"/>
              <a:t>3</a:t>
            </a:r>
          </a:p>
          <a:p>
            <a:r>
              <a:rPr lang="zh-CN" altLang="en-US" dirty="0"/>
              <a:t>  </a:t>
            </a:r>
            <a:r>
              <a:rPr lang="mr-IN" altLang="zh-CN" dirty="0"/>
              <a:t>]</a:t>
            </a:r>
          </a:p>
          <a:p>
            <a:r>
              <a:rPr lang="mr-IN" altLang="zh-CN" dirty="0"/>
              <a:t>}}}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算数运算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计算后，再将运算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的结果和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一起，继续执行算数运算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的计算。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这样的嵌套可嵌套很多级。只要需要。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49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下面，我们试验一下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我们重新初始化一下员工健康集合的数据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(ftp/init_ehealth.js):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然后，选取体重和身高两个键，计算克莱托指数，然后，返回指数高于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的人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db.eHealth.aggregate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{$project:{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qlt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$divide:[  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"$weight",  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$multiply:[    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{$divide:["$height",100]},    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{$divide:["$height",100]}  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]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]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}}},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{$match:{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qlt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:{$gte:25}}}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675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/>
              <a:t>首先，我们聊聊全文检索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3515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接下来，我们再聊聊，日期表达式。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现实中，很多统计，都是基于时间段的统计。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所以，日期在统计过程中，使用非常频繁。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日期表达式，专门用于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获取日期类型键值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或日期对象的指定分量的值。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今后，只要按日期类型的键值，进行统计时，都需要用日期表达式，取出指定分量，再计算或统计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如何使用呢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{$</a:t>
            </a:r>
            <a:r>
              <a:rPr lang="zh-CN" altLang="en-US" dirty="0"/>
              <a:t>日期操作符</a:t>
            </a:r>
            <a:r>
              <a:rPr lang="en-US" altLang="zh-CN" dirty="0"/>
              <a:t>: “$</a:t>
            </a:r>
            <a:r>
              <a:rPr lang="zh-CN" altLang="en-US" dirty="0"/>
              <a:t>日期类型键”</a:t>
            </a:r>
            <a:r>
              <a:rPr lang="en-US" altLang="zh-CN" dirty="0"/>
              <a:t>/</a:t>
            </a:r>
            <a:r>
              <a:rPr lang="zh-CN" altLang="en-US" dirty="0"/>
              <a:t>日期对象</a:t>
            </a:r>
            <a:r>
              <a:rPr lang="en-US" altLang="zh-CN" dirty="0"/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日期操作符后，跟上一个日期类型的键，或一个日期类型的对象即可。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其中，日期操作符包括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$year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专门获得年份，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$month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专门获得月份，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$week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专门计算本周是一年中第几个星期，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dayOfWeek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专门获得星期几，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dayOfMonth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专门获得月中的日，也就是几号，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dayOfYear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专门计算当天是一年中第几天，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hour,$minute,$second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，专门获得时分秒。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41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下面，我们试验一下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首先，获得每个员工过生日的月份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，再选取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月份过生日的人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db.eHealth.aggregate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{$project:{month:{$month:'$birth'}}},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{$match:{month:9}}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统计每个员工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的年龄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db.eHealth.aggregate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({$project:{years:{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$subtract:[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year:new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Date()},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{$year:"$birth"}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]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}}});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2620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接下来，我们继续聊聊，字符串表达式。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字符串表达式，专门对指定键的值，执行字符串操作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今后，只要希望，在统计前，对键值执行字符串操作时，就用字符串表达式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其中，字符串操作包括：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专门负责，获取键值中的子字符串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开始位置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要获取的字符个数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]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专门负责，将多个子字符串，拼接为一个完整的字符串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toLower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toUpper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专门负责将指定字符串值，转为小写或大写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72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下面，我们试验一下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init_products.js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pname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后的内容，并和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键的内容拼接，中间用空格分隔，最后都转为大写。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db.products.aggregate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({$project:{type:{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toUpper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 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:["$pname",6,6]}   ," "   ,"$RAM" ]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}}});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12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接下来，我们再看看逻辑表达式。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中的逻辑表达式，比程序中的逻辑运算范畴要大。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实际包含了关系运算，逻辑运算，甚至包含了条件运算。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今后，只要希望根据键值，判断条件是否成立，或希望根据不同条件，返回不同的值时，就用逻辑表达式。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下面，我们分别聊聊这三大类表达式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首先，聊聊比较表达式。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比较表达式，专门比较两个数的大小。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但是，比较表达式和关系运算的差别是，不返回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类型结果。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而是通过返回正数，负数和零，来反应前后两值的大小关系。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这点，和数组排序中的比较器函数，作用非常相似。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比较表达式包括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专门用于比较两个键或值的大小关系。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格式如下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:[“$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1”/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1,“$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2”/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执行时，如果前一个值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后一个值，则返回正数，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否则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如果前一个数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后一个数，则返回负数。否则返回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19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另一个是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strcasecmp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专门比较两个字符串的大小关系。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用法同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执行原理，和普通字符串比较大小一致。都是逐个字符比较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因为比较的是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号，所以，区分大小写。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关于比较表达式，用到时，我们再做练习。这里大家了解即可。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下面，我们再聊聊更常用的，关系表达式。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关系表达式，和程序中的关系运算是一样的。都是用来判断两个值的大小关系。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关系表达式，和之前比较表达式的区别是，关系表达式，返回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值，来反应条件是否成立。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关系表达式包括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/$ne/$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，分别进行等于，不等于，大于，大于等于，小于，小于等于比较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格式如下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$</a:t>
            </a:r>
            <a:r>
              <a:rPr lang="en-US" altLang="zh-CN" dirty="0" err="1"/>
              <a:t>eq</a:t>
            </a:r>
            <a:r>
              <a:rPr lang="en-US" altLang="zh-CN" dirty="0"/>
              <a:t>/$ne/$</a:t>
            </a:r>
            <a:r>
              <a:rPr lang="en-US" altLang="zh-CN" dirty="0" err="1"/>
              <a:t>gt</a:t>
            </a:r>
            <a:r>
              <a:rPr lang="en-US" altLang="zh-CN" dirty="0"/>
              <a:t>/$</a:t>
            </a:r>
            <a:r>
              <a:rPr lang="en-US" altLang="zh-CN" dirty="0" err="1"/>
              <a:t>gte</a:t>
            </a:r>
            <a:r>
              <a:rPr lang="en-US" altLang="zh-CN" dirty="0"/>
              <a:t>/$</a:t>
            </a:r>
            <a:r>
              <a:rPr lang="en-US" altLang="zh-CN" dirty="0" err="1"/>
              <a:t>lt</a:t>
            </a:r>
            <a:r>
              <a:rPr lang="en-US" altLang="zh-CN" dirty="0"/>
              <a:t>/$</a:t>
            </a:r>
            <a:r>
              <a:rPr lang="en-US" altLang="zh-CN" dirty="0" err="1"/>
              <a:t>lte</a:t>
            </a:r>
            <a:r>
              <a:rPr lang="en-US" altLang="zh-CN" dirty="0"/>
              <a:t>:[“$</a:t>
            </a:r>
            <a:r>
              <a:rPr lang="zh-CN" altLang="en-US" dirty="0"/>
              <a:t>键</a:t>
            </a:r>
            <a:r>
              <a:rPr lang="en-US" altLang="zh-CN" dirty="0"/>
              <a:t>1”/</a:t>
            </a:r>
            <a:r>
              <a:rPr lang="zh-CN" altLang="en-US" dirty="0"/>
              <a:t>值</a:t>
            </a:r>
            <a:r>
              <a:rPr lang="en-US" altLang="zh-CN" dirty="0"/>
              <a:t>1, “$</a:t>
            </a:r>
            <a:r>
              <a:rPr lang="zh-CN" altLang="en-US" dirty="0"/>
              <a:t>键</a:t>
            </a:r>
            <a:r>
              <a:rPr lang="en-US" altLang="zh-CN" dirty="0"/>
              <a:t>2”/</a:t>
            </a:r>
            <a:r>
              <a:rPr lang="zh-CN" altLang="en-US" dirty="0"/>
              <a:t>值</a:t>
            </a:r>
            <a:r>
              <a:rPr lang="en-US" altLang="zh-CN" dirty="0"/>
              <a:t>2]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关系表达式后的数组中，需要跟两个做比较的键或值。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5669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下面，我们完成一个简单的练习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根据学生成绩，统计每个人是否及格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在开始练习前，我们需要重新生成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集合的数据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ftp/init_scores.js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接下来，我们提取分数键，并判断是否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db.scores.aggregate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({$project:{pass:{$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:["$score",60]}}});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785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和程序一样，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其实，逻辑表达式，也可执行更复杂的逻辑。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逻辑运算和条件运算等。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首先，逻辑表达式，也可执行程序中的逻辑运算。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包括逻辑与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$and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，逻辑或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，逻辑非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$not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逻辑与，要求所有条件都满足，才返回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。只要一个条件不满足，就返回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逻辑或，只要一个条件为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。除非所有条件都不满足，才返回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逻辑非，负责颠倒一个逻辑判断的结果。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下面，我们再看看逻辑运算的格式：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altLang="zh-CN" dirty="0"/>
              <a:t>$and/$or/$not:[</a:t>
            </a:r>
            <a:r>
              <a:rPr lang="zh-CN" altLang="is-IS" dirty="0"/>
              <a:t>关系表达式</a:t>
            </a:r>
            <a:r>
              <a:rPr lang="is-IS" altLang="zh-CN" dirty="0"/>
              <a:t>1, … …]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和程序中一样，逻辑运算后的数组中，可以同时根据多个条件，综合得出最终结论。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所以，通常逻辑运算后的数组中，跟的都是多个条件表达式。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8933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下面，我们试验一下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首先，我们重置一下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集合的数据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ftp/init_students.js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然后，我们尝试统计各科成绩都在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分以上的学生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db.students.aggregate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 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{$project:{best:{      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$and:[          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:["$eng",90]},          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:["$chs",90]},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:["$math",90]}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]  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}}}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3328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聊完逻辑运算，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接下来，我们再聊聊，条件表达式。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条件表达式，可根据不同的条件，返回不同的值。用途，和程序中的条件运算，完全相同。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条件表达式，包括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相当于程序中条件运算的原理。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:[bool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其中，数组第一个元素，表示判断条件。可能是一个关系表达式，或一个逻辑运算。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如果第一个元素返回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，则整个条件表达式返回值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，否则返回值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操作符，专门将值为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的键值，置换为有意义的替换值。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很多时候，是造成错误的根源。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所以，统计前，将值为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的键值替换为有意义的值，总是好习惯。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$</a:t>
            </a:r>
            <a:r>
              <a:rPr lang="en-US" altLang="zh-CN" dirty="0" err="1"/>
              <a:t>ifNull</a:t>
            </a:r>
            <a:r>
              <a:rPr lang="en-US" altLang="zh-CN" dirty="0"/>
              <a:t>: [“$</a:t>
            </a:r>
            <a:r>
              <a:rPr lang="zh-CN" altLang="en-US" dirty="0"/>
              <a:t>键”</a:t>
            </a:r>
            <a:r>
              <a:rPr lang="en-US" altLang="zh-CN" dirty="0"/>
              <a:t>/</a:t>
            </a:r>
            <a:r>
              <a:rPr lang="zh-CN" altLang="en-US" dirty="0"/>
              <a:t>值</a:t>
            </a:r>
            <a:r>
              <a:rPr lang="en-US" altLang="zh-CN" dirty="0"/>
              <a:t>, </a:t>
            </a:r>
            <a:r>
              <a:rPr lang="zh-CN" altLang="en-US" dirty="0"/>
              <a:t>替换值</a:t>
            </a:r>
            <a:r>
              <a:rPr lang="en-US" altLang="zh-CN" dirty="0"/>
              <a:t>]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后的数组中有两个值：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第一个，是要判断的键或值，第二个，就是要替换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意为，如果指定键的值为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，就用第二个元素替换。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43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什么是全文检索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667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下面，我们先试验一下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集合中学生的成绩，返回等级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A,B,C,D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db.scores.aggregate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{$project:{ sid:1, LV:{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:["$score",90]},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"A",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:["$score",80]},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"B",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:["$score",60]},"C","D"]}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]}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]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}}}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8909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选取键，加工键值，往往是为了之后的统计和汇总打基础。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所以，投射后的数据，就会进入下一个环节——分组聚合。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接下来，我们就聊聊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$group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$group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专门用于分组统计。也就是，将前一步提取出的键值，按指定范围分组。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分组的目的，是对每组内的数据，分段统计汇总。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要统计每个城市的员工数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如图所示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就要在，提取出每人所在的城市名基础上，按相同城市名分组。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分组后，再分别汇总每组相同城市名的员工个数总和。就可得出各个城市的员工数。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18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如何分组呢？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所谓分组，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就是，选择一个作为分组的键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，交给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$group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_id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{$group:{_id:”$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作为分组的键，因为统计后，一定是唯一的。所以，通常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直接作为结果集合文档中的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_id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_id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键不能改成别的别名。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简单说：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_id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赋值为哪个键，就按哪个键分组！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但是，现实中，有时需要分级统计。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也就是，先按一个父级键分组，再在每个分组内部，按一个子级键再细化分组。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在任务集合中，先按照部门分组，再按照任务的状态分组。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如图所示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先按部门名，将相同部门的任务分在一组。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然后，再在一个部门分组内，按任务的状态再次分组。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如何按多个键分组呢？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看格式：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{$group:{_id:{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别名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 “$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，别名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2: “$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2”}}}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此时，交给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_id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的，就是一个由多个键组成的组合。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1939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下面，我们不考虑统计，只练习一下如何分组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，重新初始化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(ftp/init_tasks.js)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集合中，任务所属部门。再按部门名分组。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这是一个典型的按单键分组的案例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db.tasks.aggregate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{$group:{_id:"$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",count:{$sum:1}}}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这里，我们先借用一下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$sum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运算符，来汇总每个分组内的文档个数。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通常，算数操作符，都紧跟在交给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$group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的分组键之后，包含在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$group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后的分组文档内。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其实，如果对现有的原始键值分组，也可以省略之前提取的操作。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因为，提取，主要是对提取出的键，进行加工。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而对原始键值分组，不需要加工，自然可省略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$project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接下来，我们再先后按两个键分组。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比如： 提取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集合中，任务所属部门和状态键，先按部门分组，再按状态分组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db.tasks.aggregate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{$group:{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_id:{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state:"$state"},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count:{$sum:1}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465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到此，我们发现，分组，都是为了对各组的数据，分别进行统计。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只要统计，就会用到各种运算操作符。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比如，上例中，我们用到的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$sum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，就是专门用来汇总个数和求和。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那么，还有哪些运算操作呢？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首先，我们先聊聊算数操作符：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算数操作符，专门对分组后的键值，执行算数操作。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主要包括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$sum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他们的使用方式几乎一样。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看格式：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{$group:{_id: “$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别名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:{$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算数操作符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“$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其中，算数操作符，都是放在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$group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分组文档内的分组键之后。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因为计算后的键值，和原键值肯定不一样，所以，都要为计算结果起别名。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下面，我们分别聊聊求和与计算平均。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$sum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操作符，专门用于统计数量或者求和。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$sum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一人身兼两值。本来，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$sum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是求和的意思。也就是对分组内的键值做累加。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$sum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的第一种用法是，其后跟一个键，或者是一个表达式计算出的值。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这种用法可以对各个分组内给定的键值求和。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第二种用法，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$sum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之后如果只跟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，表示，把分组内的每条记录，都当做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。这就相当于统计个数。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聚合操作中，没有类似于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这样的计数操作符。只有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求和。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所以，只能通过写死值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，来变通实现个数统计。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191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操作符，专门计算一个分组内的平均值。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相当于，对分组内的数据，求和后，再除以组内的文档个数。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呢？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$</a:t>
            </a:r>
            <a:r>
              <a:rPr lang="en-US" altLang="zh-CN" dirty="0" err="1"/>
              <a:t>avg</a:t>
            </a:r>
            <a:r>
              <a:rPr lang="en-US" altLang="zh-CN" dirty="0"/>
              <a:t>: “$</a:t>
            </a:r>
            <a:r>
              <a:rPr lang="zh-CN" altLang="en-US" dirty="0"/>
              <a:t>键”</a:t>
            </a:r>
            <a:r>
              <a:rPr lang="en-US" altLang="zh-CN" dirty="0"/>
              <a:t>/</a:t>
            </a:r>
            <a:r>
              <a:rPr lang="zh-CN" altLang="en-US" dirty="0"/>
              <a:t>值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后跟一个键，或一个表达式计算后的值。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强调：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这是因为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计算平均分时，不包含键值为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，甚至不包含计算键的文档。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这就要用到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我们上节提到的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可先将所有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值，替换为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。这样，值为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的键，就会包含在计算平均的分母中。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9984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下面，我们试验一下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计算每个班级的总分。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db.scores.aggregate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{$group:{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_id:"$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sum:{$sum:"$score"}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zh-CN" altLang="en-US" dirty="0"/>
              <a:t>然后，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计算各个班级的总分，人数，平均分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首先，我们先用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$sum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计算每个班的总分，再用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计算每个班的人数。最后，再用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对分数求平均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db.scores.aggregate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{$group:{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_id:"$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sum:{$sum:"$score"},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count:{$sum:1},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:"$score"}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一个大问题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如果大家自己用总分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人数，会发现，和最后的平均分对不上。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这是为什么呢？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这是因为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计算平均分时，不包含键值为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，甚至不包含计算键的文档。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将没考试的人，没有作为分母。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那么，如果希望将缺考的人，作为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分，也要作为分母，参与平均呢？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这就要用到我们上节提到的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可先将所有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值，替换为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。这样，值为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的键，就会包含在计算平均的分母中。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下面，我们试一下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db.scores.aggregate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{$project:{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cls:1,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score:{$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:["$score",0]}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 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{$group:{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_id:"$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sum:{$sum:"$score"},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count:{$sum:1},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:"$score"}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结果，这次总分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人数，就和平均计算出的结果一致了。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下面，我们完成一个综合的练习：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统计每个班级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A,B,C,D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四个等级的人数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db.scores.aggregate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{$project:{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cls:1,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LV:{$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:["$score",90]}, "A",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:["$score",80]}, "B",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:["$score",60]},"C","D“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]}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]}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]}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{$group:{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_id:{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",LV:"$LV"},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count:{$sum:1}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5609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除了求和，和取平均值，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对分组内的数据，还可以取极值。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也就是最大值和最小值。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也可以取第一个值，和最后一个值。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极值操作符，就专门用于对一个分组取极值。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$max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最大值，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$min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最小值，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$first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分组中第一个值，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$last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分组中最后一个值。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大家一定马上会想到，如果没有排序的记录，取第一条或最后一条，又有什么意义呢？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是的，确实有这个问题。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所以，一般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$first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$last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，都要配合排序操作一起使用。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都要在排序后，再取第一或最后才有意义。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dirty="0"/>
              <a:t>值为</a:t>
            </a:r>
            <a:r>
              <a:rPr lang="en-US" altLang="zh-CN" sz="1200" dirty="0"/>
              <a:t>null</a:t>
            </a:r>
            <a:r>
              <a:rPr lang="zh-CN" altLang="en-US" sz="1200" dirty="0"/>
              <a:t>或不包含计算键的文档，不参与最大值或最小值的比较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另外，从效率上来说：</a:t>
            </a:r>
            <a:r>
              <a:rPr lang="zh-CN" altLang="en-US" sz="1200" dirty="0"/>
              <a:t>多数情况下，</a:t>
            </a:r>
            <a:r>
              <a:rPr lang="en-US" altLang="zh-CN" sz="1200" dirty="0"/>
              <a:t>$max</a:t>
            </a:r>
            <a:r>
              <a:rPr lang="zh-CN" altLang="en-US" sz="1200" dirty="0"/>
              <a:t>和</a:t>
            </a:r>
            <a:r>
              <a:rPr lang="en-US" altLang="zh-CN" sz="1200" dirty="0"/>
              <a:t>$min</a:t>
            </a:r>
            <a:r>
              <a:rPr lang="zh-CN" altLang="en-US" sz="1200" dirty="0"/>
              <a:t>效果上等效于先排序再获得</a:t>
            </a:r>
            <a:r>
              <a:rPr lang="en-US" altLang="zh-CN" sz="1200" dirty="0"/>
              <a:t>$first</a:t>
            </a:r>
            <a:r>
              <a:rPr lang="zh-CN" altLang="en-US" sz="1200" dirty="0"/>
              <a:t>或</a:t>
            </a:r>
            <a:r>
              <a:rPr lang="en-US" altLang="zh-CN" sz="1200" dirty="0"/>
              <a:t>$last</a:t>
            </a:r>
            <a:r>
              <a:rPr lang="zh-CN" altLang="en-US" sz="1200" dirty="0"/>
              <a:t>，但</a:t>
            </a:r>
            <a:r>
              <a:rPr lang="en-US" altLang="zh-CN" sz="1200" dirty="0"/>
              <a:t>$max</a:t>
            </a:r>
            <a:r>
              <a:rPr lang="zh-CN" altLang="en-US" sz="1200" dirty="0"/>
              <a:t>和</a:t>
            </a:r>
            <a:r>
              <a:rPr lang="en-US" altLang="zh-CN" sz="1200" dirty="0"/>
              <a:t>$min</a:t>
            </a:r>
            <a:r>
              <a:rPr lang="zh-CN" altLang="en-US" sz="1200" dirty="0"/>
              <a:t>显然效率更高。</a:t>
            </a:r>
            <a:endParaRPr lang="en-US" altLang="zh-CN" sz="1200" dirty="0"/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601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下面，我们练习一下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首先，我们获得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集合中，每个班的最高分和最低分。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db.scores.aggregate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({$group:{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_id:"$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max:{$max:"$score"},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min:{$min:"$score"}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 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注意观察，获取最小值时，都不包含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的值。也就说明，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值不参与最大值与最小值的比较。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下面，我们再尝试获得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集合中，每个部门最新的一项任务编号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db.tasks.aggregate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{$sort:{taskId:1}},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{$group:{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_id:"$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lastTaskId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:{$last:"$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$sort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什么意思？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$sort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，专门按指定键，升序或降序排列。这里先借用一下，后边详细讲。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另一个问题：为什么只能获得编号呢？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因为，在聚合操作中，有一个非常重要的规律，就是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聚合操作中，只能包含分组的键和参与计算的键。不能包含任何其它键。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原因是，既不参与分组的键，也不参与计算的键，很可能，和结构中的每行记录都无法准确匹配。很尴尬。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如果需要进一步获得最新任务的信息，就需要按任务编号分别查询。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8245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既然用到了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$sort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，我们就继续介绍一下，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$sort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实际开发中，统计的结果，都需要排好序，再展示给用户。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$sort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，专门负责将统计后的结果排序。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$sort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，属于管道操作中，一个独立的操作。可在分组前，也可在分组后都行。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格式如下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{$sort: {“$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1”: 1 , “$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2”: -1, …}}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，表示升序排列，值为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表示降序排列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765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全文检索，就是利用语言的分词机制，根据语义，检索关键词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其实，检索关键词，有两种方法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正则表达式和全文检索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正则表达式的致命问题，两个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对于大段文本来说，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效率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因为解析正则表达式规则本身，就是一个很费事的操作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 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无法理解语义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必须匹配英文单词“敌人”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enemy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是单数，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enemy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是复数。这是语义。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而如果用正则，我们就不得不把所有关键词的复数形式，甚至不同的复数情况，都定义出来。这个规则本身就很复杂，且无法面面俱到。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所以，大段文本中检索关键词，都是用全文检索。通过理解分词机制和语义，来检索关键词。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82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$sort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可按需要写在分组前，或分组后。但必须符合操作的逻辑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集合中，每个部门最新的一项任务编号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就应该先排序，再获得任务编号。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统计每个班的最高分，按最高分降序排列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必须先统计出最高分，才能按统计结果的最高分排序。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928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下面，我们试验一下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首先，统计每个班的最高分和最低分，再按班级名称升序排列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db.scores.aggregate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{$group:{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_id:"$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max:{$max:"$score"},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min:{$min:"$score"}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{$sort:{_id:1}}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注意，这次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$sort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要放在分组统计后。因为是先统计后排序。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然后，再次执行以上统计，改为按最高分降序排列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db.scores.aggregate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{$group:{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_id:"$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max:{$max:"$score"},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min:{$min:"$score"}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{$sort:{max:-1}}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$sort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依然放在分组统计之后。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第三，提取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集合中，任务所属部门和状态键，先按部门分组，再按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状态分组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，统计任务的数量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将统计结果，先按部门升序排列，再按状态降序排列。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db.tasks.aggregate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{$group:{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_id:{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state:"$state"},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count:{$sum:1}}},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{$sort:{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"_id.dept":1,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"_id.state":-1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205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接下来，我们再聊聊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$limit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$skip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$limit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，专门限制返回结果的个数。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只接受一个数字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作为值。表示仅返回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个结果。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$skip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，专门指定跳过的记录个数。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只接受一个数字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作为跳过的记录数。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如何使用呢？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$limit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$skip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，都是单独作为管道中的一个操作。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强调：管道操作讲究顺序。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$skip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操作，必须在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$limit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操作之前。因为必须先跳过再截取。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如果先截取再跳过，则什么也得不到。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另外，关于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$skip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操作的性能，和查询中的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操作一样，聚合中的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$skip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，同样需要先查询要跳过的文档，再丢弃。所以，效率低。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5440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下面，我们试验一下： 还是执行上一个查询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集合中，任务所属部门和状态键，先按部门分组，再按状态分组。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将统计结果，先按部门升序排列，再按状态降序排列。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但是，这次因为记录数过多，需要聚合的结果支持分页。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假设每页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行。我们尝试获得第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页的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条记录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db.tasks.aggregate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{$group:{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_id:{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state:"$state"},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count:{$sum:1}}},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{$sort:{"_id.dept":1,"_id.state":-1}},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{$limit:10}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再查看第二页的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条记录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db.tasks.aggregate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{$group:{_id:{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state:"$state"}, count:{$sum:1}}},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{$sort:{"_id.dept":1,"_id.state":-1}},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{$skip:10},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{$limit:10},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到此，常用的管道操作，我们就聊完了。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782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下面，我们再单独聊聊一种特殊的提取文档和键的操作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提取内嵌子文档。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$unwind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，专门用于，提取内嵌在数组类型键内部的子文档。比如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weixin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集合中，目前的存储结构，如图所示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原集合中，每个主题文档中，包含一个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数组中，包含多个内嵌的评论文档。这样，统计起来非常困难。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如果希望，即统计主题文档，又统计评论文档，就要将内嵌在数组中的文档，提升为普通文档，才便于统计。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这时，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$unwind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就能派上大用场。如图所示：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$unwind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键数组，打散成多个文档。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被打散的每个子文档，重新赋值给父文档的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键，组成了一个独立的，同时包含一条主题，和一条评论的文档。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这样的结构，即可统计主题的内容，又可统计评论的文档。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所以，今后，只要希望，将所有文档内的，内嵌在数组中的子文档，打散成普通文档并统计时，都要先用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$unwind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提取子文档，再统计。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9588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下面，我们试验一下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首先，将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weixin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集合，所有文档中的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键下的，所有内嵌子文档，提取成单独的文档。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db.weixin.aggregate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({$unwind:"$comments"});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然后，统计每个人发布的评论数，再按降序排列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db.weixin.aggregate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{$unwind:"$comments"},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{$group:{  _id:"$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comments.uname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comments:{$sum:1} }},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{$sort:{comments:-1}}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877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聊完管道操作，我们还是要考虑，万一需求复杂到，模式化的管道操作无法实现时，应该如何应对呢？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其实，和之前讲解的，查询操作中的条件文档类似，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如果实在模式化的查询操作，无法满足条件，就可以使用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$where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子句，自定义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虽然效率低，但是极其的灵活，还是万能的。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时不可解时，确实是一棵救命稻草。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在聚合操作中，也有这样一颗救命稻草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接下来，我们就聊聊，如何使用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机制，实现复杂的聚合统计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5383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呢？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，就是用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执行汇总和统计的过程。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，由两个单词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这预示着，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的汇总， 需要两个阶段。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首先，第一阶段，是用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，对每个传入的文档内容，按指定逻辑计算得出一个结果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然后，第二阶段，使用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阶段计算出的结果进行汇总，然后统计出最终结果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为什么要使用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呢？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，有助于将复杂的问题，分段简化。这样，反而降低了聚合运算的难度。</a:t>
            </a: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1696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假设集合中的每个文档，都包含两个数值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现在，希望通过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的方式，统计出所有文档中的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的总和是多少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如图所示：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我们需要定义两个逻辑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阶段的执行逻辑。另一个是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阶段的执行逻辑。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我们定义的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执行逻辑，会应用到每个文档上，对每个文档中的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求和，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并返回一个键值对儿到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的结果集合中。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这样，就针对每个文档，得出了各自的汇总。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然后，我们定义的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逻辑，会将所有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阶段计算出的键值对儿，再汇总。计算出最终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接下来，我们就通过几个案例来试验一下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的过程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5294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先看需求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 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统计所有文档中，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两个键值的和。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我们先来初始化要汇总的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集合数据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ftp/init_nums.js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可以发现，这个集合中，每个文档都包含两个键。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我们要做的是，先将每个文档中的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分别相加。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然后，再将所有文档的和，累加起来得到最终的一个和。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如何实现呢？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其实很简单。无论任何需求，要执行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操作，都需要先定义两个阶段的函数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阶段的任务函数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function map(){…}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函数时，只要将目光，聚焦到要统计的集合中一个文档即可。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函数要做的，就是定义对每一个文档要执行的相同操作。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这里，我们要将每个文档的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两个键值相加。于是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map(){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this.a+this.b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，指代当前正在操作的一个文档。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但是，只计算还不够。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要将计算结果，加入到一个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阶段的结果集合中。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这个集合，属于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阶段的中间产物。所以无法直接操作。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只能通过一个固定的函数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emit()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，将当前文档计算出的一个子结果，加入到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阶段的集合中。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格式如下：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emit(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key,value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，是下一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阶段汇总时，用作分组的键。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本例中，因为是求所有文档的和，所以不需要分组。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我们就暂时将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统一定义为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subTotal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，意为小记。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第二个参数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，表示当前文档的计算结果值。这样，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函数就变成了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map(){emit(“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subTotal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this.a+this.b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可以想象，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函数，为当前文档生成了一个小计文档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subTotal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键值的和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函数的帮助，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函数，就不再需要，通过返回值返回什么了。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所以，没有返回值。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可以想象，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操作一定会拿着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函数，对集合中每个文档执行一遍，然后收集一个结果集合回来。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有了结果集合，就可以执行下一步的汇总了。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但是，全文检索，也不是没有缺点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全文检索的最大缺点是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中，是通过创建文本索引方式，来支持全文检索的。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这就需要在创建索引时，就要根据语义，找到所有关键词，及其所在的文档。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所以，创建全文检索索引，开销非常大，甚至可能导致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过载。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所以，即使创建，也应该尽量在离线情况下创建。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而且，插入带有全文检索索引的集合时，也可能导致写入性能低下。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所以，只有对大段文本检索关键词时，才使用全文检索。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3770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阶段的任务函数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reduce()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函数时，需要一些想象力。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操作，会将结果集合按照不同的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而我们定义的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函数，是专门对一个分组内的数据进行汇总。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函数要求接收两个参数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key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是当前汇总的分组键。后边用到再详细介绍。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本例中，因为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阶段的结果集合中，所有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subTotal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，所以仅分了一组。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就不那么重要了。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第二个参数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emits,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是一个数组。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数组中，包含了当前分组内的所有文档。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函数的任务，就是遍历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数组中每个文档。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将每个文档的内容，汇总为一个最终的结果。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函数，需要将本组内汇总的一个结果值，返回到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操作的最终结果集合中。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于是，我们的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函数就变为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reduce(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key,emits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for(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=0,total=0;i&lt;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emits.length;total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+=emits[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++);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return {"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total":total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需要说明的是，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返回的结果，因为要加入到集合，所以，也是一个键值对儿的文档形式。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键名可自定义，或使用参数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。值，就是本组遍历汇总的结果。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到此，我们准备好了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两个阶段的任务函数。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接下来，就要将任务函数，放入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命令中，自动反复执行。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2103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调用集合的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，获得汇总的结果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的参数如下：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(Map</a:t>
            </a:r>
            <a:r>
              <a:rPr lang="zh-CN" altLang="en-US" dirty="0"/>
              <a:t>任务函数</a:t>
            </a:r>
            <a:r>
              <a:rPr lang="en-US" altLang="zh-CN" dirty="0"/>
              <a:t>,Reduce</a:t>
            </a:r>
            <a:r>
              <a:rPr lang="zh-CN" altLang="en-US" dirty="0"/>
              <a:t>任务函数</a:t>
            </a:r>
            <a:r>
              <a:rPr lang="en-US" altLang="zh-CN" dirty="0"/>
              <a:t>,{out:”</a:t>
            </a:r>
            <a:r>
              <a:rPr lang="zh-CN" altLang="en-US" dirty="0"/>
              <a:t>结果集合名</a:t>
            </a:r>
            <a:r>
              <a:rPr lang="en-US" altLang="zh-CN" dirty="0"/>
              <a:t>”})</a:t>
            </a:r>
          </a:p>
          <a:p>
            <a:r>
              <a:rPr lang="zh-CN" altLang="en-US" dirty="0"/>
              <a:t>其中</a:t>
            </a:r>
            <a:r>
              <a:rPr lang="en-US" altLang="zh-CN" dirty="0"/>
              <a:t>, out</a:t>
            </a:r>
            <a:r>
              <a:rPr lang="zh-CN" altLang="en-US" dirty="0"/>
              <a:t>参数必须写。用于定义汇总结果集合的名称。</a:t>
            </a:r>
            <a:endParaRPr lang="en-US" altLang="zh-CN" dirty="0"/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自动创建汇总结果集合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结果集合名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.find()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，查看汇总结果集合中的内容。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下面，我们就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开始调用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方法，并查询结果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db.nums.mapReduce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map,reduce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out:"total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db.total.find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9639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接下来，大家可以练习一下，刚才的三步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function map(){emit("</a:t>
            </a:r>
            <a:r>
              <a:rPr lang="en-US" altLang="zh-CN" dirty="0" err="1"/>
              <a:t>subTotal</a:t>
            </a:r>
            <a:r>
              <a:rPr lang="en-US" altLang="zh-CN" dirty="0"/>
              <a:t>",</a:t>
            </a:r>
            <a:r>
              <a:rPr lang="en-US" altLang="zh-CN" dirty="0" err="1"/>
              <a:t>this.a+this.b</a:t>
            </a:r>
            <a:r>
              <a:rPr lang="en-US" altLang="zh-CN" dirty="0"/>
              <a:t>)}</a:t>
            </a:r>
          </a:p>
          <a:p>
            <a:r>
              <a:rPr lang="en-US" altLang="zh-CN" dirty="0"/>
              <a:t>function reduce(</a:t>
            </a:r>
            <a:r>
              <a:rPr lang="en-US" altLang="zh-CN" dirty="0" err="1"/>
              <a:t>key,emits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total=0;</a:t>
            </a:r>
          </a:p>
          <a:p>
            <a:r>
              <a:rPr lang="en-US" altLang="zh-CN" dirty="0"/>
              <a:t>  for(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 of emits)</a:t>
            </a:r>
          </a:p>
          <a:p>
            <a:r>
              <a:rPr lang="en-US" altLang="zh-CN" dirty="0"/>
              <a:t>     total+=</a:t>
            </a:r>
            <a:r>
              <a:rPr lang="en-US" altLang="zh-CN" dirty="0" err="1"/>
              <a:t>val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  return {"</a:t>
            </a:r>
            <a:r>
              <a:rPr lang="en-US" altLang="zh-CN" dirty="0" err="1"/>
              <a:t>total":total</a:t>
            </a:r>
            <a:r>
              <a:rPr lang="en-US" altLang="zh-CN" dirty="0"/>
              <a:t>};</a:t>
            </a:r>
          </a:p>
          <a:p>
            <a:r>
              <a:rPr lang="en-US" altLang="zh-CN" dirty="0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db.nums.mapReduce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map,reduce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out:"total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db.total.find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01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其实，使用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命令，更能获得聚合的详细信息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如何执行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命令呢？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db.runCommand</a:t>
            </a:r>
            <a:r>
              <a:rPr lang="en-US" altLang="zh-CN" dirty="0">
                <a:solidFill>
                  <a:schemeClr val="bg1"/>
                </a:solidFill>
              </a:rPr>
              <a:t>({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mapreduce</a:t>
            </a:r>
            <a:r>
              <a:rPr lang="en-US" altLang="zh-CN" dirty="0">
                <a:solidFill>
                  <a:schemeClr val="bg1"/>
                </a:solidFill>
              </a:rPr>
              <a:t>:”</a:t>
            </a:r>
            <a:r>
              <a:rPr lang="zh-CN" altLang="en-US" dirty="0">
                <a:solidFill>
                  <a:schemeClr val="bg1"/>
                </a:solidFill>
              </a:rPr>
              <a:t>原始集合名</a:t>
            </a:r>
            <a:r>
              <a:rPr lang="en-US" altLang="zh-CN" dirty="0">
                <a:solidFill>
                  <a:schemeClr val="bg1"/>
                </a:solidFill>
              </a:rPr>
              <a:t>”,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map:map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reduce:reduce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out:“</a:t>
            </a:r>
            <a:r>
              <a:rPr lang="zh-CN" altLang="en-US" dirty="0">
                <a:solidFill>
                  <a:schemeClr val="bg1"/>
                </a:solidFill>
              </a:rPr>
              <a:t>结果集合名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});</a:t>
            </a:r>
            <a:endParaRPr lang="zh-CN" altLang="zh-CN" sz="900" dirty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018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命令执行的结果中，包含如下详细信息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“result” : “total”, 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结果的集合名，也是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参数的值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timeMillis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: 11,  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命令花费的时间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“counts” : {       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各阶段文档数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“input” : 10,      //map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函数执行过的文档个数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“emit” : 10, 	    //map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函数被调用的次数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“reduce” : 1,      //reduce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函数返回的文档数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“output” : 1      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结果集合中文档的个数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 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中的值，更有助于调试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0629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接下来，我们使用命令方式，代替函数方式，观察命令返回结果中的信息</a:t>
            </a:r>
            <a:endParaRPr lang="en-US" altLang="zh-CN" dirty="0"/>
          </a:p>
          <a:p>
            <a:r>
              <a:rPr lang="en-US" altLang="zh-CN" dirty="0" err="1"/>
              <a:t>db.runCommand</a:t>
            </a:r>
            <a:r>
              <a:rPr lang="en-US" altLang="zh-CN" dirty="0"/>
              <a:t>({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mapreduce</a:t>
            </a:r>
            <a:r>
              <a:rPr lang="en-US" altLang="zh-CN" dirty="0"/>
              <a:t>:"</a:t>
            </a:r>
            <a:r>
              <a:rPr lang="en-US" altLang="zh-CN" dirty="0" err="1"/>
              <a:t>nums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map,</a:t>
            </a:r>
          </a:p>
          <a:p>
            <a:r>
              <a:rPr lang="en-US" altLang="zh-CN" dirty="0"/>
              <a:t>    reduce,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out:'total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21072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接下来，我们再完成一个复杂些的案例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统计文章标题和内容中的单词个数，按照出现次数，降序排列。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如何实现？还是老四步：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本例中，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函数专注于文档中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键的每个单词，统计每个单词的数量。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如何做到呢？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使用正则！使用正则，先将每个单词提取到一个数组中。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然后，遍历数组中每个单词，再利用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数组，统计每个单词的数量。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统计好之后，再遍历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数组。以单词为键，以单词对应的数量为值，使用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函数，将记录加入到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阶段的结果集合中。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函数定义如下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map(){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=/\b[A-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-z']+\b/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words=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this.title.match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words=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words.concat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this.content.match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for(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=0,hash=[];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words.length;i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word=words[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toLowerCase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(hash[word])==“number”?(hash[word]++):(hash[word]=1)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for(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key in hash){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emit(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key,hash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[key]);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这里有个问题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单词有可能和数组对象的内置属性或方法重名，无法使用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hash[word]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==undefined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判断。如果判断不准，还会导致后续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如果包含一个单词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刚好是数组类型中一个内置方法。此时，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hash[“every“]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就是一个函数对象。也不等于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！于是，就去做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运算，结果函数对象做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，结果只能是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如何解决呢？这就需要换一种条件判断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hash[word]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的值是一个数字时，才说明是统计过的单词，再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。这样，就能避免内置对象重名的干扰。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8149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接下来，第二步，我们要定义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操作中，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阶段，会将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阶段返回的结果集合，按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每个分组都会调用一次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在调用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函数时，会自动传入当前分组的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同时，会将分组中的每个值，加入一个临时数组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，传入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函数的第二个参数中。如图所示。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而我们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的任务，就是汇总这个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中的值，统计出当前分组的最终结果。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所以，这个统计单词出现次数的例子中，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的任务，就是统计当前单词出现的总次数。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也就是遍历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数组中每个值，累加。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函数，只要返回累加的和即可。在加入结果集合时，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操作，会自动为这个和，加上分组名。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本例中，每个分组名——单词，作为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_id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。所以，最终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函数如下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reduce(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key,emits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for(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=0,count=0;i&lt;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emits.length;count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+=emits[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return count;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7867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最后两步比较简单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命令，获得结果对象，命名结果对象为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db.movies.mapReduce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map,reduce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out:"words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"});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集合，按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键降序排列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db.words.find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().sort({value:-1});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这个例子，充分说明了，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各个阶段的工作原理。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7268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接下来，大家自行实现以上四步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1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如何使用全文检索？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首先，需要为文本类型的键，创建文本索引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(text Index)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，格式如下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db.myColl.ensureIndex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1:“text”,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2: “text”});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由此可见，也可同时，在多个文本类型的键上，建立复合文本索引。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在检索时，可同时检索多个键的内容。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如何使用文本索引执行全文检索呢？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db.myColl.find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({$text:{$search:”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2”}});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1630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命令的功能，远不止执行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两个任务函数而已。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命令，还有其他参数，可进行更高级的配置。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下面，我们就聊聊，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命令其他参数的功能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finalize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专门用于，在每次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函数执行后，对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返回的文档值做进一步修改。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坦率的说，在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函数的结尾，其实也可以完成这类操作。所以，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函数不是必须。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函数，确实才是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操作的最后一步。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个参数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key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，接收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函数返回的文档的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阶段分组的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参数，接收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函数返回的对象或值。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其次，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函数，通常都是将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函数返回的对象再加工。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然后，将修改后的对象或值，返回到整个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阶段的结果集合中。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dirty="0"/>
              <a:t>执行</a:t>
            </a:r>
            <a:r>
              <a:rPr lang="en-US" altLang="zh-CN" dirty="0" err="1"/>
              <a:t>mapreduce</a:t>
            </a:r>
            <a:r>
              <a:rPr lang="zh-CN" altLang="en-US" dirty="0"/>
              <a:t>函数时，要将</a:t>
            </a:r>
            <a:r>
              <a:rPr lang="en-US" altLang="zh-CN" dirty="0"/>
              <a:t>finalize</a:t>
            </a:r>
            <a:r>
              <a:rPr lang="zh-CN" altLang="en-US" dirty="0"/>
              <a:t>函数和</a:t>
            </a:r>
            <a:r>
              <a:rPr lang="en-US" altLang="zh-CN" dirty="0"/>
              <a:t>out</a:t>
            </a:r>
            <a:r>
              <a:rPr lang="zh-CN" altLang="en-US" dirty="0"/>
              <a:t>键一同，加入到最后一个文档参数内，而不是像</a:t>
            </a:r>
            <a:r>
              <a:rPr lang="en-US" altLang="zh-CN" dirty="0"/>
              <a:t>map</a:t>
            </a:r>
            <a:r>
              <a:rPr lang="zh-CN" altLang="en-US" dirty="0"/>
              <a:t>，</a:t>
            </a:r>
            <a:r>
              <a:rPr lang="en-US" altLang="zh-CN" dirty="0"/>
              <a:t>reduce</a:t>
            </a:r>
            <a:r>
              <a:rPr lang="zh-CN" altLang="en-US" dirty="0"/>
              <a:t>一样漏在外边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finalize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函数中，不能访问数据库中的内容。也就是，无法使用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操作数据库中的数据。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59712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下面，我们试验一下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函数返回的值进行修改，再加入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结果集合中。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 finalize(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key,value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   return 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word:key,count:value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 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其次，执行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函数时，设置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函数对象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db.movies.mapReduce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map,reduce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finalize,out:"words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"});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db.words.find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集合，发现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键的值被换成了一个对象。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178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接下来，我们考虑一下查询和截取。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首先，我们要考虑一个问题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操作效率低的原因之一就是，每个传递给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函数的文档，都需要从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BSON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反序列化成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对象。这个过程非常耗时。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那么如何解决呢？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虽然我们无法改变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的原理，但是，我们可以减少传递给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的文档数量。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从而，减少反序列化操作的次数。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减少文档数量，只有两个办法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查询和截断。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如何查询和截断呢？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先来说，如何提前查询：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可以设置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键，加入一个查询文档，用于提前过滤掉不要的文档。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除了提前查询，也可以通过排序和截断的方式，减少传入的文档个数。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键接收一个排序文档，用于对原始集合排序。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再配合上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键，截断所需数量的文档。</a:t>
            </a:r>
            <a:r>
              <a:rPr lang="zh-CN" altLang="zh-CN" dirty="0">
                <a:effectLst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880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我们试验一下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年之后的电影中的关键词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dirty="0"/>
          </a:p>
          <a:p>
            <a:r>
              <a:rPr lang="en-US" altLang="zh-CN" dirty="0"/>
              <a:t>function map(){  </a:t>
            </a:r>
          </a:p>
          <a:p>
            <a:r>
              <a:rPr lang="zh-CN" altLang="en-US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reg</a:t>
            </a:r>
            <a:r>
              <a:rPr lang="en-US" altLang="zh-CN" dirty="0"/>
              <a:t>=/\b[A-</a:t>
            </a:r>
            <a:r>
              <a:rPr lang="en-US" altLang="zh-CN" dirty="0" err="1"/>
              <a:t>Za</a:t>
            </a:r>
            <a:r>
              <a:rPr lang="en-US" altLang="zh-CN" dirty="0"/>
              <a:t>-z']+\b/</a:t>
            </a:r>
            <a:r>
              <a:rPr lang="en-US" altLang="zh-CN" dirty="0" err="1"/>
              <a:t>ig</a:t>
            </a:r>
            <a:r>
              <a:rPr lang="en-US" altLang="zh-CN" dirty="0"/>
              <a:t>;  </a:t>
            </a:r>
          </a:p>
          <a:p>
            <a:r>
              <a:rPr lang="zh-CN" altLang="en-US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words=</a:t>
            </a:r>
            <a:r>
              <a:rPr lang="en-US" altLang="zh-CN" dirty="0" err="1"/>
              <a:t>this.title.match</a:t>
            </a:r>
            <a:r>
              <a:rPr lang="en-US" altLang="zh-CN" dirty="0"/>
              <a:t>(</a:t>
            </a:r>
            <a:r>
              <a:rPr lang="en-US" altLang="zh-CN" dirty="0" err="1"/>
              <a:t>reg</a:t>
            </a:r>
            <a:r>
              <a:rPr lang="en-US" altLang="zh-CN" dirty="0"/>
              <a:t>).</a:t>
            </a:r>
            <a:r>
              <a:rPr lang="en-US" altLang="zh-CN" dirty="0" err="1"/>
              <a:t>concat</a:t>
            </a:r>
            <a:r>
              <a:rPr lang="en-US" altLang="zh-CN" dirty="0"/>
              <a:t>(</a:t>
            </a:r>
            <a:r>
              <a:rPr lang="en-US" altLang="zh-CN" dirty="0" err="1"/>
              <a:t>this.content.match</a:t>
            </a:r>
            <a:r>
              <a:rPr lang="en-US" altLang="zh-CN" dirty="0"/>
              <a:t>(</a:t>
            </a:r>
            <a:r>
              <a:rPr lang="en-US" altLang="zh-CN" dirty="0" err="1"/>
              <a:t>reg</a:t>
            </a:r>
            <a:r>
              <a:rPr lang="en-US" altLang="zh-CN" dirty="0"/>
              <a:t>));  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for(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=0,hash={};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words.length;i</a:t>
            </a:r>
            <a:r>
              <a:rPr lang="en-US" altLang="zh-CN" dirty="0"/>
              <a:t>++){    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word=words[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toLowerCase</a:t>
            </a:r>
            <a:r>
              <a:rPr lang="en-US" altLang="zh-CN" dirty="0"/>
              <a:t>();    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typeof</a:t>
            </a:r>
            <a:r>
              <a:rPr lang="en-US" altLang="zh-CN" dirty="0"/>
              <a:t>(hash[word])=="number"?(hash[word]++):(hash[word]=1)  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}  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for(</a:t>
            </a:r>
            <a:r>
              <a:rPr lang="en-US" altLang="zh-CN" dirty="0" err="1"/>
              <a:t>var</a:t>
            </a:r>
            <a:r>
              <a:rPr lang="en-US" altLang="zh-CN" dirty="0"/>
              <a:t> key in hash){    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emit(</a:t>
            </a:r>
            <a:r>
              <a:rPr lang="en-US" altLang="zh-CN" dirty="0" err="1"/>
              <a:t>key,hash</a:t>
            </a:r>
            <a:r>
              <a:rPr lang="en-US" altLang="zh-CN" dirty="0"/>
              <a:t>[key]);  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function reduce(</a:t>
            </a:r>
            <a:r>
              <a:rPr lang="en-US" altLang="zh-CN" dirty="0" err="1"/>
              <a:t>key,emits</a:t>
            </a:r>
            <a:r>
              <a:rPr lang="en-US" altLang="zh-CN" dirty="0"/>
              <a:t>){  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for(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=0,count=0;i&lt;</a:t>
            </a:r>
            <a:r>
              <a:rPr lang="en-US" altLang="zh-CN" dirty="0" err="1"/>
              <a:t>emits.length;count</a:t>
            </a:r>
            <a:r>
              <a:rPr lang="en-US" altLang="zh-CN" dirty="0"/>
              <a:t>+=emits[</a:t>
            </a:r>
            <a:r>
              <a:rPr lang="en-US" altLang="zh-CN" dirty="0" err="1"/>
              <a:t>i</a:t>
            </a:r>
            <a:r>
              <a:rPr lang="en-US" altLang="zh-CN" dirty="0"/>
              <a:t>],</a:t>
            </a:r>
            <a:r>
              <a:rPr lang="en-US" altLang="zh-CN" dirty="0" err="1"/>
              <a:t>i</a:t>
            </a:r>
            <a:r>
              <a:rPr lang="en-US" altLang="zh-CN" dirty="0"/>
              <a:t>++);  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return count;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db.runCommand</a:t>
            </a:r>
            <a:r>
              <a:rPr lang="en-US" altLang="zh-CN" dirty="0"/>
              <a:t>({    </a:t>
            </a:r>
          </a:p>
          <a:p>
            <a:r>
              <a:rPr lang="zh-CN" altLang="en-US" dirty="0"/>
              <a:t>  </a:t>
            </a:r>
            <a:r>
              <a:rPr lang="en-US" altLang="zh-CN" dirty="0" err="1"/>
              <a:t>mapreduce</a:t>
            </a:r>
            <a:r>
              <a:rPr lang="en-US" altLang="zh-CN" dirty="0"/>
              <a:t>:"movies",    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map,    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reduce,    </a:t>
            </a:r>
          </a:p>
          <a:p>
            <a:r>
              <a:rPr lang="zh-CN" altLang="en-US" dirty="0"/>
              <a:t>  </a:t>
            </a:r>
            <a:r>
              <a:rPr lang="en-US" altLang="zh-CN" dirty="0" err="1"/>
              <a:t>out:'words</a:t>
            </a:r>
            <a:r>
              <a:rPr lang="en-US" altLang="zh-CN" dirty="0"/>
              <a:t>’</a:t>
            </a:r>
          </a:p>
          <a:p>
            <a:r>
              <a:rPr lang="en-US" altLang="zh-CN" dirty="0"/>
              <a:t>});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结果，发现传入全部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接下来，加入筛选条件，再执行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en-US" altLang="zh-CN" dirty="0" err="1"/>
              <a:t>db.runCommand</a:t>
            </a:r>
            <a:r>
              <a:rPr lang="en-US" altLang="zh-CN" dirty="0"/>
              <a:t>({    </a:t>
            </a:r>
          </a:p>
          <a:p>
            <a:r>
              <a:rPr lang="zh-CN" altLang="en-US" dirty="0"/>
              <a:t>  </a:t>
            </a:r>
            <a:r>
              <a:rPr lang="en-US" altLang="zh-CN" dirty="0" err="1"/>
              <a:t>mapreduce</a:t>
            </a:r>
            <a:r>
              <a:rPr lang="en-US" altLang="zh-CN" dirty="0"/>
              <a:t>:"movies",    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map,    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reduce,    </a:t>
            </a:r>
          </a:p>
          <a:p>
            <a:r>
              <a:rPr lang="zh-CN" altLang="en-US" dirty="0"/>
              <a:t>  </a:t>
            </a:r>
            <a:r>
              <a:rPr lang="en-US" altLang="zh-CN" dirty="0" err="1"/>
              <a:t>out:'words</a:t>
            </a:r>
            <a:r>
              <a:rPr lang="en-US" altLang="zh-CN" dirty="0"/>
              <a:t>’,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query:{year:{$gte:1980}}</a:t>
            </a:r>
          </a:p>
          <a:p>
            <a:r>
              <a:rPr lang="en-US" altLang="zh-CN" dirty="0"/>
              <a:t>});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结果，只传入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个文档。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en-US" altLang="zh-CN" dirty="0" err="1"/>
              <a:t>db.runCommand</a:t>
            </a:r>
            <a:r>
              <a:rPr lang="en-US" altLang="zh-CN" dirty="0"/>
              <a:t>({    </a:t>
            </a:r>
          </a:p>
          <a:p>
            <a:r>
              <a:rPr lang="zh-CN" altLang="en-US" dirty="0"/>
              <a:t>  </a:t>
            </a:r>
            <a:r>
              <a:rPr lang="en-US" altLang="zh-CN" dirty="0" err="1"/>
              <a:t>mapreduce</a:t>
            </a:r>
            <a:r>
              <a:rPr lang="en-US" altLang="zh-CN" dirty="0"/>
              <a:t>:"movies",    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map,    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reduce,    </a:t>
            </a:r>
          </a:p>
          <a:p>
            <a:r>
              <a:rPr lang="zh-CN" altLang="en-US" dirty="0"/>
              <a:t>  </a:t>
            </a:r>
            <a:r>
              <a:rPr lang="en-US" altLang="zh-CN" dirty="0" err="1"/>
              <a:t>out:'words</a:t>
            </a:r>
            <a:r>
              <a:rPr lang="en-US" altLang="zh-CN" dirty="0"/>
              <a:t>’,</a:t>
            </a:r>
          </a:p>
          <a:p>
            <a:r>
              <a:rPr lang="zh-CN" altLang="en-US" baseline="0" dirty="0"/>
              <a:t>  </a:t>
            </a:r>
            <a:r>
              <a:rPr lang="en-US" altLang="zh-CN" baseline="0" dirty="0"/>
              <a:t>sort:{year:-1},</a:t>
            </a:r>
          </a:p>
          <a:p>
            <a:r>
              <a:rPr lang="zh-CN" altLang="en-US" baseline="0" dirty="0"/>
              <a:t>  </a:t>
            </a:r>
            <a:r>
              <a:rPr lang="en-US" altLang="zh-CN" baseline="0" dirty="0"/>
              <a:t>limit:5</a:t>
            </a:r>
            <a:endParaRPr lang="en-US" altLang="zh-CN" dirty="0"/>
          </a:p>
          <a:p>
            <a:r>
              <a:rPr lang="en-US" altLang="zh-CN" dirty="0"/>
              <a:t>});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结果传入的只有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442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目前为止，我们在定义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操作的各个函数时，仅使用了规定的参数变量。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并未尝试使用参数变量之外的外部变量。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实际上，这是一个大问题！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各个阶段的函数，都会忽略普通函数的作用域使用规则。导致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内的函数，无法使用外部的全局变量。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那么，如何在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函数内，使用外部变量值呢？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只能提前将外部变量，放入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的专属作用域中。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专属作用域，其实，就是一个专门保存，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操作内部，各阶段共享使用的变量，的对象。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如何使用专属作用域呢？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操作中，设置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键为一个对象。对象中的键值，就是要放入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各阶段共享使用的变量值。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因为，在定义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对象时，可以任意使用外部的变量和数据库的数据，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所以，其实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就成了外部通向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内部的入口。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何时使用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今后，只要需要在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操作内的函数中，使用外部变量值时，就要用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提前定义，并自动传入。</a:t>
            </a:r>
            <a:r>
              <a:rPr lang="zh-CN" altLang="zh-CN" dirty="0">
                <a:effectLst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72531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下面，我们试验一下：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集合中，每个班的平均分，所有学生的平均分，以及各班平均分和总平均分之间的差距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函数，单纯的提取出每个文档中的班级和分数，再以班级作为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阶段分组的键，分数作为值。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map(){emit(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this.cls,this.score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函数，自动以班级分组后，统计每个班的总分，再除以每个班的人数，得到平均分。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reduce(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key,values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){return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Array.sum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(values)/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values.length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toFixed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函数，构建结果对象，格式如下：班级名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，本班平均分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，所有学生的总平均分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avgAll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，本班平均分和总平均分之差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finalize(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key,value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{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class:key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avg:value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avgAll:avgAll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sub: (value-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avgAll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toFixed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有人会问了？哪儿就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avgAll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了？压根儿没影儿哇？！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别着急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这就是重点！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过程中，根本就没办法访问数据库中的数据，求总平均分。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只能在外部提前计算好，再传入专属作用域中。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第四步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使用另一个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计算出所有学生的总分。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db.scores.mapReduce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function(){emit(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null,this.score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)},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function(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key,values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){return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Array.sum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(values);},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out:"sum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这里有个小技巧！要想对整个集合进行汇总，需要每个文档都有一个完全相同的键。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但是没有。怎么办？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函数中，将所有返回给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阶段的文档的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，都设置为一致的值。这里设置为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。这样，在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阶段分组时，就会将所有文档自动分为一组。自然统计出的就是全表的数据。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Array.sum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类型添加的一个独特函数。专门用于统计一个数组内所有数值的和。在原生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中是不包含的。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这样，我们就得到了一个统计文档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{_id:null,value:6155}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到此，万事俱备，我们就可以开始正式的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操作了。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但是，这次，要用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键的对象，传入一个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avgAll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avgAll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值，是用总分除以总人数得到的。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键对象中的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avgAll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各个函数可作为变量直接使用。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这样，我们之前在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函数内的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avgAll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变量就有了出处。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最后一步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操作，计算并传入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avgAll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变量。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db.scores.mapReduce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map,reduce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out:"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finalize:finalize,scope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avgAll:db.sum.findOne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().value/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db.scores.find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().count()}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en-US" altLang="zh-CN" dirty="0" err="1"/>
              <a:t>db.avgs.find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31340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下面，我们简单聊聊如何调试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调试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的过程主要通过两个方面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1.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结果信息对象中，显示各个阶段时间信息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verbose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键设置为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各个函数中，使用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函数，将阶段数据输出到服务器端。以跟踪各个阶段是否正常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这里需要说明的是：之前在全局使用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函数，是将信息输出到客户端。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操作内的各个函数中，如果使用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函数，就会将结果输出到服务器端。</a:t>
            </a:r>
            <a:r>
              <a:rPr lang="zh-CN" altLang="zh-CN" dirty="0">
                <a:effectLst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2819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练习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阶段，输出各个阶段统计的数据。修改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map(){emit(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this.cls,this.score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reduce(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key,values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print(key+":"+String(values));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return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Array.sum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(values)/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values.length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toFixed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finalize(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key,value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print(key+":"+value+","+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avgAll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return 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class:key,avg:value,avgAll:avgAll,sub:value-avgAll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再次执行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db.scores.mapReduce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map,reduce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,{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out:"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finalize:finalize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verbose:true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scope:{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avgAll:db.sum.findOne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().value/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db.scores.find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().count()}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打开服务器端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观察服务器端的显示内容。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我们清晰的看到了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执行的全过程。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所以，在其他编程语言中的打桩调试，在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中同样适用。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25236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之前，我们执行的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都是相对复杂的聚合操作。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其实，有很多基本的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简单的聚合操作，在复杂聚合出现之前，就已经存在了。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这就是所谓的聚合命令。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下面，我们就看看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聚合命令提供了哪些基本的简化版的聚合操作。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25334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首先，我们聊聊最简单的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函数，用于返回集合中符合条件的文档数。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语法如下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db.myColl.count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查询文档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其中，如果省略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查询文档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，表示默认统计所有文档的数量。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函数返回的结果是一个数值。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下面，我们聊聊效率问题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函数，虽然可以使用索引，但是，使用索引的效率，比查询语句使用索引的效率要低。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第二，带查询条件的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函数，效率也会降低。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所以，应尽量使用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函数，和查询结果的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函数，而不是直接使用聚合函数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1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其实有一种简化写法：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如果不知道文档中有哪些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，又想对所有键建立文本索引，可使用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$**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代替所有键。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db.myColl.ensureIndex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({“$**”:“text”}) 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创建后索引名为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”$**_text”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文本索引，可以自动跳过非文本类型的键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1521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接下来，我们比较一下，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分别用聚合函数，和查询语句返回文档个数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使用两种方式查询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集合中文档的总数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db.scores.find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().count();      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db.scores.count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使用两种方式查询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集合中有成绩的文档的总数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db.scores.find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({score:{$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ne:null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}}).count();    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db.scores.count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({score:{$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ne:null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}})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0994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接下来，我们看第二种聚合函数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其实不是函数，而是一个命令。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专门用于，对集合中所有文档的指定键值，去掉重复，只取唯一返回。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何时使用呢？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今后，只要希望，将所有文档中指定键值，去掉重复，取唯一返回时，就用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如何使用呢？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db.myColl.distinct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查询文档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其中，参数，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独立传入。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第一个参数“键”，规定了要取唯一值得键名。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第二个参数，是一个查询文档。可以过滤掉不需要的文档，再取唯一。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直接返回仅包含取唯一的键值组成的数组。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不能包含其他键的值。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因为，取唯一后的键值，无法与原集合中文档一 一对应。</a:t>
            </a:r>
            <a:r>
              <a:rPr lang="zh-CN" altLang="zh-CN" dirty="0">
                <a:effectLst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838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下面，我们试验一下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集合中，所有电影的年份，去掉重复后，再按降序排列。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集合中所有电影的年份，去掉重复后返回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db.movies.distinct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("year");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将上一命令返回的结果，按年份降序排列。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db.movies.distinct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("year").sort().reverse();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再看需求二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年后的电影的年份，去掉重复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db.movies.distinct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("year",{year:{$gte:1980}});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04907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接下来，我们聊聊更复杂的，分组函数：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函数，专门用来，对集合中的文档执行分组聚合。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的难度，介于集合框架与普通聚合函数之间。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和聚合框架相比，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函数，无需定义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阶段任务函数。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但，仍需要定义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阶段任务函数，对一个分组内的文档执行聚合运算。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和普通聚合函数相比，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函数，还是需要定义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阶段的任务函数，实现高级的聚合运算。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dirty="0" err="1"/>
              <a:t>db.myColl.group</a:t>
            </a:r>
            <a:r>
              <a:rPr lang="en-US" altLang="zh-CN" dirty="0"/>
              <a:t>({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key:{</a:t>
            </a:r>
            <a:r>
              <a:rPr lang="zh-CN" altLang="en-US" dirty="0"/>
              <a:t>分组的键</a:t>
            </a:r>
            <a:r>
              <a:rPr lang="en-US" altLang="zh-CN" dirty="0"/>
              <a:t>:true},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initial:{</a:t>
            </a:r>
            <a:r>
              <a:rPr lang="zh-CN" altLang="en-US" dirty="0"/>
              <a:t>聚合结果文档</a:t>
            </a:r>
            <a:r>
              <a:rPr lang="en-US" altLang="zh-CN" dirty="0"/>
              <a:t>},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 err="1"/>
              <a:t>reduce:function</a:t>
            </a:r>
            <a:r>
              <a:rPr lang="en-US" altLang="zh-CN" dirty="0"/>
              <a:t>(</a:t>
            </a:r>
            <a:r>
              <a:rPr lang="en-US" altLang="zh-CN" dirty="0" err="1"/>
              <a:t>curr,prev</a:t>
            </a:r>
            <a:r>
              <a:rPr lang="en-US" altLang="zh-CN" dirty="0"/>
              <a:t>){</a:t>
            </a:r>
          </a:p>
          <a:p>
            <a:pPr lvl="1"/>
            <a:r>
              <a:rPr lang="zh-CN" altLang="en-US" dirty="0"/>
              <a:t>        统计</a:t>
            </a:r>
            <a:r>
              <a:rPr lang="en-US" altLang="zh-CN" dirty="0" err="1"/>
              <a:t>curr</a:t>
            </a:r>
            <a:r>
              <a:rPr lang="zh-CN" altLang="en-US" dirty="0"/>
              <a:t>文档中的内容，汇总到结果文档</a:t>
            </a:r>
            <a:r>
              <a:rPr lang="en-US" altLang="zh-CN" dirty="0" err="1"/>
              <a:t>prev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});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函数，只有一个巨大的文档参数。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所有参数都定义在这一个文档参数内。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4556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下面，我们聊聊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函数的执行原理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一个所有文章列表的集合。每篇文章都有关键词列表。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现在，我们要以每天为单位，统计每天出现的每个关键词个数。应该如何做呢？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首先，要用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键以每天为单位分组！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如图所示，数据被分成多组。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然后，再定义一个聚合结果文档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，保存最终聚合结果的文档结构和初始值。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文档，就好像一个小箩筐。里边会不断汇总得到的数据。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比如，本例中，我们计划用一个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文档保存每个单词出现的次数。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第三，定义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函数。然后，在执行过程中，在每个分组内部，对每个文档调用一次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函数接收两个参数：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一个是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，表示当前正在执行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另一个是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，表示到目前为止的聚合结果文档。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也就是，走到当前文档时，咱们的小箩筐都收集了哪些信息。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函数，如何使用这两个参数呢？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函数，都是统计当前文档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中的内容。然后，将统计结果汇总到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结果文档中。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统计完一个分组的文档后，最后，会将分组的键值，加入到结果文档中，组成该分组的统计结果文档。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开始下一个分组的统计时，又会用一个空的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文档。每个分组都会返回一个专门的结果文档。</a:t>
            </a:r>
            <a:r>
              <a:rPr lang="zh-CN" altLang="zh-CN" dirty="0">
                <a:effectLst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19526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接下来，我们就按照以上步骤，实现功能。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再看一遍需求：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一个所有文章列表的集合。每篇文章都有关键词列表。现在，以每天为单位，统计每天出现的每个关键词个数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如何实现？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首先，准备数据，随机生成每天的多个文章，并标记关键词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(ftp/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init_tags.js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，按日期分组，统计每天的关键词出现的次数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db.tags.group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</a:p>
          <a:p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key:{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date:true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initial:{tags:{}},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reduce:function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curr,prev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for(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=0;i&lt;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curr.tags.length;i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if(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prev.tags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curr.tags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]])=="number"){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prev.tags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curr.tags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]]++;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}else{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prev.tags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curr.tags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]]=1;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1062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接下来，如果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操作的汇总结果，需要再加工怎么办？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操作，也可定义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聚合的结果文档进行再加工。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这点，和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函数一样。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今后，只要希望，对分组统计的结果，进行再加工时，就可定义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如何定义呢？看语法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finalize:function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的内容再加工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不同的是，只有一个参数，接收当前分组汇总的文档。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另一个不同是，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函数，不需要返回任何新文档。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只需要，直接修改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阶段的汇总结果文档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即可。</a:t>
            </a:r>
            <a:r>
              <a:rPr lang="zh-CN" altLang="zh-CN" dirty="0">
                <a:effectLst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671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下面，我们实验一下，如何对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阶段的汇总结果文档再加工。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仅统计每天出现次数最多的关键词：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就可以在上例的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函数中增加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函数定义，筛选出出现次数最多的词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db.tags.group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key:{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date:true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initial:{tags:{}},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reduce:function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 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for(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=0;i&lt;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curr.tags.length;i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++){   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if(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prev.tags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curr.tags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]])=="number"){     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prev.tags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curr.tags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]]++;   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}else{     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prev.tags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curr.tags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]]=1;   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 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finalize:function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most=0;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for(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key in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prev.tags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if(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prev.tags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[key]&gt;most){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prev.hot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=key;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prev.count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=most=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prev.tags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[key];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delete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prev.tags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3411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其实，当大家看到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键，竟然是一个文档时，可能就已经想到，这个文档中能包含多个键。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的确。如果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键文档中包含多个键，就可先后按多个键进行更细致的分组。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如何使用呢？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key:{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 true,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2: true},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意为先按键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分组，再按键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分组。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现在有一个问题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group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操作在数据量大的时候。执行效率较低。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如何解决呢？还是老办法，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可用筛选，以减少要统计的文档个数。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键，可定义一个查询文档，专门用于筛选符合条件的文档，再执行后续操作。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如何筛选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 :{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查询文档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zh-CN" altLang="zh-CN" dirty="0">
                <a:effectLst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3603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下面，我们实验一下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集合中，各个部门，各个状态的任务个数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db.tasks.group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key:{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dept:true,state:true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initial : {n:0},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reduce : function(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curr,prev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prev.n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++;    }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下面，我们实验一下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仅查询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集合中状态不是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的任务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db.tasks.group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key:{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dept:true,state:true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initial:{n:0},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reduce:function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curr,prev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prev.n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++;    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condition:{state:{$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ne:"DONE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肯定有些人看着这个乱序的结果不爽。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但是，不幸的是，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操作还不支持排序操作。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这是有原因的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函数返回的是一个数组。完全可以在客户端完成排序的操作。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先用变量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接住，然后再自定义比较器，对数组排序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db.tasks.group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   	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key:{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dept:true,state:true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   	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: {n:0},   	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: function(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curr,prev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      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prev.n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++;    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}).sort((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)=&gt;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a.dept.slice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b.dept.slice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49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下面，我们试验一下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下载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init_movies.js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，初始化电影集合。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集合中添加电影名称与经典台词，然后为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键，建立文本索引。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说明一下，新建的索引名为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content_text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，可作为删除之用。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第二步，我们使用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命令方式，分别查询关键词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enemy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，然后再同时查看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enemy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dirty="0" err="1"/>
              <a:t>db.movies.find</a:t>
            </a:r>
            <a:r>
              <a:rPr lang="en-US" altLang="zh-CN" dirty="0"/>
              <a:t>({$text:{$</a:t>
            </a:r>
            <a:r>
              <a:rPr lang="en-US" altLang="zh-CN" dirty="0" err="1"/>
              <a:t>search:”day</a:t>
            </a:r>
            <a:r>
              <a:rPr lang="en-US" altLang="zh-CN" dirty="0"/>
              <a:t>”}});</a:t>
            </a:r>
          </a:p>
          <a:p>
            <a:r>
              <a:rPr lang="en-US" altLang="zh-CN" dirty="0" err="1"/>
              <a:t>db.movies.find</a:t>
            </a:r>
            <a:r>
              <a:rPr lang="en-US" altLang="zh-CN" dirty="0"/>
              <a:t>({$text:{$</a:t>
            </a:r>
            <a:r>
              <a:rPr lang="en-US" altLang="zh-CN" dirty="0" err="1"/>
              <a:t>search:”enemy</a:t>
            </a:r>
            <a:r>
              <a:rPr lang="en-US" altLang="zh-CN" dirty="0"/>
              <a:t>”}});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其中，匹配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enemy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时，就可自动匹配单词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enemy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的复数形式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enemies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这就是，按照特定语言的分词机制，在匹配内容。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使用英语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分词机制。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第三，接下来，我们测试一下复合全文索引的情况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content_text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索引，为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键，建立复合文本索引，再查关键词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db.movies.dropIndex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content_text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db.movies.ensureIndex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title:”text”,content:”text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然后，查询关键词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king: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db.movies.find</a:t>
            </a:r>
            <a:r>
              <a:rPr lang="en-US" altLang="zh-CN" dirty="0"/>
              <a:t>({$text:{$</a:t>
            </a:r>
            <a:r>
              <a:rPr lang="en-US" altLang="zh-CN" dirty="0" err="1"/>
              <a:t>search:”king</a:t>
            </a:r>
            <a:r>
              <a:rPr lang="en-US" altLang="zh-CN" dirty="0"/>
              <a:t>”}});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结果： 标题中带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的和内容中带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的都返回了。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微软雅黑"/>
              </a:rPr>
              <a:t>最后，删除</a:t>
            </a:r>
            <a:r>
              <a:rPr lang="en-US" altLang="zh-CN" dirty="0">
                <a:sym typeface="微软雅黑"/>
              </a:rPr>
              <a:t>title</a:t>
            </a:r>
            <a:r>
              <a:rPr lang="zh-CN" altLang="en-US" dirty="0">
                <a:sym typeface="微软雅黑"/>
              </a:rPr>
              <a:t>和</a:t>
            </a:r>
            <a:r>
              <a:rPr lang="en-US" altLang="zh-CN" dirty="0">
                <a:sym typeface="微软雅黑"/>
              </a:rPr>
              <a:t>content</a:t>
            </a:r>
            <a:r>
              <a:rPr lang="zh-CN" altLang="en-US" dirty="0">
                <a:sym typeface="微软雅黑"/>
              </a:rPr>
              <a:t>上的复合文本索引，用</a:t>
            </a:r>
            <a:r>
              <a:rPr lang="en-US" altLang="zh-CN" dirty="0">
                <a:sym typeface="微软雅黑"/>
              </a:rPr>
              <a:t>$**</a:t>
            </a:r>
            <a:r>
              <a:rPr lang="zh-CN" altLang="en-US" dirty="0">
                <a:sym typeface="微软雅黑"/>
              </a:rPr>
              <a:t>自动为所有文本类型键创建索引</a:t>
            </a:r>
            <a:endParaRPr lang="en-US" altLang="zh-CN" dirty="0">
              <a:sym typeface="微软雅黑"/>
            </a:endParaRPr>
          </a:p>
          <a:p>
            <a:r>
              <a:rPr lang="en-US" altLang="zh-CN" dirty="0" err="1">
                <a:sym typeface="微软雅黑"/>
              </a:rPr>
              <a:t>db.movies.dropIndex</a:t>
            </a:r>
            <a:r>
              <a:rPr lang="en-US" altLang="zh-CN" dirty="0">
                <a:sym typeface="微软雅黑"/>
              </a:rPr>
              <a:t>("</a:t>
            </a:r>
            <a:r>
              <a:rPr lang="en-US" altLang="zh-CN" dirty="0" err="1">
                <a:sym typeface="微软雅黑"/>
              </a:rPr>
              <a:t>title_text_content_text</a:t>
            </a:r>
            <a:r>
              <a:rPr lang="en-US" altLang="zh-CN" dirty="0">
                <a:sym typeface="微软雅黑"/>
              </a:rPr>
              <a:t>");</a:t>
            </a:r>
          </a:p>
          <a:p>
            <a:r>
              <a:rPr lang="en-US" altLang="zh-CN" dirty="0" err="1">
                <a:sym typeface="微软雅黑"/>
              </a:rPr>
              <a:t>db.movies.ensureIndex</a:t>
            </a:r>
            <a:r>
              <a:rPr lang="en-US" altLang="zh-CN" dirty="0">
                <a:sym typeface="微软雅黑"/>
              </a:rPr>
              <a:t>({"$**":"text"}) </a:t>
            </a:r>
          </a:p>
          <a:p>
            <a:r>
              <a:rPr lang="zh-CN" altLang="en-US" dirty="0">
                <a:sym typeface="微软雅黑"/>
              </a:rPr>
              <a:t>再查询：</a:t>
            </a:r>
            <a:endParaRPr lang="en-US" altLang="zh-CN" dirty="0">
              <a:sym typeface="微软雅黑"/>
            </a:endParaRPr>
          </a:p>
          <a:p>
            <a:r>
              <a:rPr lang="en-US" altLang="zh-CN" dirty="0" err="1">
                <a:sym typeface="微软雅黑"/>
              </a:rPr>
              <a:t>db.movies.find</a:t>
            </a:r>
            <a:r>
              <a:rPr lang="en-US" altLang="zh-CN" dirty="0">
                <a:sym typeface="微软雅黑"/>
              </a:rPr>
              <a:t>({$text:{$</a:t>
            </a:r>
            <a:r>
              <a:rPr lang="en-US" altLang="zh-CN" dirty="0" err="1">
                <a:sym typeface="微软雅黑"/>
              </a:rPr>
              <a:t>search:"king</a:t>
            </a:r>
            <a:r>
              <a:rPr lang="en-US" altLang="zh-CN" dirty="0">
                <a:sym typeface="微软雅黑"/>
              </a:rPr>
              <a:t>"}});</a:t>
            </a:r>
            <a:endParaRPr lang="zh-CN" altLang="en-US" dirty="0">
              <a:sym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10542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最后，我们再聊一种特殊情况。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有时，分组的键，可能不是现成的，需要基于现有键值运算才能得到。这该如何解决呢？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键，专门用于基于现有键值，动态生成临时键，用作分组。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keyf:function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(doc){ return 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新键名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中现有键运算出的新键值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表示当前文档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函数要求返回一个文档。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文档以新键名为键，以基于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中现有键运算出的键值为分组值。</a:t>
            </a:r>
            <a:r>
              <a:rPr lang="zh-CN" altLang="zh-CN" dirty="0">
                <a:effectLst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11888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接下来，我们练习一下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统计每个月的最热词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执行上节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操作，添加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键，获得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键中的月份，用来按月份分组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db.tags.group({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keyf:function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(doc){return 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month:doc.date.match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(/\/(\d{1,2})\//)[1]};},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initial:{tags:{}},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reduce:function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 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for(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=0;i&lt;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curr.tags.length;i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++){   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if(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prev.tags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curr.tags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]])=="number"){     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prev.tags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curr.tags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]]++;   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}else{     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prev.tags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curr.tags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]]=1;   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 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finalize:function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most=0;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for(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key in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prev.tags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if(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prev.tags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[key]&gt;most){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prev.hot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=key;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prev.count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=most=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prev.tags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[key];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delete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prev.tags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到此，关于聚合的话题，我们就聊到这儿。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8202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总结和答疑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64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8115" y="1566661"/>
            <a:ext cx="5829300" cy="1102519"/>
          </a:xfrm>
        </p:spPr>
        <p:txBody>
          <a:bodyPr>
            <a:noAutofit/>
          </a:bodyPr>
          <a:lstStyle>
            <a:lvl1pPr algn="l">
              <a:defRPr sz="3375" b="1"/>
            </a:lvl1pPr>
          </a:lstStyle>
          <a:p>
            <a:r>
              <a:rPr lang="zh-CN" altLang="en-US" dirty="0"/>
              <a:t>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6442" y="2673527"/>
            <a:ext cx="3192589" cy="46719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课程英文副标题</a:t>
            </a:r>
          </a:p>
        </p:txBody>
      </p:sp>
      <p:pic>
        <p:nvPicPr>
          <p:cNvPr id="5" name="图片 4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0669" y="214297"/>
            <a:ext cx="1364745" cy="448057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862827" y="2669179"/>
            <a:ext cx="3294385" cy="485756"/>
          </a:xfrm>
        </p:spPr>
        <p:txBody>
          <a:bodyPr>
            <a:noAutofit/>
          </a:bodyPr>
          <a:lstStyle>
            <a:lvl1pPr algn="r">
              <a:buNone/>
              <a:defRPr sz="225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/>
              <a:t>DAY01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50658" y="195486"/>
            <a:ext cx="5076564" cy="534816"/>
          </a:xfr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3554" y="4792836"/>
            <a:ext cx="297104" cy="297104"/>
            <a:chOff x="71406" y="6069958"/>
            <a:chExt cx="716628" cy="716628"/>
          </a:xfrm>
        </p:grpSpPr>
        <p:sp>
          <p:nvSpPr>
            <p:cNvPr id="11" name="十字形 10"/>
            <p:cNvSpPr/>
            <p:nvPr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4" name="十字形 13"/>
            <p:cNvSpPr/>
            <p:nvPr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350658" y="789553"/>
            <a:ext cx="6246693" cy="1224951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 marL="514350" indent="0">
              <a:buNone/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pic>
        <p:nvPicPr>
          <p:cNvPr id="10" name="图片 9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9241" y="182863"/>
            <a:ext cx="1151485" cy="378042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0" y="1923679"/>
            <a:ext cx="351000" cy="1122217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51434" tIns="25718" rIns="51434" bIns="25718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900" b="1" dirty="0">
                <a:solidFill>
                  <a:srgbClr val="F9FAFB"/>
                </a:solidFill>
              </a:rPr>
              <a:t>知识讲解</a:t>
            </a:r>
            <a:endParaRPr lang="en-US" altLang="zh-CN" sz="900" b="1" dirty="0">
              <a:solidFill>
                <a:srgbClr val="F9FAFB"/>
              </a:solidFill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0" y="1923679"/>
            <a:ext cx="351000" cy="1122217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79" tIns="34290" rIns="68579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知识讲解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 userDrawn="1"/>
        </p:nvSpPr>
        <p:spPr>
          <a:xfrm>
            <a:off x="0" y="1923679"/>
            <a:ext cx="351000" cy="1122217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79" tIns="34290" rIns="68579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知识讲解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0" y="1923679"/>
            <a:ext cx="351000" cy="11222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51434" tIns="25718" rIns="51434" bIns="25718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900" b="1" dirty="0">
                <a:solidFill>
                  <a:srgbClr val="F9FAFB"/>
                </a:solidFill>
              </a:rPr>
              <a:t>课</a:t>
            </a:r>
            <a:endParaRPr lang="en-US" altLang="zh-CN" sz="9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900" b="1" dirty="0">
                <a:solidFill>
                  <a:srgbClr val="F9FAFB"/>
                </a:solidFill>
              </a:rPr>
              <a:t>堂</a:t>
            </a:r>
            <a:endParaRPr lang="en-US" altLang="zh-CN" sz="9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900" b="1" dirty="0">
                <a:solidFill>
                  <a:srgbClr val="F9FAFB"/>
                </a:solidFill>
              </a:rPr>
              <a:t>练习</a:t>
            </a:r>
            <a:endParaRPr lang="en-US" altLang="zh-CN" sz="9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28604" y="428612"/>
            <a:ext cx="4232702" cy="785818"/>
          </a:xfr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zh-CN" altLang="en-US" dirty="0"/>
              <a:t>课堂练习标题</a:t>
            </a:r>
          </a:p>
        </p:txBody>
      </p:sp>
      <p:sp>
        <p:nvSpPr>
          <p:cNvPr id="11" name="十字形 10"/>
          <p:cNvSpPr/>
          <p:nvPr/>
        </p:nvSpPr>
        <p:spPr>
          <a:xfrm>
            <a:off x="53555" y="4711940"/>
            <a:ext cx="378000" cy="37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0669" y="214297"/>
            <a:ext cx="1364745" cy="448057"/>
          </a:xfrm>
          <a:prstGeom prst="rect">
            <a:avLst/>
          </a:prstGeom>
        </p:spPr>
      </p:pic>
      <p:sp>
        <p:nvSpPr>
          <p:cNvPr id="14" name="十字形 13"/>
          <p:cNvSpPr/>
          <p:nvPr/>
        </p:nvSpPr>
        <p:spPr>
          <a:xfrm>
            <a:off x="375026" y="4552469"/>
            <a:ext cx="216000" cy="216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458671" y="1221600"/>
            <a:ext cx="6102677" cy="361840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923679"/>
            <a:ext cx="351000" cy="11222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79" tIns="34290" rIns="68579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课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堂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练习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0" y="1923679"/>
            <a:ext cx="351000" cy="11222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79" tIns="34290" rIns="68579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课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堂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练习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96496" y="1545636"/>
            <a:ext cx="5089958" cy="785818"/>
          </a:xfrm>
        </p:spPr>
        <p:txBody>
          <a:bodyPr>
            <a:noAutofit/>
          </a:bodyPr>
          <a:lstStyle>
            <a:lvl1pPr algn="l">
              <a:defRPr sz="27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0669" y="214297"/>
            <a:ext cx="1364745" cy="448057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4694" y="2371448"/>
            <a:ext cx="5130570" cy="162018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4694" y="2371448"/>
            <a:ext cx="5130570" cy="162018"/>
          </a:xfrm>
          <a:prstGeom prst="roundRect">
            <a:avLst/>
          </a:prstGeom>
          <a:solidFill>
            <a:srgbClr val="FF000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674694" y="2371448"/>
            <a:ext cx="5130570" cy="162018"/>
          </a:xfrm>
          <a:prstGeom prst="roundRect">
            <a:avLst/>
          </a:prstGeom>
          <a:solidFill>
            <a:srgbClr val="FF000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28700" y="1437623"/>
            <a:ext cx="5238582" cy="2754307"/>
          </a:xfrm>
          <a:noFill/>
        </p:spPr>
        <p:txBody>
          <a:bodyPr>
            <a:normAutofit/>
          </a:bodyPr>
          <a:lstStyle>
            <a:lvl1pPr marL="257175" indent="-257175" algn="l">
              <a:buFont typeface="+mj-lt"/>
              <a:buAutoNum type="arabicPeriod"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9" name="十字形 8"/>
          <p:cNvSpPr/>
          <p:nvPr/>
        </p:nvSpPr>
        <p:spPr>
          <a:xfrm>
            <a:off x="107133" y="4661312"/>
            <a:ext cx="378000" cy="37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0" name="十字形 9"/>
          <p:cNvSpPr/>
          <p:nvPr/>
        </p:nvSpPr>
        <p:spPr>
          <a:xfrm>
            <a:off x="426918" y="4500576"/>
            <a:ext cx="216000" cy="216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/>
          <p:cNvSpPr/>
          <p:nvPr/>
        </p:nvSpPr>
        <p:spPr>
          <a:xfrm>
            <a:off x="0" y="411510"/>
            <a:ext cx="6858000" cy="702078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50" b="1" dirty="0"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411510"/>
            <a:ext cx="6858000" cy="702078"/>
          </a:xfrm>
          <a:prstGeom prst="rect">
            <a:avLst/>
          </a:prstGeom>
          <a:solidFill>
            <a:srgbClr val="FF000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411510"/>
            <a:ext cx="6858000" cy="702078"/>
          </a:xfrm>
          <a:prstGeom prst="rect">
            <a:avLst/>
          </a:prstGeom>
          <a:solidFill>
            <a:srgbClr val="FF000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96652" y="658666"/>
            <a:ext cx="1728192" cy="89642"/>
          </a:xfrm>
          <a:prstGeom prst="roundRect">
            <a:avLst/>
          </a:prstGeom>
          <a:solidFill>
            <a:srgbClr val="FF000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2888" y="123825"/>
            <a:ext cx="1835944" cy="503238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章节标题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3050958" y="13872"/>
            <a:ext cx="3807042" cy="513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</p:spTree>
    <p:extLst>
      <p:ext uri="{BB962C8B-B14F-4D97-AF65-F5344CB8AC3E}">
        <p14:creationId xmlns:p14="http://schemas.microsoft.com/office/powerpoint/2010/main" val="3812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96652" y="658666"/>
            <a:ext cx="1728192" cy="89642"/>
          </a:xfrm>
          <a:prstGeom prst="roundRect">
            <a:avLst/>
          </a:prstGeom>
          <a:solidFill>
            <a:srgbClr val="FF000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2888" y="123825"/>
            <a:ext cx="1835944" cy="503238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章节标题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3050958" y="13872"/>
            <a:ext cx="3807042" cy="513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</p:spTree>
    <p:extLst>
      <p:ext uri="{BB962C8B-B14F-4D97-AF65-F5344CB8AC3E}">
        <p14:creationId xmlns:p14="http://schemas.microsoft.com/office/powerpoint/2010/main" val="202417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96652" y="658666"/>
            <a:ext cx="1728192" cy="89642"/>
          </a:xfrm>
          <a:prstGeom prst="roundRect">
            <a:avLst/>
          </a:prstGeom>
          <a:solidFill>
            <a:srgbClr val="FF000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2888" y="123825"/>
            <a:ext cx="1835944" cy="503238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章节标题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3050958" y="13872"/>
            <a:ext cx="3807042" cy="513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</p:spTree>
    <p:extLst>
      <p:ext uri="{BB962C8B-B14F-4D97-AF65-F5344CB8AC3E}">
        <p14:creationId xmlns:p14="http://schemas.microsoft.com/office/powerpoint/2010/main" val="208450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96652" y="658666"/>
            <a:ext cx="1728192" cy="89642"/>
          </a:xfrm>
          <a:prstGeom prst="roundRect">
            <a:avLst/>
          </a:prstGeom>
          <a:solidFill>
            <a:srgbClr val="FF000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2888" y="123825"/>
            <a:ext cx="1835944" cy="503238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章节标题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3050958" y="13872"/>
            <a:ext cx="3807042" cy="513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</p:spTree>
    <p:extLst>
      <p:ext uri="{BB962C8B-B14F-4D97-AF65-F5344CB8AC3E}">
        <p14:creationId xmlns:p14="http://schemas.microsoft.com/office/powerpoint/2010/main" val="22760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490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0" r:id="rId3"/>
    <p:sldLayoutId id="2147483743" r:id="rId4"/>
    <p:sldLayoutId id="2147483745" r:id="rId5"/>
    <p:sldLayoutId id="2147483756" r:id="rId6"/>
    <p:sldLayoutId id="2147483757" r:id="rId7"/>
    <p:sldLayoutId id="2147483758" r:id="rId8"/>
    <p:sldLayoutId id="2147483759" r:id="rId9"/>
  </p:sldLayoutIdLst>
  <p:txStyles>
    <p:titleStyle>
      <a:lvl1pPr algn="ctr" defTabSz="51435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6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9254" y="1817933"/>
            <a:ext cx="5025980" cy="826889"/>
          </a:xfrm>
        </p:spPr>
        <p:txBody>
          <a:bodyPr/>
          <a:lstStyle/>
          <a:p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MongoDB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DAY04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512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搜索词法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50658" y="789553"/>
            <a:ext cx="6246693" cy="2874633"/>
          </a:xfrm>
        </p:spPr>
        <p:txBody>
          <a:bodyPr/>
          <a:lstStyle/>
          <a:p>
            <a:r>
              <a:rPr lang="zh-CN" altLang="en-US" dirty="0"/>
              <a:t>默认，使用文本索引时，</a:t>
            </a:r>
            <a:r>
              <a:rPr lang="en-US" altLang="zh-CN" dirty="0"/>
              <a:t>search</a:t>
            </a:r>
            <a:r>
              <a:rPr lang="zh-CN" altLang="en-US" dirty="0"/>
              <a:t>键后的多个关键词用空格分隔，以</a:t>
            </a:r>
            <a:r>
              <a:rPr lang="en-US" altLang="zh-CN" dirty="0"/>
              <a:t>OR</a:t>
            </a:r>
            <a:r>
              <a:rPr lang="zh-CN" altLang="en-US" dirty="0"/>
              <a:t>关系分头检索</a:t>
            </a:r>
          </a:p>
          <a:p>
            <a:r>
              <a:rPr lang="zh-CN" altLang="en-US" dirty="0"/>
              <a:t>精确匹配</a:t>
            </a:r>
            <a:r>
              <a:rPr lang="en-US" altLang="zh-CN" dirty="0"/>
              <a:t>:</a:t>
            </a:r>
          </a:p>
          <a:p>
            <a:pPr marL="257175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使用双引号包裹的关键词或词组要求必须完整匹配</a:t>
            </a:r>
            <a:endParaRPr lang="en-US" altLang="zh-CN" dirty="0"/>
          </a:p>
          <a:p>
            <a:pPr marL="257175" lvl="1" indent="-257175">
              <a:buFont typeface="Arial" pitchFamily="34" charset="0"/>
              <a:buChar char="•"/>
            </a:pPr>
            <a:r>
              <a:rPr lang="zh-CN" altLang="en-US" sz="2400" dirty="0"/>
              <a:t>排除匹配</a:t>
            </a:r>
            <a:r>
              <a:rPr lang="en-US" altLang="zh-CN" sz="2400" dirty="0"/>
              <a:t>: </a:t>
            </a:r>
            <a:r>
              <a:rPr lang="zh-CN" altLang="en-US" sz="2400" dirty="0"/>
              <a:t>在关键词前加 </a:t>
            </a:r>
            <a:r>
              <a:rPr lang="en-US" altLang="zh-CN" sz="2400" dirty="0"/>
              <a:t>–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3790" y="2226869"/>
            <a:ext cx="5740427" cy="432048"/>
          </a:xfrm>
          <a:prstGeom prst="roundRect">
            <a:avLst>
              <a:gd name="adj" fmla="val 7575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/>
              <a:t>db.myColl.find</a:t>
            </a:r>
            <a:r>
              <a:rPr lang="en-US" altLang="zh-CN" dirty="0"/>
              <a:t>({ $text:{$search:’”</a:t>
            </a:r>
            <a:r>
              <a:rPr lang="zh-CN" altLang="en-US" dirty="0"/>
              <a:t>关键词</a:t>
            </a:r>
            <a:r>
              <a:rPr lang="en-US" altLang="zh-CN" dirty="0"/>
              <a:t>1” </a:t>
            </a:r>
            <a:r>
              <a:rPr lang="zh-CN" altLang="en-US" dirty="0"/>
              <a:t>‘</a:t>
            </a:r>
            <a:r>
              <a:rPr lang="en-US" altLang="zh-CN" dirty="0"/>
              <a:t>} });</a:t>
            </a:r>
          </a:p>
        </p:txBody>
      </p:sp>
    </p:spTree>
    <p:extLst>
      <p:ext uri="{BB962C8B-B14F-4D97-AF65-F5344CB8AC3E}">
        <p14:creationId xmlns:p14="http://schemas.microsoft.com/office/powerpoint/2010/main" val="27736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使用搜索词法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精确匹配</a:t>
            </a:r>
            <a:r>
              <a:rPr lang="en-US" altLang="zh-CN" dirty="0"/>
              <a:t>: enemy</a:t>
            </a:r>
            <a:r>
              <a:rPr lang="zh-CN" altLang="en-US" dirty="0"/>
              <a:t>和</a:t>
            </a:r>
            <a:r>
              <a:rPr lang="en-US" altLang="zh-CN" dirty="0"/>
              <a:t>enemies</a:t>
            </a:r>
          </a:p>
          <a:p>
            <a:r>
              <a:rPr lang="zh-CN" altLang="en-US" dirty="0"/>
              <a:t>精确匹配</a:t>
            </a:r>
            <a:r>
              <a:rPr lang="en-US" altLang="zh-CN" dirty="0"/>
              <a:t>”every day”</a:t>
            </a:r>
            <a:r>
              <a:rPr lang="zh-CN" altLang="en-US" dirty="0"/>
              <a:t>词组</a:t>
            </a:r>
            <a:endParaRPr lang="en-US" altLang="zh-CN" dirty="0"/>
          </a:p>
          <a:p>
            <a:pPr marL="257175" lvl="1" indent="-257175">
              <a:buFont typeface="Arial" pitchFamily="34" charset="0"/>
              <a:buChar char="•"/>
            </a:pPr>
            <a:r>
              <a:rPr lang="zh-CN" altLang="en-US" sz="2400" dirty="0"/>
              <a:t>查询包含</a:t>
            </a:r>
            <a:r>
              <a:rPr lang="en-US" altLang="zh-CN" sz="2400" dirty="0"/>
              <a:t>day</a:t>
            </a:r>
            <a:r>
              <a:rPr lang="zh-CN" altLang="en-US" sz="2400" dirty="0"/>
              <a:t>的文档</a:t>
            </a:r>
            <a:endParaRPr lang="en-US" altLang="zh-CN" sz="2400" dirty="0"/>
          </a:p>
          <a:p>
            <a:pPr marL="257175" lvl="3" indent="-257175">
              <a:buFont typeface="Arial" pitchFamily="34" charset="0"/>
              <a:buChar char="•"/>
            </a:pPr>
            <a:r>
              <a:rPr lang="zh-CN" altLang="en-US" sz="2400" dirty="0"/>
              <a:t>查询包含</a:t>
            </a:r>
            <a:r>
              <a:rPr lang="en-US" altLang="zh-CN" sz="2400" dirty="0"/>
              <a:t>day</a:t>
            </a:r>
            <a:r>
              <a:rPr lang="zh-CN" altLang="en-US" sz="2400" dirty="0"/>
              <a:t>，但不包含</a:t>
            </a:r>
            <a:r>
              <a:rPr lang="en-US" altLang="zh-CN" sz="2400" dirty="0"/>
              <a:t>every</a:t>
            </a:r>
            <a:r>
              <a:rPr lang="zh-CN" altLang="en-US" sz="2400" dirty="0"/>
              <a:t>的文档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53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优化全文检索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50658" y="789553"/>
            <a:ext cx="6246693" cy="2382191"/>
          </a:xfrm>
        </p:spPr>
        <p:txBody>
          <a:bodyPr/>
          <a:lstStyle/>
          <a:p>
            <a:r>
              <a:rPr lang="zh-CN" altLang="en-US" dirty="0"/>
              <a:t>为了缩小全文检索的范围，可在建立复合文本索引时，先以另一个普通索引键开头。</a:t>
            </a:r>
            <a:endParaRPr lang="en-US" altLang="zh-CN" dirty="0"/>
          </a:p>
          <a:p>
            <a:r>
              <a:rPr lang="zh-CN" altLang="zh-CN" dirty="0"/>
              <a:t>使用带其他键的复合文本索引</a:t>
            </a:r>
            <a:r>
              <a:rPr lang="zh-CN" altLang="en-US" dirty="0"/>
              <a:t>查询</a:t>
            </a:r>
            <a:r>
              <a:rPr lang="zh-CN" altLang="zh-CN" dirty="0"/>
              <a:t>时，另一个查询条件，必须是等值比较，不能是范围比较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464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优化全文检索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58671" y="1221600"/>
            <a:ext cx="6138681" cy="3726414"/>
          </a:xfrm>
        </p:spPr>
        <p:txBody>
          <a:bodyPr>
            <a:normAutofit/>
          </a:bodyPr>
          <a:lstStyle/>
          <a:p>
            <a:r>
              <a:rPr lang="zh-CN" altLang="en-US" dirty="0"/>
              <a:t>查询</a:t>
            </a:r>
            <a:r>
              <a:rPr lang="en-US" altLang="zh-CN" dirty="0"/>
              <a:t>year</a:t>
            </a:r>
            <a:r>
              <a:rPr lang="zh-CN" altLang="en-US" dirty="0"/>
              <a:t>等于</a:t>
            </a:r>
            <a:r>
              <a:rPr lang="en-US" altLang="zh-CN" dirty="0"/>
              <a:t>1997</a:t>
            </a:r>
            <a:r>
              <a:rPr lang="zh-CN" altLang="en-US" dirty="0"/>
              <a:t>年的，内容中包含</a:t>
            </a:r>
            <a:r>
              <a:rPr lang="en-US" altLang="zh-CN" dirty="0"/>
              <a:t>day</a:t>
            </a:r>
            <a:r>
              <a:rPr lang="zh-CN" altLang="en-US" dirty="0"/>
              <a:t>关键词的文档，看计划</a:t>
            </a:r>
            <a:endParaRPr lang="en-US" altLang="zh-CN" dirty="0"/>
          </a:p>
          <a:p>
            <a:r>
              <a:rPr lang="zh-CN" altLang="en-US" dirty="0"/>
              <a:t>删除旧索引，创建新索引，以</a:t>
            </a:r>
            <a:r>
              <a:rPr lang="en-US" altLang="zh-CN" dirty="0"/>
              <a:t>year</a:t>
            </a:r>
            <a:r>
              <a:rPr lang="zh-CN" altLang="en-US" dirty="0"/>
              <a:t>开头，以</a:t>
            </a:r>
            <a:r>
              <a:rPr lang="en-US" altLang="zh-CN" dirty="0"/>
              <a:t>content</a:t>
            </a:r>
            <a:r>
              <a:rPr lang="zh-CN" altLang="en-US" dirty="0"/>
              <a:t>键作为文本索引键</a:t>
            </a:r>
            <a:endParaRPr lang="en-US" altLang="zh-CN" dirty="0"/>
          </a:p>
          <a:p>
            <a:r>
              <a:rPr lang="zh-CN" altLang="en-US" sz="2400" dirty="0"/>
              <a:t>再执行第一个查询</a:t>
            </a:r>
            <a:endParaRPr lang="en-US" altLang="zh-CN" dirty="0"/>
          </a:p>
          <a:p>
            <a:pPr marL="257175" lvl="3" indent="-257175">
              <a:buFont typeface="Arial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80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96652" y="2119392"/>
            <a:ext cx="1457921" cy="462463"/>
          </a:xfrm>
          <a:prstGeom prst="roundRect">
            <a:avLst/>
          </a:prstGeom>
          <a:solidFill>
            <a:srgbClr val="FF0000"/>
          </a:solidFill>
          <a:ln w="12700" cmpd="sng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聚合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136178" y="1167118"/>
            <a:ext cx="1184807" cy="202500"/>
          </a:xfrm>
          <a:prstGeom prst="roundRect">
            <a:avLst/>
          </a:prstGeom>
          <a:solidFill>
            <a:srgbClr val="2070C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聚合框架</a:t>
            </a:r>
          </a:p>
        </p:txBody>
      </p:sp>
      <p:cxnSp>
        <p:nvCxnSpPr>
          <p:cNvPr id="10" name="直接箭头连接符 9"/>
          <p:cNvCxnSpPr>
            <a:stCxn id="5" idx="3"/>
            <a:endCxn id="9" idx="1"/>
          </p:cNvCxnSpPr>
          <p:nvPr/>
        </p:nvCxnSpPr>
        <p:spPr>
          <a:xfrm flipV="1">
            <a:off x="1754573" y="1268368"/>
            <a:ext cx="381605" cy="1082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458946" y="1651756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$project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58948" y="1437624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$match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>
            <a:stCxn id="5" idx="3"/>
            <a:endCxn id="42" idx="1"/>
          </p:cNvCxnSpPr>
          <p:nvPr/>
        </p:nvCxnSpPr>
        <p:spPr>
          <a:xfrm flipV="1">
            <a:off x="1754573" y="1538874"/>
            <a:ext cx="381607" cy="8117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452651" y="1868117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算数表达式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3452651" y="2084479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算数表达式嵌套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聚合</a:t>
            </a:r>
          </a:p>
        </p:txBody>
      </p:sp>
      <p:sp>
        <p:nvSpPr>
          <p:cNvPr id="38" name="圆角矩形 11"/>
          <p:cNvSpPr/>
          <p:nvPr/>
        </p:nvSpPr>
        <p:spPr>
          <a:xfrm>
            <a:off x="3452651" y="1167118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什么是聚合框架</a:t>
            </a:r>
          </a:p>
        </p:txBody>
      </p:sp>
      <p:sp>
        <p:nvSpPr>
          <p:cNvPr id="42" name="圆角矩形 19"/>
          <p:cNvSpPr/>
          <p:nvPr/>
        </p:nvSpPr>
        <p:spPr>
          <a:xfrm>
            <a:off x="2136180" y="1437624"/>
            <a:ext cx="1184807" cy="202500"/>
          </a:xfrm>
          <a:prstGeom prst="roundRect">
            <a:avLst/>
          </a:prstGeom>
          <a:solidFill>
            <a:srgbClr val="2070C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管道操作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3452651" y="2512742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字符串表达式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452651" y="2298611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日期表达式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3452651" y="2727035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比较和关系表达式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3458946" y="3164081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$group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452651" y="2946902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逻辑表达式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3452651" y="3379718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算数操作符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3458946" y="3592344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极值操作符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3458946" y="4022998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$limit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$skip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454562" y="3804971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$sort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458946" y="4241025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$unwind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09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96652" y="2119392"/>
            <a:ext cx="1457921" cy="462463"/>
          </a:xfrm>
          <a:prstGeom prst="roundRect">
            <a:avLst/>
          </a:prstGeom>
          <a:solidFill>
            <a:srgbClr val="FF0000"/>
          </a:solidFill>
          <a:ln w="12700" cmpd="sng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聚合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3458946" y="1170912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3458948" y="956780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  <p:cxnSp>
        <p:nvCxnSpPr>
          <p:cNvPr id="25" name="直接箭头连接符 24"/>
          <p:cNvCxnSpPr>
            <a:stCxn id="5" idx="3"/>
            <a:endCxn id="42" idx="1"/>
          </p:cNvCxnSpPr>
          <p:nvPr/>
        </p:nvCxnSpPr>
        <p:spPr>
          <a:xfrm flipV="1">
            <a:off x="1754573" y="1058031"/>
            <a:ext cx="381607" cy="12925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462819" y="1419622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聚合</a:t>
            </a:r>
          </a:p>
        </p:txBody>
      </p:sp>
      <p:sp>
        <p:nvSpPr>
          <p:cNvPr id="42" name="圆角矩形 19"/>
          <p:cNvSpPr/>
          <p:nvPr/>
        </p:nvSpPr>
        <p:spPr>
          <a:xfrm>
            <a:off x="2136180" y="956780"/>
            <a:ext cx="1184807" cy="202500"/>
          </a:xfrm>
          <a:prstGeom prst="roundRect">
            <a:avLst/>
          </a:prstGeom>
          <a:solidFill>
            <a:srgbClr val="2070C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462819" y="1847886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finalize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462819" y="1633754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一个复杂的</a:t>
            </a: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3469114" y="2305195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3462819" y="2088017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query,sort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462819" y="2520832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r>
              <a:rPr lang="en-US" altLang="zh-CN" sz="105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469114" y="2800689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469114" y="3231343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464730" y="3013316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469114" y="3449370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finalize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4"/>
          <p:cNvCxnSpPr>
            <a:stCxn id="5" idx="3"/>
            <a:endCxn id="34" idx="1"/>
          </p:cNvCxnSpPr>
          <p:nvPr/>
        </p:nvCxnSpPr>
        <p:spPr>
          <a:xfrm>
            <a:off x="1754573" y="2350624"/>
            <a:ext cx="391775" cy="551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19"/>
          <p:cNvSpPr/>
          <p:nvPr/>
        </p:nvSpPr>
        <p:spPr>
          <a:xfrm>
            <a:off x="2146348" y="2800689"/>
            <a:ext cx="1184807" cy="202500"/>
          </a:xfrm>
          <a:prstGeom prst="roundRect">
            <a:avLst/>
          </a:prstGeom>
          <a:solidFill>
            <a:srgbClr val="2070C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聚合命令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3469114" y="3663791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多键分组和筛选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3470901" y="3881418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105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keyf</a:t>
            </a:r>
            <a:r>
              <a:rPr lang="zh-CN" altLang="en-US" sz="1050" dirty="0"/>
              <a:t>键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823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聚合框架</a:t>
            </a:r>
          </a:p>
        </p:txBody>
      </p:sp>
    </p:spTree>
    <p:extLst>
      <p:ext uri="{BB962C8B-B14F-4D97-AF65-F5344CB8AC3E}">
        <p14:creationId xmlns:p14="http://schemas.microsoft.com/office/powerpoint/2010/main" val="1036676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什么是聚合框架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50658" y="789553"/>
            <a:ext cx="6246693" cy="2443746"/>
          </a:xfrm>
        </p:spPr>
        <p:txBody>
          <a:bodyPr/>
          <a:lstStyle/>
          <a:p>
            <a:r>
              <a:rPr lang="zh-CN" altLang="en-US" dirty="0"/>
              <a:t>聚合</a:t>
            </a:r>
            <a:r>
              <a:rPr lang="en-US" altLang="zh-CN" dirty="0"/>
              <a:t>: </a:t>
            </a:r>
            <a:r>
              <a:rPr lang="zh-CN" altLang="en-US" dirty="0"/>
              <a:t>统计和汇总</a:t>
            </a:r>
            <a:endParaRPr lang="en-US" altLang="zh-CN" dirty="0"/>
          </a:p>
          <a:p>
            <a:r>
              <a:rPr lang="zh-CN" altLang="en-US" dirty="0"/>
              <a:t>聚合框架</a:t>
            </a:r>
            <a:r>
              <a:rPr lang="en-US" altLang="zh-CN" dirty="0"/>
              <a:t>:  </a:t>
            </a:r>
            <a:r>
              <a:rPr lang="zh-CN" altLang="en-US" dirty="0"/>
              <a:t>通过构建管道，对数据逐级筛选，投射，分组，排序的汇总和统计过程。比如</a:t>
            </a:r>
            <a:r>
              <a:rPr lang="en-US" altLang="zh-CN" dirty="0"/>
              <a:t>: </a:t>
            </a:r>
            <a:endParaRPr lang="zh-CN" altLang="en-US" dirty="0"/>
          </a:p>
          <a:p>
            <a:pPr lvl="1"/>
            <a:r>
              <a:rPr lang="zh-CN" altLang="en-US" dirty="0"/>
              <a:t>统计各城市员工数，然后获取人数最多的</a:t>
            </a:r>
            <a:r>
              <a:rPr lang="en-US" altLang="zh-CN" dirty="0"/>
              <a:t>5</a:t>
            </a:r>
            <a:r>
              <a:rPr lang="zh-CN" altLang="en-US" dirty="0"/>
              <a:t>座城市： </a:t>
            </a: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58" y="2715766"/>
            <a:ext cx="6382926" cy="242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7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第一个聚合操作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统计每个城市的员工数，然后获取人数最多的</a:t>
            </a:r>
            <a:r>
              <a:rPr lang="en-US" altLang="zh-CN" dirty="0"/>
              <a:t>5</a:t>
            </a:r>
            <a:r>
              <a:rPr lang="zh-CN" altLang="en-US" dirty="0"/>
              <a:t>座城市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119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管道操作</a:t>
            </a:r>
          </a:p>
        </p:txBody>
      </p:sp>
    </p:spTree>
    <p:extLst>
      <p:ext uri="{BB962C8B-B14F-4D97-AF65-F5344CB8AC3E}">
        <p14:creationId xmlns:p14="http://schemas.microsoft.com/office/powerpoint/2010/main" val="75201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78128"/>
            <a:ext cx="6858000" cy="2065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390020"/>
              </p:ext>
            </p:extLst>
          </p:nvPr>
        </p:nvGraphicFramePr>
        <p:xfrm>
          <a:off x="836713" y="1802165"/>
          <a:ext cx="5400601" cy="2175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59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上午</a:t>
                      </a:r>
                    </a:p>
                  </a:txBody>
                  <a:tcPr marL="68580" marR="68580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09:00 ~ 09:30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特殊索引</a:t>
                      </a:r>
                    </a:p>
                  </a:txBody>
                  <a:tcPr marL="51435" marR="51435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09:30 ~ 10:20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聚合</a:t>
                      </a:r>
                      <a:endParaRPr lang="en-US" altLang="zh-CN" sz="11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1435" marR="51435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5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10:30 ~ 11:20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1435" marR="51435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59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11:30</a:t>
                      </a:r>
                      <a:r>
                        <a:rPr lang="en-US" altLang="zh-CN" sz="11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~ 12:20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1435" marR="51435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59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下午</a:t>
                      </a:r>
                    </a:p>
                  </a:txBody>
                  <a:tcPr marL="68580" marR="68580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14:00 ~ 14:50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1435" marR="51435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5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15:00 ~ 15:50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5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16:00 ~ 16:50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59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17:00 ~ 17:30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总结和答疑</a:t>
                      </a:r>
                    </a:p>
                  </a:txBody>
                  <a:tcPr marL="68580" marR="68580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027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$match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$match</a:t>
            </a:r>
            <a:r>
              <a:rPr lang="zh-CN" altLang="en-US" dirty="0"/>
              <a:t>专门对集合中的文档进行筛选</a:t>
            </a:r>
            <a:endParaRPr lang="en-US" altLang="zh-CN" dirty="0"/>
          </a:p>
          <a:p>
            <a:r>
              <a:rPr lang="zh-CN" altLang="en-US" dirty="0"/>
              <a:t>只要希望在聚合前过滤掉不符合条件的文档，就可用</a:t>
            </a:r>
            <a:r>
              <a:rPr lang="en-US" altLang="zh-CN" dirty="0"/>
              <a:t>$match</a:t>
            </a:r>
          </a:p>
          <a:p>
            <a:r>
              <a:rPr lang="zh-CN" altLang="en-US" dirty="0"/>
              <a:t>通常，</a:t>
            </a:r>
            <a:r>
              <a:rPr lang="en-US" altLang="zh-CN" dirty="0"/>
              <a:t>$match</a:t>
            </a:r>
            <a:r>
              <a:rPr lang="zh-CN" altLang="en-US" dirty="0"/>
              <a:t>用于聚合管道的第一步筛选</a:t>
            </a:r>
            <a:r>
              <a:rPr lang="en-US" altLang="zh-CN" dirty="0"/>
              <a:t>: 1. </a:t>
            </a:r>
            <a:r>
              <a:rPr lang="zh-CN" altLang="en-US" dirty="0"/>
              <a:t>可减少统计的数据量； </a:t>
            </a:r>
            <a:r>
              <a:rPr lang="en-US" altLang="zh-CN" dirty="0"/>
              <a:t>2. </a:t>
            </a:r>
            <a:r>
              <a:rPr lang="zh-CN" altLang="en-US" dirty="0"/>
              <a:t>在投射和分组前筛选还可应用索引</a:t>
            </a:r>
            <a:endParaRPr lang="en-US" altLang="zh-CN" dirty="0"/>
          </a:p>
          <a:p>
            <a:r>
              <a:rPr lang="zh-CN" altLang="en-US" dirty="0"/>
              <a:t>如何使用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优化</a:t>
            </a:r>
            <a:r>
              <a:rPr lang="en-US" altLang="zh-CN" dirty="0"/>
              <a:t>: </a:t>
            </a:r>
            <a:r>
              <a:rPr lang="zh-CN" altLang="en-US" dirty="0"/>
              <a:t>在数据进入管道前，就过滤掉尽量多的文档，可以极大提高管道操作的效率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88840" y="3723878"/>
            <a:ext cx="4608511" cy="360040"/>
          </a:xfrm>
          <a:prstGeom prst="roundRect">
            <a:avLst>
              <a:gd name="adj" fmla="val 7575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/>
              <a:t>db.myColl.aggregate</a:t>
            </a:r>
            <a:r>
              <a:rPr lang="en-US" altLang="zh-CN" dirty="0"/>
              <a:t>({$match:{</a:t>
            </a:r>
            <a:r>
              <a:rPr lang="zh-CN" altLang="en-US" dirty="0"/>
              <a:t>查询文档</a:t>
            </a:r>
            <a:r>
              <a:rPr lang="en-US" altLang="zh-CN" dirty="0"/>
              <a:t>}})</a:t>
            </a:r>
          </a:p>
        </p:txBody>
      </p:sp>
    </p:spTree>
    <p:extLst>
      <p:ext uri="{BB962C8B-B14F-4D97-AF65-F5344CB8AC3E}">
        <p14:creationId xmlns:p14="http://schemas.microsoft.com/office/powerpoint/2010/main" val="1079209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$match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筛选</a:t>
            </a:r>
            <a:r>
              <a:rPr lang="en-US" altLang="zh-CN" dirty="0" err="1"/>
              <a:t>emps</a:t>
            </a:r>
            <a:r>
              <a:rPr lang="zh-CN" altLang="en-US" dirty="0"/>
              <a:t>集合中城市名称在“</a:t>
            </a:r>
            <a:r>
              <a:rPr lang="en-US" altLang="zh-CN" dirty="0"/>
              <a:t>city020”</a:t>
            </a:r>
            <a:r>
              <a:rPr lang="zh-CN" altLang="en-US" dirty="0"/>
              <a:t>到“</a:t>
            </a:r>
            <a:r>
              <a:rPr lang="en-US" altLang="zh-CN" dirty="0"/>
              <a:t>city030”</a:t>
            </a:r>
            <a:r>
              <a:rPr lang="zh-CN" altLang="en-US" dirty="0"/>
              <a:t>之间的城市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105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$project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$project</a:t>
            </a:r>
            <a:r>
              <a:rPr lang="zh-CN" altLang="en-US" dirty="0"/>
              <a:t>操作就是从文档中选择想要的键。选取键时，可以指定返回或不返回哪个键。</a:t>
            </a:r>
            <a:endParaRPr lang="en-US" altLang="zh-CN" dirty="0"/>
          </a:p>
          <a:p>
            <a:r>
              <a:rPr lang="zh-CN" altLang="en-US" dirty="0"/>
              <a:t>如果聚合只针对集合中文档的个别键进行汇总，就可先用</a:t>
            </a:r>
            <a:r>
              <a:rPr lang="en-US" altLang="zh-CN" dirty="0"/>
              <a:t>$project</a:t>
            </a:r>
            <a:r>
              <a:rPr lang="zh-CN" altLang="en-US" dirty="0"/>
              <a:t>仅选择需要的键</a:t>
            </a:r>
            <a:endParaRPr lang="en-US" altLang="zh-CN" dirty="0"/>
          </a:p>
          <a:p>
            <a:r>
              <a:rPr lang="zh-CN" altLang="en-US" dirty="0"/>
              <a:t>如何选取键</a:t>
            </a:r>
            <a:r>
              <a:rPr lang="en-US" altLang="zh-CN" dirty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76872" y="3252433"/>
            <a:ext cx="4581128" cy="270030"/>
          </a:xfrm>
          <a:prstGeom prst="roundRect">
            <a:avLst>
              <a:gd name="adj" fmla="val 7575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 err="1"/>
              <a:t>db.myColl.aggregate</a:t>
            </a:r>
            <a:r>
              <a:rPr lang="en-US" altLang="zh-CN" sz="1600" dirty="0"/>
              <a:t>({$project:{</a:t>
            </a:r>
            <a:r>
              <a:rPr lang="zh-CN" altLang="en-US" sz="1600" dirty="0"/>
              <a:t>键</a:t>
            </a:r>
            <a:r>
              <a:rPr lang="en-US" altLang="zh-CN" sz="1600" dirty="0"/>
              <a:t>1:1, </a:t>
            </a:r>
            <a:r>
              <a:rPr lang="zh-CN" altLang="en-US" sz="1600" dirty="0"/>
              <a:t>键</a:t>
            </a:r>
            <a:r>
              <a:rPr lang="en-US" altLang="zh-CN" sz="1600" dirty="0"/>
              <a:t>2:0}});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56" y="3507854"/>
            <a:ext cx="4104456" cy="18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66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$project</a:t>
            </a:r>
            <a:r>
              <a:rPr lang="zh-CN" altLang="en-US" dirty="0"/>
              <a:t>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也可以为投射出的键重命名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lvl="1"/>
            <a:r>
              <a:rPr lang="zh-CN" altLang="en-US" dirty="0"/>
              <a:t>其中</a:t>
            </a:r>
            <a:r>
              <a:rPr lang="en-US" altLang="zh-CN" dirty="0"/>
              <a:t>: “$</a:t>
            </a:r>
            <a:r>
              <a:rPr lang="zh-CN" altLang="en-US" dirty="0"/>
              <a:t>原键”表示，让新别名，引用原键的意思。</a:t>
            </a:r>
            <a:r>
              <a:rPr lang="en-US" altLang="zh-CN" dirty="0"/>
              <a:t>$</a:t>
            </a:r>
            <a:r>
              <a:rPr lang="zh-CN" altLang="en-US" dirty="0"/>
              <a:t>后跟的是原键名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0658" y="1387486"/>
            <a:ext cx="6534727" cy="344776"/>
          </a:xfrm>
          <a:prstGeom prst="roundRect">
            <a:avLst>
              <a:gd name="adj" fmla="val 7575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/>
              <a:t>db.myColl.aggregate</a:t>
            </a:r>
            <a:r>
              <a:rPr lang="en-US" altLang="zh-CN" dirty="0"/>
              <a:t>({$project:{</a:t>
            </a:r>
            <a:r>
              <a:rPr lang="zh-CN" altLang="en-US" dirty="0"/>
              <a:t>别名</a:t>
            </a:r>
            <a:r>
              <a:rPr lang="en-US" altLang="zh-CN" dirty="0"/>
              <a:t>:“$</a:t>
            </a:r>
            <a:r>
              <a:rPr lang="zh-CN" altLang="en-US" dirty="0"/>
              <a:t>原键”，键</a:t>
            </a:r>
            <a:r>
              <a:rPr lang="en-US" altLang="zh-CN" dirty="0"/>
              <a:t>:1</a:t>
            </a:r>
            <a:r>
              <a:rPr lang="zh-CN" altLang="en-US" dirty="0"/>
              <a:t>，</a:t>
            </a:r>
            <a:r>
              <a:rPr lang="en-US" altLang="zh-CN" dirty="0"/>
              <a:t>…}});</a:t>
            </a:r>
          </a:p>
        </p:txBody>
      </p:sp>
      <p:sp>
        <p:nvSpPr>
          <p:cNvPr id="7" name="矩形 6"/>
          <p:cNvSpPr/>
          <p:nvPr/>
        </p:nvSpPr>
        <p:spPr>
          <a:xfrm>
            <a:off x="833405" y="2648112"/>
            <a:ext cx="5281197" cy="939199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一旦将原键起了别名，则无法再使用原键上建立的索引。所以，只有在投射之前执行的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$match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筛选才能使用原键上的索引优化查询效率。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01269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$project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仅选取</a:t>
            </a:r>
            <a:r>
              <a:rPr lang="en-US" altLang="zh-CN" dirty="0" err="1"/>
              <a:t>emps</a:t>
            </a:r>
            <a:r>
              <a:rPr lang="zh-CN" altLang="en-US" dirty="0"/>
              <a:t>集合中文档的</a:t>
            </a:r>
            <a:r>
              <a:rPr lang="en-US" altLang="zh-CN" dirty="0" err="1"/>
              <a:t>address.city</a:t>
            </a:r>
            <a:r>
              <a:rPr lang="zh-CN" altLang="en-US" dirty="0"/>
              <a:t>键</a:t>
            </a:r>
            <a:endParaRPr lang="en-US" altLang="zh-CN" dirty="0"/>
          </a:p>
          <a:p>
            <a:pPr marL="257175" lvl="1" indent="-257175">
              <a:buFont typeface="Arial" pitchFamily="34" charset="0"/>
              <a:buChar char="•"/>
            </a:pPr>
            <a:r>
              <a:rPr lang="zh-CN" altLang="en-US" dirty="0"/>
              <a:t>将投射出的</a:t>
            </a:r>
            <a:r>
              <a:rPr lang="en-US" altLang="zh-CN" dirty="0" err="1"/>
              <a:t>address.city</a:t>
            </a:r>
            <a:r>
              <a:rPr lang="zh-CN" altLang="en-US" dirty="0"/>
              <a:t>键重命名为</a:t>
            </a:r>
            <a:r>
              <a:rPr lang="en-US" altLang="zh-CN" dirty="0"/>
              <a:t>city</a:t>
            </a:r>
            <a:r>
              <a:rPr lang="zh-CN" altLang="en-US" dirty="0"/>
              <a:t>，同时去掉</a:t>
            </a:r>
            <a:r>
              <a:rPr lang="en-US" altLang="zh-CN" dirty="0"/>
              <a:t>_id</a:t>
            </a:r>
            <a:r>
              <a:rPr lang="zh-CN" altLang="en-US" dirty="0"/>
              <a:t>键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040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算数表达式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专门对指定键执行算数计算的表达式，称为算数表达式</a:t>
            </a:r>
          </a:p>
          <a:p>
            <a:r>
              <a:rPr lang="zh-CN" altLang="en-US" dirty="0"/>
              <a:t>只要希望对选取的键进行计算后再统计时，就需要先用算数表达式进行计算。</a:t>
            </a:r>
          </a:p>
          <a:p>
            <a:r>
              <a:rPr lang="zh-CN" altLang="en-US" dirty="0"/>
              <a:t>包括</a:t>
            </a:r>
            <a:r>
              <a:rPr lang="en-US" altLang="zh-CN" dirty="0"/>
              <a:t>5</a:t>
            </a:r>
            <a:r>
              <a:rPr lang="zh-CN" altLang="en-US" dirty="0"/>
              <a:t>种操作符：</a:t>
            </a:r>
            <a:r>
              <a:rPr lang="en-US" altLang="zh-CN" dirty="0"/>
              <a:t>$add, $subtract, $multiply, $divide, $mod, </a:t>
            </a:r>
            <a:r>
              <a:rPr lang="zh-CN" altLang="en-US" dirty="0"/>
              <a:t>分别对应加，减，乘，除，取余数五种算数运算</a:t>
            </a:r>
            <a:endParaRPr lang="en-US" altLang="zh-CN" dirty="0"/>
          </a:p>
          <a:p>
            <a:r>
              <a:rPr lang="zh-CN" altLang="en-US" dirty="0"/>
              <a:t>如何对选择的键执行算数运算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8223" y="4587974"/>
            <a:ext cx="6408712" cy="414046"/>
          </a:xfrm>
          <a:prstGeom prst="roundRect">
            <a:avLst>
              <a:gd name="adj" fmla="val 7575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{$project:{</a:t>
            </a:r>
            <a:r>
              <a:rPr lang="zh-CN" altLang="en-US" dirty="0"/>
              <a:t>别名</a:t>
            </a:r>
            <a:r>
              <a:rPr lang="en-US" altLang="zh-CN" dirty="0"/>
              <a:t>:{$</a:t>
            </a:r>
            <a:r>
              <a:rPr lang="zh-CN" altLang="en-US" dirty="0"/>
              <a:t>算数操作</a:t>
            </a:r>
            <a:r>
              <a:rPr lang="en-US" altLang="zh-CN" dirty="0"/>
              <a:t>:[“$</a:t>
            </a:r>
            <a:r>
              <a:rPr lang="zh-CN" altLang="en-US" dirty="0"/>
              <a:t>键</a:t>
            </a:r>
            <a:r>
              <a:rPr lang="en-US" altLang="zh-CN" dirty="0"/>
              <a:t>1”/</a:t>
            </a:r>
            <a:r>
              <a:rPr lang="zh-CN" altLang="en-US" dirty="0"/>
              <a:t>值</a:t>
            </a:r>
            <a:r>
              <a:rPr lang="en-US" altLang="zh-CN" dirty="0"/>
              <a:t>1,”$</a:t>
            </a:r>
            <a:r>
              <a:rPr lang="zh-CN" altLang="en-US" dirty="0"/>
              <a:t>键</a:t>
            </a:r>
            <a:r>
              <a:rPr lang="en-US" altLang="zh-CN" dirty="0"/>
              <a:t>2”/</a:t>
            </a:r>
            <a:r>
              <a:rPr lang="zh-CN" altLang="en-US" dirty="0"/>
              <a:t>值</a:t>
            </a:r>
            <a:r>
              <a:rPr lang="en-US" altLang="zh-CN" dirty="0"/>
              <a:t>2,…]}}}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5346775" y="4083918"/>
            <a:ext cx="1440160" cy="385201"/>
          </a:xfrm>
          <a:prstGeom prst="wedgeRectCallout">
            <a:avLst>
              <a:gd name="adj1" fmla="val -37817"/>
              <a:gd name="adj2" fmla="val 96134"/>
            </a:avLst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引号！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6747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算数表达式（续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因为计算后的键值和原键值肯定不一样，所以通常都需要其别名</a:t>
            </a:r>
            <a:endParaRPr lang="en-US" altLang="zh-CN" dirty="0"/>
          </a:p>
          <a:p>
            <a:r>
              <a:rPr lang="zh-CN" altLang="en-US" dirty="0"/>
              <a:t>参与算数表达式的键或直接量，顺序放在算数操作符后的数组中，比如</a:t>
            </a:r>
            <a:r>
              <a:rPr lang="en-US" altLang="zh-CN" dirty="0"/>
              <a:t>:</a:t>
            </a:r>
            <a:r>
              <a:rPr lang="zh-CN" altLang="en-US" dirty="0"/>
              <a:t>计算每个员工工资和奖金和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对键名执行算数运算，等效于对集合中每个文档的对应键值都执行相同的算数操作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1686" y="3147814"/>
            <a:ext cx="6201690" cy="360040"/>
          </a:xfrm>
          <a:prstGeom prst="roundRect">
            <a:avLst>
              <a:gd name="adj" fmla="val 7575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$add:[“$</a:t>
            </a:r>
            <a:r>
              <a:rPr lang="en-US" altLang="zh-CN" dirty="0" err="1"/>
              <a:t>salary”,”$bonus</a:t>
            </a:r>
            <a:r>
              <a:rPr lang="en-US" altLang="zh-CN" dirty="0"/>
              <a:t>”]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等效于</a:t>
            </a:r>
            <a:r>
              <a:rPr lang="en-US" altLang="zh-CN" dirty="0"/>
              <a:t>$salary+$bonus</a:t>
            </a:r>
          </a:p>
        </p:txBody>
      </p:sp>
    </p:spTree>
    <p:extLst>
      <p:ext uri="{BB962C8B-B14F-4D97-AF65-F5344CB8AC3E}">
        <p14:creationId xmlns:p14="http://schemas.microsoft.com/office/powerpoint/2010/main" val="1657750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使用算数表达式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获取</a:t>
            </a:r>
            <a:r>
              <a:rPr lang="en-US" altLang="zh-CN" dirty="0"/>
              <a:t>movies</a:t>
            </a:r>
            <a:r>
              <a:rPr lang="zh-CN" altLang="en-US" dirty="0"/>
              <a:t>集合中所有电影至今的年限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871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算数表达式嵌套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算术表达式可以多级嵌套，实现复杂的算数计算。</a:t>
            </a:r>
          </a:p>
          <a:p>
            <a:r>
              <a:rPr lang="zh-CN" altLang="en-US" dirty="0"/>
              <a:t>一个算数运算表达式的结果，可以继续作为另一个外层算术运算的参数值之一。</a:t>
            </a:r>
          </a:p>
          <a:p>
            <a:r>
              <a:rPr lang="zh-CN" altLang="en-US" dirty="0"/>
              <a:t>如何嵌套复杂算数运算</a:t>
            </a:r>
            <a:r>
              <a:rPr lang="en-US" altLang="zh-CN" dirty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20687" y="3219822"/>
            <a:ext cx="5976663" cy="1476164"/>
          </a:xfrm>
          <a:prstGeom prst="roundRect">
            <a:avLst>
              <a:gd name="adj" fmla="val 7575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mr-IN" altLang="zh-CN" dirty="0"/>
              <a:t>{$</a:t>
            </a:r>
            <a:r>
              <a:rPr lang="mr-IN" altLang="zh-CN" dirty="0" err="1"/>
              <a:t>project</a:t>
            </a:r>
            <a:r>
              <a:rPr lang="mr-IN" altLang="zh-CN" dirty="0"/>
              <a:t>:{</a:t>
            </a:r>
            <a:r>
              <a:rPr lang="zh-CN" altLang="mr-IN" dirty="0"/>
              <a:t>别名</a:t>
            </a:r>
            <a:r>
              <a:rPr lang="mr-IN" altLang="zh-CN" dirty="0"/>
              <a:t>:{</a:t>
            </a:r>
          </a:p>
          <a:p>
            <a:r>
              <a:rPr lang="zh-CN" altLang="en-US" dirty="0"/>
              <a:t>  </a:t>
            </a:r>
            <a:r>
              <a:rPr lang="mr-IN" altLang="zh-CN" dirty="0"/>
              <a:t>$</a:t>
            </a:r>
            <a:r>
              <a:rPr lang="zh-CN" altLang="mr-IN" dirty="0"/>
              <a:t>算数运算</a:t>
            </a:r>
            <a:r>
              <a:rPr lang="mr-IN" altLang="zh-CN" dirty="0"/>
              <a:t>2:[</a:t>
            </a:r>
          </a:p>
          <a:p>
            <a:r>
              <a:rPr lang="zh-CN" altLang="en-US" dirty="0"/>
              <a:t>    </a:t>
            </a:r>
            <a:r>
              <a:rPr lang="mr-IN" altLang="zh-CN" dirty="0"/>
              <a:t>{$</a:t>
            </a:r>
            <a:r>
              <a:rPr lang="zh-CN" altLang="mr-IN" dirty="0"/>
              <a:t>算数运算</a:t>
            </a:r>
            <a:r>
              <a:rPr lang="mr-IN" altLang="zh-CN" dirty="0"/>
              <a:t>1:[“$</a:t>
            </a:r>
            <a:r>
              <a:rPr lang="zh-CN" altLang="mr-IN" dirty="0"/>
              <a:t>键</a:t>
            </a:r>
            <a:r>
              <a:rPr lang="mr-IN" altLang="zh-CN" dirty="0"/>
              <a:t>1”/</a:t>
            </a:r>
            <a:r>
              <a:rPr lang="zh-CN" altLang="mr-IN" dirty="0"/>
              <a:t>值</a:t>
            </a:r>
            <a:r>
              <a:rPr lang="mr-IN" altLang="zh-CN" dirty="0"/>
              <a:t>1, “$</a:t>
            </a:r>
            <a:r>
              <a:rPr lang="zh-CN" altLang="mr-IN" dirty="0"/>
              <a:t>键</a:t>
            </a:r>
            <a:r>
              <a:rPr lang="mr-IN" altLang="zh-CN" dirty="0"/>
              <a:t>2”/</a:t>
            </a:r>
            <a:r>
              <a:rPr lang="zh-CN" altLang="mr-IN" dirty="0"/>
              <a:t>值</a:t>
            </a:r>
            <a:r>
              <a:rPr lang="mr-IN" altLang="zh-CN" dirty="0"/>
              <a:t>2,…]}, “$</a:t>
            </a:r>
            <a:r>
              <a:rPr lang="zh-CN" altLang="mr-IN" dirty="0"/>
              <a:t>键</a:t>
            </a:r>
            <a:r>
              <a:rPr lang="mr-IN" altLang="zh-CN" dirty="0"/>
              <a:t>3”/</a:t>
            </a:r>
            <a:r>
              <a:rPr lang="zh-CN" altLang="mr-IN" dirty="0"/>
              <a:t>值</a:t>
            </a:r>
            <a:r>
              <a:rPr lang="mr-IN" altLang="zh-CN" dirty="0"/>
              <a:t>3</a:t>
            </a:r>
          </a:p>
          <a:p>
            <a:r>
              <a:rPr lang="zh-CN" altLang="en-US" dirty="0"/>
              <a:t>  </a:t>
            </a:r>
            <a:r>
              <a:rPr lang="mr-IN" altLang="zh-CN" dirty="0"/>
              <a:t>]</a:t>
            </a:r>
          </a:p>
          <a:p>
            <a:r>
              <a:rPr lang="mr-IN" altLang="zh-CN" dirty="0"/>
              <a:t>}}}</a:t>
            </a:r>
          </a:p>
        </p:txBody>
      </p:sp>
    </p:spTree>
    <p:extLst>
      <p:ext uri="{BB962C8B-B14F-4D97-AF65-F5344CB8AC3E}">
        <p14:creationId xmlns:p14="http://schemas.microsoft.com/office/powerpoint/2010/main" val="1985582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使用算数表达式嵌套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重新生成员工健康集合</a:t>
            </a:r>
            <a:endParaRPr lang="en-US" altLang="zh-CN" dirty="0"/>
          </a:p>
          <a:p>
            <a:r>
              <a:rPr lang="zh-CN" altLang="en-US" dirty="0"/>
              <a:t>选取体重和身高两个键，计算可莱托指数，然后，返回指数高于</a:t>
            </a:r>
            <a:r>
              <a:rPr lang="en-US" altLang="zh-CN" dirty="0"/>
              <a:t>25</a:t>
            </a:r>
            <a:r>
              <a:rPr lang="zh-CN" altLang="en-US" dirty="0"/>
              <a:t>的人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18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21448" y="2092464"/>
            <a:ext cx="1433366" cy="303811"/>
          </a:xfrm>
          <a:prstGeom prst="roundRect">
            <a:avLst/>
          </a:prstGeom>
          <a:solidFill>
            <a:srgbClr val="FF0000"/>
          </a:solidFill>
          <a:ln w="12700" cmpd="sng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特殊索引（</a:t>
            </a:r>
            <a:r>
              <a:rPr lang="en-US" altLang="zh-CN" sz="135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35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特殊索引（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</a:p>
        </p:txBody>
      </p:sp>
      <p:sp>
        <p:nvSpPr>
          <p:cNvPr id="10" name="圆角矩形 108"/>
          <p:cNvSpPr/>
          <p:nvPr/>
        </p:nvSpPr>
        <p:spPr>
          <a:xfrm>
            <a:off x="3511014" y="1707654"/>
            <a:ext cx="2766412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什么是全文检索</a:t>
            </a:r>
          </a:p>
        </p:txBody>
      </p:sp>
      <p:sp>
        <p:nvSpPr>
          <p:cNvPr id="13" name="圆角矩形 108"/>
          <p:cNvSpPr/>
          <p:nvPr/>
        </p:nvSpPr>
        <p:spPr>
          <a:xfrm>
            <a:off x="3511015" y="2448431"/>
            <a:ext cx="2766412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搜索词法</a:t>
            </a:r>
          </a:p>
        </p:txBody>
      </p:sp>
      <p:sp>
        <p:nvSpPr>
          <p:cNvPr id="14" name="圆角矩形 37"/>
          <p:cNvSpPr/>
          <p:nvPr/>
        </p:nvSpPr>
        <p:spPr>
          <a:xfrm>
            <a:off x="3511015" y="1933688"/>
            <a:ext cx="2766412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创建文本索引</a:t>
            </a:r>
          </a:p>
        </p:txBody>
      </p:sp>
      <p:sp>
        <p:nvSpPr>
          <p:cNvPr id="16" name="圆角矩形 37"/>
          <p:cNvSpPr/>
          <p:nvPr/>
        </p:nvSpPr>
        <p:spPr>
          <a:xfrm>
            <a:off x="3511015" y="2686375"/>
            <a:ext cx="2766412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优化全文检索</a:t>
            </a:r>
          </a:p>
        </p:txBody>
      </p:sp>
      <p:sp>
        <p:nvSpPr>
          <p:cNvPr id="24" name="圆角矩形 37"/>
          <p:cNvSpPr/>
          <p:nvPr/>
        </p:nvSpPr>
        <p:spPr>
          <a:xfrm>
            <a:off x="3511014" y="2187747"/>
            <a:ext cx="2766412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文本索引的技巧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916832" y="1717104"/>
            <a:ext cx="1512168" cy="202500"/>
          </a:xfrm>
          <a:prstGeom prst="roundRect">
            <a:avLst/>
          </a:prstGeom>
          <a:solidFill>
            <a:srgbClr val="2070C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全文检索</a:t>
            </a:r>
          </a:p>
        </p:txBody>
      </p:sp>
      <p:cxnSp>
        <p:nvCxnSpPr>
          <p:cNvPr id="23" name="直接箭头连接符 130"/>
          <p:cNvCxnSpPr>
            <a:stCxn id="11" idx="3"/>
            <a:endCxn id="22" idx="1"/>
          </p:cNvCxnSpPr>
          <p:nvPr/>
        </p:nvCxnSpPr>
        <p:spPr>
          <a:xfrm flipV="1">
            <a:off x="1754814" y="1818354"/>
            <a:ext cx="162018" cy="426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157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日期表达式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日期表达式专用于获取日期类型键值或日期对象的指定分量的值。</a:t>
            </a:r>
          </a:p>
          <a:p>
            <a:r>
              <a:rPr lang="zh-CN" altLang="en-US" dirty="0"/>
              <a:t>只要按日期类型的键值进行统计时，都需要用日期表达式取出指定分量，再计算或统计</a:t>
            </a:r>
          </a:p>
          <a:p>
            <a:r>
              <a:rPr lang="zh-CN" altLang="en-US" dirty="0"/>
              <a:t>如何使用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$</a:t>
            </a:r>
            <a:r>
              <a:rPr lang="zh-CN" altLang="en-US" dirty="0"/>
              <a:t>日期操作符包括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$year, $month, $week, $</a:t>
            </a:r>
            <a:r>
              <a:rPr lang="en-US" altLang="zh-CN" dirty="0" err="1"/>
              <a:t>dayOfWeek</a:t>
            </a:r>
            <a:r>
              <a:rPr lang="en-US" altLang="zh-CN" dirty="0"/>
              <a:t>, $</a:t>
            </a:r>
            <a:r>
              <a:rPr lang="en-US" altLang="zh-CN" dirty="0" err="1"/>
              <a:t>dayOfMonth</a:t>
            </a:r>
            <a:r>
              <a:rPr lang="en-US" altLang="zh-CN" dirty="0"/>
              <a:t>, $</a:t>
            </a:r>
            <a:r>
              <a:rPr lang="en-US" altLang="zh-CN" dirty="0" err="1"/>
              <a:t>dayOfYear</a:t>
            </a:r>
            <a:r>
              <a:rPr lang="en-US" altLang="zh-CN" dirty="0"/>
              <a:t>, $hour, $minute, $second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88840" y="2859782"/>
            <a:ext cx="4608511" cy="304695"/>
          </a:xfrm>
          <a:prstGeom prst="roundRect">
            <a:avLst>
              <a:gd name="adj" fmla="val 7575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{$</a:t>
            </a:r>
            <a:r>
              <a:rPr lang="zh-CN" altLang="en-US" dirty="0"/>
              <a:t>日期操作符</a:t>
            </a:r>
            <a:r>
              <a:rPr lang="en-US" altLang="zh-CN" dirty="0"/>
              <a:t>: “$</a:t>
            </a:r>
            <a:r>
              <a:rPr lang="zh-CN" altLang="en-US" dirty="0"/>
              <a:t>日期类型键”</a:t>
            </a:r>
            <a:r>
              <a:rPr lang="en-US" altLang="zh-CN" dirty="0"/>
              <a:t>/</a:t>
            </a:r>
            <a:r>
              <a:rPr lang="zh-CN" altLang="en-US" dirty="0"/>
              <a:t>日期对象</a:t>
            </a: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7664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使用日期表达式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为员工健康集合中每个文档添加生日键</a:t>
            </a:r>
            <a:endParaRPr lang="en-US" altLang="zh-CN" dirty="0"/>
          </a:p>
          <a:p>
            <a:r>
              <a:rPr lang="zh-CN" altLang="en-US" sz="2400" dirty="0"/>
              <a:t>获取每个员工过生日的月份</a:t>
            </a:r>
            <a:endParaRPr lang="en-US" altLang="zh-CN" dirty="0"/>
          </a:p>
          <a:p>
            <a:r>
              <a:rPr lang="zh-CN" altLang="en-US" sz="2400" dirty="0"/>
              <a:t>统计每个员工的年龄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50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字符串表达式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字符串表达式专门对指定键的值执行字符串操作</a:t>
            </a:r>
          </a:p>
          <a:p>
            <a:r>
              <a:rPr lang="zh-CN" altLang="en-US" dirty="0"/>
              <a:t>只要希望在统计前对键值执行字符串操作时，就用字符串表达式</a:t>
            </a:r>
          </a:p>
          <a:p>
            <a:r>
              <a:rPr lang="zh-CN" altLang="en-US" dirty="0"/>
              <a:t>字符串操作符包括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$</a:t>
            </a:r>
            <a:r>
              <a:rPr lang="en-US" altLang="zh-CN" dirty="0" err="1"/>
              <a:t>substr</a:t>
            </a:r>
            <a:r>
              <a:rPr lang="en-US" altLang="zh-CN" dirty="0"/>
              <a:t>: </a:t>
            </a:r>
            <a:r>
              <a:rPr lang="zh-CN" altLang="en-US" dirty="0"/>
              <a:t>专门负责获取键值中的子字符串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$</a:t>
            </a:r>
            <a:r>
              <a:rPr lang="en-US" altLang="zh-CN" dirty="0" err="1"/>
              <a:t>concat</a:t>
            </a:r>
            <a:r>
              <a:rPr lang="en-US" altLang="zh-CN" dirty="0"/>
              <a:t>: </a:t>
            </a:r>
            <a:r>
              <a:rPr lang="zh-CN" altLang="en-US" dirty="0"/>
              <a:t>专门负责将多个子字符串拼接为一个完整字符串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$</a:t>
            </a:r>
            <a:r>
              <a:rPr lang="en-US" altLang="zh-CN" dirty="0" err="1"/>
              <a:t>toLower</a:t>
            </a:r>
            <a:r>
              <a:rPr lang="zh-CN" altLang="en-US" dirty="0"/>
              <a:t>或</a:t>
            </a:r>
            <a:r>
              <a:rPr lang="en-US" altLang="zh-CN" dirty="0"/>
              <a:t>$</a:t>
            </a:r>
            <a:r>
              <a:rPr lang="en-US" altLang="zh-CN" dirty="0" err="1"/>
              <a:t>toUpper</a:t>
            </a:r>
            <a:r>
              <a:rPr lang="en-US" altLang="zh-CN" dirty="0"/>
              <a:t>: </a:t>
            </a:r>
            <a:r>
              <a:rPr lang="zh-CN" altLang="en-US" dirty="0"/>
              <a:t>专门负责将字符串转换大小写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836711" y="3651870"/>
            <a:ext cx="5760639" cy="304695"/>
          </a:xfrm>
          <a:prstGeom prst="roundRect">
            <a:avLst>
              <a:gd name="adj" fmla="val 7575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$</a:t>
            </a:r>
            <a:r>
              <a:rPr lang="en-US" altLang="zh-CN" dirty="0" err="1"/>
              <a:t>substr</a:t>
            </a:r>
            <a:r>
              <a:rPr lang="en-US" altLang="zh-CN" dirty="0"/>
              <a:t>:[“$</a:t>
            </a:r>
            <a:r>
              <a:rPr lang="zh-CN" altLang="en-US" dirty="0"/>
              <a:t>键</a:t>
            </a:r>
            <a:r>
              <a:rPr lang="en-US" altLang="zh-CN" dirty="0"/>
              <a:t>”/</a:t>
            </a:r>
            <a:r>
              <a:rPr lang="zh-CN" altLang="en-US" dirty="0"/>
              <a:t>值</a:t>
            </a:r>
            <a:r>
              <a:rPr lang="en-US" altLang="zh-CN" dirty="0"/>
              <a:t>, </a:t>
            </a:r>
            <a:r>
              <a:rPr lang="zh-CN" altLang="en-US" dirty="0"/>
              <a:t>开始位置</a:t>
            </a:r>
            <a:r>
              <a:rPr lang="en-US" altLang="zh-CN" dirty="0"/>
              <a:t>, </a:t>
            </a:r>
            <a:r>
              <a:rPr lang="zh-CN" altLang="en-US" dirty="0"/>
              <a:t>要获取的字符个数 </a:t>
            </a:r>
            <a:r>
              <a:rPr lang="en-US" altLang="zh-CN" dirty="0"/>
              <a:t>]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8840" y="4515966"/>
            <a:ext cx="4608510" cy="304695"/>
          </a:xfrm>
          <a:prstGeom prst="roundRect">
            <a:avLst>
              <a:gd name="adj" fmla="val 7575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mr-IN" altLang="zh-CN" dirty="0"/>
              <a:t>$</a:t>
            </a:r>
            <a:r>
              <a:rPr lang="mr-IN" altLang="zh-CN" dirty="0" err="1"/>
              <a:t>concat</a:t>
            </a:r>
            <a:r>
              <a:rPr lang="mr-IN" altLang="zh-CN" dirty="0"/>
              <a:t>:[ “$</a:t>
            </a:r>
            <a:r>
              <a:rPr lang="zh-CN" altLang="mr-IN" dirty="0"/>
              <a:t>键</a:t>
            </a:r>
            <a:r>
              <a:rPr lang="mr-IN" altLang="zh-CN" dirty="0"/>
              <a:t>1”/</a:t>
            </a:r>
            <a:r>
              <a:rPr lang="zh-CN" altLang="mr-IN" dirty="0"/>
              <a:t>值</a:t>
            </a:r>
            <a:r>
              <a:rPr lang="mr-IN" altLang="zh-CN" dirty="0"/>
              <a:t>1, “$</a:t>
            </a:r>
            <a:r>
              <a:rPr lang="zh-CN" altLang="mr-IN" dirty="0"/>
              <a:t>键</a:t>
            </a:r>
            <a:r>
              <a:rPr lang="mr-IN" altLang="zh-CN" dirty="0"/>
              <a:t>2”/</a:t>
            </a:r>
            <a:r>
              <a:rPr lang="zh-CN" altLang="mr-IN" dirty="0"/>
              <a:t>值</a:t>
            </a:r>
            <a:r>
              <a:rPr lang="mr-IN" altLang="zh-CN" dirty="0"/>
              <a:t>2, …]</a:t>
            </a:r>
          </a:p>
        </p:txBody>
      </p:sp>
    </p:spTree>
    <p:extLst>
      <p:ext uri="{BB962C8B-B14F-4D97-AF65-F5344CB8AC3E}">
        <p14:creationId xmlns:p14="http://schemas.microsoft.com/office/powerpoint/2010/main" val="215081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使用字符串表达式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</a:t>
            </a:r>
            <a:r>
              <a:rPr lang="en-US" altLang="zh-CN" dirty="0"/>
              <a:t>products</a:t>
            </a:r>
            <a:r>
              <a:rPr lang="zh-CN" altLang="en-US" dirty="0"/>
              <a:t>集合中每个文档增加</a:t>
            </a:r>
            <a:r>
              <a:rPr lang="en-US" altLang="zh-CN" dirty="0"/>
              <a:t>RAM</a:t>
            </a:r>
            <a:r>
              <a:rPr lang="zh-CN" altLang="en-US" dirty="0"/>
              <a:t>键，描述每种手机的内存</a:t>
            </a:r>
          </a:p>
          <a:p>
            <a:pPr marL="257175" lvl="1" indent="-257175">
              <a:buFont typeface="Arial" pitchFamily="34" charset="0"/>
              <a:buChar char="•"/>
            </a:pPr>
            <a:r>
              <a:rPr lang="zh-CN" altLang="en-US" dirty="0"/>
              <a:t>提取</a:t>
            </a:r>
            <a:r>
              <a:rPr lang="en-US" altLang="zh-CN" dirty="0"/>
              <a:t>products</a:t>
            </a:r>
            <a:r>
              <a:rPr lang="zh-CN" altLang="en-US" dirty="0"/>
              <a:t>集合中，</a:t>
            </a:r>
            <a:r>
              <a:rPr lang="en-US" altLang="zh-CN" dirty="0" err="1"/>
              <a:t>pname</a:t>
            </a:r>
            <a:r>
              <a:rPr lang="zh-CN" altLang="en-US" dirty="0"/>
              <a:t>中”</a:t>
            </a:r>
            <a:r>
              <a:rPr lang="en-US" altLang="zh-CN" dirty="0" err="1"/>
              <a:t>iphone</a:t>
            </a:r>
            <a:r>
              <a:rPr lang="en-US" altLang="zh-CN" dirty="0"/>
              <a:t>”</a:t>
            </a:r>
            <a:r>
              <a:rPr lang="zh-CN" altLang="en-US" dirty="0"/>
              <a:t>后的内容，并和</a:t>
            </a:r>
            <a:r>
              <a:rPr lang="en-US" altLang="zh-CN" dirty="0"/>
              <a:t>RAM</a:t>
            </a:r>
            <a:r>
              <a:rPr lang="zh-CN" altLang="en-US" dirty="0"/>
              <a:t>键的内容拼接，中间用空格分隔，最后都转为大写。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60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比较和关系表达式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50658" y="789553"/>
            <a:ext cx="6246693" cy="4561249"/>
          </a:xfrm>
        </p:spPr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中的逻辑表达式，包含一般程序语言中的关系运算，逻辑运算和条件运算。</a:t>
            </a:r>
          </a:p>
          <a:p>
            <a:r>
              <a:rPr lang="zh-CN" altLang="en-US" dirty="0"/>
              <a:t>只要希望根据键值判断条件是否成立，或希望根据不同条件返回不同的值时，就用逻辑表达式。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cmp</a:t>
            </a:r>
            <a:r>
              <a:rPr lang="en-US" altLang="zh-CN" dirty="0"/>
              <a:t>: </a:t>
            </a:r>
            <a:r>
              <a:rPr lang="zh-CN" altLang="en-US" dirty="0"/>
              <a:t>比较任意两个键或值的大小关系：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如果前</a:t>
            </a:r>
            <a:r>
              <a:rPr lang="en-US" altLang="zh-CN" dirty="0"/>
              <a:t>&gt;</a:t>
            </a:r>
            <a:r>
              <a:rPr lang="zh-CN" altLang="en-US" dirty="0"/>
              <a:t>后，则返回正数，否则如果前</a:t>
            </a:r>
            <a:r>
              <a:rPr lang="en-US" altLang="zh-CN" dirty="0"/>
              <a:t>&lt;</a:t>
            </a:r>
            <a:r>
              <a:rPr lang="zh-CN" altLang="en-US" dirty="0"/>
              <a:t>后，则返回负数，否则返回</a:t>
            </a:r>
            <a:r>
              <a:rPr lang="en-US" altLang="zh-CN" dirty="0"/>
              <a:t>0</a:t>
            </a:r>
          </a:p>
          <a:p>
            <a:pPr lvl="1"/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92695" y="3651870"/>
            <a:ext cx="5904656" cy="376703"/>
          </a:xfrm>
          <a:prstGeom prst="roundRect">
            <a:avLst>
              <a:gd name="adj" fmla="val 7575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mr-IN" altLang="zh-CN" dirty="0"/>
              <a:t>$</a:t>
            </a:r>
            <a:r>
              <a:rPr lang="mr-IN" altLang="zh-CN" dirty="0" err="1"/>
              <a:t>cmp</a:t>
            </a:r>
            <a:r>
              <a:rPr lang="mr-IN" altLang="zh-CN" dirty="0"/>
              <a:t>:[“$</a:t>
            </a:r>
            <a:r>
              <a:rPr lang="zh-CN" altLang="mr-IN" dirty="0"/>
              <a:t>键</a:t>
            </a:r>
            <a:r>
              <a:rPr lang="mr-IN" altLang="zh-CN" dirty="0"/>
              <a:t>1”/</a:t>
            </a:r>
            <a:r>
              <a:rPr lang="zh-CN" altLang="mr-IN" dirty="0"/>
              <a:t>值</a:t>
            </a:r>
            <a:r>
              <a:rPr lang="mr-IN" altLang="zh-CN" dirty="0"/>
              <a:t>1, “$</a:t>
            </a:r>
            <a:r>
              <a:rPr lang="zh-CN" altLang="mr-IN" dirty="0"/>
              <a:t>键</a:t>
            </a:r>
            <a:r>
              <a:rPr lang="mr-IN" altLang="zh-CN" dirty="0"/>
              <a:t>2”/</a:t>
            </a:r>
            <a:r>
              <a:rPr lang="zh-CN" altLang="mr-IN" dirty="0"/>
              <a:t>值</a:t>
            </a:r>
            <a:r>
              <a:rPr lang="mr-IN" altLang="zh-CN" dirty="0"/>
              <a:t>2]</a:t>
            </a:r>
          </a:p>
        </p:txBody>
      </p:sp>
    </p:spTree>
    <p:extLst>
      <p:ext uri="{BB962C8B-B14F-4D97-AF65-F5344CB8AC3E}">
        <p14:creationId xmlns:p14="http://schemas.microsoft.com/office/powerpoint/2010/main" val="22050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比较和关系表达式（续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$</a:t>
            </a:r>
            <a:r>
              <a:rPr lang="en-US" altLang="zh-CN" dirty="0" err="1"/>
              <a:t>strcasecmp</a:t>
            </a:r>
            <a:r>
              <a:rPr lang="en-US" altLang="zh-CN" dirty="0"/>
              <a:t>: </a:t>
            </a:r>
            <a:r>
              <a:rPr lang="zh-CN" altLang="en-US" dirty="0"/>
              <a:t>比较任意两个字符串类型的键</a:t>
            </a:r>
            <a:r>
              <a:rPr lang="en-US" altLang="zh-CN" dirty="0"/>
              <a:t>/</a:t>
            </a:r>
            <a:r>
              <a:rPr lang="zh-CN" altLang="en-US" dirty="0"/>
              <a:t>值的大小关系。用法同</a:t>
            </a:r>
            <a:r>
              <a:rPr lang="en-US" altLang="zh-CN" dirty="0"/>
              <a:t>$</a:t>
            </a:r>
            <a:r>
              <a:rPr lang="en-US" altLang="zh-CN" dirty="0" err="1"/>
              <a:t>cmp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原理</a:t>
            </a:r>
            <a:r>
              <a:rPr lang="en-US" altLang="zh-CN" dirty="0"/>
              <a:t>: </a:t>
            </a:r>
            <a:r>
              <a:rPr lang="zh-CN" altLang="en-US" dirty="0"/>
              <a:t>逐位比较两字符串的</a:t>
            </a:r>
            <a:r>
              <a:rPr lang="en-US" altLang="zh-CN" dirty="0" err="1"/>
              <a:t>unicode</a:t>
            </a:r>
            <a:r>
              <a:rPr lang="zh-CN" altLang="en-US" dirty="0"/>
              <a:t>号大小。区分大小写</a:t>
            </a:r>
          </a:p>
          <a:p>
            <a:r>
              <a:rPr lang="zh-CN" altLang="en-US" dirty="0"/>
              <a:t>关系表达式</a:t>
            </a:r>
            <a:r>
              <a:rPr lang="en-US" altLang="zh-CN" dirty="0"/>
              <a:t>: </a:t>
            </a:r>
            <a:r>
              <a:rPr lang="zh-CN" altLang="en-US" dirty="0"/>
              <a:t>简单判断两键</a:t>
            </a:r>
            <a:r>
              <a:rPr lang="en-US" altLang="zh-CN" dirty="0"/>
              <a:t>/</a:t>
            </a:r>
            <a:r>
              <a:rPr lang="zh-CN" altLang="en-US" dirty="0"/>
              <a:t>值的大小。包括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pPr lvl="1"/>
            <a:r>
              <a:rPr lang="zh-CN" altLang="en-US" dirty="0"/>
              <a:t>如果满足条件，返回</a:t>
            </a:r>
            <a:r>
              <a:rPr lang="en-US" altLang="zh-CN" dirty="0"/>
              <a:t>true</a:t>
            </a:r>
            <a:r>
              <a:rPr lang="zh-CN" altLang="en-US" dirty="0"/>
              <a:t>，否则返回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</a:p>
          <a:p>
            <a:pPr lvl="1"/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11686" y="3147814"/>
            <a:ext cx="6246314" cy="360040"/>
          </a:xfrm>
          <a:prstGeom prst="roundRect">
            <a:avLst>
              <a:gd name="adj" fmla="val 7575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$</a:t>
            </a:r>
            <a:r>
              <a:rPr lang="en-US" altLang="zh-CN" dirty="0" err="1"/>
              <a:t>eq</a:t>
            </a:r>
            <a:r>
              <a:rPr lang="en-US" altLang="zh-CN" dirty="0"/>
              <a:t>/$ne/$</a:t>
            </a:r>
            <a:r>
              <a:rPr lang="en-US" altLang="zh-CN" dirty="0" err="1"/>
              <a:t>gt</a:t>
            </a:r>
            <a:r>
              <a:rPr lang="en-US" altLang="zh-CN" dirty="0"/>
              <a:t>/$</a:t>
            </a:r>
            <a:r>
              <a:rPr lang="en-US" altLang="zh-CN" dirty="0" err="1"/>
              <a:t>gte</a:t>
            </a:r>
            <a:r>
              <a:rPr lang="en-US" altLang="zh-CN" dirty="0"/>
              <a:t>/$</a:t>
            </a:r>
            <a:r>
              <a:rPr lang="en-US" altLang="zh-CN" dirty="0" err="1"/>
              <a:t>lt</a:t>
            </a:r>
            <a:r>
              <a:rPr lang="en-US" altLang="zh-CN" dirty="0"/>
              <a:t>/$</a:t>
            </a:r>
            <a:r>
              <a:rPr lang="en-US" altLang="zh-CN" dirty="0" err="1"/>
              <a:t>lte</a:t>
            </a:r>
            <a:r>
              <a:rPr lang="en-US" altLang="zh-CN" dirty="0"/>
              <a:t>:[“$</a:t>
            </a:r>
            <a:r>
              <a:rPr lang="zh-CN" altLang="en-US" dirty="0"/>
              <a:t>键</a:t>
            </a:r>
            <a:r>
              <a:rPr lang="en-US" altLang="zh-CN" dirty="0"/>
              <a:t>1”/</a:t>
            </a:r>
            <a:r>
              <a:rPr lang="zh-CN" altLang="en-US" dirty="0"/>
              <a:t>值</a:t>
            </a:r>
            <a:r>
              <a:rPr lang="en-US" altLang="zh-CN" dirty="0"/>
              <a:t>1, “$</a:t>
            </a:r>
            <a:r>
              <a:rPr lang="zh-CN" altLang="en-US" dirty="0"/>
              <a:t>键</a:t>
            </a:r>
            <a:r>
              <a:rPr lang="en-US" altLang="zh-CN" dirty="0"/>
              <a:t>2”/</a:t>
            </a:r>
            <a:r>
              <a:rPr lang="zh-CN" altLang="en-US" dirty="0"/>
              <a:t>值</a:t>
            </a:r>
            <a:r>
              <a:rPr lang="en-US" altLang="zh-CN" dirty="0"/>
              <a:t>2]</a:t>
            </a:r>
          </a:p>
        </p:txBody>
      </p:sp>
    </p:spTree>
    <p:extLst>
      <p:ext uri="{BB962C8B-B14F-4D97-AF65-F5344CB8AC3E}">
        <p14:creationId xmlns:p14="http://schemas.microsoft.com/office/powerpoint/2010/main" val="412154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使用比较和关系表达式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根据学生成绩，统计每个人是否及格</a:t>
            </a:r>
            <a:r>
              <a:rPr lang="en-US" altLang="zh-CN" dirty="0"/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06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逻辑表达式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50658" y="789553"/>
            <a:ext cx="6246693" cy="2271391"/>
          </a:xfrm>
        </p:spPr>
        <p:txBody>
          <a:bodyPr/>
          <a:lstStyle/>
          <a:p>
            <a:r>
              <a:rPr lang="zh-CN" altLang="en-US" dirty="0"/>
              <a:t>逻辑表达式</a:t>
            </a:r>
            <a:r>
              <a:rPr lang="en-US" altLang="zh-CN" dirty="0"/>
              <a:t>: </a:t>
            </a:r>
            <a:r>
              <a:rPr lang="zh-CN" altLang="en-US" dirty="0"/>
              <a:t>将多个关系表达式的结果综合起来得出最终结论。包括</a:t>
            </a:r>
            <a:r>
              <a:rPr lang="en-US" altLang="zh-CN" dirty="0"/>
              <a:t>: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原理同程序中的逻辑运算完全一致。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39003" y="1728668"/>
            <a:ext cx="5858347" cy="411034"/>
          </a:xfrm>
          <a:prstGeom prst="roundRect">
            <a:avLst>
              <a:gd name="adj" fmla="val 7575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is-IS" altLang="zh-CN" dirty="0"/>
              <a:t>$and/$or/$not:[</a:t>
            </a:r>
            <a:r>
              <a:rPr lang="zh-CN" altLang="is-IS" dirty="0"/>
              <a:t>关系表达式</a:t>
            </a:r>
            <a:r>
              <a:rPr lang="is-IS" altLang="zh-CN" dirty="0"/>
              <a:t>1, … …]</a:t>
            </a:r>
          </a:p>
        </p:txBody>
      </p:sp>
    </p:spTree>
    <p:extLst>
      <p:ext uri="{BB962C8B-B14F-4D97-AF65-F5344CB8AC3E}">
        <p14:creationId xmlns:p14="http://schemas.microsoft.com/office/powerpoint/2010/main" val="1860498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使用逻辑表达式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重置</a:t>
            </a:r>
            <a:r>
              <a:rPr lang="en-US" altLang="zh-CN" dirty="0"/>
              <a:t>students</a:t>
            </a:r>
            <a:r>
              <a:rPr lang="zh-CN" altLang="zh-CN" dirty="0"/>
              <a:t>集合</a:t>
            </a:r>
            <a:endParaRPr lang="en-US" altLang="zh-CN" dirty="0"/>
          </a:p>
          <a:p>
            <a:r>
              <a:rPr lang="zh-CN" altLang="zh-CN" dirty="0"/>
              <a:t>统计各科成绩都在</a:t>
            </a:r>
            <a:r>
              <a:rPr lang="en-US" altLang="zh-CN" dirty="0"/>
              <a:t>90</a:t>
            </a:r>
            <a:r>
              <a:rPr lang="zh-CN" altLang="zh-CN" dirty="0"/>
              <a:t>分以上的学生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5572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逻辑表达式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50658" y="789553"/>
            <a:ext cx="6246693" cy="3059299"/>
          </a:xfrm>
        </p:spPr>
        <p:txBody>
          <a:bodyPr/>
          <a:lstStyle/>
          <a:p>
            <a:r>
              <a:rPr lang="zh-CN" altLang="en-US" dirty="0"/>
              <a:t>条件表达式</a:t>
            </a:r>
            <a:r>
              <a:rPr lang="en-US" altLang="zh-CN" dirty="0"/>
              <a:t>: </a:t>
            </a:r>
            <a:r>
              <a:rPr lang="zh-CN" altLang="en-US" dirty="0"/>
              <a:t>根据不同的条件返回不同的值</a:t>
            </a:r>
            <a:endParaRPr lang="en-US" altLang="zh-CN" dirty="0"/>
          </a:p>
          <a:p>
            <a:pPr lvl="1"/>
            <a:r>
              <a:rPr lang="en-US" altLang="zh-CN" dirty="0"/>
              <a:t>$</a:t>
            </a:r>
            <a:r>
              <a:rPr lang="en-US" altLang="zh-CN" dirty="0" err="1"/>
              <a:t>cond</a:t>
            </a:r>
            <a:r>
              <a:rPr lang="en-US" altLang="zh-CN" dirty="0"/>
              <a:t>: </a:t>
            </a:r>
            <a:r>
              <a:rPr lang="zh-CN" altLang="en-US" dirty="0"/>
              <a:t>相当于程序中的条件运算的原理。格式</a:t>
            </a:r>
            <a:r>
              <a:rPr lang="en-US" altLang="zh-CN" dirty="0"/>
              <a:t>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$</a:t>
            </a:r>
            <a:r>
              <a:rPr lang="en-US" altLang="zh-CN" dirty="0" err="1"/>
              <a:t>ifNull</a:t>
            </a:r>
            <a:r>
              <a:rPr lang="en-US" altLang="zh-CN" dirty="0"/>
              <a:t>: </a:t>
            </a:r>
            <a:r>
              <a:rPr lang="zh-CN" altLang="en-US" dirty="0"/>
              <a:t>专门用于在值为</a:t>
            </a:r>
            <a:r>
              <a:rPr lang="en-US" altLang="zh-CN" dirty="0"/>
              <a:t>null</a:t>
            </a:r>
            <a:r>
              <a:rPr lang="zh-CN" altLang="en-US" dirty="0"/>
              <a:t>时自动提供默认值。格式</a:t>
            </a:r>
            <a:r>
              <a:rPr lang="en-US" altLang="zh-CN" dirty="0"/>
              <a:t>:</a:t>
            </a:r>
          </a:p>
          <a:p>
            <a:pPr lvl="1"/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39004" y="1779662"/>
            <a:ext cx="5858347" cy="726859"/>
          </a:xfrm>
          <a:prstGeom prst="roundRect">
            <a:avLst>
              <a:gd name="adj" fmla="val 7575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$</a:t>
            </a:r>
            <a:r>
              <a:rPr lang="en-US" altLang="zh-CN" sz="2000" dirty="0" err="1">
                <a:solidFill>
                  <a:schemeClr val="bg1"/>
                </a:solidFill>
              </a:rPr>
              <a:t>cond</a:t>
            </a:r>
            <a:r>
              <a:rPr lang="en-US" altLang="zh-CN" sz="2000" dirty="0">
                <a:solidFill>
                  <a:schemeClr val="bg1"/>
                </a:solidFill>
              </a:rPr>
              <a:t>: [bool</a:t>
            </a:r>
            <a:r>
              <a:rPr lang="zh-CN" altLang="en-US" sz="2000" dirty="0">
                <a:solidFill>
                  <a:schemeClr val="bg1"/>
                </a:solidFill>
              </a:rPr>
              <a:t>键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zh-CN" altLang="en-US" sz="2000" dirty="0">
                <a:solidFill>
                  <a:schemeClr val="bg1"/>
                </a:solidFill>
              </a:rPr>
              <a:t>值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zh-CN" altLang="en-US" sz="2000" dirty="0">
                <a:solidFill>
                  <a:schemeClr val="bg1"/>
                </a:solidFill>
              </a:rPr>
              <a:t>值</a:t>
            </a:r>
            <a:r>
              <a:rPr lang="en-US" altLang="zh-CN" sz="2000" dirty="0">
                <a:solidFill>
                  <a:schemeClr val="bg1"/>
                </a:solidFill>
              </a:rPr>
              <a:t>1, </a:t>
            </a:r>
            <a:r>
              <a:rPr lang="zh-CN" altLang="en-US" sz="2000" dirty="0">
                <a:solidFill>
                  <a:schemeClr val="bg1"/>
                </a:solidFill>
              </a:rPr>
              <a:t>值</a:t>
            </a:r>
            <a:r>
              <a:rPr lang="en-US" altLang="zh-CN" sz="2000" dirty="0">
                <a:solidFill>
                  <a:schemeClr val="bg1"/>
                </a:solidFill>
              </a:rPr>
              <a:t>2]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//</a:t>
            </a:r>
            <a:r>
              <a:rPr lang="zh-CN" altLang="en-US" sz="2000" dirty="0">
                <a:solidFill>
                  <a:schemeClr val="bg1"/>
                </a:solidFill>
              </a:rPr>
              <a:t>如果条件为</a:t>
            </a:r>
            <a:r>
              <a:rPr lang="en-US" altLang="zh-CN" sz="2000" dirty="0">
                <a:solidFill>
                  <a:schemeClr val="bg1"/>
                </a:solidFill>
              </a:rPr>
              <a:t>true,</a:t>
            </a:r>
            <a:r>
              <a:rPr lang="zh-CN" altLang="en-US" sz="2000" dirty="0">
                <a:solidFill>
                  <a:schemeClr val="bg1"/>
                </a:solidFill>
              </a:rPr>
              <a:t>则返回值</a:t>
            </a:r>
            <a:r>
              <a:rPr lang="en-US" altLang="zh-CN" sz="2000" dirty="0">
                <a:solidFill>
                  <a:schemeClr val="bg1"/>
                </a:solidFill>
              </a:rPr>
              <a:t>1,</a:t>
            </a:r>
            <a:r>
              <a:rPr lang="zh-CN" altLang="en-US" sz="2000" dirty="0">
                <a:solidFill>
                  <a:schemeClr val="bg1"/>
                </a:solidFill>
              </a:rPr>
              <a:t>否则返回值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4000" y="3496630"/>
            <a:ext cx="5843351" cy="352222"/>
          </a:xfrm>
          <a:prstGeom prst="roundRect">
            <a:avLst>
              <a:gd name="adj" fmla="val 7575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$</a:t>
            </a:r>
            <a:r>
              <a:rPr lang="en-US" altLang="zh-CN" dirty="0" err="1"/>
              <a:t>ifNull</a:t>
            </a:r>
            <a:r>
              <a:rPr lang="en-US" altLang="zh-CN" dirty="0"/>
              <a:t>: [“$</a:t>
            </a:r>
            <a:r>
              <a:rPr lang="zh-CN" altLang="en-US" dirty="0"/>
              <a:t>键”</a:t>
            </a:r>
            <a:r>
              <a:rPr lang="en-US" altLang="zh-CN" dirty="0"/>
              <a:t>/</a:t>
            </a:r>
            <a:r>
              <a:rPr lang="zh-CN" altLang="en-US" dirty="0"/>
              <a:t>值</a:t>
            </a:r>
            <a:r>
              <a:rPr lang="en-US" altLang="zh-CN" dirty="0"/>
              <a:t>, </a:t>
            </a:r>
            <a:r>
              <a:rPr lang="zh-CN" altLang="en-US" dirty="0"/>
              <a:t>替换值</a:t>
            </a:r>
            <a:r>
              <a:rPr lang="en-US" altLang="zh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1198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全文检索</a:t>
            </a:r>
          </a:p>
        </p:txBody>
      </p:sp>
    </p:spTree>
    <p:extLst>
      <p:ext uri="{BB962C8B-B14F-4D97-AF65-F5344CB8AC3E}">
        <p14:creationId xmlns:p14="http://schemas.microsoft.com/office/powerpoint/2010/main" val="1510742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使用条件表达式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scores</a:t>
            </a:r>
            <a:r>
              <a:rPr lang="zh-CN" altLang="en-US" dirty="0"/>
              <a:t>集合中学生的成绩，返回等级</a:t>
            </a:r>
            <a:r>
              <a:rPr lang="en-US" altLang="zh-CN" dirty="0"/>
              <a:t>A,B,</a:t>
            </a:r>
            <a:r>
              <a:rPr lang="en-US" altLang="zh-CN"/>
              <a:t>C,D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0206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$group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$group</a:t>
            </a:r>
            <a:r>
              <a:rPr lang="zh-CN" altLang="en-US" dirty="0"/>
              <a:t>专门用于分组统计。</a:t>
            </a:r>
            <a:endParaRPr lang="en-US" altLang="zh-CN" dirty="0"/>
          </a:p>
          <a:p>
            <a:r>
              <a:rPr lang="zh-CN" altLang="en-US" dirty="0"/>
              <a:t>分组就是将前一步提取出的键值，按指定范围分组。</a:t>
            </a:r>
            <a:endParaRPr lang="en-US" altLang="zh-CN" dirty="0"/>
          </a:p>
          <a:p>
            <a:r>
              <a:rPr lang="zh-CN" altLang="en-US" dirty="0"/>
              <a:t>将前一步提取出的键值，按指定范围分组。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52" y="2715766"/>
            <a:ext cx="4230470" cy="24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46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$group</a:t>
            </a:r>
            <a:r>
              <a:rPr lang="zh-CN" altLang="en-US" dirty="0"/>
              <a:t>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/>
              <a:t>:</a:t>
            </a:r>
            <a:r>
              <a:rPr lang="zh-CN" altLang="en-US" dirty="0"/>
              <a:t> 选择了要分组的键，就要将键交给</a:t>
            </a:r>
            <a:r>
              <a:rPr lang="en-US" altLang="zh-CN" dirty="0"/>
              <a:t>$group</a:t>
            </a:r>
            <a:r>
              <a:rPr lang="zh-CN" altLang="en-US" dirty="0"/>
              <a:t>分组的</a:t>
            </a:r>
            <a:r>
              <a:rPr lang="en-US" altLang="zh-CN" dirty="0"/>
              <a:t>_id</a:t>
            </a:r>
            <a:r>
              <a:rPr lang="zh-CN" altLang="en-US" dirty="0"/>
              <a:t>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也可以按照多个键分组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49097" y="1847974"/>
            <a:ext cx="5670630" cy="304695"/>
          </a:xfrm>
          <a:prstGeom prst="roundRect">
            <a:avLst>
              <a:gd name="adj" fmla="val 7575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lvl="1">
              <a:defRPr sz="135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1"/>
            <a:r>
              <a:rPr lang="en-US" altLang="zh-CN" sz="1800" dirty="0"/>
              <a:t>{$group:{_id:”$</a:t>
            </a:r>
            <a:r>
              <a:rPr lang="zh-CN" altLang="en-US" sz="1800" dirty="0"/>
              <a:t>键”</a:t>
            </a:r>
            <a:r>
              <a:rPr lang="en-US" altLang="zh-CN" sz="1800" dirty="0"/>
              <a:t>/</a:t>
            </a:r>
            <a:r>
              <a:rPr lang="zh-CN" altLang="en-US" sz="1800" dirty="0"/>
              <a:t>值</a:t>
            </a:r>
            <a:r>
              <a:rPr lang="en-US" altLang="zh-CN" sz="1800" dirty="0"/>
              <a:t>}}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3954033" y="1274385"/>
            <a:ext cx="2177723" cy="662200"/>
          </a:xfrm>
          <a:prstGeom prst="wedgeRectCallout">
            <a:avLst>
              <a:gd name="adj1" fmla="val -60380"/>
              <a:gd name="adj2" fmla="val 6333"/>
            </a:avLst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_id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赋值为哪个键，就按那个键分组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9097" y="2726258"/>
            <a:ext cx="5670630" cy="304695"/>
          </a:xfrm>
          <a:prstGeom prst="roundRect">
            <a:avLst>
              <a:gd name="adj" fmla="val 7575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lvl="1">
              <a:defRPr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1"/>
            <a:r>
              <a:rPr lang="en-US" altLang="zh-CN" dirty="0"/>
              <a:t>{$group:{_id:{</a:t>
            </a:r>
            <a:r>
              <a:rPr lang="zh-CN" altLang="en-US" dirty="0"/>
              <a:t>别名</a:t>
            </a:r>
            <a:r>
              <a:rPr lang="en-US" altLang="zh-CN" dirty="0"/>
              <a:t>1: “$</a:t>
            </a:r>
            <a:r>
              <a:rPr lang="zh-CN" altLang="en-US" dirty="0"/>
              <a:t>键</a:t>
            </a:r>
            <a:r>
              <a:rPr lang="en-US" altLang="zh-CN" dirty="0"/>
              <a:t>1”</a:t>
            </a:r>
            <a:r>
              <a:rPr lang="zh-CN" altLang="en-US" dirty="0"/>
              <a:t>，别名</a:t>
            </a:r>
            <a:r>
              <a:rPr lang="en-US" altLang="zh-CN" dirty="0"/>
              <a:t>2: “$</a:t>
            </a:r>
            <a:r>
              <a:rPr lang="zh-CN" altLang="en-US" dirty="0"/>
              <a:t>键</a:t>
            </a:r>
            <a:r>
              <a:rPr lang="en-US" altLang="zh-CN" dirty="0"/>
              <a:t>2”}}}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1" y="3030953"/>
            <a:ext cx="5315505" cy="21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040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$group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提取</a:t>
            </a:r>
            <a:r>
              <a:rPr lang="en-US" altLang="zh-CN" dirty="0"/>
              <a:t>tasks</a:t>
            </a:r>
            <a:r>
              <a:rPr lang="zh-CN" altLang="en-US" dirty="0"/>
              <a:t>集合中任务所属部门，再按部门名分组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提取</a:t>
            </a:r>
            <a:r>
              <a:rPr lang="en-US" altLang="zh-CN" dirty="0"/>
              <a:t>tasks</a:t>
            </a:r>
            <a:r>
              <a:rPr lang="zh-CN" altLang="en-US" dirty="0"/>
              <a:t>集合中任务所属部门和状态键，先按部门分组，再按状态分组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2468283" y="1750555"/>
            <a:ext cx="4093065" cy="662200"/>
          </a:xfrm>
          <a:prstGeom prst="wedgeRectCallout">
            <a:avLst>
              <a:gd name="adj1" fmla="val 8592"/>
              <a:gd name="adj2" fmla="val -70975"/>
            </a:avLst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如果对原始键值分组，也可省略之前的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$project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提取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09122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算数操作符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50658" y="789553"/>
            <a:ext cx="6507342" cy="3834896"/>
          </a:xfrm>
        </p:spPr>
        <p:txBody>
          <a:bodyPr/>
          <a:lstStyle/>
          <a:p>
            <a:r>
              <a:rPr lang="zh-CN" altLang="en-US" dirty="0"/>
              <a:t>算数操作符专门对分组后的键值执行算数操作</a:t>
            </a:r>
          </a:p>
          <a:p>
            <a:r>
              <a:rPr lang="zh-CN" altLang="en-US" dirty="0"/>
              <a:t>主要包括</a:t>
            </a:r>
            <a:r>
              <a:rPr lang="en-US" altLang="zh-CN" dirty="0"/>
              <a:t>: $sum</a:t>
            </a:r>
            <a:r>
              <a:rPr lang="zh-CN" altLang="en-US" dirty="0"/>
              <a:t>求和 </a:t>
            </a:r>
            <a:r>
              <a:rPr lang="en-US" altLang="zh-CN" dirty="0"/>
              <a:t>; $</a:t>
            </a:r>
            <a:r>
              <a:rPr lang="en-US" altLang="zh-CN" dirty="0" err="1"/>
              <a:t>avg</a:t>
            </a:r>
            <a:r>
              <a:rPr lang="zh-CN" altLang="en-US" dirty="0"/>
              <a:t>求平均</a:t>
            </a:r>
          </a:p>
          <a:p>
            <a:r>
              <a:rPr lang="zh-CN" altLang="en-US" dirty="0"/>
              <a:t>如何使用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$sum: </a:t>
            </a:r>
            <a:r>
              <a:rPr lang="zh-CN" altLang="en-US" dirty="0"/>
              <a:t>即可统计数量，又可求和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$sum: “$</a:t>
            </a:r>
            <a:r>
              <a:rPr lang="zh-CN" altLang="en-US" dirty="0"/>
              <a:t>键”</a:t>
            </a:r>
            <a:r>
              <a:rPr lang="en-US" altLang="zh-CN" dirty="0"/>
              <a:t>/</a:t>
            </a:r>
            <a:r>
              <a:rPr lang="zh-CN" altLang="en-US" dirty="0"/>
              <a:t>值</a:t>
            </a:r>
            <a:r>
              <a:rPr lang="en-US" altLang="zh-CN" dirty="0"/>
              <a:t>, </a:t>
            </a:r>
            <a:r>
              <a:rPr lang="zh-CN" altLang="en-US" dirty="0"/>
              <a:t>对给定的键值或表达式的值求和。</a:t>
            </a:r>
            <a:endParaRPr lang="en-US" altLang="zh-CN" dirty="0"/>
          </a:p>
          <a:p>
            <a:pPr lvl="1"/>
            <a:r>
              <a:rPr lang="en-US" altLang="zh-CN" dirty="0"/>
              <a:t>$sum: 1</a:t>
            </a:r>
            <a:r>
              <a:rPr lang="zh-CN" altLang="en-US" dirty="0"/>
              <a:t>，表示把分组内的每条记录都当做</a:t>
            </a:r>
            <a:r>
              <a:rPr lang="en-US" altLang="zh-CN" dirty="0"/>
              <a:t>1</a:t>
            </a:r>
            <a:r>
              <a:rPr lang="zh-CN" altLang="en-US" dirty="0"/>
              <a:t>，这就相当于统计个数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579993" y="2283718"/>
            <a:ext cx="6048671" cy="648072"/>
          </a:xfrm>
          <a:prstGeom prst="roundRect">
            <a:avLst>
              <a:gd name="adj" fmla="val 7575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lvl="1">
              <a:defRPr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1"/>
            <a:r>
              <a:rPr lang="en-US" altLang="zh-CN" dirty="0"/>
              <a:t>{$group:{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_id: “$</a:t>
            </a:r>
            <a:r>
              <a:rPr lang="zh-CN" altLang="en-US" dirty="0"/>
              <a:t>键”</a:t>
            </a:r>
            <a:r>
              <a:rPr lang="en-US" altLang="zh-CN" dirty="0"/>
              <a:t>/</a:t>
            </a:r>
            <a:r>
              <a:rPr lang="zh-CN" altLang="en-US" dirty="0"/>
              <a:t>表达式</a:t>
            </a:r>
            <a:r>
              <a:rPr lang="en-US" altLang="zh-CN" dirty="0"/>
              <a:t>, </a:t>
            </a:r>
            <a:r>
              <a:rPr lang="zh-CN" altLang="en-US" dirty="0"/>
              <a:t>别名</a:t>
            </a:r>
            <a:r>
              <a:rPr lang="en-US" altLang="zh-CN" dirty="0"/>
              <a:t>:{$</a:t>
            </a:r>
            <a:r>
              <a:rPr lang="zh-CN" altLang="en-US" dirty="0"/>
              <a:t>算数操作符</a:t>
            </a:r>
            <a:r>
              <a:rPr lang="en-US" altLang="zh-CN" dirty="0"/>
              <a:t>: “$</a:t>
            </a:r>
            <a:r>
              <a:rPr lang="zh-CN" altLang="en-US" dirty="0"/>
              <a:t>键”</a:t>
            </a:r>
            <a:r>
              <a:rPr lang="en-US" altLang="zh-CN" dirty="0"/>
              <a:t>/</a:t>
            </a:r>
            <a:r>
              <a:rPr lang="zh-CN" altLang="en-US" dirty="0"/>
              <a:t>值</a:t>
            </a:r>
            <a:r>
              <a:rPr lang="en-US" altLang="zh-CN" dirty="0"/>
              <a:t>}}}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2236176" y="4599360"/>
            <a:ext cx="4392488" cy="385201"/>
          </a:xfrm>
          <a:prstGeom prst="wedgeRectCallout">
            <a:avLst>
              <a:gd name="adj1" fmla="val -35188"/>
              <a:gd name="adj2" fmla="val -120580"/>
            </a:avLst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没有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$count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$sum:1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就相当于统计个数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75431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算数操作符（续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$</a:t>
            </a:r>
            <a:r>
              <a:rPr lang="en-US" altLang="zh-CN" dirty="0" err="1"/>
              <a:t>avg</a:t>
            </a:r>
            <a:r>
              <a:rPr lang="en-US" altLang="zh-CN" dirty="0"/>
              <a:t>: </a:t>
            </a:r>
            <a:r>
              <a:rPr lang="zh-CN" altLang="en-US" dirty="0"/>
              <a:t>专门计算平均数。相当于对分组内的数据求和后，再除以组内的文档个数。</a:t>
            </a:r>
            <a:endParaRPr lang="en-US" altLang="zh-CN" dirty="0"/>
          </a:p>
          <a:p>
            <a:r>
              <a:rPr lang="zh-CN" altLang="en-US" dirty="0"/>
              <a:t>如何使用</a:t>
            </a:r>
            <a:r>
              <a:rPr lang="en-US" altLang="zh-CN" dirty="0"/>
              <a:t>: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60848" y="1791135"/>
            <a:ext cx="4536503" cy="420575"/>
          </a:xfrm>
          <a:prstGeom prst="roundRect">
            <a:avLst>
              <a:gd name="adj" fmla="val 7575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lvl="1">
              <a:defRPr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1"/>
            <a:r>
              <a:rPr lang="en-US" altLang="zh-CN" dirty="0"/>
              <a:t>$</a:t>
            </a:r>
            <a:r>
              <a:rPr lang="en-US" altLang="zh-CN" dirty="0" err="1"/>
              <a:t>avg</a:t>
            </a:r>
            <a:r>
              <a:rPr lang="en-US" altLang="zh-CN" dirty="0"/>
              <a:t>: “$</a:t>
            </a:r>
            <a:r>
              <a:rPr lang="zh-CN" altLang="en-US" dirty="0"/>
              <a:t>键”</a:t>
            </a:r>
            <a:r>
              <a:rPr lang="en-US" altLang="zh-CN" dirty="0"/>
              <a:t>/</a:t>
            </a:r>
            <a:r>
              <a:rPr lang="zh-CN" altLang="en-US" dirty="0"/>
              <a:t>值</a:t>
            </a:r>
          </a:p>
        </p:txBody>
      </p:sp>
      <p:sp>
        <p:nvSpPr>
          <p:cNvPr id="7" name="矩形 6"/>
          <p:cNvSpPr/>
          <p:nvPr/>
        </p:nvSpPr>
        <p:spPr>
          <a:xfrm>
            <a:off x="476672" y="2355726"/>
            <a:ext cx="6261674" cy="385201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null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或不包含计算键的文档，不包含在计算平均的分母中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00711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使用算数操作符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计算每个班级的总分</a:t>
            </a:r>
          </a:p>
          <a:p>
            <a:r>
              <a:rPr lang="zh-CN" altLang="en-US" dirty="0"/>
              <a:t>计算各个班级的总分，人数，和平均分</a:t>
            </a:r>
            <a:endParaRPr lang="en-US" altLang="zh-CN" dirty="0"/>
          </a:p>
          <a:p>
            <a:r>
              <a:rPr lang="zh-CN" altLang="en-US" dirty="0"/>
              <a:t>如何解决</a:t>
            </a:r>
            <a:r>
              <a:rPr lang="en-US" altLang="zh-CN" dirty="0"/>
              <a:t>null</a:t>
            </a:r>
            <a:r>
              <a:rPr lang="zh-CN" altLang="en-US" dirty="0"/>
              <a:t>值的问题</a:t>
            </a:r>
            <a:r>
              <a:rPr lang="en-US" altLang="zh-CN" dirty="0"/>
              <a:t>?</a:t>
            </a:r>
            <a:endParaRPr lang="zh-CN" altLang="en-US" dirty="0"/>
          </a:p>
          <a:p>
            <a:r>
              <a:rPr lang="zh-CN" altLang="en-US" dirty="0"/>
              <a:t>统计每个班级</a:t>
            </a:r>
            <a:r>
              <a:rPr lang="en-US" altLang="zh-CN" dirty="0"/>
              <a:t>A,B,C,D</a:t>
            </a:r>
            <a:r>
              <a:rPr lang="zh-CN" altLang="en-US" dirty="0"/>
              <a:t>四个等级的人数</a:t>
            </a:r>
          </a:p>
        </p:txBody>
      </p:sp>
    </p:spTree>
    <p:extLst>
      <p:ext uri="{BB962C8B-B14F-4D97-AF65-F5344CB8AC3E}">
        <p14:creationId xmlns:p14="http://schemas.microsoft.com/office/powerpoint/2010/main" val="19591387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极值操作符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50658" y="789553"/>
            <a:ext cx="6246693" cy="4382738"/>
          </a:xfrm>
        </p:spPr>
        <p:txBody>
          <a:bodyPr/>
          <a:lstStyle/>
          <a:p>
            <a:r>
              <a:rPr lang="zh-CN" altLang="en-US" sz="2200" dirty="0"/>
              <a:t>极值操作符专门用于获得一个分组范围内的最大值，最小值，第一个值和最后一个值。</a:t>
            </a:r>
          </a:p>
          <a:p>
            <a:r>
              <a:rPr lang="zh-CN" altLang="en-US" sz="2200" dirty="0"/>
              <a:t>包括</a:t>
            </a:r>
            <a:r>
              <a:rPr lang="en-US" altLang="zh-CN" sz="2200" dirty="0"/>
              <a:t>: $max</a:t>
            </a:r>
            <a:r>
              <a:rPr lang="zh-CN" altLang="en-US" sz="2200" dirty="0"/>
              <a:t>最大值，</a:t>
            </a:r>
            <a:r>
              <a:rPr lang="en-US" altLang="zh-CN" sz="2200" dirty="0"/>
              <a:t>$min</a:t>
            </a:r>
            <a:r>
              <a:rPr lang="zh-CN" altLang="en-US" sz="2200" dirty="0"/>
              <a:t>最小值，</a:t>
            </a:r>
            <a:r>
              <a:rPr lang="en-US" altLang="zh-CN" sz="2200" dirty="0"/>
              <a:t>$first</a:t>
            </a:r>
            <a:r>
              <a:rPr lang="zh-CN" altLang="en-US" sz="2200" dirty="0"/>
              <a:t>分组中第一个值，</a:t>
            </a:r>
            <a:r>
              <a:rPr lang="en-US" altLang="zh-CN" sz="2200" dirty="0"/>
              <a:t>$last</a:t>
            </a:r>
            <a:r>
              <a:rPr lang="zh-CN" altLang="en-US" sz="2200" dirty="0"/>
              <a:t>分组中最后一个值</a:t>
            </a:r>
            <a:endParaRPr lang="en-US" altLang="zh-CN" sz="2200" dirty="0"/>
          </a:p>
          <a:p>
            <a:pPr lvl="1"/>
            <a:r>
              <a:rPr lang="zh-CN" altLang="en-US" dirty="0"/>
              <a:t>其中</a:t>
            </a:r>
            <a:r>
              <a:rPr lang="en-US" altLang="zh-CN" dirty="0"/>
              <a:t>$first</a:t>
            </a:r>
            <a:r>
              <a:rPr lang="zh-CN" altLang="en-US" dirty="0"/>
              <a:t>和</a:t>
            </a:r>
            <a:r>
              <a:rPr lang="en-US" altLang="zh-CN" dirty="0"/>
              <a:t>$last</a:t>
            </a:r>
            <a:r>
              <a:rPr lang="zh-CN" altLang="en-US" dirty="0"/>
              <a:t>只有在配合排序操作时才有意义</a:t>
            </a:r>
            <a:endParaRPr lang="en-US" altLang="zh-CN" dirty="0"/>
          </a:p>
          <a:p>
            <a:r>
              <a:rPr lang="zh-CN" altLang="en-US" sz="2200" dirty="0"/>
              <a:t>值为</a:t>
            </a:r>
            <a:r>
              <a:rPr lang="en-US" altLang="zh-CN" sz="2200" dirty="0"/>
              <a:t>null</a:t>
            </a:r>
            <a:r>
              <a:rPr lang="zh-CN" altLang="en-US" sz="2200" dirty="0"/>
              <a:t>或不包含计算键的文档，不参与最大值或最小值的比较</a:t>
            </a:r>
          </a:p>
          <a:p>
            <a:r>
              <a:rPr lang="zh-CN" altLang="en-US" sz="2200" dirty="0"/>
              <a:t>多数情况下，</a:t>
            </a:r>
            <a:r>
              <a:rPr lang="en-US" altLang="zh-CN" sz="2200" dirty="0"/>
              <a:t>$max</a:t>
            </a:r>
            <a:r>
              <a:rPr lang="zh-CN" altLang="en-US" sz="2200" dirty="0"/>
              <a:t>和</a:t>
            </a:r>
            <a:r>
              <a:rPr lang="en-US" altLang="zh-CN" sz="2200" dirty="0"/>
              <a:t>$min</a:t>
            </a:r>
            <a:r>
              <a:rPr lang="zh-CN" altLang="en-US" sz="2200" dirty="0"/>
              <a:t>效果上等效于先排序再获得</a:t>
            </a:r>
            <a:r>
              <a:rPr lang="en-US" altLang="zh-CN" sz="2200" dirty="0"/>
              <a:t>$first</a:t>
            </a:r>
            <a:r>
              <a:rPr lang="zh-CN" altLang="en-US" sz="2200" dirty="0"/>
              <a:t>或</a:t>
            </a:r>
            <a:r>
              <a:rPr lang="en-US" altLang="zh-CN" sz="2200" dirty="0"/>
              <a:t>$last</a:t>
            </a:r>
            <a:r>
              <a:rPr lang="zh-CN" altLang="en-US" sz="2200" dirty="0"/>
              <a:t>，但</a:t>
            </a:r>
            <a:r>
              <a:rPr lang="en-US" altLang="zh-CN" sz="2200" dirty="0"/>
              <a:t>$max</a:t>
            </a:r>
            <a:r>
              <a:rPr lang="zh-CN" altLang="en-US" sz="2200" dirty="0"/>
              <a:t>和</a:t>
            </a:r>
            <a:r>
              <a:rPr lang="en-US" altLang="zh-CN" sz="2200" dirty="0"/>
              <a:t>$min</a:t>
            </a:r>
            <a:r>
              <a:rPr lang="zh-CN" altLang="en-US" sz="2200" dirty="0"/>
              <a:t>显然效率更高。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8158653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使用极值操作符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获得</a:t>
            </a:r>
            <a:r>
              <a:rPr lang="en-US" altLang="zh-CN" dirty="0"/>
              <a:t>scores</a:t>
            </a:r>
            <a:r>
              <a:rPr lang="zh-CN" altLang="en-US" dirty="0"/>
              <a:t>集合中，每个班的最高分和最低分</a:t>
            </a:r>
          </a:p>
          <a:p>
            <a:r>
              <a:rPr lang="zh-CN" altLang="en-US" dirty="0"/>
              <a:t>获得</a:t>
            </a:r>
            <a:r>
              <a:rPr lang="en-US" altLang="zh-CN" dirty="0"/>
              <a:t>tasks</a:t>
            </a:r>
            <a:r>
              <a:rPr lang="zh-CN" altLang="en-US" dirty="0"/>
              <a:t>集合中，每个部门最新一项任务编号</a:t>
            </a:r>
          </a:p>
        </p:txBody>
      </p:sp>
    </p:spTree>
    <p:extLst>
      <p:ext uri="{BB962C8B-B14F-4D97-AF65-F5344CB8AC3E}">
        <p14:creationId xmlns:p14="http://schemas.microsoft.com/office/powerpoint/2010/main" val="1741577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$sort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50658" y="789553"/>
            <a:ext cx="6246693" cy="4364272"/>
          </a:xfrm>
        </p:spPr>
        <p:txBody>
          <a:bodyPr/>
          <a:lstStyle/>
          <a:p>
            <a:r>
              <a:rPr lang="en-US" altLang="zh-CN" dirty="0"/>
              <a:t>$sort</a:t>
            </a:r>
            <a:r>
              <a:rPr lang="zh-CN" altLang="en-US" dirty="0"/>
              <a:t>专门负责将统计的结果排序。</a:t>
            </a:r>
            <a:endParaRPr lang="en-US" altLang="zh-CN" dirty="0"/>
          </a:p>
          <a:p>
            <a:r>
              <a:rPr lang="zh-CN" altLang="en-US" dirty="0"/>
              <a:t>如何使用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lvl="1"/>
            <a:r>
              <a:rPr lang="zh-CN" altLang="en-US" dirty="0"/>
              <a:t>值为</a:t>
            </a:r>
            <a:r>
              <a:rPr lang="en-US" altLang="zh-CN" dirty="0"/>
              <a:t>1</a:t>
            </a:r>
            <a:r>
              <a:rPr lang="zh-CN" altLang="en-US" dirty="0"/>
              <a:t>，表示升序排列，值为</a:t>
            </a:r>
            <a:r>
              <a:rPr lang="en-US" altLang="zh-CN" dirty="0"/>
              <a:t>-1</a:t>
            </a:r>
            <a:r>
              <a:rPr lang="zh-CN" altLang="en-US" dirty="0"/>
              <a:t>表示降序排列</a:t>
            </a:r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: </a:t>
            </a:r>
            <a:r>
              <a:rPr lang="zh-CN" altLang="en-US" dirty="0"/>
              <a:t>先后按多个键排序时，生成的</a:t>
            </a:r>
            <a:r>
              <a:rPr lang="en-US" altLang="zh-CN" dirty="0"/>
              <a:t>_id</a:t>
            </a:r>
            <a:r>
              <a:rPr lang="zh-CN" altLang="en-US" dirty="0"/>
              <a:t>键是一个内嵌文档。多个分组的键都是内嵌文档的键。所以，排序时，要用 </a:t>
            </a:r>
            <a:r>
              <a:rPr lang="en-US" altLang="zh-CN" dirty="0"/>
              <a:t>. </a:t>
            </a:r>
            <a:r>
              <a:rPr lang="zh-CN" altLang="en-US" dirty="0"/>
              <a:t>运算符进入</a:t>
            </a:r>
            <a:r>
              <a:rPr lang="en-US" altLang="zh-CN" dirty="0"/>
              <a:t>_id</a:t>
            </a:r>
            <a:r>
              <a:rPr lang="zh-CN" altLang="en-US" dirty="0"/>
              <a:t>键内部，才能访问到排序的两个键。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2696" y="1851670"/>
            <a:ext cx="5904655" cy="360040"/>
          </a:xfrm>
          <a:prstGeom prst="roundRect">
            <a:avLst>
              <a:gd name="adj" fmla="val 7575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lvl="1">
              <a:defRPr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1"/>
            <a:r>
              <a:rPr lang="en-US" altLang="zh-CN" sz="2000" dirty="0"/>
              <a:t>{$sort: {“$</a:t>
            </a:r>
            <a:r>
              <a:rPr lang="zh-CN" altLang="en-US" sz="2000" dirty="0"/>
              <a:t>键</a:t>
            </a:r>
            <a:r>
              <a:rPr lang="en-US" altLang="zh-CN" sz="2000" dirty="0"/>
              <a:t>1”:1 , “$</a:t>
            </a:r>
            <a:r>
              <a:rPr lang="zh-CN" altLang="en-US" sz="2000" dirty="0"/>
              <a:t>键</a:t>
            </a:r>
            <a:r>
              <a:rPr lang="en-US" altLang="zh-CN" sz="2000" dirty="0"/>
              <a:t>2”: -1, …}}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29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什么是全文检索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使用正则表达式模糊检索文本内容，对于大段文本来说，效率很低，而且无法理解语义</a:t>
            </a:r>
            <a:endParaRPr lang="en-US" altLang="zh-CN" dirty="0"/>
          </a:p>
          <a:p>
            <a:r>
              <a:rPr lang="zh-CN" altLang="en-US" dirty="0"/>
              <a:t>解决</a:t>
            </a:r>
            <a:r>
              <a:rPr lang="en-US" altLang="zh-CN" dirty="0"/>
              <a:t>: </a:t>
            </a:r>
            <a:r>
              <a:rPr lang="zh-CN" altLang="en-US" dirty="0"/>
              <a:t>使用全文检索，可以快速进行文本检索，且内置多种语言分词机制，可理解语义</a:t>
            </a:r>
            <a:endParaRPr lang="en-US" altLang="zh-CN" dirty="0"/>
          </a:p>
          <a:p>
            <a:r>
              <a:rPr lang="en-US" altLang="zh-CN" dirty="0"/>
              <a:t>MongoDB</a:t>
            </a:r>
            <a:r>
              <a:rPr lang="zh-CN" altLang="en-US" dirty="0"/>
              <a:t>提供文本索引来支持全文检索。</a:t>
            </a:r>
            <a:endParaRPr lang="en-US" altLang="zh-CN" dirty="0"/>
          </a:p>
          <a:p>
            <a:r>
              <a:rPr lang="zh-CN" altLang="en-US" dirty="0"/>
              <a:t>文本索引可以建立在任何字符串格式的键上，甚至可以建立在以字符串为元素的数组上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42863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$sort</a:t>
            </a:r>
            <a:r>
              <a:rPr lang="zh-CN" altLang="en-US" dirty="0"/>
              <a:t>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r>
              <a:rPr lang="en-US" altLang="zh-CN" dirty="0"/>
              <a:t>: $sort</a:t>
            </a:r>
            <a:r>
              <a:rPr lang="zh-CN" altLang="en-US" dirty="0"/>
              <a:t>可按需要写在分组前，或分组后。但必须符合操作的逻辑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: </a:t>
            </a:r>
            <a:r>
              <a:rPr lang="zh-CN" altLang="en-US" dirty="0"/>
              <a:t>获得</a:t>
            </a:r>
            <a:r>
              <a:rPr lang="en-US" altLang="zh-CN" dirty="0"/>
              <a:t>tasks</a:t>
            </a:r>
            <a:r>
              <a:rPr lang="zh-CN" altLang="en-US" dirty="0"/>
              <a:t>集合中，每个部门最新的一项任务编号</a:t>
            </a:r>
            <a:r>
              <a:rPr lang="en-US" altLang="zh-CN" dirty="0"/>
              <a:t>: </a:t>
            </a:r>
            <a:r>
              <a:rPr lang="zh-CN" altLang="en-US" dirty="0"/>
              <a:t>就应该先排序，再获得任务编号。</a:t>
            </a:r>
            <a:endParaRPr lang="en-US" altLang="zh-CN" dirty="0"/>
          </a:p>
          <a:p>
            <a:pPr lvl="1"/>
            <a:r>
              <a:rPr lang="zh-CN" altLang="en-US" dirty="0"/>
              <a:t>再比如</a:t>
            </a:r>
            <a:r>
              <a:rPr lang="en-US" altLang="zh-CN" dirty="0"/>
              <a:t>: </a:t>
            </a:r>
            <a:r>
              <a:rPr lang="zh-CN" altLang="en-US" dirty="0"/>
              <a:t>统计每个班的最高分，按最高分降序排列</a:t>
            </a:r>
            <a:r>
              <a:rPr lang="en-US" altLang="zh-CN" dirty="0"/>
              <a:t>: </a:t>
            </a:r>
            <a:r>
              <a:rPr lang="zh-CN" altLang="en-US" dirty="0"/>
              <a:t>必须先统计出最高分，才能按统计结果的最高分排序。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3048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$sort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统计每个班的最高分和最低分，再按班级名称升序排列</a:t>
            </a:r>
          </a:p>
          <a:p>
            <a:r>
              <a:rPr lang="zh-CN" altLang="en-US" dirty="0"/>
              <a:t>再次执行以上统计，改为按最高分降序排列</a:t>
            </a:r>
            <a:endParaRPr lang="en-US" altLang="zh-CN" dirty="0"/>
          </a:p>
          <a:p>
            <a:r>
              <a:rPr lang="zh-CN" altLang="en-US" dirty="0"/>
              <a:t>提取</a:t>
            </a:r>
            <a:r>
              <a:rPr lang="en-US" altLang="zh-CN" dirty="0"/>
              <a:t>tasks</a:t>
            </a:r>
            <a:r>
              <a:rPr lang="zh-CN" altLang="en-US" dirty="0"/>
              <a:t>集合中任务所属部门和状态键，先按部门分组，再按状态分组，统计任务数量。将统计结果，先按部门升序排列，再按状态降序排列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507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$limit</a:t>
            </a:r>
            <a:r>
              <a:rPr lang="zh-CN" altLang="en-US" dirty="0"/>
              <a:t>和</a:t>
            </a:r>
            <a:r>
              <a:rPr lang="en-US" altLang="zh-CN" dirty="0"/>
              <a:t>$skip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$limit</a:t>
            </a:r>
            <a:r>
              <a:rPr lang="zh-CN" altLang="en-US" dirty="0"/>
              <a:t>专门限制返回结果的个数。只接受一个数字</a:t>
            </a:r>
            <a:r>
              <a:rPr lang="en-US" altLang="zh-CN" dirty="0"/>
              <a:t>n</a:t>
            </a:r>
            <a:r>
              <a:rPr lang="zh-CN" altLang="en-US" dirty="0"/>
              <a:t>作为值。表示仅返回</a:t>
            </a:r>
            <a:r>
              <a:rPr lang="en-US" altLang="zh-CN" dirty="0"/>
              <a:t>n</a:t>
            </a:r>
            <a:r>
              <a:rPr lang="zh-CN" altLang="en-US" dirty="0"/>
              <a:t>个结果</a:t>
            </a:r>
            <a:endParaRPr lang="en-US" altLang="zh-CN" dirty="0"/>
          </a:p>
          <a:p>
            <a:r>
              <a:rPr lang="en-US" altLang="zh-CN" dirty="0"/>
              <a:t>$skip</a:t>
            </a:r>
            <a:r>
              <a:rPr lang="zh-CN" altLang="en-US" dirty="0"/>
              <a:t>专门制定跳过的记录个数。只接受一个数字</a:t>
            </a:r>
            <a:r>
              <a:rPr lang="en-US" altLang="zh-CN" dirty="0"/>
              <a:t>n</a:t>
            </a:r>
            <a:r>
              <a:rPr lang="zh-CN" altLang="en-US" dirty="0"/>
              <a:t>作为跳过的记录数。</a:t>
            </a:r>
            <a:endParaRPr lang="en-US" altLang="zh-CN" dirty="0"/>
          </a:p>
          <a:p>
            <a:r>
              <a:rPr lang="zh-CN" altLang="en-US" dirty="0"/>
              <a:t>管道操作讲究顺序。</a:t>
            </a:r>
            <a:r>
              <a:rPr lang="en-US" altLang="zh-CN" dirty="0"/>
              <a:t>$skip</a:t>
            </a:r>
            <a:r>
              <a:rPr lang="zh-CN" altLang="en-US" dirty="0"/>
              <a:t>操作必须在</a:t>
            </a:r>
            <a:r>
              <a:rPr lang="en-US" altLang="zh-CN" dirty="0"/>
              <a:t>$limit</a:t>
            </a:r>
            <a:r>
              <a:rPr lang="zh-CN" altLang="en-US" dirty="0"/>
              <a:t>操作之前。</a:t>
            </a:r>
            <a:endParaRPr lang="en-US" altLang="zh-CN" dirty="0"/>
          </a:p>
          <a:p>
            <a:r>
              <a:rPr lang="zh-CN" altLang="en-US" dirty="0"/>
              <a:t>和查询中的</a:t>
            </a:r>
            <a:r>
              <a:rPr lang="en-US" altLang="zh-CN" dirty="0"/>
              <a:t>skip</a:t>
            </a:r>
            <a:r>
              <a:rPr lang="zh-CN" altLang="en-US" dirty="0"/>
              <a:t>操作一样，聚合中的</a:t>
            </a:r>
            <a:r>
              <a:rPr lang="en-US" altLang="zh-CN" dirty="0"/>
              <a:t>$skip</a:t>
            </a:r>
            <a:r>
              <a:rPr lang="zh-CN" altLang="en-US" dirty="0"/>
              <a:t>同样需要先查询出所有，再丢弃。所以，效率低。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0153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$limit</a:t>
            </a:r>
            <a:r>
              <a:rPr lang="zh-CN" altLang="en-US" dirty="0"/>
              <a:t>和</a:t>
            </a:r>
            <a:r>
              <a:rPr lang="en-US" altLang="zh-CN" dirty="0"/>
              <a:t>$skip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提取</a:t>
            </a:r>
            <a:r>
              <a:rPr lang="en-US" altLang="zh-CN" dirty="0"/>
              <a:t>tasks</a:t>
            </a:r>
            <a:r>
              <a:rPr lang="zh-CN" altLang="en-US" dirty="0"/>
              <a:t>集合中任务所属部门和状态键，先按部门分组，再按状态分组。将统计结果，先按部门升序排列，再按状态降序排列。假设每页</a:t>
            </a:r>
            <a:r>
              <a:rPr lang="en-US" altLang="zh-CN" dirty="0"/>
              <a:t>10</a:t>
            </a:r>
            <a:r>
              <a:rPr lang="zh-CN" altLang="en-US" dirty="0"/>
              <a:t>行，查看第</a:t>
            </a:r>
            <a:r>
              <a:rPr lang="en-US" altLang="zh-CN" dirty="0"/>
              <a:t>1</a:t>
            </a:r>
            <a:r>
              <a:rPr lang="zh-CN" altLang="en-US" dirty="0"/>
              <a:t>页，再查看第</a:t>
            </a:r>
            <a:r>
              <a:rPr lang="en-US" altLang="zh-CN" dirty="0"/>
              <a:t>2</a:t>
            </a:r>
            <a:r>
              <a:rPr lang="zh-CN" altLang="en-US" dirty="0"/>
              <a:t>页。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9996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$unwind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$unwind</a:t>
            </a:r>
            <a:r>
              <a:rPr lang="zh-CN" altLang="en-US" dirty="0"/>
              <a:t>专门用于提取文档中的内嵌在数组类型键内部的子文档。</a:t>
            </a:r>
          </a:p>
          <a:p>
            <a:r>
              <a:rPr lang="zh-CN" altLang="en-US" dirty="0"/>
              <a:t>希望将所有文档内的内嵌在数组中的子文档当做普通文档看待，并统计时，都要先用</a:t>
            </a:r>
            <a:r>
              <a:rPr lang="en-US" altLang="zh-CN" dirty="0"/>
              <a:t>$unwind</a:t>
            </a:r>
            <a:r>
              <a:rPr lang="zh-CN" altLang="en-US" dirty="0"/>
              <a:t>提取出来</a:t>
            </a:r>
          </a:p>
        </p:txBody>
      </p:sp>
      <p:grpSp>
        <p:nvGrpSpPr>
          <p:cNvPr id="7" name="组 6"/>
          <p:cNvGrpSpPr/>
          <p:nvPr/>
        </p:nvGrpSpPr>
        <p:grpSpPr>
          <a:xfrm>
            <a:off x="764704" y="3075806"/>
            <a:ext cx="5472608" cy="2160240"/>
            <a:chOff x="764704" y="3075806"/>
            <a:chExt cx="5472608" cy="2160240"/>
          </a:xfrm>
        </p:grpSpPr>
        <p:sp>
          <p:nvSpPr>
            <p:cNvPr id="5" name="矩形 4"/>
            <p:cNvSpPr/>
            <p:nvPr/>
          </p:nvSpPr>
          <p:spPr>
            <a:xfrm>
              <a:off x="764704" y="3075806"/>
              <a:ext cx="5472608" cy="20676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20" y="3075806"/>
              <a:ext cx="5123914" cy="2160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38632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$unwind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</a:t>
            </a:r>
            <a:r>
              <a:rPr lang="en-US" altLang="zh-CN" dirty="0" err="1"/>
              <a:t>weixin</a:t>
            </a:r>
            <a:r>
              <a:rPr lang="zh-CN" altLang="en-US" dirty="0"/>
              <a:t>集合所有文档中的</a:t>
            </a:r>
            <a:r>
              <a:rPr lang="en-US" altLang="zh-CN" dirty="0"/>
              <a:t>comments</a:t>
            </a:r>
            <a:r>
              <a:rPr lang="zh-CN" altLang="en-US" dirty="0"/>
              <a:t>键下的所有内嵌子文档提取成单独的文档</a:t>
            </a:r>
          </a:p>
          <a:p>
            <a:pPr marL="257175" lvl="1" indent="-257175">
              <a:buFont typeface="Arial" pitchFamily="34" charset="0"/>
              <a:buChar char="•"/>
            </a:pPr>
            <a:r>
              <a:rPr lang="zh-CN" altLang="en-US" dirty="0"/>
              <a:t>分别统计每个人发布的评论数，再降序排列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787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892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r>
              <a:rPr lang="zh-CN" altLang="en-US" dirty="0"/>
              <a:t>原理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r>
              <a:rPr lang="zh-CN" altLang="en-US" dirty="0"/>
              <a:t>就是用</a:t>
            </a:r>
            <a:r>
              <a:rPr lang="en-US" altLang="zh-CN" dirty="0"/>
              <a:t>JavaScript</a:t>
            </a:r>
            <a:r>
              <a:rPr lang="zh-CN" altLang="en-US" dirty="0"/>
              <a:t>执行汇总和统计的过程。</a:t>
            </a:r>
            <a:endParaRPr lang="en-US" altLang="zh-CN" dirty="0"/>
          </a:p>
          <a:p>
            <a:r>
              <a:rPr lang="en-US" altLang="zh-CN" dirty="0"/>
              <a:t>MapReduce</a:t>
            </a:r>
            <a:r>
              <a:rPr lang="zh-CN" altLang="en-US" dirty="0"/>
              <a:t>通常分两个阶段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Map</a:t>
            </a:r>
            <a:r>
              <a:rPr lang="zh-CN" altLang="en-US" dirty="0"/>
              <a:t>阶段</a:t>
            </a:r>
            <a:r>
              <a:rPr lang="en-US" altLang="zh-CN" dirty="0"/>
              <a:t>: </a:t>
            </a:r>
            <a:r>
              <a:rPr lang="zh-CN" altLang="en-US" dirty="0"/>
              <a:t>用</a:t>
            </a:r>
            <a:r>
              <a:rPr lang="en-US" altLang="zh-CN" dirty="0"/>
              <a:t>JavaScript</a:t>
            </a:r>
            <a:r>
              <a:rPr lang="zh-CN" altLang="en-US" dirty="0"/>
              <a:t>对每个传入的文档内容，按指定逻辑计算得出一个结论</a:t>
            </a:r>
            <a:endParaRPr lang="en-US" altLang="zh-CN" dirty="0"/>
          </a:p>
          <a:p>
            <a:pPr lvl="1"/>
            <a:r>
              <a:rPr lang="en-US" altLang="zh-CN" dirty="0"/>
              <a:t>Reduce</a:t>
            </a:r>
            <a:r>
              <a:rPr lang="zh-CN" altLang="en-US" dirty="0"/>
              <a:t>阶段</a:t>
            </a:r>
            <a:r>
              <a:rPr lang="en-US" altLang="zh-CN" dirty="0"/>
              <a:t>: </a:t>
            </a:r>
            <a:r>
              <a:rPr lang="zh-CN" altLang="en-US" dirty="0"/>
              <a:t>还是用</a:t>
            </a:r>
            <a:r>
              <a:rPr lang="en-US" altLang="zh-CN" dirty="0"/>
              <a:t>JavaScript</a:t>
            </a:r>
            <a:r>
              <a:rPr lang="zh-CN" altLang="en-US" dirty="0"/>
              <a:t>将</a:t>
            </a:r>
            <a:r>
              <a:rPr lang="en-US" altLang="zh-CN" dirty="0"/>
              <a:t>Map</a:t>
            </a:r>
            <a:r>
              <a:rPr lang="zh-CN" altLang="en-US" dirty="0"/>
              <a:t>阶段为每个文档计算出的结果汇总，统计出最终结果。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MapReduce</a:t>
            </a:r>
            <a:r>
              <a:rPr lang="zh-CN" altLang="en-US" dirty="0"/>
              <a:t>，有助于将复杂问题，分段简化。反而降低了聚合运算的难度</a:t>
            </a:r>
          </a:p>
        </p:txBody>
      </p:sp>
    </p:spTree>
    <p:extLst>
      <p:ext uri="{BB962C8B-B14F-4D97-AF65-F5344CB8AC3E}">
        <p14:creationId xmlns:p14="http://schemas.microsoft.com/office/powerpoint/2010/main" val="6088777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r>
              <a:rPr lang="zh-CN" altLang="en-US" dirty="0"/>
              <a:t>原理（续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  <a:r>
              <a:rPr lang="zh-CN" altLang="en-US" dirty="0"/>
              <a:t>假设集合中的每个文档，都包含两个数值</a:t>
            </a:r>
            <a:r>
              <a:rPr lang="en-US" altLang="zh-CN" dirty="0" err="1"/>
              <a:t>a,b</a:t>
            </a:r>
            <a:r>
              <a:rPr lang="zh-CN" altLang="en-US" dirty="0"/>
              <a:t>。现在，希望通过</a:t>
            </a:r>
            <a:r>
              <a:rPr lang="en-US" altLang="zh-CN" dirty="0"/>
              <a:t>MapReduce</a:t>
            </a:r>
            <a:r>
              <a:rPr lang="zh-CN" altLang="en-US" dirty="0"/>
              <a:t>的方式统计出所有文档中的</a:t>
            </a:r>
            <a:r>
              <a:rPr lang="en-US" altLang="zh-CN" dirty="0" err="1"/>
              <a:t>a+b</a:t>
            </a:r>
            <a:r>
              <a:rPr lang="zh-CN" altLang="en-US" dirty="0"/>
              <a:t>的总和是多少</a:t>
            </a:r>
            <a:r>
              <a:rPr lang="en-US" altLang="zh-CN" dirty="0"/>
              <a:t>?</a:t>
            </a:r>
          </a:p>
        </p:txBody>
      </p:sp>
      <p:grpSp>
        <p:nvGrpSpPr>
          <p:cNvPr id="7" name="组 6"/>
          <p:cNvGrpSpPr/>
          <p:nvPr/>
        </p:nvGrpSpPr>
        <p:grpSpPr>
          <a:xfrm>
            <a:off x="350658" y="2355726"/>
            <a:ext cx="6507342" cy="2014472"/>
            <a:chOff x="350658" y="2317805"/>
            <a:chExt cx="6507342" cy="2014472"/>
          </a:xfrm>
        </p:grpSpPr>
        <p:sp>
          <p:nvSpPr>
            <p:cNvPr id="6" name="矩形 5"/>
            <p:cNvSpPr/>
            <p:nvPr/>
          </p:nvSpPr>
          <p:spPr>
            <a:xfrm>
              <a:off x="350658" y="2317805"/>
              <a:ext cx="6462718" cy="20144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8" y="2503772"/>
              <a:ext cx="6420312" cy="1828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73470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MapReduce</a:t>
            </a:r>
            <a:r>
              <a:rPr lang="zh-CN" altLang="en-US" dirty="0"/>
              <a:t>操作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en-US" altLang="zh-CN" dirty="0"/>
              <a:t>: </a:t>
            </a:r>
            <a:r>
              <a:rPr lang="zh-CN" altLang="en-US" dirty="0"/>
              <a:t>统计所有文档中，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两个键值的和</a:t>
            </a:r>
            <a:endParaRPr lang="en-US" altLang="zh-CN" dirty="0"/>
          </a:p>
          <a:p>
            <a:r>
              <a:rPr lang="zh-CN" altLang="en-US" dirty="0"/>
              <a:t>第一步</a:t>
            </a:r>
            <a:r>
              <a:rPr lang="en-US" altLang="zh-CN" dirty="0"/>
              <a:t>: </a:t>
            </a:r>
            <a:r>
              <a:rPr lang="zh-CN" altLang="en-US" dirty="0"/>
              <a:t>定义</a:t>
            </a:r>
            <a:r>
              <a:rPr lang="en-US" altLang="zh-CN" dirty="0"/>
              <a:t>map</a:t>
            </a:r>
            <a:r>
              <a:rPr lang="zh-CN" altLang="en-US" dirty="0"/>
              <a:t>阶段的任务函数，要求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不需要参数</a:t>
            </a:r>
            <a:endParaRPr lang="en-US" altLang="zh-CN" dirty="0"/>
          </a:p>
          <a:p>
            <a:pPr lvl="1"/>
            <a:r>
              <a:rPr lang="en-US" altLang="zh-CN" dirty="0"/>
              <a:t>2. map</a:t>
            </a:r>
            <a:r>
              <a:rPr lang="zh-CN" altLang="en-US" dirty="0"/>
              <a:t>函数内，首先对当前文档的内容汇总一个值。然后用</a:t>
            </a:r>
            <a:r>
              <a:rPr lang="en-US" altLang="zh-CN" dirty="0"/>
              <a:t>emit</a:t>
            </a:r>
            <a:r>
              <a:rPr lang="zh-CN" altLang="en-US" dirty="0"/>
              <a:t>函数，将值加入到</a:t>
            </a:r>
            <a:r>
              <a:rPr lang="en-US" altLang="zh-CN" dirty="0"/>
              <a:t>Map</a:t>
            </a:r>
            <a:r>
              <a:rPr lang="zh-CN" altLang="en-US" dirty="0"/>
              <a:t>阶段结果集合中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不需要返回值</a:t>
            </a:r>
          </a:p>
        </p:txBody>
      </p:sp>
    </p:spTree>
    <p:extLst>
      <p:ext uri="{BB962C8B-B14F-4D97-AF65-F5344CB8AC3E}">
        <p14:creationId xmlns:p14="http://schemas.microsoft.com/office/powerpoint/2010/main" val="183623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什么是全文检索（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50658" y="789553"/>
            <a:ext cx="6246693" cy="3613297"/>
          </a:xfrm>
        </p:spPr>
        <p:txBody>
          <a:bodyPr/>
          <a:lstStyle/>
          <a:p>
            <a:r>
              <a:rPr lang="zh-CN" altLang="en-US" dirty="0"/>
              <a:t>文本索引比普通索引可能导致更严重的性能问题</a:t>
            </a:r>
            <a:endParaRPr lang="en-US" altLang="zh-CN" dirty="0"/>
          </a:p>
          <a:p>
            <a:pPr lvl="1"/>
            <a:r>
              <a:rPr lang="zh-CN" altLang="en-US" dirty="0"/>
              <a:t>创建时，开销较大，甚至可能导致</a:t>
            </a:r>
            <a:r>
              <a:rPr lang="en-US" altLang="zh-CN" dirty="0"/>
              <a:t>MongoDB</a:t>
            </a:r>
            <a:r>
              <a:rPr lang="zh-CN" altLang="en-US" dirty="0"/>
              <a:t>过载。应尽量在离线状态下创建</a:t>
            </a:r>
            <a:endParaRPr lang="en-US" altLang="zh-CN" dirty="0"/>
          </a:p>
          <a:p>
            <a:pPr lvl="1"/>
            <a:r>
              <a:rPr lang="zh-CN" altLang="en-US" dirty="0"/>
              <a:t>插入时，文本索引可能导致写入性能比一般集合要差</a:t>
            </a:r>
            <a:endParaRPr lang="en-US" altLang="zh-CN" dirty="0"/>
          </a:p>
          <a:p>
            <a:r>
              <a:rPr lang="zh-CN" altLang="en-US" dirty="0"/>
              <a:t>只有对大段文本检索内容时才使用全文检索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75090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MapReduce</a:t>
            </a:r>
            <a:r>
              <a:rPr lang="zh-CN" altLang="en-US" dirty="0"/>
              <a:t>操作（续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50658" y="789553"/>
            <a:ext cx="6246693" cy="3570208"/>
          </a:xfrm>
        </p:spPr>
        <p:txBody>
          <a:bodyPr/>
          <a:lstStyle/>
          <a:p>
            <a:r>
              <a:rPr lang="zh-CN" altLang="en-US" dirty="0"/>
              <a:t>第二步</a:t>
            </a:r>
            <a:r>
              <a:rPr lang="en-US" altLang="zh-CN" dirty="0"/>
              <a:t>: </a:t>
            </a:r>
            <a:r>
              <a:rPr lang="zh-CN" altLang="en-US" dirty="0"/>
              <a:t>定义</a:t>
            </a:r>
            <a:r>
              <a:rPr lang="en-US" altLang="zh-CN" dirty="0"/>
              <a:t>reduce</a:t>
            </a:r>
            <a:r>
              <a:rPr lang="zh-CN" altLang="en-US" dirty="0"/>
              <a:t>阶段的任务函数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需要两个参数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sz="1800" dirty="0">
                <a:solidFill>
                  <a:schemeClr val="tx1"/>
                </a:solidFill>
              </a:rPr>
              <a:t>key: </a:t>
            </a:r>
            <a:r>
              <a:rPr lang="en-US" altLang="zh-CN" sz="1800" dirty="0" err="1">
                <a:solidFill>
                  <a:schemeClr val="tx1"/>
                </a:solidFill>
              </a:rPr>
              <a:t>mapreduce</a:t>
            </a:r>
            <a:r>
              <a:rPr lang="zh-CN" altLang="en-US" sz="1800" dirty="0">
                <a:solidFill>
                  <a:schemeClr val="tx1"/>
                </a:solidFill>
              </a:rPr>
              <a:t>自动以</a:t>
            </a:r>
            <a:r>
              <a:rPr lang="en-US" altLang="zh-CN" sz="1800" dirty="0">
                <a:solidFill>
                  <a:schemeClr val="tx1"/>
                </a:solidFill>
              </a:rPr>
              <a:t>Map</a:t>
            </a:r>
            <a:r>
              <a:rPr lang="zh-CN" altLang="en-US" sz="1800" dirty="0">
                <a:solidFill>
                  <a:schemeClr val="tx1"/>
                </a:solidFill>
              </a:rPr>
              <a:t>阶段结果集中的</a:t>
            </a:r>
            <a:r>
              <a:rPr lang="en-US" altLang="zh-CN" sz="1800" dirty="0">
                <a:solidFill>
                  <a:schemeClr val="tx1"/>
                </a:solidFill>
              </a:rPr>
              <a:t>key</a:t>
            </a:r>
            <a:r>
              <a:rPr lang="zh-CN" altLang="en-US" sz="1800" dirty="0">
                <a:solidFill>
                  <a:schemeClr val="tx1"/>
                </a:solidFill>
              </a:rPr>
              <a:t>分组。参数</a:t>
            </a:r>
            <a:r>
              <a:rPr lang="en-US" altLang="zh-CN" sz="1800" dirty="0">
                <a:solidFill>
                  <a:schemeClr val="tx1"/>
                </a:solidFill>
              </a:rPr>
              <a:t>key</a:t>
            </a:r>
            <a:r>
              <a:rPr lang="zh-CN" altLang="en-US" sz="1800" dirty="0">
                <a:solidFill>
                  <a:schemeClr val="tx1"/>
                </a:solidFill>
              </a:rPr>
              <a:t>接收当前分组的</a:t>
            </a:r>
            <a:r>
              <a:rPr lang="en-US" altLang="zh-CN" sz="1800" dirty="0">
                <a:solidFill>
                  <a:schemeClr val="tx1"/>
                </a:solidFill>
              </a:rPr>
              <a:t>key</a:t>
            </a:r>
          </a:p>
          <a:p>
            <a:pPr lvl="2"/>
            <a:r>
              <a:rPr lang="en-US" altLang="zh-CN" sz="1800" dirty="0">
                <a:solidFill>
                  <a:schemeClr val="tx1"/>
                </a:solidFill>
              </a:rPr>
              <a:t>emits: </a:t>
            </a:r>
            <a:r>
              <a:rPr lang="zh-CN" altLang="en-US" sz="1800" dirty="0">
                <a:solidFill>
                  <a:schemeClr val="tx1"/>
                </a:solidFill>
              </a:rPr>
              <a:t>按</a:t>
            </a:r>
            <a:r>
              <a:rPr lang="en-US" altLang="zh-CN" sz="1800" dirty="0">
                <a:solidFill>
                  <a:schemeClr val="tx1"/>
                </a:solidFill>
              </a:rPr>
              <a:t>key</a:t>
            </a:r>
            <a:r>
              <a:rPr lang="zh-CN" altLang="en-US" sz="1800" dirty="0">
                <a:solidFill>
                  <a:schemeClr val="tx1"/>
                </a:solidFill>
              </a:rPr>
              <a:t>分组后，当前分组内的文档组成的数组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/>
            <a:r>
              <a:rPr lang="en-US" altLang="zh-CN" dirty="0"/>
              <a:t>2. reduce</a:t>
            </a:r>
            <a:r>
              <a:rPr lang="zh-CN" altLang="en-US" dirty="0"/>
              <a:t>函数内，需要遍历</a:t>
            </a:r>
            <a:r>
              <a:rPr lang="en-US" altLang="zh-CN" dirty="0"/>
              <a:t>emits</a:t>
            </a:r>
            <a:r>
              <a:rPr lang="zh-CN" altLang="en-US" dirty="0"/>
              <a:t>数组中的每个文档，将每个文档的内容汇总为一个最终结果</a:t>
            </a:r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返回值</a:t>
            </a:r>
            <a:r>
              <a:rPr lang="en-US" altLang="zh-CN" dirty="0"/>
              <a:t>: </a:t>
            </a:r>
            <a:r>
              <a:rPr lang="zh-CN" altLang="en-US" dirty="0"/>
              <a:t>返回对</a:t>
            </a:r>
            <a:r>
              <a:rPr lang="en-US" altLang="zh-CN" dirty="0"/>
              <a:t>emits</a:t>
            </a:r>
            <a:r>
              <a:rPr lang="zh-CN" altLang="en-US" dirty="0"/>
              <a:t>数组统计的最终结果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0953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MapReduce</a:t>
            </a:r>
            <a:r>
              <a:rPr lang="zh-CN" altLang="en-US" dirty="0"/>
              <a:t>操作（续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50658" y="789553"/>
            <a:ext cx="6246693" cy="3933384"/>
          </a:xfrm>
        </p:spPr>
        <p:txBody>
          <a:bodyPr/>
          <a:lstStyle/>
          <a:p>
            <a:r>
              <a:rPr lang="zh-CN" altLang="en-US" dirty="0"/>
              <a:t>第三步</a:t>
            </a:r>
            <a:r>
              <a:rPr lang="en-US" altLang="zh-CN" dirty="0"/>
              <a:t>: </a:t>
            </a:r>
            <a:r>
              <a:rPr lang="zh-CN" altLang="en-US" dirty="0"/>
              <a:t>调用集合的</a:t>
            </a:r>
            <a:r>
              <a:rPr lang="en-US" altLang="zh-CN" dirty="0" err="1"/>
              <a:t>mapReduce</a:t>
            </a:r>
            <a:r>
              <a:rPr lang="zh-CN" altLang="en-US" dirty="0"/>
              <a:t>方法，获得汇总结果</a:t>
            </a:r>
            <a:r>
              <a:rPr lang="en-US" altLang="zh-CN" dirty="0"/>
              <a:t>, </a:t>
            </a:r>
            <a:r>
              <a:rPr lang="zh-CN" altLang="en-US" dirty="0"/>
              <a:t>要求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参数</a:t>
            </a:r>
            <a:r>
              <a:rPr lang="en-US" altLang="zh-CN" dirty="0"/>
              <a:t>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返回值</a:t>
            </a:r>
            <a:r>
              <a:rPr lang="en-US" altLang="zh-CN" dirty="0"/>
              <a:t>: </a:t>
            </a:r>
            <a:r>
              <a:rPr lang="zh-CN" altLang="en-US" dirty="0"/>
              <a:t>自动创建统计结果集合，需要用</a:t>
            </a:r>
            <a:r>
              <a:rPr lang="en-US" altLang="zh-CN" dirty="0"/>
              <a:t>db.</a:t>
            </a:r>
            <a:r>
              <a:rPr lang="zh-CN" altLang="en-US" dirty="0"/>
              <a:t>结果集合名</a:t>
            </a:r>
            <a:r>
              <a:rPr lang="en-US" altLang="zh-CN" dirty="0"/>
              <a:t>.find()</a:t>
            </a:r>
            <a:r>
              <a:rPr lang="zh-CN" altLang="en-US" dirty="0"/>
              <a:t>查看统计结果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ADC2A2-4A74-427B-937D-B85BE8DA4EFB}"/>
              </a:ext>
            </a:extLst>
          </p:cNvPr>
          <p:cNvSpPr txBox="1"/>
          <p:nvPr/>
        </p:nvSpPr>
        <p:spPr>
          <a:xfrm>
            <a:off x="636595" y="2166028"/>
            <a:ext cx="6208829" cy="1223454"/>
          </a:xfrm>
          <a:prstGeom prst="roundRect">
            <a:avLst>
              <a:gd name="adj" fmla="val 3761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lvl="1">
              <a:defRPr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1"/>
            <a:r>
              <a:rPr lang="mr-IN" altLang="zh-CN" dirty="0" err="1"/>
              <a:t>db.myColl.mapReduce</a:t>
            </a:r>
            <a:r>
              <a:rPr lang="mr-IN" altLang="zh-CN" dirty="0"/>
              <a:t>(</a:t>
            </a:r>
            <a:r>
              <a:rPr lang="mr-IN" altLang="zh-CN" dirty="0" err="1"/>
              <a:t>map</a:t>
            </a:r>
            <a:r>
              <a:rPr lang="zh-CN" altLang="mr-IN" dirty="0"/>
              <a:t>函数对象，</a:t>
            </a:r>
            <a:r>
              <a:rPr lang="mr-IN" altLang="zh-CN" dirty="0" err="1"/>
              <a:t>reduce</a:t>
            </a:r>
            <a:r>
              <a:rPr lang="zh-CN" altLang="mr-IN" dirty="0"/>
              <a:t>函数对象</a:t>
            </a:r>
            <a:r>
              <a:rPr lang="mr-IN" altLang="zh-CN" dirty="0"/>
              <a:t>, {</a:t>
            </a:r>
          </a:p>
          <a:p>
            <a:pPr lvl="1"/>
            <a:r>
              <a:rPr lang="zh-CN" altLang="en-US" dirty="0"/>
              <a:t>  </a:t>
            </a:r>
            <a:r>
              <a:rPr lang="mr-IN" altLang="zh-CN" dirty="0" err="1"/>
              <a:t>out</a:t>
            </a:r>
            <a:r>
              <a:rPr lang="mr-IN" altLang="zh-CN" dirty="0"/>
              <a:t>:”</a:t>
            </a:r>
            <a:r>
              <a:rPr lang="zh-CN" altLang="mr-IN" dirty="0"/>
              <a:t>结果集合名”</a:t>
            </a:r>
            <a:r>
              <a:rPr lang="mr-IN" altLang="zh-CN" dirty="0"/>
              <a:t>,</a:t>
            </a:r>
          </a:p>
          <a:p>
            <a:pPr lvl="1"/>
            <a:r>
              <a:rPr lang="zh-CN" altLang="en-US" dirty="0"/>
              <a:t>  </a:t>
            </a:r>
            <a:r>
              <a:rPr lang="mr-IN" altLang="zh-CN" dirty="0"/>
              <a:t>… : …</a:t>
            </a:r>
          </a:p>
          <a:p>
            <a:pPr lvl="1"/>
            <a:r>
              <a:rPr lang="mr-IN" altLang="zh-CN" dirty="0"/>
              <a:t>})</a:t>
            </a:r>
          </a:p>
        </p:txBody>
      </p:sp>
      <p:sp>
        <p:nvSpPr>
          <p:cNvPr id="5" name="矩形标注 4"/>
          <p:cNvSpPr/>
          <p:nvPr/>
        </p:nvSpPr>
        <p:spPr>
          <a:xfrm>
            <a:off x="3068961" y="2812701"/>
            <a:ext cx="2358262" cy="385201"/>
          </a:xfrm>
          <a:prstGeom prst="wedgeRectCallout">
            <a:avLst>
              <a:gd name="adj1" fmla="val -55689"/>
              <a:gd name="adj2" fmla="val -90778"/>
            </a:avLst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注意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: out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参数必须写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75454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使用集合的</a:t>
            </a:r>
            <a:r>
              <a:rPr lang="en-US" altLang="zh-CN" dirty="0"/>
              <a:t>MapReduce</a:t>
            </a:r>
            <a:r>
              <a:rPr lang="zh-CN" altLang="en-US" dirty="0"/>
              <a:t>方法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 err="1"/>
              <a:t>nums</a:t>
            </a:r>
            <a:r>
              <a:rPr lang="zh-CN" altLang="en-US" dirty="0"/>
              <a:t>集合的</a:t>
            </a:r>
            <a:r>
              <a:rPr lang="en-US" altLang="zh-CN" dirty="0" err="1"/>
              <a:t>mapReduce</a:t>
            </a:r>
            <a:r>
              <a:rPr lang="zh-CN" altLang="en-US" dirty="0"/>
              <a:t>函数简化执行</a:t>
            </a:r>
            <a:r>
              <a:rPr lang="en-US" altLang="zh-CN" dirty="0" err="1"/>
              <a:t>mapreduce</a:t>
            </a:r>
            <a:r>
              <a:rPr lang="zh-CN" altLang="en-US" dirty="0"/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19415243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r>
              <a:rPr lang="zh-CN" altLang="en-US" dirty="0"/>
              <a:t>命令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50658" y="789553"/>
            <a:ext cx="6246693" cy="149579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MapReduce</a:t>
            </a:r>
            <a:r>
              <a:rPr lang="zh-CN" altLang="en-US" dirty="0"/>
              <a:t>命令更能获得聚合的详细信息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如何使用</a:t>
            </a:r>
            <a:r>
              <a:rPr lang="en-US" altLang="zh-CN" dirty="0"/>
              <a:t>: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6672" y="2283718"/>
            <a:ext cx="6208829" cy="1728192"/>
          </a:xfrm>
          <a:prstGeom prst="roundRect">
            <a:avLst>
              <a:gd name="adj" fmla="val 3761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lvl="1">
              <a:defRPr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r>
              <a:rPr lang="en-US" altLang="zh-CN" dirty="0" err="1">
                <a:solidFill>
                  <a:schemeClr val="bg1"/>
                </a:solidFill>
              </a:rPr>
              <a:t>db.runCommand</a:t>
            </a:r>
            <a:r>
              <a:rPr lang="en-US" altLang="zh-CN" dirty="0">
                <a:solidFill>
                  <a:schemeClr val="bg1"/>
                </a:solidFill>
              </a:rPr>
              <a:t>({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mapreduce</a:t>
            </a:r>
            <a:r>
              <a:rPr lang="en-US" altLang="zh-CN" dirty="0">
                <a:solidFill>
                  <a:schemeClr val="bg1"/>
                </a:solidFill>
              </a:rPr>
              <a:t>:”</a:t>
            </a:r>
            <a:r>
              <a:rPr lang="zh-CN" altLang="en-US" dirty="0">
                <a:solidFill>
                  <a:schemeClr val="bg1"/>
                </a:solidFill>
              </a:rPr>
              <a:t>原始集合名</a:t>
            </a:r>
            <a:r>
              <a:rPr lang="en-US" altLang="zh-CN" dirty="0">
                <a:solidFill>
                  <a:schemeClr val="bg1"/>
                </a:solidFill>
              </a:rPr>
              <a:t>”,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map:map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reduce:reduce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out:“</a:t>
            </a:r>
            <a:r>
              <a:rPr lang="zh-CN" altLang="en-US" dirty="0">
                <a:solidFill>
                  <a:schemeClr val="bg1"/>
                </a:solidFill>
              </a:rPr>
              <a:t>结果集合名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});</a:t>
            </a:r>
            <a:endParaRPr lang="zh-CN" altLang="zh-C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024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r>
              <a:rPr lang="zh-CN" altLang="en-US" dirty="0"/>
              <a:t>命令（续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mapreduce</a:t>
            </a:r>
            <a:r>
              <a:rPr lang="zh-CN" altLang="en-US" dirty="0"/>
              <a:t>返回的结果对象</a:t>
            </a:r>
            <a:r>
              <a:rPr lang="en-US" altLang="zh-CN" dirty="0"/>
              <a:t>: </a:t>
            </a:r>
          </a:p>
          <a:p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48679" y="1347614"/>
            <a:ext cx="6192689" cy="3384376"/>
          </a:xfrm>
          <a:prstGeom prst="roundRect">
            <a:avLst>
              <a:gd name="adj" fmla="val 3761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lvl="1">
              <a:defRPr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1"/>
            <a:r>
              <a:rPr lang="mr-IN" altLang="zh-CN" dirty="0"/>
              <a:t>{</a:t>
            </a:r>
            <a:endParaRPr lang="en-US" altLang="zh-CN" dirty="0"/>
          </a:p>
          <a:p>
            <a:pPr lvl="1"/>
            <a:r>
              <a:rPr lang="mr-IN" altLang="zh-CN" dirty="0"/>
              <a:t>“</a:t>
            </a:r>
            <a:r>
              <a:rPr lang="mr-IN" altLang="zh-CN" dirty="0" err="1"/>
              <a:t>result</a:t>
            </a:r>
            <a:r>
              <a:rPr lang="mr-IN" altLang="zh-CN" dirty="0"/>
              <a:t>” : “</a:t>
            </a:r>
            <a:r>
              <a:rPr lang="mr-IN" altLang="zh-CN" dirty="0" err="1"/>
              <a:t>total</a:t>
            </a:r>
            <a:r>
              <a:rPr lang="mr-IN" altLang="zh-CN" dirty="0"/>
              <a:t>”, //</a:t>
            </a:r>
            <a:r>
              <a:rPr lang="zh-CN" altLang="mr-IN" dirty="0"/>
              <a:t>结果集合名，也是</a:t>
            </a:r>
            <a:r>
              <a:rPr lang="mr-IN" altLang="zh-CN" dirty="0" err="1"/>
              <a:t>out</a:t>
            </a:r>
            <a:r>
              <a:rPr lang="zh-CN" altLang="mr-IN" dirty="0"/>
              <a:t>参数的值</a:t>
            </a:r>
          </a:p>
          <a:p>
            <a:pPr lvl="1"/>
            <a:r>
              <a:rPr lang="zh-CN" altLang="mr-IN" dirty="0"/>
              <a:t>“</a:t>
            </a:r>
            <a:r>
              <a:rPr lang="mr-IN" altLang="zh-CN" dirty="0" err="1"/>
              <a:t>timeMillis</a:t>
            </a:r>
            <a:r>
              <a:rPr lang="mr-IN" altLang="zh-CN" dirty="0"/>
              <a:t>” : 11,    //</a:t>
            </a:r>
            <a:r>
              <a:rPr lang="zh-CN" altLang="mr-IN" dirty="0"/>
              <a:t>命令花费的时间</a:t>
            </a:r>
          </a:p>
          <a:p>
            <a:pPr lvl="1"/>
            <a:r>
              <a:rPr lang="zh-CN" altLang="mr-IN" dirty="0"/>
              <a:t>“</a:t>
            </a:r>
            <a:r>
              <a:rPr lang="mr-IN" altLang="zh-CN" dirty="0" err="1"/>
              <a:t>counts</a:t>
            </a:r>
            <a:r>
              <a:rPr lang="mr-IN" altLang="zh-CN" dirty="0"/>
              <a:t>” : {            </a:t>
            </a:r>
            <a:r>
              <a:rPr lang="zh-CN" altLang="en-US" dirty="0"/>
              <a:t> </a:t>
            </a:r>
            <a:r>
              <a:rPr lang="mr-IN" altLang="zh-CN" dirty="0"/>
              <a:t>//</a:t>
            </a:r>
            <a:r>
              <a:rPr lang="mr-IN" altLang="zh-CN" dirty="0" err="1"/>
              <a:t>mapreduce</a:t>
            </a:r>
            <a:r>
              <a:rPr lang="zh-CN" altLang="mr-IN" dirty="0"/>
              <a:t>各阶段文档数</a:t>
            </a:r>
          </a:p>
          <a:p>
            <a:pPr lvl="1"/>
            <a:r>
              <a:rPr lang="zh-CN" altLang="en-US" dirty="0"/>
              <a:t>    </a:t>
            </a:r>
            <a:r>
              <a:rPr lang="zh-CN" altLang="mr-IN" dirty="0"/>
              <a:t>“</a:t>
            </a:r>
            <a:r>
              <a:rPr lang="mr-IN" altLang="zh-CN" dirty="0" err="1"/>
              <a:t>input</a:t>
            </a:r>
            <a:r>
              <a:rPr lang="mr-IN" altLang="zh-CN" dirty="0"/>
              <a:t>” : 10,   </a:t>
            </a:r>
            <a:r>
              <a:rPr lang="zh-CN" altLang="en-US" dirty="0"/>
              <a:t>  </a:t>
            </a:r>
            <a:r>
              <a:rPr lang="mr-IN" altLang="zh-CN" dirty="0"/>
              <a:t> </a:t>
            </a:r>
            <a:r>
              <a:rPr lang="zh-CN" altLang="en-US" dirty="0"/>
              <a:t> </a:t>
            </a:r>
            <a:r>
              <a:rPr lang="mr-IN" altLang="zh-CN" dirty="0"/>
              <a:t>//</a:t>
            </a:r>
            <a:r>
              <a:rPr lang="mr-IN" altLang="zh-CN" dirty="0" err="1"/>
              <a:t>map</a:t>
            </a:r>
            <a:r>
              <a:rPr lang="zh-CN" altLang="mr-IN" dirty="0"/>
              <a:t>函数执行过的文档个数</a:t>
            </a:r>
          </a:p>
          <a:p>
            <a:pPr lvl="1"/>
            <a:r>
              <a:rPr lang="zh-CN" altLang="en-US" dirty="0"/>
              <a:t>    </a:t>
            </a:r>
            <a:r>
              <a:rPr lang="zh-CN" altLang="mr-IN" dirty="0"/>
              <a:t>“</a:t>
            </a:r>
            <a:r>
              <a:rPr lang="mr-IN" altLang="zh-CN" dirty="0" err="1"/>
              <a:t>emit</a:t>
            </a:r>
            <a:r>
              <a:rPr lang="mr-IN" altLang="zh-CN" dirty="0"/>
              <a:t>” : 10, 	    </a:t>
            </a:r>
            <a:r>
              <a:rPr lang="zh-CN" altLang="en-US" dirty="0"/>
              <a:t>  </a:t>
            </a:r>
            <a:r>
              <a:rPr lang="mr-IN" altLang="zh-CN" dirty="0"/>
              <a:t>//</a:t>
            </a:r>
            <a:r>
              <a:rPr lang="mr-IN" altLang="zh-CN" dirty="0" err="1"/>
              <a:t>map</a:t>
            </a:r>
            <a:r>
              <a:rPr lang="zh-CN" altLang="mr-IN" dirty="0"/>
              <a:t>函数中</a:t>
            </a:r>
            <a:r>
              <a:rPr lang="mr-IN" altLang="zh-CN" dirty="0" err="1"/>
              <a:t>emit</a:t>
            </a:r>
            <a:r>
              <a:rPr lang="zh-CN" altLang="mr-IN" dirty="0"/>
              <a:t>函数被调用的次数</a:t>
            </a:r>
          </a:p>
          <a:p>
            <a:pPr lvl="1"/>
            <a:r>
              <a:rPr lang="zh-CN" altLang="en-US" dirty="0"/>
              <a:t>    </a:t>
            </a:r>
            <a:r>
              <a:rPr lang="zh-CN" altLang="mr-IN" dirty="0"/>
              <a:t>“</a:t>
            </a:r>
            <a:r>
              <a:rPr lang="mr-IN" altLang="zh-CN" dirty="0" err="1"/>
              <a:t>reduce</a:t>
            </a:r>
            <a:r>
              <a:rPr lang="mr-IN" altLang="zh-CN" dirty="0"/>
              <a:t>” : 1,   </a:t>
            </a:r>
            <a:r>
              <a:rPr lang="zh-CN" altLang="en-US" dirty="0"/>
              <a:t>   </a:t>
            </a:r>
            <a:r>
              <a:rPr lang="mr-IN" altLang="zh-CN" dirty="0"/>
              <a:t>//</a:t>
            </a:r>
            <a:r>
              <a:rPr lang="mr-IN" altLang="zh-CN" dirty="0" err="1"/>
              <a:t>reduce</a:t>
            </a:r>
            <a:r>
              <a:rPr lang="zh-CN" altLang="mr-IN" dirty="0"/>
              <a:t>函数返回的文档数</a:t>
            </a:r>
          </a:p>
          <a:p>
            <a:pPr lvl="1"/>
            <a:r>
              <a:rPr lang="zh-CN" altLang="en-US" dirty="0"/>
              <a:t>    </a:t>
            </a:r>
            <a:r>
              <a:rPr lang="zh-CN" altLang="mr-IN" dirty="0"/>
              <a:t>“</a:t>
            </a:r>
            <a:r>
              <a:rPr lang="mr-IN" altLang="zh-CN" dirty="0" err="1"/>
              <a:t>output</a:t>
            </a:r>
            <a:r>
              <a:rPr lang="mr-IN" altLang="zh-CN" dirty="0"/>
              <a:t>” : 1</a:t>
            </a:r>
            <a:r>
              <a:rPr lang="zh-CN" altLang="en-US" dirty="0"/>
              <a:t>       </a:t>
            </a:r>
            <a:r>
              <a:rPr lang="mr-IN" altLang="zh-CN" dirty="0"/>
              <a:t>//</a:t>
            </a:r>
            <a:r>
              <a:rPr lang="mr-IN" altLang="zh-CN" dirty="0" err="1"/>
              <a:t>mapreduce</a:t>
            </a:r>
            <a:r>
              <a:rPr lang="zh-CN" altLang="mr-IN" dirty="0"/>
              <a:t>结果集合中文档的个数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mr-IN" altLang="zh-CN" dirty="0"/>
              <a:t> }, </a:t>
            </a:r>
            <a:endParaRPr lang="en-US" altLang="zh-CN" dirty="0"/>
          </a:p>
          <a:p>
            <a:pPr lvl="1"/>
            <a:r>
              <a:rPr lang="zh-CN" altLang="en-US" dirty="0"/>
              <a:t>  </a:t>
            </a:r>
            <a:r>
              <a:rPr lang="mr-IN" altLang="zh-CN" dirty="0"/>
              <a:t>"</a:t>
            </a:r>
            <a:r>
              <a:rPr lang="mr-IN" altLang="zh-CN" dirty="0" err="1"/>
              <a:t>ok</a:t>
            </a:r>
            <a:r>
              <a:rPr lang="mr-IN" altLang="zh-CN" dirty="0"/>
              <a:t>" : 1 </a:t>
            </a:r>
            <a:endParaRPr lang="en-US" altLang="zh-CN" dirty="0"/>
          </a:p>
          <a:p>
            <a:pPr lvl="1"/>
            <a:r>
              <a:rPr lang="mr-IN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0934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MapReduce</a:t>
            </a:r>
            <a:r>
              <a:rPr lang="zh-CN" altLang="en-US" dirty="0"/>
              <a:t>命令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mapReduce</a:t>
            </a:r>
            <a:r>
              <a:rPr lang="zh-CN" altLang="en-US" dirty="0"/>
              <a:t>命令，获取聚合过程关键信息</a:t>
            </a:r>
          </a:p>
        </p:txBody>
      </p:sp>
    </p:spTree>
    <p:extLst>
      <p:ext uri="{BB962C8B-B14F-4D97-AF65-F5344CB8AC3E}">
        <p14:creationId xmlns:p14="http://schemas.microsoft.com/office/powerpoint/2010/main" val="39141190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一个复杂的</a:t>
            </a:r>
            <a:r>
              <a:rPr lang="en-US" altLang="zh-CN" dirty="0"/>
              <a:t>MapReduce</a:t>
            </a:r>
            <a:r>
              <a:rPr lang="zh-CN" altLang="en-US" dirty="0"/>
              <a:t>操作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en-US" altLang="zh-CN" dirty="0"/>
              <a:t>: </a:t>
            </a:r>
            <a:r>
              <a:rPr lang="zh-CN" altLang="en-US" dirty="0"/>
              <a:t>统计文章标题和内容中的单词个数，按照出现次数，将序排列</a:t>
            </a:r>
          </a:p>
          <a:p>
            <a:r>
              <a:rPr lang="zh-CN" altLang="en-US" dirty="0"/>
              <a:t>第一步</a:t>
            </a:r>
            <a:r>
              <a:rPr lang="en-US" altLang="zh-CN" dirty="0"/>
              <a:t>: </a:t>
            </a:r>
            <a:r>
              <a:rPr lang="zh-CN" altLang="en-US" dirty="0"/>
              <a:t>定义</a:t>
            </a:r>
            <a:r>
              <a:rPr lang="en-US" altLang="zh-CN" dirty="0"/>
              <a:t>map</a:t>
            </a:r>
            <a:r>
              <a:rPr lang="zh-CN" altLang="en-US" dirty="0"/>
              <a:t>函数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使用正则，统计每个文档中</a:t>
            </a:r>
            <a:r>
              <a:rPr lang="en-US" altLang="zh-CN" dirty="0"/>
              <a:t>title</a:t>
            </a:r>
            <a:r>
              <a:rPr lang="zh-CN" altLang="en-US" dirty="0"/>
              <a:t>键和</a:t>
            </a:r>
            <a:r>
              <a:rPr lang="en-US" altLang="zh-CN" dirty="0"/>
              <a:t>content</a:t>
            </a:r>
            <a:r>
              <a:rPr lang="zh-CN" altLang="en-US" dirty="0"/>
              <a:t>键中的所有单词出现的次数。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将每个单词作为键，将单词出现的次数作为值，加入到</a:t>
            </a:r>
            <a:r>
              <a:rPr lang="en-US" altLang="zh-CN" dirty="0"/>
              <a:t>map</a:t>
            </a:r>
            <a:r>
              <a:rPr lang="zh-CN" altLang="en-US" dirty="0"/>
              <a:t>阶段的结果集合中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>
            <a:off x="3573017" y="3820869"/>
            <a:ext cx="3286752" cy="1322631"/>
            <a:chOff x="3573017" y="3820869"/>
            <a:chExt cx="3286752" cy="1322631"/>
          </a:xfrm>
        </p:grpSpPr>
        <p:sp>
          <p:nvSpPr>
            <p:cNvPr id="6" name="矩形 5"/>
            <p:cNvSpPr/>
            <p:nvPr/>
          </p:nvSpPr>
          <p:spPr>
            <a:xfrm>
              <a:off x="3573017" y="3820870"/>
              <a:ext cx="3286752" cy="13226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024" y="3820869"/>
              <a:ext cx="3140968" cy="13050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4241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69110" y="3507854"/>
            <a:ext cx="4636154" cy="16456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一个复杂的</a:t>
            </a:r>
            <a:r>
              <a:rPr lang="en-US" altLang="zh-CN" dirty="0"/>
              <a:t>MapReduce</a:t>
            </a:r>
            <a:r>
              <a:rPr lang="zh-CN" altLang="en-US" dirty="0"/>
              <a:t>操作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reduce</a:t>
            </a:r>
            <a:r>
              <a:rPr lang="zh-CN" altLang="en-US" dirty="0"/>
              <a:t>阶段会将</a:t>
            </a:r>
            <a:r>
              <a:rPr lang="en-US" altLang="zh-CN" dirty="0"/>
              <a:t>map</a:t>
            </a:r>
            <a:r>
              <a:rPr lang="zh-CN" altLang="en-US" dirty="0"/>
              <a:t>阶段返回的结果集合按</a:t>
            </a:r>
            <a:r>
              <a:rPr lang="en-US" altLang="zh-CN" dirty="0"/>
              <a:t>key</a:t>
            </a:r>
            <a:r>
              <a:rPr lang="zh-CN" altLang="en-US" dirty="0"/>
              <a:t>分组。每个分组都会调用一次</a:t>
            </a:r>
            <a:r>
              <a:rPr lang="en-US" altLang="zh-CN" dirty="0"/>
              <a:t>reduce</a:t>
            </a:r>
            <a:r>
              <a:rPr lang="zh-CN" altLang="en-US" dirty="0"/>
              <a:t>函数</a:t>
            </a:r>
          </a:p>
          <a:p>
            <a:r>
              <a:rPr lang="zh-CN" altLang="en-US" dirty="0"/>
              <a:t>第二步</a:t>
            </a:r>
            <a:r>
              <a:rPr lang="en-US" altLang="zh-CN" dirty="0"/>
              <a:t>: </a:t>
            </a:r>
            <a:r>
              <a:rPr lang="zh-CN" altLang="en-US" dirty="0"/>
              <a:t>定义</a:t>
            </a:r>
            <a:r>
              <a:rPr lang="en-US" altLang="zh-CN" dirty="0"/>
              <a:t>reduce</a:t>
            </a:r>
            <a:r>
              <a:rPr lang="zh-CN" altLang="en-US" dirty="0"/>
              <a:t>函数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遍历</a:t>
            </a:r>
            <a:r>
              <a:rPr lang="en-US" altLang="zh-CN" dirty="0"/>
              <a:t>emits</a:t>
            </a:r>
            <a:r>
              <a:rPr lang="zh-CN" altLang="en-US" dirty="0"/>
              <a:t>数组中，当前分组的所有值，累加。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返回值</a:t>
            </a:r>
            <a:r>
              <a:rPr lang="en-US" altLang="zh-CN" dirty="0"/>
              <a:t>: </a:t>
            </a:r>
            <a:r>
              <a:rPr lang="zh-CN" altLang="en-US" dirty="0"/>
              <a:t>返回累加的和</a:t>
            </a:r>
          </a:p>
          <a:p>
            <a:pPr lvl="1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32" y="3507854"/>
            <a:ext cx="4545124" cy="164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201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一个复杂的</a:t>
            </a:r>
            <a:r>
              <a:rPr lang="en-US" altLang="zh-CN" dirty="0"/>
              <a:t>MapReduce</a:t>
            </a:r>
            <a:r>
              <a:rPr lang="zh-CN" altLang="en-US" dirty="0"/>
              <a:t>操作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2)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第三步</a:t>
            </a:r>
            <a:r>
              <a:rPr lang="en-US" altLang="zh-CN" dirty="0"/>
              <a:t>: </a:t>
            </a:r>
            <a:r>
              <a:rPr lang="zh-CN" altLang="en-US" dirty="0"/>
              <a:t>执行</a:t>
            </a:r>
            <a:r>
              <a:rPr lang="en-US" altLang="zh-CN" dirty="0" err="1"/>
              <a:t>mapreduce</a:t>
            </a:r>
            <a:r>
              <a:rPr lang="zh-CN" altLang="en-US" dirty="0"/>
              <a:t>命令获得结果对象，命名结果对象为</a:t>
            </a:r>
            <a:r>
              <a:rPr lang="en-US" altLang="zh-CN" dirty="0"/>
              <a:t>words</a:t>
            </a:r>
          </a:p>
          <a:p>
            <a:r>
              <a:rPr lang="zh-CN" altLang="en-US" dirty="0"/>
              <a:t>最后</a:t>
            </a:r>
            <a:r>
              <a:rPr lang="en-US" altLang="zh-CN" dirty="0"/>
              <a:t>: </a:t>
            </a:r>
            <a:r>
              <a:rPr lang="zh-CN" altLang="en-US" dirty="0"/>
              <a:t>查询</a:t>
            </a:r>
            <a:r>
              <a:rPr lang="en-US" altLang="zh-CN" dirty="0"/>
              <a:t>words</a:t>
            </a:r>
            <a:r>
              <a:rPr lang="zh-CN" altLang="en-US" dirty="0"/>
              <a:t>集合，按</a:t>
            </a:r>
            <a:r>
              <a:rPr lang="en-US" altLang="zh-CN" dirty="0"/>
              <a:t>value</a:t>
            </a:r>
            <a:r>
              <a:rPr lang="zh-CN" altLang="en-US" dirty="0"/>
              <a:t>键降序排列</a:t>
            </a:r>
            <a:r>
              <a:rPr lang="en-US" altLang="zh-CN" dirty="0"/>
              <a:t>: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54588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统计单词出现次数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mapReduce</a:t>
            </a:r>
            <a:r>
              <a:rPr lang="zh-CN" altLang="en-US" dirty="0"/>
              <a:t>方法，统计</a:t>
            </a:r>
            <a:r>
              <a:rPr lang="en-US" altLang="zh-CN" dirty="0"/>
              <a:t>movies</a:t>
            </a:r>
            <a:r>
              <a:rPr lang="zh-CN" altLang="en-US" dirty="0"/>
              <a:t>集合中，每个单词出现的次数</a:t>
            </a:r>
          </a:p>
        </p:txBody>
      </p:sp>
    </p:spTree>
    <p:extLst>
      <p:ext uri="{BB962C8B-B14F-4D97-AF65-F5344CB8AC3E}">
        <p14:creationId xmlns:p14="http://schemas.microsoft.com/office/powerpoint/2010/main" val="51722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创建文本索引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如何创建全文检索</a:t>
            </a:r>
            <a:r>
              <a:rPr lang="en-US" altLang="zh-CN" dirty="0"/>
              <a:t>: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可同时在多个文本类型的的键上建立复合文本索引。在检索时，可同时检索。</a:t>
            </a:r>
            <a:endParaRPr lang="en-US" altLang="zh-CN" dirty="0"/>
          </a:p>
          <a:p>
            <a:r>
              <a:rPr lang="zh-CN" altLang="en-US" dirty="0"/>
              <a:t>如何全文检索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多个关键词之间是</a:t>
            </a:r>
            <a:r>
              <a:rPr lang="en-US" altLang="zh-CN" dirty="0"/>
              <a:t>”</a:t>
            </a:r>
            <a:r>
              <a:rPr lang="zh-CN" altLang="en-US" dirty="0"/>
              <a:t>或</a:t>
            </a:r>
            <a:r>
              <a:rPr lang="en-US" altLang="zh-CN" dirty="0"/>
              <a:t>”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zh-CN" altLang="en-US" dirty="0"/>
              <a:t>全文检索主要依赖于特定语言的分词机制和语义，绝不等同于正则表达式的字符匹配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58279" y="1275606"/>
            <a:ext cx="5939072" cy="343448"/>
          </a:xfrm>
          <a:prstGeom prst="roundRect">
            <a:avLst>
              <a:gd name="adj" fmla="val 7575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/>
              <a:t>db.myColl.ensureIndex</a:t>
            </a:r>
            <a:r>
              <a:rPr lang="en-US" altLang="zh-CN" dirty="0"/>
              <a:t>({</a:t>
            </a:r>
            <a:r>
              <a:rPr lang="zh-CN" altLang="en-US" dirty="0"/>
              <a:t>键</a:t>
            </a:r>
            <a:r>
              <a:rPr lang="en-US" altLang="zh-CN" dirty="0"/>
              <a:t>1:</a:t>
            </a:r>
            <a:r>
              <a:rPr lang="zh-CN" altLang="en-US" dirty="0"/>
              <a:t>“</a:t>
            </a:r>
            <a:r>
              <a:rPr lang="en-US" altLang="zh-CN" dirty="0"/>
              <a:t>text</a:t>
            </a:r>
            <a:r>
              <a:rPr lang="zh-CN" altLang="en-US" dirty="0"/>
              <a:t>”</a:t>
            </a:r>
            <a:r>
              <a:rPr lang="en-US" altLang="zh-CN" dirty="0"/>
              <a:t>, </a:t>
            </a:r>
            <a:r>
              <a:rPr lang="zh-CN" altLang="en-US" dirty="0"/>
              <a:t>键</a:t>
            </a:r>
            <a:r>
              <a:rPr lang="en-US" altLang="zh-CN" dirty="0"/>
              <a:t>2: </a:t>
            </a:r>
            <a:r>
              <a:rPr lang="zh-CN" altLang="en-US" dirty="0"/>
              <a:t>“</a:t>
            </a:r>
            <a:r>
              <a:rPr lang="en-US" altLang="zh-CN" dirty="0"/>
              <a:t>text</a:t>
            </a:r>
            <a:r>
              <a:rPr lang="zh-CN" altLang="en-US" dirty="0"/>
              <a:t>”</a:t>
            </a:r>
            <a:r>
              <a:rPr lang="en-US" altLang="zh-CN" dirty="0"/>
              <a:t>});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8279" y="3132105"/>
            <a:ext cx="5939072" cy="378042"/>
          </a:xfrm>
          <a:prstGeom prst="roundRect">
            <a:avLst>
              <a:gd name="adj" fmla="val 7575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/>
              <a:t>db.myColl.find</a:t>
            </a:r>
            <a:r>
              <a:rPr lang="en-US" altLang="zh-CN" dirty="0"/>
              <a:t>({$text:{$search:”</a:t>
            </a:r>
            <a:r>
              <a:rPr lang="zh-CN" altLang="en-US" dirty="0"/>
              <a:t>关键词</a:t>
            </a:r>
            <a:r>
              <a:rPr lang="en-US" altLang="zh-CN" dirty="0"/>
              <a:t>1 </a:t>
            </a:r>
            <a:r>
              <a:rPr lang="zh-CN" altLang="en-US" dirty="0"/>
              <a:t>关键词</a:t>
            </a:r>
            <a:r>
              <a:rPr lang="en-US" altLang="zh-CN" dirty="0"/>
              <a:t>2”}});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3507740" y="2643758"/>
            <a:ext cx="3161620" cy="385201"/>
          </a:xfrm>
          <a:prstGeom prst="wedgeRectCallout">
            <a:avLst>
              <a:gd name="adj1" fmla="val -15657"/>
              <a:gd name="adj2" fmla="val 77265"/>
            </a:avLst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搜索关键词是大小写不敏感的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868751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finalize</a:t>
            </a:r>
            <a:r>
              <a:rPr lang="zh-CN" altLang="en-US" dirty="0"/>
              <a:t>函数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50658" y="789553"/>
            <a:ext cx="6390710" cy="4585358"/>
          </a:xfrm>
        </p:spPr>
        <p:txBody>
          <a:bodyPr/>
          <a:lstStyle/>
          <a:p>
            <a:r>
              <a:rPr lang="en-US" altLang="zh-CN" dirty="0"/>
              <a:t>finalize</a:t>
            </a:r>
            <a:r>
              <a:rPr lang="zh-CN" altLang="en-US" dirty="0"/>
              <a:t>函数</a:t>
            </a:r>
            <a:r>
              <a:rPr lang="en-US" altLang="zh-CN" dirty="0"/>
              <a:t>: </a:t>
            </a:r>
            <a:r>
              <a:rPr lang="zh-CN" altLang="en-US" dirty="0"/>
              <a:t>专门用于在每次</a:t>
            </a:r>
            <a:r>
              <a:rPr lang="en-US" altLang="zh-CN" dirty="0"/>
              <a:t>reduce</a:t>
            </a:r>
            <a:r>
              <a:rPr lang="zh-CN" altLang="en-US" dirty="0"/>
              <a:t>函数执行后，对</a:t>
            </a:r>
            <a:r>
              <a:rPr lang="en-US" altLang="zh-CN" dirty="0"/>
              <a:t>reduce</a:t>
            </a:r>
            <a:r>
              <a:rPr lang="zh-CN" altLang="en-US" dirty="0"/>
              <a:t>返回的文档值做进一步修改。</a:t>
            </a:r>
            <a:endParaRPr lang="en-US" altLang="zh-CN" dirty="0"/>
          </a:p>
          <a:p>
            <a:r>
              <a:rPr lang="en-US" altLang="zh-CN" dirty="0"/>
              <a:t>finalize</a:t>
            </a:r>
            <a:r>
              <a:rPr lang="zh-CN" altLang="en-US" dirty="0"/>
              <a:t>函数才是</a:t>
            </a:r>
            <a:r>
              <a:rPr lang="en-US" altLang="zh-CN" dirty="0" err="1"/>
              <a:t>mapreduce</a:t>
            </a:r>
            <a:r>
              <a:rPr lang="zh-CN" altLang="en-US" dirty="0"/>
              <a:t>操作最后一步。</a:t>
            </a:r>
            <a:endParaRPr lang="en-US" altLang="zh-CN" dirty="0"/>
          </a:p>
          <a:p>
            <a:r>
              <a:rPr lang="zh-CN" altLang="en-US" dirty="0"/>
              <a:t>如何使用</a:t>
            </a:r>
            <a:r>
              <a:rPr lang="en-US" altLang="zh-CN" dirty="0"/>
              <a:t>: 2</a:t>
            </a:r>
            <a:r>
              <a:rPr lang="zh-CN" altLang="en-US" dirty="0"/>
              <a:t>步</a:t>
            </a:r>
            <a:r>
              <a:rPr lang="en-US" altLang="zh-CN" dirty="0"/>
              <a:t>; 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定义</a:t>
            </a:r>
            <a:r>
              <a:rPr lang="en-US" altLang="zh-CN" dirty="0"/>
              <a:t>finalize</a:t>
            </a:r>
            <a:r>
              <a:rPr lang="zh-CN" altLang="en-US" dirty="0"/>
              <a:t>函数</a:t>
            </a:r>
            <a:r>
              <a:rPr lang="en-US" altLang="zh-CN" dirty="0"/>
              <a:t>: </a:t>
            </a:r>
          </a:p>
          <a:p>
            <a:pPr lvl="2"/>
            <a:r>
              <a:rPr lang="zh-CN" altLang="en-US" sz="1800" dirty="0">
                <a:solidFill>
                  <a:schemeClr val="tx1"/>
                </a:solidFill>
              </a:rPr>
              <a:t>参数</a:t>
            </a:r>
            <a:r>
              <a:rPr lang="en-US" altLang="zh-CN" sz="1800" dirty="0">
                <a:solidFill>
                  <a:schemeClr val="tx1"/>
                </a:solidFill>
              </a:rPr>
              <a:t>key</a:t>
            </a:r>
            <a:r>
              <a:rPr lang="zh-CN" altLang="en-US" sz="1800" dirty="0">
                <a:solidFill>
                  <a:schemeClr val="tx1"/>
                </a:solidFill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</a:rPr>
              <a:t>value,</a:t>
            </a:r>
            <a:r>
              <a:rPr lang="zh-CN" altLang="en-US" sz="1800" dirty="0">
                <a:solidFill>
                  <a:schemeClr val="tx1"/>
                </a:solidFill>
              </a:rPr>
              <a:t>分别接收</a:t>
            </a:r>
            <a:r>
              <a:rPr lang="en-US" altLang="zh-CN" sz="1800" dirty="0">
                <a:solidFill>
                  <a:schemeClr val="tx1"/>
                </a:solidFill>
              </a:rPr>
              <a:t>reduce</a:t>
            </a:r>
            <a:r>
              <a:rPr lang="zh-CN" altLang="en-US" sz="1800" dirty="0">
                <a:solidFill>
                  <a:schemeClr val="tx1"/>
                </a:solidFill>
              </a:rPr>
              <a:t>函数返回的</a:t>
            </a:r>
            <a:r>
              <a:rPr lang="en-US" altLang="zh-CN" sz="1800" dirty="0">
                <a:solidFill>
                  <a:schemeClr val="tx1"/>
                </a:solidFill>
              </a:rPr>
              <a:t>key</a:t>
            </a:r>
            <a:r>
              <a:rPr lang="zh-CN" altLang="en-US" sz="1800" dirty="0">
                <a:solidFill>
                  <a:schemeClr val="tx1"/>
                </a:solidFill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</a:rPr>
              <a:t>value</a:t>
            </a:r>
          </a:p>
          <a:p>
            <a:pPr lvl="2"/>
            <a:r>
              <a:rPr lang="zh-CN" altLang="en-US" sz="1800" dirty="0">
                <a:solidFill>
                  <a:schemeClr val="tx1"/>
                </a:solidFill>
              </a:rPr>
              <a:t>返回修改后的对象或值。</a:t>
            </a:r>
            <a:r>
              <a:rPr lang="en-US" altLang="zh-CN" sz="1800" dirty="0">
                <a:solidFill>
                  <a:schemeClr val="tx1"/>
                </a:solidFill>
              </a:rPr>
              <a:t>finalize</a:t>
            </a:r>
            <a:r>
              <a:rPr lang="zh-CN" altLang="en-US" sz="1800" dirty="0">
                <a:solidFill>
                  <a:schemeClr val="tx1"/>
                </a:solidFill>
              </a:rPr>
              <a:t>返回的对象和值才是最终放入结果集合的</a:t>
            </a:r>
            <a:r>
              <a:rPr lang="en-US" altLang="zh-CN" sz="1800" dirty="0">
                <a:solidFill>
                  <a:schemeClr val="tx1"/>
                </a:solidFill>
              </a:rPr>
              <a:t>value</a:t>
            </a:r>
            <a:r>
              <a:rPr lang="zh-CN" altLang="en-US" sz="1800" dirty="0">
                <a:solidFill>
                  <a:schemeClr val="tx1"/>
                </a:solidFill>
              </a:rPr>
              <a:t>键值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执行</a:t>
            </a:r>
            <a:r>
              <a:rPr lang="en-US" altLang="zh-CN" dirty="0" err="1"/>
              <a:t>mapreduce</a:t>
            </a:r>
            <a:r>
              <a:rPr lang="zh-CN" altLang="en-US" dirty="0"/>
              <a:t>函数时，要将</a:t>
            </a:r>
            <a:r>
              <a:rPr lang="en-US" altLang="zh-CN" dirty="0"/>
              <a:t>finalize</a:t>
            </a:r>
            <a:r>
              <a:rPr lang="zh-CN" altLang="en-US" dirty="0"/>
              <a:t>函数和</a:t>
            </a:r>
            <a:r>
              <a:rPr lang="en-US" altLang="zh-CN" dirty="0"/>
              <a:t>out</a:t>
            </a:r>
            <a:r>
              <a:rPr lang="zh-CN" altLang="en-US" dirty="0"/>
              <a:t>键一同，加入到最后一个文档参数内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312578" y="2499742"/>
            <a:ext cx="3545422" cy="662200"/>
          </a:xfrm>
          <a:prstGeom prst="wedgeRectCallout">
            <a:avLst>
              <a:gd name="adj1" fmla="val -57524"/>
              <a:gd name="adj2" fmla="val 23990"/>
            </a:avLst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注意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: finalize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函数中不能访问数据库中的内容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169177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8042" y="2081043"/>
            <a:ext cx="6462718" cy="2014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finalize</a:t>
            </a:r>
            <a:r>
              <a:rPr lang="zh-CN" altLang="en-US" dirty="0"/>
              <a:t>函数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reduce</a:t>
            </a:r>
            <a:r>
              <a:rPr lang="zh-CN" altLang="en-US" dirty="0"/>
              <a:t>函数返回的值进行修改，再加入</a:t>
            </a:r>
            <a:r>
              <a:rPr lang="en-US" altLang="zh-CN" dirty="0" err="1"/>
              <a:t>mapreduce</a:t>
            </a:r>
            <a:r>
              <a:rPr lang="zh-CN" altLang="en-US" dirty="0"/>
              <a:t>结果集合中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36" y="2283718"/>
            <a:ext cx="6488824" cy="17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178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query,sort</a:t>
            </a:r>
            <a:r>
              <a:rPr lang="zh-CN" altLang="en-US" dirty="0"/>
              <a:t>和</a:t>
            </a:r>
            <a:r>
              <a:rPr lang="en-US" altLang="zh-CN" dirty="0"/>
              <a:t>limit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每个传递给</a:t>
            </a:r>
            <a:r>
              <a:rPr lang="en-US" altLang="zh-CN" dirty="0"/>
              <a:t>map</a:t>
            </a:r>
            <a:r>
              <a:rPr lang="zh-CN" altLang="en-US" dirty="0"/>
              <a:t>函数的文档都需要从</a:t>
            </a:r>
            <a:r>
              <a:rPr lang="en-US" altLang="zh-CN" dirty="0"/>
              <a:t>BSON</a:t>
            </a:r>
            <a:r>
              <a:rPr lang="zh-CN" altLang="en-US" dirty="0"/>
              <a:t>反序列化成</a:t>
            </a:r>
            <a:r>
              <a:rPr lang="en-US" altLang="zh-CN" dirty="0" err="1"/>
              <a:t>js</a:t>
            </a:r>
            <a:r>
              <a:rPr lang="zh-CN" altLang="en-US" dirty="0"/>
              <a:t>对象。这个过程非常耗时。</a:t>
            </a:r>
            <a:endParaRPr lang="en-US" altLang="zh-CN" dirty="0"/>
          </a:p>
          <a:p>
            <a:r>
              <a:rPr lang="zh-CN" altLang="en-US" dirty="0"/>
              <a:t>解决</a:t>
            </a:r>
            <a:r>
              <a:rPr lang="en-US" altLang="zh-CN" dirty="0"/>
              <a:t>: </a:t>
            </a:r>
            <a:r>
              <a:rPr lang="zh-CN" altLang="en-US" dirty="0"/>
              <a:t>提前过滤掉不需要统计的文档，可极大提高</a:t>
            </a:r>
            <a:r>
              <a:rPr lang="en-US" altLang="zh-CN" dirty="0" err="1"/>
              <a:t>mapreduce</a:t>
            </a:r>
            <a:r>
              <a:rPr lang="zh-CN" altLang="en-US" dirty="0"/>
              <a:t>操作的效率。</a:t>
            </a:r>
            <a:endParaRPr lang="en-US" altLang="zh-CN" dirty="0"/>
          </a:p>
          <a:p>
            <a:r>
              <a:rPr lang="zh-CN" altLang="en-US" dirty="0"/>
              <a:t>如何过滤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提前查询</a:t>
            </a:r>
            <a:r>
              <a:rPr lang="en-US" altLang="zh-CN" dirty="0"/>
              <a:t>: </a:t>
            </a:r>
            <a:r>
              <a:rPr lang="zh-CN" altLang="en-US" dirty="0"/>
              <a:t>在</a:t>
            </a:r>
            <a:r>
              <a:rPr lang="en-US" altLang="zh-CN" dirty="0" err="1"/>
              <a:t>mapreduce</a:t>
            </a:r>
            <a:r>
              <a:rPr lang="zh-CN" altLang="en-US" dirty="0"/>
              <a:t>命令中加入</a:t>
            </a:r>
            <a:r>
              <a:rPr lang="en-US" altLang="zh-CN" dirty="0"/>
              <a:t>query</a:t>
            </a:r>
            <a:r>
              <a:rPr lang="zh-CN" altLang="en-US" dirty="0"/>
              <a:t>键，值为一个查询文档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排序后截取</a:t>
            </a:r>
            <a:r>
              <a:rPr lang="en-US" altLang="zh-CN" dirty="0"/>
              <a:t>:</a:t>
            </a:r>
            <a:r>
              <a:rPr lang="zh-CN" altLang="en-US" dirty="0"/>
              <a:t>先对集合中的文档排序，再截取前</a:t>
            </a:r>
            <a:r>
              <a:rPr lang="en-US" altLang="zh-CN" dirty="0"/>
              <a:t>5</a:t>
            </a:r>
            <a:r>
              <a:rPr lang="zh-CN" altLang="en-US" dirty="0"/>
              <a:t>位。再执行</a:t>
            </a:r>
            <a:r>
              <a:rPr lang="en-US" altLang="zh-CN" dirty="0" err="1"/>
              <a:t>mapreduce</a:t>
            </a:r>
            <a:r>
              <a:rPr lang="zh-CN" altLang="en-US" dirty="0"/>
              <a:t>操作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3856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query,sort</a:t>
            </a:r>
            <a:r>
              <a:rPr lang="zh-CN" altLang="en-US" dirty="0"/>
              <a:t>和</a:t>
            </a:r>
            <a:r>
              <a:rPr lang="en-US" altLang="zh-CN" dirty="0"/>
              <a:t>limit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统计</a:t>
            </a:r>
            <a:r>
              <a:rPr lang="en-US" altLang="zh-CN" dirty="0"/>
              <a:t>1980</a:t>
            </a:r>
            <a:r>
              <a:rPr lang="zh-CN" altLang="en-US" dirty="0"/>
              <a:t>年之后的电影中的关键词</a:t>
            </a:r>
            <a:endParaRPr lang="en-US" altLang="zh-CN" dirty="0"/>
          </a:p>
          <a:p>
            <a:r>
              <a:rPr lang="zh-CN" altLang="en-US" dirty="0"/>
              <a:t>按年限降序排列，再截取前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2973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作用域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50658" y="680958"/>
            <a:ext cx="6246693" cy="1224951"/>
          </a:xfrm>
        </p:spPr>
        <p:txBody>
          <a:bodyPr/>
          <a:lstStyle/>
          <a:p>
            <a:r>
              <a:rPr lang="en-US" altLang="zh-CN" dirty="0" err="1"/>
              <a:t>mapreduce</a:t>
            </a:r>
            <a:r>
              <a:rPr lang="zh-CN" altLang="en-US" dirty="0"/>
              <a:t>各个阶段函数，会忽略普通函数的作用域规则。导致</a:t>
            </a:r>
            <a:r>
              <a:rPr lang="en-US" altLang="zh-CN" dirty="0" err="1"/>
              <a:t>mapreduce</a:t>
            </a:r>
            <a:r>
              <a:rPr lang="zh-CN" altLang="en-US" dirty="0"/>
              <a:t>内的函数无法使用外部的全局变量</a:t>
            </a:r>
            <a:endParaRPr lang="en-US" altLang="zh-CN" dirty="0"/>
          </a:p>
          <a:p>
            <a:r>
              <a:rPr lang="zh-CN" altLang="en-US" dirty="0"/>
              <a:t>解决</a:t>
            </a:r>
            <a:r>
              <a:rPr lang="en-US" altLang="zh-CN" dirty="0"/>
              <a:t>: </a:t>
            </a:r>
            <a:r>
              <a:rPr lang="en-US" altLang="zh-CN" dirty="0" err="1"/>
              <a:t>mapreduce</a:t>
            </a:r>
            <a:r>
              <a:rPr lang="zh-CN" altLang="en-US" dirty="0"/>
              <a:t>专属作用域！</a:t>
            </a:r>
          </a:p>
          <a:p>
            <a:r>
              <a:rPr lang="zh-CN" altLang="en-US" dirty="0"/>
              <a:t>作用域</a:t>
            </a:r>
            <a:r>
              <a:rPr lang="en-US" altLang="zh-CN" dirty="0"/>
              <a:t>: </a:t>
            </a:r>
            <a:r>
              <a:rPr lang="zh-CN" altLang="en-US" dirty="0"/>
              <a:t>专门定义</a:t>
            </a:r>
            <a:r>
              <a:rPr lang="en-US" altLang="zh-CN" dirty="0" err="1"/>
              <a:t>mapreduce</a:t>
            </a:r>
            <a:r>
              <a:rPr lang="zh-CN" altLang="en-US" dirty="0"/>
              <a:t>操作内部各阶段共享使用的变量的对象。</a:t>
            </a:r>
            <a:endParaRPr lang="en-US" altLang="zh-CN" dirty="0"/>
          </a:p>
          <a:p>
            <a:r>
              <a:rPr lang="zh-CN" altLang="en-US" dirty="0"/>
              <a:t>如何使用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mapreduce</a:t>
            </a:r>
            <a:r>
              <a:rPr lang="zh-CN" altLang="en-US" dirty="0"/>
              <a:t>操作中，设置</a:t>
            </a:r>
            <a:r>
              <a:rPr lang="en-US" altLang="zh-CN" dirty="0"/>
              <a:t>scope</a:t>
            </a:r>
            <a:r>
              <a:rPr lang="zh-CN" altLang="en-US" dirty="0"/>
              <a:t>键为一个对象。对象中的键值就是要放入</a:t>
            </a:r>
            <a:r>
              <a:rPr lang="en-US" altLang="zh-CN" dirty="0" err="1"/>
              <a:t>mapreduce</a:t>
            </a:r>
            <a:r>
              <a:rPr lang="zh-CN" altLang="en-US" dirty="0"/>
              <a:t>各阶段共享使用的变量值</a:t>
            </a:r>
            <a:endParaRPr lang="en-US" altLang="zh-CN" dirty="0"/>
          </a:p>
          <a:p>
            <a:pPr lvl="1"/>
            <a:r>
              <a:rPr lang="en-US" altLang="zh-CN" dirty="0"/>
              <a:t>scope</a:t>
            </a:r>
            <a:r>
              <a:rPr lang="zh-CN" altLang="en-US" dirty="0"/>
              <a:t>对象可以任意使用外部的变量和数据库的数据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5040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使用作用域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统计</a:t>
            </a:r>
            <a:r>
              <a:rPr lang="en-US" altLang="zh-CN" dirty="0"/>
              <a:t>scores</a:t>
            </a:r>
            <a:r>
              <a:rPr lang="zh-CN" altLang="en-US" dirty="0"/>
              <a:t>集合中，每个班的平均分，所有学生的平均分，以及各班平均分和总平均分之间的差距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9010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 err="1"/>
              <a:t>mapreduce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 err="1"/>
              <a:t>mapreduce</a:t>
            </a:r>
            <a:r>
              <a:rPr lang="zh-CN" altLang="en-US" dirty="0"/>
              <a:t>的过程主要通过两个方面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在</a:t>
            </a:r>
            <a:r>
              <a:rPr lang="en-US" altLang="zh-CN" dirty="0" err="1"/>
              <a:t>mapreduce</a:t>
            </a:r>
            <a:r>
              <a:rPr lang="zh-CN" altLang="en-US" dirty="0"/>
              <a:t>结果信息对象中显示各个阶段时间信息</a:t>
            </a:r>
            <a:r>
              <a:rPr lang="en-US" altLang="zh-CN" dirty="0"/>
              <a:t>: verbose</a:t>
            </a:r>
            <a:r>
              <a:rPr lang="zh-CN" altLang="en-US" dirty="0"/>
              <a:t>键设置为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可在</a:t>
            </a:r>
            <a:r>
              <a:rPr lang="en-US" altLang="zh-CN" dirty="0" err="1"/>
              <a:t>mapreduce</a:t>
            </a:r>
            <a:r>
              <a:rPr lang="zh-CN" altLang="en-US" dirty="0"/>
              <a:t>各个函数中，使用</a:t>
            </a:r>
            <a:r>
              <a:rPr lang="en-US" altLang="zh-CN" dirty="0"/>
              <a:t>print</a:t>
            </a:r>
            <a:r>
              <a:rPr lang="zh-CN" altLang="en-US" dirty="0"/>
              <a:t>函数，将阶段数据输出到服务器端。以跟踪各个阶段是否正常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6712" y="3219822"/>
            <a:ext cx="5458072" cy="939199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注意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在全局使用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print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函数，是将信息输出到客户端。而在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mapreduce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操作内，如果使用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print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函数，就会将结果输出到服务器端。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693506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 err="1"/>
              <a:t>mapreduce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mapreduce</a:t>
            </a:r>
            <a:r>
              <a:rPr lang="zh-CN" altLang="en-US" dirty="0"/>
              <a:t>阶段，输出各个阶段统计的数据</a:t>
            </a:r>
          </a:p>
        </p:txBody>
      </p:sp>
    </p:spTree>
    <p:extLst>
      <p:ext uri="{BB962C8B-B14F-4D97-AF65-F5344CB8AC3E}">
        <p14:creationId xmlns:p14="http://schemas.microsoft.com/office/powerpoint/2010/main" val="11277749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聚合命令</a:t>
            </a:r>
          </a:p>
        </p:txBody>
      </p:sp>
    </p:spTree>
    <p:extLst>
      <p:ext uri="{BB962C8B-B14F-4D97-AF65-F5344CB8AC3E}">
        <p14:creationId xmlns:p14="http://schemas.microsoft.com/office/powerpoint/2010/main" val="593394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count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50658" y="789553"/>
            <a:ext cx="6246693" cy="4191917"/>
          </a:xfrm>
        </p:spPr>
        <p:txBody>
          <a:bodyPr/>
          <a:lstStyle/>
          <a:p>
            <a:r>
              <a:rPr lang="en-US" altLang="zh-CN" dirty="0"/>
              <a:t>count</a:t>
            </a:r>
            <a:r>
              <a:rPr lang="zh-CN" altLang="en-US" dirty="0"/>
              <a:t>函数，返回集合中符合条件的文档数。</a:t>
            </a:r>
          </a:p>
          <a:p>
            <a:r>
              <a:rPr lang="zh-CN" altLang="en-US" dirty="0"/>
              <a:t>如何使用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省略</a:t>
            </a:r>
            <a:r>
              <a:rPr lang="en-US" altLang="zh-CN" dirty="0"/>
              <a:t>{</a:t>
            </a:r>
            <a:r>
              <a:rPr lang="zh-CN" altLang="en-US" dirty="0"/>
              <a:t>查询文档</a:t>
            </a:r>
            <a:r>
              <a:rPr lang="en-US" altLang="zh-CN" dirty="0"/>
              <a:t>}</a:t>
            </a:r>
            <a:r>
              <a:rPr lang="zh-CN" altLang="en-US" dirty="0"/>
              <a:t>，表示默认统计所有文档的数量</a:t>
            </a:r>
            <a:endParaRPr lang="en-US" altLang="zh-CN" dirty="0"/>
          </a:p>
          <a:p>
            <a:r>
              <a:rPr lang="zh-CN" altLang="en-US" dirty="0"/>
              <a:t>关于效率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1. count</a:t>
            </a:r>
            <a:r>
              <a:rPr lang="zh-CN" altLang="en-US" dirty="0"/>
              <a:t>函数虽然可以使用索引，但使用索引的效率比查询的效率要低。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带查询条件的</a:t>
            </a:r>
            <a:r>
              <a:rPr lang="en-US" altLang="zh-CN" dirty="0"/>
              <a:t>count</a:t>
            </a:r>
            <a:r>
              <a:rPr lang="zh-CN" altLang="en-US" dirty="0"/>
              <a:t>函数，效率也会降低。</a:t>
            </a:r>
            <a:endParaRPr lang="en-US" altLang="zh-CN" dirty="0"/>
          </a:p>
          <a:p>
            <a:r>
              <a:rPr lang="zh-CN" altLang="en-US" dirty="0"/>
              <a:t>应尽量使用查询和查询的</a:t>
            </a:r>
            <a:r>
              <a:rPr lang="en-US" altLang="zh-CN" dirty="0"/>
              <a:t>count</a:t>
            </a:r>
            <a:r>
              <a:rPr lang="zh-CN" altLang="en-US" dirty="0"/>
              <a:t>函数，而不是聚合函数</a:t>
            </a:r>
            <a:r>
              <a:rPr lang="en-US" altLang="zh-CN" dirty="0"/>
              <a:t>count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61457" y="1419622"/>
            <a:ext cx="4896543" cy="360515"/>
          </a:xfrm>
          <a:prstGeom prst="roundRect">
            <a:avLst>
              <a:gd name="adj" fmla="val 3761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lvl="1">
              <a:defRPr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1"/>
            <a:r>
              <a:rPr lang="mr-IN" altLang="zh-CN" dirty="0" err="1"/>
              <a:t>db.myColl.count</a:t>
            </a:r>
            <a:r>
              <a:rPr lang="mr-IN" altLang="zh-CN" dirty="0"/>
              <a:t>({</a:t>
            </a:r>
            <a:r>
              <a:rPr lang="zh-CN" altLang="mr-IN" dirty="0"/>
              <a:t>查询文档</a:t>
            </a:r>
            <a:r>
              <a:rPr lang="mr-IN" altLang="zh-CN" dirty="0"/>
              <a:t>}); //</a:t>
            </a:r>
            <a:r>
              <a:rPr lang="zh-CN" altLang="mr-IN" dirty="0"/>
              <a:t>返回一个数值</a:t>
            </a:r>
            <a:endParaRPr lang="mr-IN" altLang="zh-CN" dirty="0"/>
          </a:p>
        </p:txBody>
      </p:sp>
    </p:spTree>
    <p:extLst>
      <p:ext uri="{BB962C8B-B14F-4D97-AF65-F5344CB8AC3E}">
        <p14:creationId xmlns:p14="http://schemas.microsoft.com/office/powerpoint/2010/main" val="68627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创建文本索引（续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50658" y="789553"/>
            <a:ext cx="6246693" cy="966418"/>
          </a:xfrm>
        </p:spPr>
        <p:txBody>
          <a:bodyPr/>
          <a:lstStyle/>
          <a:p>
            <a:r>
              <a:rPr lang="zh-CN" altLang="en-US" dirty="0"/>
              <a:t>对所有文本类型键创建文本索引</a:t>
            </a:r>
            <a:r>
              <a:rPr lang="en-US" altLang="zh-CN" dirty="0"/>
              <a:t>:</a:t>
            </a:r>
          </a:p>
          <a:p>
            <a:pPr lvl="1"/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58279" y="1275605"/>
            <a:ext cx="5939072" cy="480365"/>
          </a:xfrm>
          <a:prstGeom prst="roundRect">
            <a:avLst>
              <a:gd name="adj" fmla="val 7575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 err="1"/>
              <a:t>db.myColl.ensureIndex</a:t>
            </a:r>
            <a:r>
              <a:rPr lang="en-US" altLang="zh-CN" sz="2000" dirty="0"/>
              <a:t>({“$**”:“text”}) </a:t>
            </a:r>
          </a:p>
        </p:txBody>
      </p:sp>
      <p:sp>
        <p:nvSpPr>
          <p:cNvPr id="8" name="矩形标注 6">
            <a:extLst>
              <a:ext uri="{FF2B5EF4-FFF2-40B4-BE49-F238E27FC236}">
                <a16:creationId xmlns:a16="http://schemas.microsoft.com/office/drawing/2014/main" id="{52C69B3F-7252-4F2E-A66B-683A171DAC45}"/>
              </a:ext>
            </a:extLst>
          </p:cNvPr>
          <p:cNvSpPr/>
          <p:nvPr/>
        </p:nvSpPr>
        <p:spPr>
          <a:xfrm>
            <a:off x="3356992" y="1856821"/>
            <a:ext cx="2736304" cy="385201"/>
          </a:xfrm>
          <a:prstGeom prst="wedgeRectCallout">
            <a:avLst>
              <a:gd name="adj1" fmla="val -21441"/>
              <a:gd name="adj2" fmla="val -117389"/>
            </a:avLst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自动跳过非文本类型的键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795784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count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使用两种方法查询</a:t>
            </a:r>
            <a:r>
              <a:rPr lang="en-US" altLang="zh-CN" dirty="0"/>
              <a:t>scores</a:t>
            </a:r>
            <a:r>
              <a:rPr lang="zh-CN" altLang="en-US" dirty="0"/>
              <a:t>集合中文档的总数</a:t>
            </a:r>
            <a:endParaRPr lang="en-US" altLang="zh-CN" dirty="0"/>
          </a:p>
          <a:p>
            <a:r>
              <a:rPr lang="zh-CN" altLang="en-US" dirty="0"/>
              <a:t>使用两种方法查询</a:t>
            </a:r>
            <a:r>
              <a:rPr lang="en-US" altLang="zh-CN" dirty="0"/>
              <a:t>scores</a:t>
            </a:r>
            <a:r>
              <a:rPr lang="zh-CN" altLang="en-US" dirty="0"/>
              <a:t>集合中有成绩的文档的总数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5733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distinct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50658" y="789553"/>
            <a:ext cx="6246693" cy="4450449"/>
          </a:xfrm>
        </p:spPr>
        <p:txBody>
          <a:bodyPr/>
          <a:lstStyle/>
          <a:p>
            <a:r>
              <a:rPr lang="en-US" altLang="zh-CN" dirty="0"/>
              <a:t>distinct</a:t>
            </a:r>
            <a:r>
              <a:rPr lang="zh-CN" altLang="en-US" dirty="0"/>
              <a:t>用于对集合中所有文档的指定键值去重复取唯一。</a:t>
            </a:r>
            <a:endParaRPr lang="en-US" altLang="zh-CN" dirty="0"/>
          </a:p>
          <a:p>
            <a:r>
              <a:rPr lang="zh-CN" altLang="en-US" dirty="0"/>
              <a:t>如何使用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 </a:t>
            </a:r>
          </a:p>
          <a:p>
            <a:r>
              <a:rPr lang="zh-CN" altLang="en-US" dirty="0"/>
              <a:t>返回值</a:t>
            </a:r>
            <a:r>
              <a:rPr lang="en-US" altLang="zh-CN" dirty="0"/>
              <a:t>:</a:t>
            </a:r>
            <a:r>
              <a:rPr lang="zh-CN" altLang="en-US" dirty="0"/>
              <a:t>去掉重复取唯一后的剩余键值列表。</a:t>
            </a:r>
          </a:p>
          <a:p>
            <a:r>
              <a:rPr lang="zh-CN" altLang="en-US" dirty="0"/>
              <a:t>通常</a:t>
            </a:r>
            <a:r>
              <a:rPr lang="en-US" altLang="zh-CN" dirty="0"/>
              <a:t>distinct</a:t>
            </a:r>
            <a:r>
              <a:rPr lang="zh-CN" altLang="en-US" dirty="0"/>
              <a:t>的结果，仅包含取唯一的键值组成的数组。不能包含其它键。因为没办法一 一对应。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404663" y="2283718"/>
            <a:ext cx="6192688" cy="426875"/>
          </a:xfrm>
          <a:prstGeom prst="roundRect">
            <a:avLst>
              <a:gd name="adj" fmla="val 3761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lvl="1">
              <a:defRPr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r>
              <a:rPr lang="en-US" altLang="zh-CN" dirty="0" err="1">
                <a:solidFill>
                  <a:schemeClr val="bg1"/>
                </a:solidFill>
              </a:rPr>
              <a:t>db.myColl.distinct</a:t>
            </a:r>
            <a:r>
              <a:rPr lang="en-US" altLang="zh-CN" dirty="0">
                <a:solidFill>
                  <a:schemeClr val="bg1"/>
                </a:solidFill>
              </a:rPr>
              <a:t>(“</a:t>
            </a:r>
            <a:r>
              <a:rPr lang="zh-CN" altLang="en-US" dirty="0">
                <a:solidFill>
                  <a:schemeClr val="bg1"/>
                </a:solidFill>
              </a:rPr>
              <a:t>键</a:t>
            </a:r>
            <a:r>
              <a:rPr lang="en-US" altLang="zh-CN" dirty="0">
                <a:solidFill>
                  <a:schemeClr val="bg1"/>
                </a:solidFill>
              </a:rPr>
              <a:t>”, {</a:t>
            </a:r>
            <a:r>
              <a:rPr lang="zh-CN" altLang="en-US" dirty="0">
                <a:solidFill>
                  <a:schemeClr val="bg1"/>
                </a:solidFill>
              </a:rPr>
              <a:t>查询文档</a:t>
            </a:r>
            <a:r>
              <a:rPr lang="en-US" altLang="zh-CN" dirty="0">
                <a:solidFill>
                  <a:schemeClr val="bg1"/>
                </a:solidFill>
              </a:rPr>
              <a:t>})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en-US" dirty="0">
                <a:solidFill>
                  <a:schemeClr val="bg1"/>
                </a:solidFill>
              </a:rPr>
              <a:t>直接返回键值数组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171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distinct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返回</a:t>
            </a:r>
            <a:r>
              <a:rPr lang="en-US" altLang="zh-CN" dirty="0"/>
              <a:t>movies</a:t>
            </a:r>
            <a:r>
              <a:rPr lang="zh-CN" altLang="en-US" dirty="0"/>
              <a:t>集合中，所有电影的年份，去掉重复后，再按降序排列。</a:t>
            </a:r>
          </a:p>
          <a:p>
            <a:r>
              <a:rPr lang="zh-CN" altLang="en-US" dirty="0"/>
              <a:t>返回</a:t>
            </a:r>
            <a:r>
              <a:rPr lang="en-US" altLang="zh-CN" dirty="0"/>
              <a:t>movies</a:t>
            </a:r>
            <a:r>
              <a:rPr lang="zh-CN" altLang="en-US" dirty="0"/>
              <a:t>集合中，</a:t>
            </a:r>
            <a:r>
              <a:rPr lang="en-US" altLang="zh-CN" dirty="0"/>
              <a:t>1980</a:t>
            </a:r>
            <a:r>
              <a:rPr lang="zh-CN" altLang="en-US" dirty="0"/>
              <a:t>年后的电影的年份，去掉重复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5965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只要不需要对集合中的原始数据进行加工，就可直接分组聚合时，可用</a:t>
            </a:r>
            <a:r>
              <a:rPr lang="en-US" altLang="zh-CN" dirty="0"/>
              <a:t>group</a:t>
            </a:r>
            <a:r>
              <a:rPr lang="zh-CN" altLang="en-US" dirty="0"/>
              <a:t>函数简化</a:t>
            </a:r>
            <a:r>
              <a:rPr lang="en-US" altLang="zh-CN" dirty="0" err="1"/>
              <a:t>mapreduce</a:t>
            </a:r>
            <a:r>
              <a:rPr lang="zh-CN" altLang="en-US" dirty="0"/>
              <a:t>操作。</a:t>
            </a:r>
            <a:endParaRPr lang="en-US" altLang="zh-CN" dirty="0"/>
          </a:p>
          <a:p>
            <a:r>
              <a:rPr lang="zh-CN" altLang="en-US" dirty="0"/>
              <a:t>如何使用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20688" y="2735431"/>
            <a:ext cx="5562618" cy="2162442"/>
          </a:xfrm>
          <a:prstGeom prst="roundRect">
            <a:avLst>
              <a:gd name="adj" fmla="val 3761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lvl="1">
              <a:defRPr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1"/>
            <a:r>
              <a:rPr lang="en-US" altLang="zh-CN" dirty="0" err="1"/>
              <a:t>db.myColl.group</a:t>
            </a:r>
            <a:r>
              <a:rPr lang="en-US" altLang="zh-CN" dirty="0"/>
              <a:t>({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key:{</a:t>
            </a:r>
            <a:r>
              <a:rPr lang="zh-CN" altLang="en-US" dirty="0"/>
              <a:t>分组的键</a:t>
            </a:r>
            <a:r>
              <a:rPr lang="en-US" altLang="zh-CN" dirty="0"/>
              <a:t>:true},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initial:{</a:t>
            </a:r>
            <a:r>
              <a:rPr lang="zh-CN" altLang="en-US" dirty="0"/>
              <a:t>聚合结果文档</a:t>
            </a:r>
            <a:r>
              <a:rPr lang="en-US" altLang="zh-CN" dirty="0"/>
              <a:t>},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 err="1"/>
              <a:t>reduce:function</a:t>
            </a:r>
            <a:r>
              <a:rPr lang="en-US" altLang="zh-CN" dirty="0"/>
              <a:t>(</a:t>
            </a:r>
            <a:r>
              <a:rPr lang="en-US" altLang="zh-CN" dirty="0" err="1"/>
              <a:t>curr,prev</a:t>
            </a:r>
            <a:r>
              <a:rPr lang="en-US" altLang="zh-CN" dirty="0"/>
              <a:t>){</a:t>
            </a:r>
          </a:p>
          <a:p>
            <a:pPr lvl="1"/>
            <a:r>
              <a:rPr lang="zh-CN" altLang="en-US" dirty="0"/>
              <a:t>        统计</a:t>
            </a:r>
            <a:r>
              <a:rPr lang="en-US" altLang="zh-CN" dirty="0" err="1"/>
              <a:t>curr</a:t>
            </a:r>
            <a:r>
              <a:rPr lang="zh-CN" altLang="en-US" dirty="0"/>
              <a:t>文档中的内容，汇总到结果文档</a:t>
            </a:r>
            <a:r>
              <a:rPr lang="en-US" altLang="zh-CN" dirty="0" err="1"/>
              <a:t>prev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003935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group</a:t>
            </a:r>
            <a:r>
              <a:rPr lang="zh-CN" altLang="en-US" dirty="0"/>
              <a:t>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1. group</a:t>
            </a:r>
            <a:r>
              <a:rPr lang="zh-CN" altLang="en-US" dirty="0"/>
              <a:t>函数按指定键分组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定义聚合结果文档</a:t>
            </a:r>
            <a:r>
              <a:rPr lang="en-US" altLang="zh-CN" dirty="0"/>
              <a:t>initial</a:t>
            </a:r>
            <a:r>
              <a:rPr lang="zh-CN" altLang="en-US" dirty="0"/>
              <a:t>，保存最终聚合结果的文档结构和初始值。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定义</a:t>
            </a:r>
            <a:r>
              <a:rPr lang="en-US" altLang="zh-CN" dirty="0"/>
              <a:t>reduce</a:t>
            </a:r>
            <a:r>
              <a:rPr lang="zh-CN" altLang="en-US" dirty="0"/>
              <a:t>函数。在每个分组内对每个文档分别调用</a:t>
            </a:r>
            <a:r>
              <a:rPr lang="en-US" altLang="zh-CN" dirty="0"/>
              <a:t>reduce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个参数： </a:t>
            </a:r>
            <a:r>
              <a:rPr lang="en-US" altLang="zh-CN" dirty="0" err="1">
                <a:solidFill>
                  <a:schemeClr val="tx1"/>
                </a:solidFill>
              </a:rPr>
              <a:t>curr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当前正在执行</a:t>
            </a:r>
            <a:r>
              <a:rPr lang="en-US" altLang="zh-CN" dirty="0">
                <a:solidFill>
                  <a:schemeClr val="tx1"/>
                </a:solidFill>
              </a:rPr>
              <a:t>reduce</a:t>
            </a:r>
            <a:r>
              <a:rPr lang="zh-CN" altLang="en-US" dirty="0">
                <a:solidFill>
                  <a:schemeClr val="tx1"/>
                </a:solidFill>
              </a:rPr>
              <a:t>函数的文档； </a:t>
            </a:r>
            <a:r>
              <a:rPr lang="en-US" altLang="zh-CN" dirty="0" err="1">
                <a:solidFill>
                  <a:schemeClr val="tx1"/>
                </a:solidFill>
              </a:rPr>
              <a:t>prev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到目前为止的聚合结果文档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作用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统计当前文档</a:t>
            </a:r>
            <a:r>
              <a:rPr lang="en-US" altLang="zh-CN" dirty="0" err="1">
                <a:solidFill>
                  <a:schemeClr val="tx1"/>
                </a:solidFill>
              </a:rPr>
              <a:t>curr</a:t>
            </a:r>
            <a:r>
              <a:rPr lang="zh-CN" altLang="en-US" dirty="0">
                <a:solidFill>
                  <a:schemeClr val="tx1"/>
                </a:solidFill>
              </a:rPr>
              <a:t>的内容，将统计结果汇总到</a:t>
            </a:r>
            <a:r>
              <a:rPr lang="en-US" altLang="zh-CN" dirty="0" err="1">
                <a:solidFill>
                  <a:schemeClr val="tx1"/>
                </a:solidFill>
              </a:rPr>
              <a:t>prev</a:t>
            </a:r>
            <a:r>
              <a:rPr lang="zh-CN" altLang="en-US" dirty="0">
                <a:solidFill>
                  <a:schemeClr val="tx1"/>
                </a:solidFill>
              </a:rPr>
              <a:t>结果文档中</a:t>
            </a:r>
          </a:p>
          <a:p>
            <a:pPr lvl="2"/>
            <a:endParaRPr lang="zh-CN" altLang="en-US" dirty="0">
              <a:solidFill>
                <a:schemeClr val="tx1"/>
              </a:solidFill>
            </a:endParaRPr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75047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一个所有文章列表的集合。每篇文章都有关键词列表。以每天为单位统计每天出现的每个关键词个数。</a:t>
            </a:r>
          </a:p>
          <a:p>
            <a:endParaRPr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260648" y="2427734"/>
            <a:ext cx="6810099" cy="1728192"/>
            <a:chOff x="323375" y="2355727"/>
            <a:chExt cx="6810099" cy="1728192"/>
          </a:xfrm>
        </p:grpSpPr>
        <p:sp>
          <p:nvSpPr>
            <p:cNvPr id="6" name="矩形 5"/>
            <p:cNvSpPr/>
            <p:nvPr/>
          </p:nvSpPr>
          <p:spPr>
            <a:xfrm>
              <a:off x="350658" y="2355727"/>
              <a:ext cx="6606734" cy="1728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75" y="2427734"/>
              <a:ext cx="6810099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4932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finalize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 err="1"/>
              <a:t>mapreduce</a:t>
            </a:r>
            <a:r>
              <a:rPr lang="zh-CN" altLang="en-US" dirty="0"/>
              <a:t>操作中的</a:t>
            </a:r>
            <a:r>
              <a:rPr lang="en-US" altLang="zh-CN" dirty="0"/>
              <a:t>finalize</a:t>
            </a:r>
            <a:r>
              <a:rPr lang="zh-CN" altLang="en-US" dirty="0"/>
              <a:t>函数一样，</a:t>
            </a:r>
            <a:r>
              <a:rPr lang="en-US" altLang="zh-CN" dirty="0"/>
              <a:t>group</a:t>
            </a:r>
            <a:r>
              <a:rPr lang="zh-CN" altLang="en-US" dirty="0"/>
              <a:t>中的</a:t>
            </a:r>
            <a:r>
              <a:rPr lang="en-US" altLang="zh-CN" dirty="0"/>
              <a:t>finalize</a:t>
            </a:r>
            <a:r>
              <a:rPr lang="zh-CN" altLang="en-US" dirty="0"/>
              <a:t>也是对</a:t>
            </a:r>
            <a:r>
              <a:rPr lang="en-US" altLang="zh-CN" dirty="0"/>
              <a:t>reduce</a:t>
            </a:r>
            <a:r>
              <a:rPr lang="zh-CN" altLang="en-US" dirty="0"/>
              <a:t>处理后的结果文档再加工。</a:t>
            </a:r>
          </a:p>
          <a:p>
            <a:r>
              <a:rPr lang="zh-CN" altLang="en-US" dirty="0"/>
              <a:t>如何使用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11686" y="2677684"/>
            <a:ext cx="5724636" cy="992557"/>
          </a:xfrm>
          <a:prstGeom prst="roundRect">
            <a:avLst>
              <a:gd name="adj" fmla="val 3761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lvl="1">
              <a:defRPr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1"/>
            <a:r>
              <a:rPr lang="en-US" altLang="zh-CN" dirty="0" err="1"/>
              <a:t>finalize:function</a:t>
            </a:r>
            <a:r>
              <a:rPr lang="en-US" altLang="zh-CN" dirty="0"/>
              <a:t>(</a:t>
            </a:r>
            <a:r>
              <a:rPr lang="en-US" altLang="zh-CN" dirty="0" err="1"/>
              <a:t>prev</a:t>
            </a:r>
            <a:r>
              <a:rPr lang="en-US" altLang="zh-CN" dirty="0"/>
              <a:t>){</a:t>
            </a:r>
            <a:br>
              <a:rPr lang="en-US" altLang="zh-CN" dirty="0"/>
            </a:br>
            <a:r>
              <a:rPr lang="zh-CN" altLang="en-US" dirty="0"/>
              <a:t>    对</a:t>
            </a:r>
            <a:r>
              <a:rPr lang="en-US" altLang="zh-CN" dirty="0" err="1"/>
              <a:t>prev</a:t>
            </a:r>
            <a:r>
              <a:rPr lang="zh-CN" altLang="en-US" dirty="0"/>
              <a:t>的内容再加工</a:t>
            </a:r>
            <a:br>
              <a:rPr lang="zh-CN" altLang="en-US" dirty="0"/>
            </a:br>
            <a:r>
              <a:rPr lang="en-US" altLang="zh-CN" dirty="0"/>
              <a:t>}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2636912" y="3394212"/>
            <a:ext cx="3960439" cy="939199"/>
          </a:xfrm>
          <a:prstGeom prst="wedgeRectCallout">
            <a:avLst>
              <a:gd name="adj1" fmla="val -36598"/>
              <a:gd name="adj2" fmla="val -79874"/>
            </a:avLst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prev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就是当前分组的汇总结果文档。所以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finalize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函数只需要直接修改即可，不必返回新文档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550157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finalize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仅统计每天出现次数最多的关键词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4580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多键分组和筛选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50658" y="789553"/>
            <a:ext cx="6246693" cy="4881336"/>
          </a:xfrm>
        </p:spPr>
        <p:txBody>
          <a:bodyPr/>
          <a:lstStyle/>
          <a:p>
            <a:r>
              <a:rPr lang="en-US" altLang="zh-CN" dirty="0"/>
              <a:t>group</a:t>
            </a:r>
            <a:r>
              <a:rPr lang="zh-CN" altLang="en-US" dirty="0"/>
              <a:t>的</a:t>
            </a:r>
            <a:r>
              <a:rPr lang="en-US" altLang="zh-CN" dirty="0"/>
              <a:t>key</a:t>
            </a:r>
            <a:r>
              <a:rPr lang="zh-CN" altLang="en-US" dirty="0"/>
              <a:t>键值是一个包含多个键的文档。可先后按多个键分组。</a:t>
            </a:r>
          </a:p>
          <a:p>
            <a:r>
              <a:rPr lang="zh-CN" altLang="en-US" dirty="0"/>
              <a:t>如何使用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先筛选以减少要统计的文档个数</a:t>
            </a:r>
            <a:endParaRPr lang="en-US" altLang="zh-CN" dirty="0"/>
          </a:p>
          <a:p>
            <a:r>
              <a:rPr lang="en-US" altLang="zh-CN" dirty="0"/>
              <a:t>group</a:t>
            </a:r>
            <a:r>
              <a:rPr lang="zh-CN" altLang="en-US" dirty="0"/>
              <a:t>操作的</a:t>
            </a:r>
            <a:r>
              <a:rPr lang="en-US" altLang="zh-CN" dirty="0"/>
              <a:t>condition</a:t>
            </a:r>
            <a:r>
              <a:rPr lang="zh-CN" altLang="en-US" dirty="0"/>
              <a:t>键可定义一个查询文档，专门用于筛选符合条件的文档，再执行后续操作。</a:t>
            </a:r>
            <a:endParaRPr lang="en-US" altLang="zh-CN" dirty="0"/>
          </a:p>
          <a:p>
            <a:r>
              <a:rPr lang="zh-CN" altLang="en-US" dirty="0"/>
              <a:t>如何筛选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</a:p>
          <a:p>
            <a:pPr lvl="1"/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404663" y="2283718"/>
            <a:ext cx="6192687" cy="429253"/>
          </a:xfrm>
          <a:prstGeom prst="roundRect">
            <a:avLst>
              <a:gd name="adj" fmla="val 3761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lvl="1">
              <a:defRPr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1"/>
            <a:r>
              <a:rPr lang="en-US" altLang="zh-CN" dirty="0"/>
              <a:t>key:{</a:t>
            </a:r>
            <a:r>
              <a:rPr lang="zh-CN" altLang="en-US" dirty="0"/>
              <a:t>键</a:t>
            </a:r>
            <a:r>
              <a:rPr lang="en-US" altLang="zh-CN" dirty="0"/>
              <a:t>1: true, </a:t>
            </a:r>
            <a:r>
              <a:rPr lang="zh-CN" altLang="en-US" dirty="0"/>
              <a:t>键</a:t>
            </a:r>
            <a:r>
              <a:rPr lang="en-US" altLang="zh-CN" dirty="0"/>
              <a:t>2: true}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意为先按键</a:t>
            </a:r>
            <a:r>
              <a:rPr lang="en-US" altLang="zh-CN" dirty="0"/>
              <a:t>1</a:t>
            </a:r>
            <a:r>
              <a:rPr lang="zh-CN" altLang="en-US" dirty="0"/>
              <a:t>分组，再按键</a:t>
            </a:r>
            <a:r>
              <a:rPr lang="en-US" altLang="zh-CN" dirty="0"/>
              <a:t>2</a:t>
            </a:r>
            <a:r>
              <a:rPr lang="zh-CN" altLang="en-US" dirty="0"/>
              <a:t>分组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8840" y="4679300"/>
            <a:ext cx="4608510" cy="432048"/>
          </a:xfrm>
          <a:prstGeom prst="roundRect">
            <a:avLst>
              <a:gd name="adj" fmla="val 3761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lvl="1">
              <a:defRPr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1"/>
            <a:r>
              <a:rPr lang="en-US" altLang="zh-CN" dirty="0"/>
              <a:t>condition:{</a:t>
            </a:r>
            <a:r>
              <a:rPr lang="zh-CN" altLang="en-US" dirty="0"/>
              <a:t>查询文档</a:t>
            </a: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31866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多键分组和筛选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统计</a:t>
            </a:r>
            <a:r>
              <a:rPr lang="en-US" altLang="zh-CN" dirty="0"/>
              <a:t>tasks</a:t>
            </a:r>
            <a:r>
              <a:rPr lang="zh-CN" altLang="en-US" dirty="0"/>
              <a:t>集合中，各个部门，各个状态的任务个数</a:t>
            </a:r>
            <a:endParaRPr lang="en-US" altLang="zh-CN" dirty="0"/>
          </a:p>
          <a:p>
            <a:r>
              <a:rPr lang="zh-CN" altLang="en-US" dirty="0"/>
              <a:t>仅查询</a:t>
            </a:r>
            <a:r>
              <a:rPr lang="en-US" altLang="zh-CN" dirty="0"/>
              <a:t>tasks</a:t>
            </a:r>
            <a:r>
              <a:rPr lang="zh-CN" altLang="en-US" dirty="0"/>
              <a:t>集合中状态不是</a:t>
            </a:r>
            <a:r>
              <a:rPr lang="en-US" altLang="zh-CN" dirty="0"/>
              <a:t>DONE</a:t>
            </a:r>
            <a:r>
              <a:rPr lang="zh-CN" altLang="en-US" dirty="0"/>
              <a:t>的任务</a:t>
            </a:r>
          </a:p>
        </p:txBody>
      </p:sp>
    </p:spTree>
    <p:extLst>
      <p:ext uri="{BB962C8B-B14F-4D97-AF65-F5344CB8AC3E}">
        <p14:creationId xmlns:p14="http://schemas.microsoft.com/office/powerpoint/2010/main" val="163222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使用文本检索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微软雅黑"/>
              </a:rPr>
              <a:t>为</a:t>
            </a:r>
            <a:r>
              <a:rPr lang="en-US" altLang="zh-CN" dirty="0">
                <a:sym typeface="微软雅黑"/>
              </a:rPr>
              <a:t>movies</a:t>
            </a:r>
            <a:r>
              <a:rPr lang="zh-CN" altLang="en-US" dirty="0">
                <a:sym typeface="微软雅黑"/>
              </a:rPr>
              <a:t>集合中添加电影名称与经典台词，然后为</a:t>
            </a:r>
            <a:r>
              <a:rPr lang="en-US" altLang="zh-CN" dirty="0">
                <a:sym typeface="微软雅黑"/>
              </a:rPr>
              <a:t>content</a:t>
            </a:r>
            <a:r>
              <a:rPr lang="zh-CN" altLang="en-US" dirty="0">
                <a:sym typeface="微软雅黑"/>
              </a:rPr>
              <a:t>键，建立文本索引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text</a:t>
            </a:r>
            <a:r>
              <a:rPr lang="zh-CN" altLang="en-US" dirty="0"/>
              <a:t>命令方式分别查询关键词</a:t>
            </a:r>
            <a:r>
              <a:rPr lang="en-US" altLang="zh-CN" dirty="0"/>
              <a:t>day</a:t>
            </a:r>
            <a:r>
              <a:rPr lang="zh-CN" altLang="en-US" dirty="0"/>
              <a:t>，</a:t>
            </a:r>
            <a:r>
              <a:rPr lang="en-US" altLang="zh-CN" dirty="0"/>
              <a:t>enemy</a:t>
            </a:r>
            <a:r>
              <a:rPr lang="zh-CN" altLang="en-US" dirty="0"/>
              <a:t>，然后再同时查看</a:t>
            </a:r>
            <a:r>
              <a:rPr lang="en-US" altLang="zh-CN" dirty="0"/>
              <a:t>day</a:t>
            </a:r>
            <a:r>
              <a:rPr lang="zh-CN" altLang="en-US" dirty="0"/>
              <a:t>和</a:t>
            </a:r>
            <a:r>
              <a:rPr lang="en-US" altLang="zh-CN" dirty="0"/>
              <a:t>money</a:t>
            </a:r>
          </a:p>
          <a:p>
            <a:r>
              <a:rPr lang="zh-CN" altLang="en-US" dirty="0"/>
              <a:t>删除</a:t>
            </a:r>
            <a:r>
              <a:rPr lang="en-US" altLang="zh-CN" dirty="0" err="1"/>
              <a:t>content_text</a:t>
            </a:r>
            <a:r>
              <a:rPr lang="zh-CN" altLang="en-US" dirty="0"/>
              <a:t>索引，为</a:t>
            </a:r>
            <a:r>
              <a:rPr lang="en-US" altLang="zh-CN" dirty="0"/>
              <a:t>title</a:t>
            </a:r>
            <a:r>
              <a:rPr lang="zh-CN" altLang="en-US" dirty="0"/>
              <a:t>和</a:t>
            </a:r>
            <a:r>
              <a:rPr lang="en-US" altLang="zh-CN" dirty="0"/>
              <a:t>content</a:t>
            </a:r>
            <a:r>
              <a:rPr lang="zh-CN" altLang="en-US" dirty="0"/>
              <a:t>键建立复合文本索引，再查关键词</a:t>
            </a:r>
            <a:r>
              <a:rPr lang="en-US" altLang="zh-CN" dirty="0"/>
              <a:t>king</a:t>
            </a:r>
          </a:p>
          <a:p>
            <a:r>
              <a:rPr lang="zh-CN" altLang="en-US" dirty="0">
                <a:sym typeface="微软雅黑"/>
              </a:rPr>
              <a:t>删除</a:t>
            </a:r>
            <a:r>
              <a:rPr lang="en-US" altLang="zh-CN" dirty="0">
                <a:sym typeface="微软雅黑"/>
              </a:rPr>
              <a:t>title</a:t>
            </a:r>
            <a:r>
              <a:rPr lang="zh-CN" altLang="en-US" dirty="0">
                <a:sym typeface="微软雅黑"/>
              </a:rPr>
              <a:t>和</a:t>
            </a:r>
            <a:r>
              <a:rPr lang="en-US" altLang="zh-CN" dirty="0">
                <a:sym typeface="微软雅黑"/>
              </a:rPr>
              <a:t>content</a:t>
            </a:r>
            <a:r>
              <a:rPr lang="zh-CN" altLang="en-US" dirty="0">
                <a:sym typeface="微软雅黑"/>
              </a:rPr>
              <a:t>上的复合文本索引，用</a:t>
            </a:r>
            <a:r>
              <a:rPr lang="en-US" altLang="zh-CN" dirty="0">
                <a:sym typeface="微软雅黑"/>
              </a:rPr>
              <a:t>$**</a:t>
            </a:r>
            <a:r>
              <a:rPr lang="zh-CN" altLang="en-US" dirty="0">
                <a:sym typeface="微软雅黑"/>
              </a:rPr>
              <a:t>自动为所有文本类型键创建索引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4788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$</a:t>
            </a:r>
            <a:r>
              <a:rPr lang="en-US" altLang="zh-CN" dirty="0" err="1"/>
              <a:t>keyf</a:t>
            </a:r>
            <a:r>
              <a:rPr lang="zh-CN" altLang="en-US" dirty="0"/>
              <a:t>键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如果分组的键不是现成的，就需要基于现有键值运算才能得到。</a:t>
            </a:r>
            <a:endParaRPr lang="en-US" altLang="zh-CN" dirty="0"/>
          </a:p>
          <a:p>
            <a:r>
              <a:rPr lang="zh-CN" altLang="en-US" dirty="0"/>
              <a:t>解决</a:t>
            </a:r>
            <a:r>
              <a:rPr lang="en-US" altLang="zh-CN" dirty="0"/>
              <a:t>: $</a:t>
            </a:r>
            <a:r>
              <a:rPr lang="en-US" altLang="zh-CN" dirty="0" err="1"/>
              <a:t>keyf</a:t>
            </a:r>
            <a:r>
              <a:rPr lang="zh-CN" altLang="en-US" dirty="0"/>
              <a:t>键专门用于基于现有键值，动态生成临时键，用作分组</a:t>
            </a:r>
            <a:endParaRPr lang="en-US" altLang="zh-CN" dirty="0"/>
          </a:p>
          <a:p>
            <a:r>
              <a:rPr lang="zh-CN" altLang="en-US" dirty="0"/>
              <a:t>如何使用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其中</a:t>
            </a:r>
            <a:r>
              <a:rPr lang="en-US" altLang="zh-CN" dirty="0"/>
              <a:t>: </a:t>
            </a:r>
            <a:r>
              <a:rPr lang="zh-CN" altLang="en-US" dirty="0"/>
              <a:t>参数</a:t>
            </a:r>
            <a:r>
              <a:rPr lang="en-US" altLang="zh-CN" dirty="0"/>
              <a:t>doc</a:t>
            </a:r>
            <a:r>
              <a:rPr lang="zh-CN" altLang="en-US" dirty="0"/>
              <a:t>表示当前文档</a:t>
            </a:r>
            <a:endParaRPr lang="en-US" altLang="zh-CN" dirty="0"/>
          </a:p>
          <a:p>
            <a:pPr lvl="1"/>
            <a:r>
              <a:rPr lang="en-US" altLang="zh-CN" dirty="0"/>
              <a:t>$</a:t>
            </a:r>
            <a:r>
              <a:rPr lang="en-US" altLang="zh-CN" dirty="0" err="1"/>
              <a:t>keyf</a:t>
            </a:r>
            <a:r>
              <a:rPr lang="zh-CN" altLang="en-US" dirty="0"/>
              <a:t>函数要求返回一个文档。文档以新键名为键，以基于</a:t>
            </a:r>
            <a:r>
              <a:rPr lang="en-US" altLang="zh-CN" dirty="0"/>
              <a:t>doc</a:t>
            </a:r>
            <a:r>
              <a:rPr lang="zh-CN" altLang="en-US" dirty="0"/>
              <a:t>中现有键运算出的键值为分组值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49797" y="3129812"/>
            <a:ext cx="5724636" cy="666074"/>
          </a:xfrm>
          <a:prstGeom prst="roundRect">
            <a:avLst>
              <a:gd name="adj" fmla="val 3761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lvl="1">
              <a:defRPr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1"/>
            <a:r>
              <a:rPr lang="en-US" altLang="zh-CN" dirty="0"/>
              <a:t>$</a:t>
            </a:r>
            <a:r>
              <a:rPr lang="en-US" altLang="zh-CN" dirty="0" err="1"/>
              <a:t>keyf:function</a:t>
            </a:r>
            <a:r>
              <a:rPr lang="en-US" altLang="zh-CN" dirty="0"/>
              <a:t>(doc){ 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return {</a:t>
            </a:r>
            <a:r>
              <a:rPr lang="zh-CN" altLang="en-US" dirty="0"/>
              <a:t>新键名</a:t>
            </a:r>
            <a:r>
              <a:rPr lang="en-US" altLang="zh-CN" dirty="0"/>
              <a:t>: </a:t>
            </a:r>
            <a:r>
              <a:rPr lang="zh-CN" altLang="en-US" dirty="0"/>
              <a:t>基于</a:t>
            </a:r>
            <a:r>
              <a:rPr lang="en-US" altLang="zh-CN" dirty="0"/>
              <a:t>doc</a:t>
            </a:r>
            <a:r>
              <a:rPr lang="zh-CN" altLang="en-US" dirty="0"/>
              <a:t>中现有键运算出的新键值</a:t>
            </a:r>
            <a:r>
              <a:rPr lang="en-US" altLang="zh-CN" dirty="0"/>
              <a:t>} }</a:t>
            </a:r>
          </a:p>
        </p:txBody>
      </p:sp>
      <p:sp>
        <p:nvSpPr>
          <p:cNvPr id="5" name="矩形 4"/>
          <p:cNvSpPr/>
          <p:nvPr/>
        </p:nvSpPr>
        <p:spPr>
          <a:xfrm>
            <a:off x="1988840" y="2706302"/>
            <a:ext cx="4531254" cy="385201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强调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不能同时使用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键和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keyf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595343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$</a:t>
            </a:r>
            <a:r>
              <a:rPr lang="en-US" altLang="zh-CN" dirty="0" err="1"/>
              <a:t>keyf</a:t>
            </a:r>
            <a:r>
              <a:rPr lang="zh-CN" altLang="en-US" dirty="0"/>
              <a:t>键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统计每个月的最热词</a:t>
            </a:r>
          </a:p>
        </p:txBody>
      </p:sp>
    </p:spTree>
    <p:extLst>
      <p:ext uri="{BB962C8B-B14F-4D97-AF65-F5344CB8AC3E}">
        <p14:creationId xmlns:p14="http://schemas.microsoft.com/office/powerpoint/2010/main" val="16106437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总结和答疑</a:t>
            </a:r>
          </a:p>
        </p:txBody>
      </p:sp>
    </p:spTree>
    <p:extLst>
      <p:ext uri="{BB962C8B-B14F-4D97-AF65-F5344CB8AC3E}">
        <p14:creationId xmlns:p14="http://schemas.microsoft.com/office/powerpoint/2010/main" val="3370723141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模板" id="{5162D0CA-10D9-644C-BFFD-918AE5CA4107}" vid="{F9C2E012-C004-0340-8717-1C71DF6A053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10905</TotalTime>
  <Words>19155</Words>
  <Application>Microsoft Office PowerPoint</Application>
  <PresentationFormat>自定义</PresentationFormat>
  <Paragraphs>1756</Paragraphs>
  <Slides>92</Slides>
  <Notes>92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99" baseType="lpstr">
      <vt:lpstr>宋体</vt:lpstr>
      <vt:lpstr>Microsoft YaHei</vt:lpstr>
      <vt:lpstr>Microsoft YaHei</vt:lpstr>
      <vt:lpstr>Arial</vt:lpstr>
      <vt:lpstr>Calibri</vt:lpstr>
      <vt:lpstr>Mangal</vt:lpstr>
      <vt:lpstr>模板</vt:lpstr>
      <vt:lpstr>MongoDB</vt:lpstr>
      <vt:lpstr>PowerPoint 演示文稿</vt:lpstr>
      <vt:lpstr>PowerPoint 演示文稿</vt:lpstr>
      <vt:lpstr>全文检索</vt:lpstr>
      <vt:lpstr>什么是全文检索</vt:lpstr>
      <vt:lpstr>什么是全文检索（1）</vt:lpstr>
      <vt:lpstr>创建文本索引</vt:lpstr>
      <vt:lpstr>创建文本索引（续1）</vt:lpstr>
      <vt:lpstr>使用文本检索</vt:lpstr>
      <vt:lpstr>搜索词法</vt:lpstr>
      <vt:lpstr>使用搜索词法</vt:lpstr>
      <vt:lpstr>优化全文检索</vt:lpstr>
      <vt:lpstr>优化全文检索</vt:lpstr>
      <vt:lpstr>PowerPoint 演示文稿</vt:lpstr>
      <vt:lpstr>PowerPoint 演示文稿</vt:lpstr>
      <vt:lpstr>聚合框架</vt:lpstr>
      <vt:lpstr>什么是聚合框架</vt:lpstr>
      <vt:lpstr>第一个聚合操作</vt:lpstr>
      <vt:lpstr>管道操作</vt:lpstr>
      <vt:lpstr>$match</vt:lpstr>
      <vt:lpstr>使用$match</vt:lpstr>
      <vt:lpstr>$project</vt:lpstr>
      <vt:lpstr>$project（续1）</vt:lpstr>
      <vt:lpstr>使用$project</vt:lpstr>
      <vt:lpstr>算数表达式</vt:lpstr>
      <vt:lpstr>算数表达式（续1）</vt:lpstr>
      <vt:lpstr>使用算数表达式</vt:lpstr>
      <vt:lpstr>算数表达式嵌套</vt:lpstr>
      <vt:lpstr>使用算数表达式嵌套</vt:lpstr>
      <vt:lpstr>日期表达式</vt:lpstr>
      <vt:lpstr>使用日期表达式</vt:lpstr>
      <vt:lpstr>字符串表达式</vt:lpstr>
      <vt:lpstr>使用字符串表达式</vt:lpstr>
      <vt:lpstr>比较和关系表达式</vt:lpstr>
      <vt:lpstr>比较和关系表达式（续1）</vt:lpstr>
      <vt:lpstr>使用比较和关系表达式</vt:lpstr>
      <vt:lpstr>逻辑表达式</vt:lpstr>
      <vt:lpstr>使用逻辑表达式</vt:lpstr>
      <vt:lpstr>逻辑表达式(续1)</vt:lpstr>
      <vt:lpstr>使用条件表达式</vt:lpstr>
      <vt:lpstr>$group</vt:lpstr>
      <vt:lpstr>$group（续1）</vt:lpstr>
      <vt:lpstr>使用$group</vt:lpstr>
      <vt:lpstr>算数操作符</vt:lpstr>
      <vt:lpstr>算数操作符（续1）</vt:lpstr>
      <vt:lpstr>使用算数操作符</vt:lpstr>
      <vt:lpstr>极值操作符</vt:lpstr>
      <vt:lpstr>使用极值操作符</vt:lpstr>
      <vt:lpstr>$sort</vt:lpstr>
      <vt:lpstr>$sort（续1）</vt:lpstr>
      <vt:lpstr>使用$sort</vt:lpstr>
      <vt:lpstr>$limit和$skip</vt:lpstr>
      <vt:lpstr>使用$limit和$skip</vt:lpstr>
      <vt:lpstr>$unwind</vt:lpstr>
      <vt:lpstr>使用$unwind</vt:lpstr>
      <vt:lpstr>MapReduce</vt:lpstr>
      <vt:lpstr>MapReduce原理</vt:lpstr>
      <vt:lpstr>MapReduce原理（续1）</vt:lpstr>
      <vt:lpstr>第一个MapReduce操作</vt:lpstr>
      <vt:lpstr>第一个MapReduce操作（续1）</vt:lpstr>
      <vt:lpstr>第一个MapReduce操作（续2）</vt:lpstr>
      <vt:lpstr>使用集合的MapReduce方法</vt:lpstr>
      <vt:lpstr>MapReduce命令</vt:lpstr>
      <vt:lpstr>MapReduce命令（续1）</vt:lpstr>
      <vt:lpstr>使用MapReduce命令</vt:lpstr>
      <vt:lpstr>一个复杂的MapReduce操作</vt:lpstr>
      <vt:lpstr>一个复杂的MapReduce操作(续1)</vt:lpstr>
      <vt:lpstr>一个复杂的MapReduce操作(续2)</vt:lpstr>
      <vt:lpstr>统计单词出现次数</vt:lpstr>
      <vt:lpstr>finalize函数</vt:lpstr>
      <vt:lpstr>使用finalize函数</vt:lpstr>
      <vt:lpstr>query,sort和limit</vt:lpstr>
      <vt:lpstr>使用query,sort和limit</vt:lpstr>
      <vt:lpstr>作用域</vt:lpstr>
      <vt:lpstr>使用作用域</vt:lpstr>
      <vt:lpstr>调试mapreduce</vt:lpstr>
      <vt:lpstr>调试mapreduce</vt:lpstr>
      <vt:lpstr>聚合命令</vt:lpstr>
      <vt:lpstr>count</vt:lpstr>
      <vt:lpstr>使用count</vt:lpstr>
      <vt:lpstr>distinct</vt:lpstr>
      <vt:lpstr>使用distinct</vt:lpstr>
      <vt:lpstr>group</vt:lpstr>
      <vt:lpstr>group（续1）</vt:lpstr>
      <vt:lpstr>使用group</vt:lpstr>
      <vt:lpstr>finalize</vt:lpstr>
      <vt:lpstr>使用finalize</vt:lpstr>
      <vt:lpstr>多键分组和筛选</vt:lpstr>
      <vt:lpstr>多键分组和筛选</vt:lpstr>
      <vt:lpstr>$keyf键</vt:lpstr>
      <vt:lpstr>使用$keyf键</vt:lpstr>
      <vt:lpstr>总结和答疑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JAVA语言基础05</dc:title>
  <cp:lastModifiedBy>dong zhang</cp:lastModifiedBy>
  <cp:revision>3983</cp:revision>
  <dcterms:modified xsi:type="dcterms:W3CDTF">2017-08-30T03:13:39Z</dcterms:modified>
</cp:coreProperties>
</file>